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977" r:id="rId5"/>
    <p:sldId id="1029" r:id="rId6"/>
    <p:sldId id="1017" r:id="rId7"/>
    <p:sldId id="994" r:id="rId8"/>
    <p:sldId id="1007" r:id="rId9"/>
    <p:sldId id="1023" r:id="rId10"/>
    <p:sldId id="1040" r:id="rId11"/>
    <p:sldId id="103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rborough, Caroline" initials="YC" lastIdx="4" clrIdx="0">
    <p:extLst>
      <p:ext uri="{19B8F6BF-5375-455C-9EA6-DF929625EA0E}">
        <p15:presenceInfo xmlns:p15="http://schemas.microsoft.com/office/powerpoint/2012/main" userId="S::cyarborough@calvertimpactcapital.org::22bd7c58-4e0b-42a6-898d-5f3bd659b41d" providerId="AD"/>
      </p:ext>
    </p:extLst>
  </p:cmAuthor>
  <p:cmAuthor id="2" name="Anisha Murphy" initials="AM" lastIdx="4" clrIdx="1">
    <p:extLst>
      <p:ext uri="{19B8F6BF-5375-455C-9EA6-DF929625EA0E}">
        <p15:presenceInfo xmlns:p15="http://schemas.microsoft.com/office/powerpoint/2012/main" userId="S::anisha@crfusa.com::295e12eb-13e3-40a7-b45e-6e63fdf5a3d3" providerId="AD"/>
      </p:ext>
    </p:extLst>
  </p:cmAuthor>
  <p:cmAuthor id="3" name="Arielle Mack" initials="AM" lastIdx="6" clrIdx="2">
    <p:extLst>
      <p:ext uri="{19B8F6BF-5375-455C-9EA6-DF929625EA0E}">
        <p15:presenceInfo xmlns:p15="http://schemas.microsoft.com/office/powerpoint/2012/main" userId="S::arielle.mack@crfusa.com::2d227704-043e-4062-8662-138d09fbb483" providerId="AD"/>
      </p:ext>
    </p:extLst>
  </p:cmAuthor>
  <p:cmAuthor id="4" name="Dan Moret" initials="DM" lastIdx="3" clrIdx="3">
    <p:extLst>
      <p:ext uri="{19B8F6BF-5375-455C-9EA6-DF929625EA0E}">
        <p15:presenceInfo xmlns:p15="http://schemas.microsoft.com/office/powerpoint/2012/main" userId="S::dan.moret@crfusa.com::7fcbf224-733f-4111-b75d-b5d886f6ae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D5D"/>
    <a:srgbClr val="1D2B36"/>
    <a:srgbClr val="517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F2D3D-46AE-41AF-94EF-A073F603AD55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F0443-04EB-4122-9A41-3186BA6C9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53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/>
              <a:t>Liquidity</a:t>
            </a:r>
          </a:p>
          <a:p>
            <a:r>
              <a:rPr lang="en-US" sz="4000"/>
              <a:t>Operational support </a:t>
            </a:r>
          </a:p>
          <a:p>
            <a:r>
              <a:rPr lang="en-US" sz="4000"/>
              <a:t>New lending</a:t>
            </a:r>
          </a:p>
          <a:p>
            <a:r>
              <a:rPr lang="en-US" sz="4000"/>
              <a:t>Streamlined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F0443-04EB-4122-9A41-3186BA6C92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F0443-04EB-4122-9A41-3186BA6C92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76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" y="-8021"/>
            <a:ext cx="12192000" cy="5333470"/>
          </a:xfrm>
          <a:prstGeom prst="rect">
            <a:avLst/>
          </a:prstGeom>
          <a:solidFill>
            <a:srgbClr val="1D2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91416" rIns="91416" bIns="9141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6237" y="3116652"/>
            <a:ext cx="6939552" cy="1090993"/>
          </a:xfrm>
          <a:prstGeom prst="rect">
            <a:avLst/>
          </a:prstGeom>
          <a:noFill/>
        </p:spPr>
        <p:txBody>
          <a:bodyPr lIns="114268" tIns="152357" rIns="76171" bIns="76171">
            <a:noAutofit/>
          </a:bodyPr>
          <a:lstStyle>
            <a:lvl1pPr marL="0" indent="0" algn="l">
              <a:lnSpc>
                <a:spcPct val="80000"/>
              </a:lnSpc>
              <a:buNone/>
              <a:defRPr sz="2799" i="1">
                <a:solidFill>
                  <a:schemeClr val="accent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Segoe UI" pitchFamily="34" charset="0"/>
              </a:defRPr>
            </a:lvl1pPr>
            <a:lvl2pPr marL="54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236" y="2125585"/>
            <a:ext cx="11475923" cy="980661"/>
          </a:xfrm>
          <a:prstGeom prst="rect">
            <a:avLst/>
          </a:prstGeom>
          <a:noFill/>
        </p:spPr>
        <p:txBody>
          <a:bodyPr lIns="114268" tIns="152357" rIns="76171" bIns="76171" anchor="t">
            <a:noAutofit/>
          </a:bodyPr>
          <a:lstStyle>
            <a:lvl1pPr algn="l">
              <a:lnSpc>
                <a:spcPct val="80000"/>
              </a:lnSpc>
              <a:defRPr sz="4399" b="1" baseline="0">
                <a:solidFill>
                  <a:srgbClr val="FFFFFF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355082" y="6411956"/>
            <a:ext cx="3814710" cy="334537"/>
          </a:xfrm>
          <a:prstGeom prst="rect">
            <a:avLst/>
          </a:prstGeom>
          <a:ln>
            <a:noFill/>
          </a:ln>
        </p:spPr>
        <p:txBody>
          <a:bodyPr vert="horz" wrap="square" lIns="91416" tIns="91416" rIns="91416" bIns="91416" rtlCol="0" anchor="t">
            <a:no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D2B36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Segoe UI" pitchFamily="34" charset="0"/>
                <a:cs typeface="Segoe UI" pitchFamily="34" charset="0"/>
              </a:rPr>
              <a:t>Community Reinvestment Fund, USA (CRF) is an equal opportunity provider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1F9749-499C-44A9-8E5E-7A23808C3921}"/>
              </a:ext>
            </a:extLst>
          </p:cNvPr>
          <p:cNvSpPr/>
          <p:nvPr userDrawn="1"/>
        </p:nvSpPr>
        <p:spPr>
          <a:xfrm>
            <a:off x="-1" y="5441674"/>
            <a:ext cx="12192001" cy="1416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17">
            <a:extLst>
              <a:ext uri="{FF2B5EF4-FFF2-40B4-BE49-F238E27FC236}">
                <a16:creationId xmlns:a16="http://schemas.microsoft.com/office/drawing/2014/main" id="{CF140438-8E62-49B5-A130-FE7D32A52C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41" y="5584509"/>
            <a:ext cx="13716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D7BFFAD-A4DA-41CB-9545-675F95895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srgbClr val="1D2B36">
                  <a:tint val="75000"/>
                </a:srgbClr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7D20F90-724E-4680-9141-32F668FC4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srgbClr val="1D2B36">
                  <a:tint val="75000"/>
                </a:srgb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5565E78-E99F-41D8-BA90-D66FBB0BB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AEACC2C1-74EF-4D17-8FCA-30885DD06988}" type="slidenum">
              <a:rPr lang="en-US" smtClean="0">
                <a:solidFill>
                  <a:srgbClr val="1D2B36">
                    <a:tint val="75000"/>
                  </a:srgb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srgbClr val="1D2B3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71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7D59D-DDFE-449F-B235-B8F5451C5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365127"/>
            <a:ext cx="10887974" cy="1325563"/>
          </a:xfrm>
        </p:spPr>
        <p:txBody>
          <a:bodyPr/>
          <a:lstStyle>
            <a:lvl1pPr>
              <a:defRPr b="0">
                <a:solidFill>
                  <a:schemeClr val="accent3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F5C45-CC3D-4A69-8E86-8B0E1EC76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srgbClr val="1D2B36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102589-F94C-40F1-83C6-080D94E22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srgbClr val="1D2B36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0B2980-9702-4C6B-A208-B264C7BBF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AEACC2C1-74EF-4D17-8FCA-30885DD06988}" type="slidenum">
              <a:rPr lang="en-US" smtClean="0">
                <a:solidFill>
                  <a:srgbClr val="1D2B36">
                    <a:tint val="75000"/>
                  </a:srgb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srgbClr val="1D2B3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803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40FC51-7624-4C80-A2BA-A8888AC1E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srgbClr val="1D2B36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BB1C05-C780-413A-90CA-1C3B700CB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srgbClr val="1D2B36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1DB59-5CDC-47E1-AB90-5F0A7488E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AEACC2C1-74EF-4D17-8FCA-30885DD06988}" type="slidenum">
              <a:rPr lang="en-US" smtClean="0">
                <a:solidFill>
                  <a:srgbClr val="1D2B36">
                    <a:tint val="75000"/>
                  </a:srgb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srgbClr val="1D2B3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669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F0B23-836E-4110-9804-4C9592C0E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 b="0">
                <a:latin typeface="Franklin Gothic Demi" panose="020B07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84199-8D8C-441F-893B-EC2B6E6EC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92706-05B8-49FA-8969-C49999619D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E762F6-F964-4B34-BB7C-409631973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srgbClr val="1D2B36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C797D-545C-4AE2-8C86-6AFD1DECF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srgbClr val="1D2B36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11CA0C-9F41-473B-AD32-35B845D17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AEACC2C1-74EF-4D17-8FCA-30885DD06988}" type="slidenum">
              <a:rPr lang="en-US" smtClean="0">
                <a:solidFill>
                  <a:srgbClr val="1D2B36">
                    <a:tint val="75000"/>
                  </a:srgb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srgbClr val="1D2B3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68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020D2-D199-4642-91C3-C92BB845A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 b="0">
                <a:latin typeface="Franklin Gothic Demi" panose="020B07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92EE43-E4B1-4A20-B94A-198840A228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E9556E-4666-4752-96AC-BC16E0DDD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CD147-378B-443E-B4F3-BCBF73C66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srgbClr val="1D2B36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302E32-7D2B-4756-96F2-2E76F83EA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srgbClr val="1D2B36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38E172-5DD9-4030-B21E-2B24FF74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AEACC2C1-74EF-4D17-8FCA-30885DD06988}" type="slidenum">
              <a:rPr lang="en-US" smtClean="0">
                <a:solidFill>
                  <a:srgbClr val="1D2B36">
                    <a:tint val="75000"/>
                  </a:srgb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srgbClr val="1D2B3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58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F3D9C-7AC9-494F-ABC8-D78F40AE3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Franklin Gothic Demi" panose="020B07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438CE0-D5E6-4BCE-BC43-3D23FF859B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E5594-78B3-439D-83D9-2733754E9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srgbClr val="1D2B36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C0BA3-0ADF-4E00-A70C-5FED2D085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srgbClr val="1D2B36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AC8C6-B9D8-4255-820A-C441BD028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AEACC2C1-74EF-4D17-8FCA-30885DD06988}" type="slidenum">
              <a:rPr lang="en-US" smtClean="0">
                <a:solidFill>
                  <a:srgbClr val="1D2B36">
                    <a:tint val="75000"/>
                  </a:srgb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srgbClr val="1D2B3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351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9F7FAB-20BA-4577-B903-6692436E8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>
                <a:latin typeface="Franklin Gothic Demi" panose="020B07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E3D1CB-B486-4AEF-B6D2-4B83109BAF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A647F-8B5F-4D2F-BA54-6D9E47CFA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srgbClr val="1D2B36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2A51B-5CCE-4B68-B679-3ED0C5222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srgbClr val="1D2B36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2A5CE-9806-46B1-B9BB-51372DCAA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AEACC2C1-74EF-4D17-8FCA-30885DD06988}" type="slidenum">
              <a:rPr lang="en-US" smtClean="0">
                <a:solidFill>
                  <a:srgbClr val="1D2B36">
                    <a:tint val="75000"/>
                  </a:srgb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srgbClr val="1D2B3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68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B9D9D96-CF3D-4F16-B5D5-4C8FDE0D06C5}"/>
              </a:ext>
            </a:extLst>
          </p:cNvPr>
          <p:cNvSpPr/>
          <p:nvPr userDrawn="1"/>
        </p:nvSpPr>
        <p:spPr>
          <a:xfrm>
            <a:off x="1" y="5011948"/>
            <a:ext cx="12192000" cy="1846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146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" y="-8021"/>
            <a:ext cx="12192000" cy="53334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91416" rIns="91416" bIns="9141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6235" y="3116652"/>
            <a:ext cx="11475923" cy="1090993"/>
          </a:xfrm>
          <a:prstGeom prst="rect">
            <a:avLst/>
          </a:prstGeom>
          <a:noFill/>
        </p:spPr>
        <p:txBody>
          <a:bodyPr lIns="114268" tIns="152357" rIns="76171" bIns="76171">
            <a:noAutofit/>
          </a:bodyPr>
          <a:lstStyle>
            <a:lvl1pPr marL="0" indent="0" algn="ctr">
              <a:lnSpc>
                <a:spcPct val="80000"/>
              </a:lnSpc>
              <a:buNone/>
              <a:defRPr sz="2799" i="1">
                <a:solidFill>
                  <a:schemeClr val="accent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Segoe UI" pitchFamily="34" charset="0"/>
              </a:defRPr>
            </a:lvl1pPr>
            <a:lvl2pPr marL="54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236" y="2125585"/>
            <a:ext cx="11475923" cy="980661"/>
          </a:xfrm>
          <a:prstGeom prst="rect">
            <a:avLst/>
          </a:prstGeom>
          <a:noFill/>
        </p:spPr>
        <p:txBody>
          <a:bodyPr lIns="114268" tIns="152357" rIns="76171" bIns="76171" anchor="t">
            <a:noAutofit/>
          </a:bodyPr>
          <a:lstStyle>
            <a:lvl1pPr algn="ctr">
              <a:lnSpc>
                <a:spcPct val="80000"/>
              </a:lnSpc>
              <a:defRPr sz="4399" b="0" baseline="0">
                <a:solidFill>
                  <a:srgbClr val="FFFFFF"/>
                </a:solidFill>
                <a:latin typeface="Franklin Gothic Demi" panose="020B0703020102020204" pitchFamily="34" charset="0"/>
                <a:ea typeface="Franklin Gothic Demi" panose="020B070302010202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355082" y="6411956"/>
            <a:ext cx="3814710" cy="334537"/>
          </a:xfrm>
          <a:prstGeom prst="rect">
            <a:avLst/>
          </a:prstGeom>
          <a:ln>
            <a:noFill/>
          </a:ln>
        </p:spPr>
        <p:txBody>
          <a:bodyPr vert="horz" wrap="square" lIns="91416" tIns="91416" rIns="91416" bIns="91416" rtlCol="0" anchor="t">
            <a:no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D2B36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Segoe UI" pitchFamily="34" charset="0"/>
                <a:cs typeface="Segoe UI" pitchFamily="34" charset="0"/>
              </a:rPr>
              <a:t>Community Reinvestment Fund, USA (CRF) is an equal opportunity provider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1F9749-499C-44A9-8E5E-7A23808C3921}"/>
              </a:ext>
            </a:extLst>
          </p:cNvPr>
          <p:cNvSpPr/>
          <p:nvPr userDrawn="1"/>
        </p:nvSpPr>
        <p:spPr>
          <a:xfrm>
            <a:off x="-1" y="5441674"/>
            <a:ext cx="12192001" cy="1416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17">
            <a:extLst>
              <a:ext uri="{FF2B5EF4-FFF2-40B4-BE49-F238E27FC236}">
                <a16:creationId xmlns:a16="http://schemas.microsoft.com/office/drawing/2014/main" id="{CF140438-8E62-49B5-A130-FE7D32A52C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41" y="5584509"/>
            <a:ext cx="13716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646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360487"/>
            <a:ext cx="11693769" cy="958361"/>
          </a:xfrm>
        </p:spPr>
        <p:txBody>
          <a:bodyPr anchor="t">
            <a:normAutofit/>
          </a:bodyPr>
          <a:lstStyle>
            <a:lvl1pPr algn="ctr">
              <a:defRPr sz="4999" b="0">
                <a:solidFill>
                  <a:srgbClr val="1D2B36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9F1EA8-327B-4634-83AE-1425DA3593BC}"/>
              </a:ext>
            </a:extLst>
          </p:cNvPr>
          <p:cNvSpPr/>
          <p:nvPr userDrawn="1"/>
        </p:nvSpPr>
        <p:spPr>
          <a:xfrm>
            <a:off x="2" y="5640267"/>
            <a:ext cx="12192000" cy="1217735"/>
          </a:xfrm>
          <a:prstGeom prst="rect">
            <a:avLst/>
          </a:prstGeom>
          <a:solidFill>
            <a:srgbClr val="1D2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91416" rIns="91416" bIns="9141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948636-CDC5-4532-83FE-2447380DAA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76"/>
          <a:stretch/>
        </p:blipFill>
        <p:spPr>
          <a:xfrm>
            <a:off x="565639" y="5973275"/>
            <a:ext cx="102388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62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0824A-C650-4DD1-A22A-6995A60C0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3ED13-A124-4E2E-BB34-04AC0FF633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39564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40A79-0A1B-4609-897A-58E09B34E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849836-7246-4DF5-894B-CCBB3F2BC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8CFBFB-922E-4567-8C2D-909E06967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604876-43D9-4137-A77C-7DE66BD64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C2C1-74EF-4D17-8FCA-30885DD06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0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32A03-FA3B-43AD-A1AC-0475939C6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8" b="0">
                <a:latin typeface="Franklin Gothic Demi" panose="020B07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63415A-E08D-4AF1-AAF3-9313758229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580AE-B20A-45F1-BB37-69FB5F7C8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srgbClr val="1D2B36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04D18-7FDF-4632-8E69-382059BAC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srgbClr val="1D2B36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A73CF-836D-4368-8AA4-C3A06C44B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AEACC2C1-74EF-4D17-8FCA-30885DD06988}" type="slidenum">
              <a:rPr lang="en-US" smtClean="0">
                <a:solidFill>
                  <a:srgbClr val="1D2B36">
                    <a:tint val="75000"/>
                  </a:srgb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srgbClr val="1D2B3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252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ro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" y="-8021"/>
            <a:ext cx="12192000" cy="5333470"/>
          </a:xfrm>
          <a:prstGeom prst="rect">
            <a:avLst/>
          </a:prstGeom>
          <a:solidFill>
            <a:srgbClr val="1D2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91416" rIns="91416" bIns="9141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2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6237" y="3116652"/>
            <a:ext cx="6939552" cy="1090993"/>
          </a:xfrm>
          <a:prstGeom prst="rect">
            <a:avLst/>
          </a:prstGeom>
          <a:noFill/>
        </p:spPr>
        <p:txBody>
          <a:bodyPr lIns="114268" tIns="152357" rIns="76171" bIns="76171">
            <a:noAutofit/>
          </a:bodyPr>
          <a:lstStyle>
            <a:lvl1pPr marL="0" indent="0" algn="l">
              <a:lnSpc>
                <a:spcPct val="80000"/>
              </a:lnSpc>
              <a:buNone/>
              <a:defRPr sz="2799" i="1">
                <a:solidFill>
                  <a:schemeClr val="accent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Segoe UI" pitchFamily="34" charset="0"/>
              </a:defRPr>
            </a:lvl1pPr>
            <a:lvl2pPr marL="54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236" y="2125585"/>
            <a:ext cx="11475923" cy="980661"/>
          </a:xfrm>
          <a:prstGeom prst="rect">
            <a:avLst/>
          </a:prstGeom>
          <a:noFill/>
        </p:spPr>
        <p:txBody>
          <a:bodyPr lIns="114268" tIns="152357" rIns="76171" bIns="76171" anchor="t">
            <a:noAutofit/>
          </a:bodyPr>
          <a:lstStyle>
            <a:lvl1pPr algn="l">
              <a:lnSpc>
                <a:spcPct val="80000"/>
              </a:lnSpc>
              <a:defRPr sz="4399" b="1" baseline="0">
                <a:solidFill>
                  <a:srgbClr val="FFFFFF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355082" y="6411956"/>
            <a:ext cx="3814710" cy="334537"/>
          </a:xfrm>
          <a:prstGeom prst="rect">
            <a:avLst/>
          </a:prstGeom>
          <a:ln>
            <a:noFill/>
          </a:ln>
        </p:spPr>
        <p:txBody>
          <a:bodyPr vert="horz" wrap="square" lIns="91416" tIns="91416" rIns="91416" bIns="91416" rtlCol="0" anchor="t">
            <a:no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rPr>
              <a:t>Community Reinvestment Fund,</a:t>
            </a:r>
            <a:r>
              <a:rPr lang="en-US" sz="1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rPr>
              <a:t> U</a:t>
            </a:r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rPr>
              <a:t>SA (CRF) is an equal opportunity provider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1F9749-499C-44A9-8E5E-7A23808C3921}"/>
              </a:ext>
            </a:extLst>
          </p:cNvPr>
          <p:cNvSpPr/>
          <p:nvPr userDrawn="1"/>
        </p:nvSpPr>
        <p:spPr>
          <a:xfrm>
            <a:off x="-1" y="5441674"/>
            <a:ext cx="12192001" cy="1416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99"/>
          </a:p>
        </p:txBody>
      </p:sp>
      <p:pic>
        <p:nvPicPr>
          <p:cNvPr id="7" name="Picture 17">
            <a:extLst>
              <a:ext uri="{FF2B5EF4-FFF2-40B4-BE49-F238E27FC236}">
                <a16:creationId xmlns:a16="http://schemas.microsoft.com/office/drawing/2014/main" id="{CF140438-8E62-49B5-A130-FE7D32A52C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41" y="5584509"/>
            <a:ext cx="13716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909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360487"/>
            <a:ext cx="11693769" cy="958361"/>
          </a:xfrm>
        </p:spPr>
        <p:txBody>
          <a:bodyPr anchor="t">
            <a:normAutofit/>
          </a:bodyPr>
          <a:lstStyle>
            <a:lvl1pPr algn="ctr">
              <a:defRPr sz="4999">
                <a:solidFill>
                  <a:srgbClr val="1D2B36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9F1EA8-327B-4634-83AE-1425DA3593BC}"/>
              </a:ext>
            </a:extLst>
          </p:cNvPr>
          <p:cNvSpPr/>
          <p:nvPr userDrawn="1"/>
        </p:nvSpPr>
        <p:spPr>
          <a:xfrm>
            <a:off x="2" y="5640267"/>
            <a:ext cx="12192000" cy="1217735"/>
          </a:xfrm>
          <a:prstGeom prst="rect">
            <a:avLst/>
          </a:prstGeom>
          <a:solidFill>
            <a:srgbClr val="1D2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91416" rIns="91416" bIns="9141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2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948636-CDC5-4532-83FE-2447380DAA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76"/>
          <a:stretch/>
        </p:blipFill>
        <p:spPr>
          <a:xfrm>
            <a:off x="565639" y="5973275"/>
            <a:ext cx="102388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41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B9D9D96-CF3D-4F16-B5D5-4C8FDE0D06C5}"/>
              </a:ext>
            </a:extLst>
          </p:cNvPr>
          <p:cNvSpPr/>
          <p:nvPr userDrawn="1"/>
        </p:nvSpPr>
        <p:spPr>
          <a:xfrm>
            <a:off x="1" y="5011948"/>
            <a:ext cx="12192000" cy="1846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99"/>
          </a:p>
        </p:txBody>
      </p:sp>
    </p:spTree>
    <p:extLst>
      <p:ext uri="{BB962C8B-B14F-4D97-AF65-F5344CB8AC3E}">
        <p14:creationId xmlns:p14="http://schemas.microsoft.com/office/powerpoint/2010/main" val="15221734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r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" y="-8021"/>
            <a:ext cx="12192000" cy="5333470"/>
          </a:xfrm>
          <a:prstGeom prst="rect">
            <a:avLst/>
          </a:prstGeom>
          <a:solidFill>
            <a:srgbClr val="1D2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91416" rIns="91416" bIns="9141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6237" y="3116652"/>
            <a:ext cx="6939552" cy="1090993"/>
          </a:xfrm>
          <a:prstGeom prst="rect">
            <a:avLst/>
          </a:prstGeom>
          <a:noFill/>
        </p:spPr>
        <p:txBody>
          <a:bodyPr lIns="114268" tIns="152357" rIns="76171" bIns="76171">
            <a:noAutofit/>
          </a:bodyPr>
          <a:lstStyle>
            <a:lvl1pPr marL="0" indent="0" algn="l">
              <a:lnSpc>
                <a:spcPct val="80000"/>
              </a:lnSpc>
              <a:buNone/>
              <a:defRPr sz="2799" i="1">
                <a:solidFill>
                  <a:schemeClr val="accent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Segoe UI" pitchFamily="34" charset="0"/>
              </a:defRPr>
            </a:lvl1pPr>
            <a:lvl2pPr marL="54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236" y="2125585"/>
            <a:ext cx="11475923" cy="980661"/>
          </a:xfrm>
          <a:prstGeom prst="rect">
            <a:avLst/>
          </a:prstGeom>
          <a:noFill/>
        </p:spPr>
        <p:txBody>
          <a:bodyPr lIns="114268" tIns="152357" rIns="76171" bIns="76171" anchor="t">
            <a:noAutofit/>
          </a:bodyPr>
          <a:lstStyle>
            <a:lvl1pPr algn="l">
              <a:lnSpc>
                <a:spcPct val="80000"/>
              </a:lnSpc>
              <a:defRPr sz="4399" b="1" baseline="0">
                <a:solidFill>
                  <a:srgbClr val="FFFFFF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355082" y="6411956"/>
            <a:ext cx="3814710" cy="334537"/>
          </a:xfrm>
          <a:prstGeom prst="rect">
            <a:avLst/>
          </a:prstGeom>
          <a:ln>
            <a:noFill/>
          </a:ln>
        </p:spPr>
        <p:txBody>
          <a:bodyPr vert="horz" wrap="square" lIns="91416" tIns="91416" rIns="91416" bIns="91416" rtlCol="0" anchor="t">
            <a:no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D2B36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Segoe UI" pitchFamily="34" charset="0"/>
                <a:cs typeface="Segoe UI" pitchFamily="34" charset="0"/>
              </a:rPr>
              <a:t>Community Reinvestment Fund, USA (CRF) is an equal opportunity provider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1F9749-499C-44A9-8E5E-7A23808C3921}"/>
              </a:ext>
            </a:extLst>
          </p:cNvPr>
          <p:cNvSpPr/>
          <p:nvPr userDrawn="1"/>
        </p:nvSpPr>
        <p:spPr>
          <a:xfrm>
            <a:off x="-1" y="5441674"/>
            <a:ext cx="12192001" cy="1416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17">
            <a:extLst>
              <a:ext uri="{FF2B5EF4-FFF2-40B4-BE49-F238E27FC236}">
                <a16:creationId xmlns:a16="http://schemas.microsoft.com/office/drawing/2014/main" id="{CF140438-8E62-49B5-A130-FE7D32A52C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41" y="5584509"/>
            <a:ext cx="13716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D7BFFAD-A4DA-41CB-9545-675F95895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srgbClr val="1D2B36">
                  <a:tint val="75000"/>
                </a:srgbClr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7D20F90-724E-4680-9141-32F668FC4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srgbClr val="1D2B36">
                  <a:tint val="75000"/>
                </a:srgb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5565E78-E99F-41D8-BA90-D66FBB0BB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AEACC2C1-74EF-4D17-8FCA-30885DD06988}" type="slidenum">
              <a:rPr lang="en-US" smtClean="0">
                <a:solidFill>
                  <a:srgbClr val="1D2B36">
                    <a:tint val="75000"/>
                  </a:srgb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srgbClr val="1D2B3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5831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tro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" y="-8021"/>
            <a:ext cx="12192000" cy="5333470"/>
          </a:xfrm>
          <a:prstGeom prst="rect">
            <a:avLst/>
          </a:prstGeom>
          <a:solidFill>
            <a:srgbClr val="1D2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91416" rIns="91416" bIns="9141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2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6237" y="3116652"/>
            <a:ext cx="6939552" cy="1090993"/>
          </a:xfrm>
          <a:prstGeom prst="rect">
            <a:avLst/>
          </a:prstGeom>
          <a:noFill/>
        </p:spPr>
        <p:txBody>
          <a:bodyPr lIns="114268" tIns="152357" rIns="76171" bIns="76171">
            <a:noAutofit/>
          </a:bodyPr>
          <a:lstStyle>
            <a:lvl1pPr marL="0" indent="0" algn="l">
              <a:lnSpc>
                <a:spcPct val="80000"/>
              </a:lnSpc>
              <a:buNone/>
              <a:defRPr sz="2799" i="1">
                <a:solidFill>
                  <a:schemeClr val="accent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Segoe UI" pitchFamily="34" charset="0"/>
              </a:defRPr>
            </a:lvl1pPr>
            <a:lvl2pPr marL="54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236" y="2125585"/>
            <a:ext cx="11475923" cy="980661"/>
          </a:xfrm>
          <a:prstGeom prst="rect">
            <a:avLst/>
          </a:prstGeom>
          <a:noFill/>
        </p:spPr>
        <p:txBody>
          <a:bodyPr lIns="114268" tIns="152357" rIns="76171" bIns="76171" anchor="t">
            <a:noAutofit/>
          </a:bodyPr>
          <a:lstStyle>
            <a:lvl1pPr algn="l">
              <a:lnSpc>
                <a:spcPct val="80000"/>
              </a:lnSpc>
              <a:defRPr sz="4399" b="1" baseline="0">
                <a:solidFill>
                  <a:srgbClr val="FFFFFF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355082" y="6411956"/>
            <a:ext cx="3814710" cy="334537"/>
          </a:xfrm>
          <a:prstGeom prst="rect">
            <a:avLst/>
          </a:prstGeom>
          <a:ln>
            <a:noFill/>
          </a:ln>
        </p:spPr>
        <p:txBody>
          <a:bodyPr vert="horz" wrap="square" lIns="91416" tIns="91416" rIns="91416" bIns="91416" rtlCol="0" anchor="t">
            <a:no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rPr>
              <a:t>Community Reinvestment Fund,</a:t>
            </a:r>
            <a:r>
              <a:rPr lang="en-US" sz="1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rPr>
              <a:t> U</a:t>
            </a:r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rPr>
              <a:t>SA (CRF) is an equal opportunity provider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1F9749-499C-44A9-8E5E-7A23808C3921}"/>
              </a:ext>
            </a:extLst>
          </p:cNvPr>
          <p:cNvSpPr/>
          <p:nvPr userDrawn="1"/>
        </p:nvSpPr>
        <p:spPr>
          <a:xfrm>
            <a:off x="-1" y="5441674"/>
            <a:ext cx="12192001" cy="1416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99"/>
          </a:p>
        </p:txBody>
      </p:sp>
      <p:pic>
        <p:nvPicPr>
          <p:cNvPr id="7" name="Picture 17">
            <a:extLst>
              <a:ext uri="{FF2B5EF4-FFF2-40B4-BE49-F238E27FC236}">
                <a16:creationId xmlns:a16="http://schemas.microsoft.com/office/drawing/2014/main" id="{CF140438-8E62-49B5-A130-FE7D32A52C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41" y="5584509"/>
            <a:ext cx="13716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5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85164-AAFB-4B4C-AA1C-EFCE08A9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926" y="365127"/>
            <a:ext cx="11051875" cy="1325563"/>
          </a:xfrm>
        </p:spPr>
        <p:txBody>
          <a:bodyPr anchor="t"/>
          <a:lstStyle>
            <a:lvl1pPr>
              <a:defRPr b="0">
                <a:solidFill>
                  <a:schemeClr val="accent3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92E8A-844C-4801-954A-A55AFBA52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926" y="1825625"/>
            <a:ext cx="11051875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BB707-65E1-46E3-A3BF-268971C8D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srgbClr val="1D2B36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00E61-722A-4286-8572-009D2D328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srgbClr val="1D2B36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D405F-2E06-4946-8122-CCF851A06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AEACC2C1-74EF-4D17-8FCA-30885DD06988}" type="slidenum">
              <a:rPr lang="en-US" smtClean="0">
                <a:solidFill>
                  <a:srgbClr val="1D2B36">
                    <a:tint val="75000"/>
                  </a:srgb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srgbClr val="1D2B3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89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85164-AAFB-4B4C-AA1C-EFCE08A9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926" y="365127"/>
            <a:ext cx="11051875" cy="1325563"/>
          </a:xfrm>
        </p:spPr>
        <p:txBody>
          <a:bodyPr anchor="t"/>
          <a:lstStyle>
            <a:lvl1pPr>
              <a:defRPr b="0">
                <a:solidFill>
                  <a:schemeClr val="accent3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92E8A-844C-4801-954A-A55AFBA52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926" y="1825625"/>
            <a:ext cx="11051875" cy="331571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BB707-65E1-46E3-A3BF-268971C8D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srgbClr val="1D2B36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00E61-722A-4286-8572-009D2D328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srgbClr val="1D2B36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D405F-2E06-4946-8122-CCF851A06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AEACC2C1-74EF-4D17-8FCA-30885DD06988}" type="slidenum">
              <a:rPr lang="en-US" smtClean="0">
                <a:solidFill>
                  <a:srgbClr val="1D2B36">
                    <a:tint val="75000"/>
                  </a:srgb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srgbClr val="1D2B36">
                  <a:tint val="75000"/>
                </a:srgb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B17150-02B9-4990-A949-1923F427A9EF}"/>
              </a:ext>
            </a:extLst>
          </p:cNvPr>
          <p:cNvSpPr/>
          <p:nvPr userDrawn="1"/>
        </p:nvSpPr>
        <p:spPr>
          <a:xfrm>
            <a:off x="1571625" y="5922964"/>
            <a:ext cx="2009775" cy="676275"/>
          </a:xfrm>
          <a:prstGeom prst="rect">
            <a:avLst/>
          </a:prstGeom>
          <a:solidFill>
            <a:srgbClr val="1D2B36"/>
          </a:solidFill>
          <a:ln>
            <a:solidFill>
              <a:srgbClr val="1D2B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68A3F1-6E36-419B-985D-F0F6D3A04AE2}"/>
              </a:ext>
            </a:extLst>
          </p:cNvPr>
          <p:cNvSpPr/>
          <p:nvPr userDrawn="1"/>
        </p:nvSpPr>
        <p:spPr>
          <a:xfrm>
            <a:off x="1" y="5296621"/>
            <a:ext cx="12192000" cy="1059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93C2B5-613C-4A00-9B7C-AFBC7E0C6252}"/>
              </a:ext>
            </a:extLst>
          </p:cNvPr>
          <p:cNvSpPr/>
          <p:nvPr userDrawn="1"/>
        </p:nvSpPr>
        <p:spPr>
          <a:xfrm>
            <a:off x="1" y="6356351"/>
            <a:ext cx="12192000" cy="3359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image1.png">
            <a:extLst>
              <a:ext uri="{FF2B5EF4-FFF2-40B4-BE49-F238E27FC236}">
                <a16:creationId xmlns:a16="http://schemas.microsoft.com/office/drawing/2014/main" id="{B9863F25-8F5A-47F5-918D-7B572F4168CA}"/>
              </a:ext>
            </a:extLst>
          </p:cNvPr>
          <p:cNvPicPr/>
          <p:nvPr userDrawn="1"/>
        </p:nvPicPr>
        <p:blipFill>
          <a:blip r:embed="rId2"/>
          <a:srcRect t="14168" b="24272"/>
          <a:stretch>
            <a:fillRect/>
          </a:stretch>
        </p:blipFill>
        <p:spPr>
          <a:xfrm>
            <a:off x="-1" y="6235700"/>
            <a:ext cx="1683491" cy="6223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63184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atrix 3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85164-AAFB-4B4C-AA1C-EFCE08A9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926" y="365127"/>
            <a:ext cx="11051875" cy="1325563"/>
          </a:xfrm>
        </p:spPr>
        <p:txBody>
          <a:bodyPr anchor="t"/>
          <a:lstStyle>
            <a:lvl1pPr>
              <a:defRPr b="0">
                <a:solidFill>
                  <a:schemeClr val="accent3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BB707-65E1-46E3-A3BF-268971C8D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srgbClr val="1D2B36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00E61-722A-4286-8572-009D2D328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srgbClr val="1D2B36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D405F-2E06-4946-8122-CCF851A06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AEACC2C1-74EF-4D17-8FCA-30885DD06988}" type="slidenum">
              <a:rPr lang="en-US" smtClean="0">
                <a:solidFill>
                  <a:srgbClr val="1D2B36">
                    <a:tint val="75000"/>
                  </a:srgb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srgbClr val="1D2B36">
                  <a:tint val="75000"/>
                </a:srgb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D9D676-7C92-43AC-84A3-60F4FEED7822}"/>
              </a:ext>
            </a:extLst>
          </p:cNvPr>
          <p:cNvCxnSpPr>
            <a:cxnSpLocks/>
          </p:cNvCxnSpPr>
          <p:nvPr userDrawn="1"/>
        </p:nvCxnSpPr>
        <p:spPr>
          <a:xfrm>
            <a:off x="4104170" y="1701204"/>
            <a:ext cx="0" cy="3743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61B6D6-1B41-4751-B27A-1F1FE8CA765C}"/>
              </a:ext>
            </a:extLst>
          </p:cNvPr>
          <p:cNvCxnSpPr>
            <a:cxnSpLocks/>
          </p:cNvCxnSpPr>
          <p:nvPr userDrawn="1"/>
        </p:nvCxnSpPr>
        <p:spPr>
          <a:xfrm>
            <a:off x="8071883" y="1701204"/>
            <a:ext cx="0" cy="3743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F12FE0D-6DD3-4F58-A0B1-7EB069127ACD}"/>
              </a:ext>
            </a:extLst>
          </p:cNvPr>
          <p:cNvCxnSpPr>
            <a:cxnSpLocks/>
          </p:cNvCxnSpPr>
          <p:nvPr userDrawn="1"/>
        </p:nvCxnSpPr>
        <p:spPr>
          <a:xfrm>
            <a:off x="301925" y="3530010"/>
            <a:ext cx="11532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8DDB5D5-3B50-4031-99CE-4763A745DE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01926" y="1707417"/>
            <a:ext cx="3674660" cy="16937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754F248-EA38-4F55-ABB9-713DC3B02C9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58671" y="1707417"/>
            <a:ext cx="3674660" cy="16937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0E66249-E45C-4E2C-ACEC-FBBFB1E59ED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15415" y="1707417"/>
            <a:ext cx="3674660" cy="16937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107FE61-486A-4043-BAEE-70354D1FEF3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01925" y="3750768"/>
            <a:ext cx="3674660" cy="16937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E50F90D-6A29-4370-9476-46548AFDA71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258669" y="3750768"/>
            <a:ext cx="3674660" cy="16937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D72660AD-654F-44D2-A1E2-766CCF7EC13A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15414" y="3750768"/>
            <a:ext cx="3674660" cy="16937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3209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Matrix 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85164-AAFB-4B4C-AA1C-EFCE08A9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926" y="365127"/>
            <a:ext cx="11051875" cy="1325563"/>
          </a:xfrm>
        </p:spPr>
        <p:txBody>
          <a:bodyPr anchor="t"/>
          <a:lstStyle>
            <a:lvl1pPr>
              <a:defRPr b="0">
                <a:solidFill>
                  <a:schemeClr val="accent3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BB707-65E1-46E3-A3BF-268971C8D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srgbClr val="1D2B36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00E61-722A-4286-8572-009D2D328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srgbClr val="1D2B36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D405F-2E06-4946-8122-CCF851A06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AEACC2C1-74EF-4D17-8FCA-30885DD06988}" type="slidenum">
              <a:rPr lang="en-US" smtClean="0">
                <a:solidFill>
                  <a:srgbClr val="1D2B36">
                    <a:tint val="75000"/>
                  </a:srgb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srgbClr val="1D2B36">
                  <a:tint val="75000"/>
                </a:srgb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D9D676-7C92-43AC-84A3-60F4FEED7822}"/>
              </a:ext>
            </a:extLst>
          </p:cNvPr>
          <p:cNvCxnSpPr>
            <a:cxnSpLocks/>
          </p:cNvCxnSpPr>
          <p:nvPr userDrawn="1"/>
        </p:nvCxnSpPr>
        <p:spPr>
          <a:xfrm>
            <a:off x="5940392" y="1701204"/>
            <a:ext cx="0" cy="3743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F12FE0D-6DD3-4F58-A0B1-7EB069127ACD}"/>
              </a:ext>
            </a:extLst>
          </p:cNvPr>
          <p:cNvCxnSpPr>
            <a:cxnSpLocks/>
          </p:cNvCxnSpPr>
          <p:nvPr userDrawn="1"/>
        </p:nvCxnSpPr>
        <p:spPr>
          <a:xfrm>
            <a:off x="301925" y="3530010"/>
            <a:ext cx="11532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8DDB5D5-3B50-4031-99CE-4763A745DE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01926" y="1707417"/>
            <a:ext cx="5202530" cy="16937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754F248-EA38-4F55-ABB9-713DC3B02C9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55061" y="1707417"/>
            <a:ext cx="5202530" cy="16937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1BD9E1F-BF43-4CB8-98E4-1CDB20903A2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01926" y="3707480"/>
            <a:ext cx="5202530" cy="16937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D770076-8B1C-47F5-95F9-75132EB63E5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355061" y="3707480"/>
            <a:ext cx="5202530" cy="16937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2780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atrix 1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85164-AAFB-4B4C-AA1C-EFCE08A9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926" y="365127"/>
            <a:ext cx="11051875" cy="1325563"/>
          </a:xfrm>
        </p:spPr>
        <p:txBody>
          <a:bodyPr anchor="t"/>
          <a:lstStyle>
            <a:lvl1pPr>
              <a:defRPr b="0">
                <a:solidFill>
                  <a:schemeClr val="accent3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BB707-65E1-46E3-A3BF-268971C8D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srgbClr val="1D2B36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00E61-722A-4286-8572-009D2D328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srgbClr val="1D2B36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D405F-2E06-4946-8122-CCF851A06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AEACC2C1-74EF-4D17-8FCA-30885DD06988}" type="slidenum">
              <a:rPr lang="en-US" smtClean="0">
                <a:solidFill>
                  <a:srgbClr val="1D2B36">
                    <a:tint val="75000"/>
                  </a:srgb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srgbClr val="1D2B36">
                  <a:tint val="75000"/>
                </a:srgbClr>
              </a:solidFill>
            </a:endParaRPr>
          </a:p>
        </p:txBody>
      </p:sp>
      <p:pic>
        <p:nvPicPr>
          <p:cNvPr id="15" name="Picture 14" descr="A picture containing sky, building, water, outdoor&#10;&#10;Description generated with high confidence">
            <a:extLst>
              <a:ext uri="{FF2B5EF4-FFF2-40B4-BE49-F238E27FC236}">
                <a16:creationId xmlns:a16="http://schemas.microsoft.com/office/drawing/2014/main" id="{7C40013B-51CD-405D-9936-7ED2F63C50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34" b="17203"/>
          <a:stretch/>
        </p:blipFill>
        <p:spPr>
          <a:xfrm>
            <a:off x="1" y="1276596"/>
            <a:ext cx="12191999" cy="435921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2399398-1B55-40C3-BC2E-20036CF27898}"/>
              </a:ext>
            </a:extLst>
          </p:cNvPr>
          <p:cNvSpPr/>
          <p:nvPr userDrawn="1"/>
        </p:nvSpPr>
        <p:spPr>
          <a:xfrm>
            <a:off x="1" y="1264725"/>
            <a:ext cx="12191999" cy="4371089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8DDB5D5-3B50-4031-99CE-4763A745DE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01926" y="1707417"/>
            <a:ext cx="2600760" cy="358647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A942513-2C9C-4556-BE09-03B2979E2FE0}"/>
              </a:ext>
            </a:extLst>
          </p:cNvPr>
          <p:cNvCxnSpPr/>
          <p:nvPr userDrawn="1"/>
        </p:nvCxnSpPr>
        <p:spPr>
          <a:xfrm>
            <a:off x="3040164" y="1690688"/>
            <a:ext cx="0" cy="32813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2DB8EBA-484C-407E-ACAB-7D142A3AFAE0}"/>
              </a:ext>
            </a:extLst>
          </p:cNvPr>
          <p:cNvCxnSpPr/>
          <p:nvPr userDrawn="1"/>
        </p:nvCxnSpPr>
        <p:spPr>
          <a:xfrm>
            <a:off x="6087410" y="1690688"/>
            <a:ext cx="0" cy="32813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4B50D76-29AB-4A3A-8398-2718C45C2090}"/>
              </a:ext>
            </a:extLst>
          </p:cNvPr>
          <p:cNvCxnSpPr/>
          <p:nvPr userDrawn="1"/>
        </p:nvCxnSpPr>
        <p:spPr>
          <a:xfrm>
            <a:off x="9142341" y="1690688"/>
            <a:ext cx="0" cy="32813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373FB94-7B7D-4449-B34B-CD64A6B8B70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92001" y="1707416"/>
            <a:ext cx="2600760" cy="3586477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AE1F53E6-33F7-49FA-8888-5EA614DFEAB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46930" y="1707417"/>
            <a:ext cx="2600760" cy="3586476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EA07414-8AF2-4D7D-AA93-706E0E85BF3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396588" y="1707416"/>
            <a:ext cx="2600760" cy="358647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4699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06DD7-7257-42CB-95DA-09B72D41B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98" b="0">
                <a:latin typeface="Franklin Gothic Demi" panose="020B07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FDBD5-7EA4-48CC-B381-D7C8636B4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FA68A-D8EF-4D10-8614-9D1D592A6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srgbClr val="1D2B36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CFF3E-D33F-48CE-A307-88EE50FB1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srgbClr val="1D2B36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D04AA-BDD6-4C43-8138-09BEAEB4D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AEACC2C1-74EF-4D17-8FCA-30885DD06988}" type="slidenum">
              <a:rPr lang="en-US" smtClean="0">
                <a:solidFill>
                  <a:srgbClr val="1D2B36">
                    <a:tint val="75000"/>
                  </a:srgb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srgbClr val="1D2B3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99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EE571-AAB1-4F0C-AE39-7635E39FD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365127"/>
            <a:ext cx="11052048" cy="1325563"/>
          </a:xfrm>
        </p:spPr>
        <p:txBody>
          <a:bodyPr/>
          <a:lstStyle>
            <a:lvl1pPr>
              <a:defRPr b="0">
                <a:solidFill>
                  <a:schemeClr val="accent3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BBA4F1-42DB-4CA1-ABDB-F9ABE05CC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753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863439-1B89-4C5C-9B77-5EAC575D7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1753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E34D15-4957-49B7-B461-C75FFE8931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A67281-A852-4142-A6D8-43D762A7DA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9FA44E-4A9A-45A9-A235-F3B3DB129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srgbClr val="1D2B36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7389AD-86A7-4C2A-8914-8541E2E5A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srgbClr val="1D2B36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6F22BD-3403-46E8-8E92-31DF5207B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AEACC2C1-74EF-4D17-8FCA-30885DD06988}" type="slidenum">
              <a:rPr lang="en-US" smtClean="0">
                <a:solidFill>
                  <a:srgbClr val="1D2B36">
                    <a:tint val="75000"/>
                  </a:srgb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srgbClr val="1D2B3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97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56AE99-D2BC-486B-B172-857DBA8AC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38" y="365127"/>
            <a:ext cx="10788162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0B2DC-668D-4CF3-9DD5-3FB1D0C5F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638" y="1825625"/>
            <a:ext cx="107881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5D0A1-B17F-48DD-A041-B590D5DE6C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>
              <a:defRPr/>
            </a:pPr>
            <a:endParaRPr lang="en-US">
              <a:solidFill>
                <a:srgbClr val="1D2B36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5CE4C-37BD-4CE3-90E6-17E5FF14C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>
              <a:defRPr/>
            </a:pPr>
            <a:endParaRPr lang="en-US">
              <a:solidFill>
                <a:srgbClr val="1D2B36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A0563-1B85-4726-975D-F865D6031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>
              <a:defRPr/>
            </a:pPr>
            <a:fld id="{AEACC2C1-74EF-4D17-8FCA-30885DD06988}" type="slidenum">
              <a:rPr lang="en-US" smtClean="0">
                <a:solidFill>
                  <a:srgbClr val="1D2B36">
                    <a:tint val="75000"/>
                  </a:srgb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srgbClr val="1D2B36">
                  <a:tint val="75000"/>
                </a:srgb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72AC66-AF64-4715-A9D2-610616C4D9AC}"/>
              </a:ext>
            </a:extLst>
          </p:cNvPr>
          <p:cNvSpPr/>
          <p:nvPr userDrawn="1"/>
        </p:nvSpPr>
        <p:spPr>
          <a:xfrm>
            <a:off x="1" y="5640267"/>
            <a:ext cx="12192000" cy="12177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91416" rIns="91416" bIns="9141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46DBEB-6787-4263-BDC2-4B2C6D5EC828}"/>
              </a:ext>
            </a:extLst>
          </p:cNvPr>
          <p:cNvSpPr/>
          <p:nvPr userDrawn="1"/>
        </p:nvSpPr>
        <p:spPr>
          <a:xfrm>
            <a:off x="1" y="5607555"/>
            <a:ext cx="12192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91416" rIns="91416" bIns="9141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CC3F3237-F068-49FB-BC57-9D9082CBBD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72"/>
          <a:stretch/>
        </p:blipFill>
        <p:spPr>
          <a:xfrm>
            <a:off x="838200" y="5942982"/>
            <a:ext cx="912223" cy="66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7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hf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b="1" kern="1200">
          <a:solidFill>
            <a:schemeClr val="accent3"/>
          </a:solidFill>
          <a:latin typeface="Franklin Gothic Book" panose="020B0503020102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5447ADAD-04E4-48A9-82CF-46E57CA5D7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45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4892040"/>
            <a:ext cx="12191999" cy="1965960"/>
          </a:xfrm>
          <a:prstGeom prst="rect">
            <a:avLst/>
          </a:prstGeom>
          <a:solidFill>
            <a:schemeClr val="bg1">
              <a:alpha val="7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803D1B-37E9-44CB-9CC9-469DBF4F9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4875" y="5093208"/>
            <a:ext cx="7118917" cy="1261872"/>
          </a:xfrm>
        </p:spPr>
        <p:txBody>
          <a:bodyPr anchor="ctr">
            <a:normAutofit fontScale="90000"/>
          </a:bodyPr>
          <a:lstStyle/>
          <a:p>
            <a:br>
              <a:rPr lang="en-US" sz="41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1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Minnesota Inclusive Growth Fund</a:t>
            </a:r>
            <a:br>
              <a:rPr lang="en-US" sz="41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100" b="1" i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Sponsored by Catalyst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18208A-A44A-45A6-B589-F3D247348F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31" y="5093208"/>
            <a:ext cx="4057897" cy="1261872"/>
          </a:xfrm>
        </p:spPr>
        <p:txBody>
          <a:bodyPr anchor="ctr">
            <a:normAutofit fontScale="92500"/>
          </a:bodyPr>
          <a:lstStyle/>
          <a:p>
            <a:pPr algn="r"/>
            <a:r>
              <a:rPr lang="en-US" sz="1700" b="1">
                <a:solidFill>
                  <a:schemeClr val="tx2"/>
                </a:solidFill>
                <a:latin typeface="Arial"/>
                <a:cs typeface="Arial"/>
              </a:rPr>
              <a:t>A collaborative effort to increase access to capital and support for small business in Minnesota focused on low/moderate income areas and under-served communities 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64106"/>
            <a:ext cx="0" cy="914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E1304-D5F7-406F-9E31-1CFD2BF96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5314" y="6553690"/>
            <a:ext cx="1128486" cy="274320"/>
          </a:xfrm>
        </p:spPr>
        <p:txBody>
          <a:bodyPr>
            <a:normAutofit/>
          </a:bodyPr>
          <a:lstStyle/>
          <a:p>
            <a:pPr marL="0" marR="0" lvl="0" indent="0" defTabSz="914126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EACC2C1-74EF-4D17-8FCA-30885DD06988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defTabSz="914126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1.png">
            <a:extLst>
              <a:ext uri="{FF2B5EF4-FFF2-40B4-BE49-F238E27FC236}">
                <a16:creationId xmlns:a16="http://schemas.microsoft.com/office/drawing/2014/main" id="{40D6DFD8-B291-4CBF-AC49-A53C22229D4B}"/>
              </a:ext>
            </a:extLst>
          </p:cNvPr>
          <p:cNvPicPr/>
          <p:nvPr/>
        </p:nvPicPr>
        <p:blipFill>
          <a:blip r:embed="rId3"/>
          <a:srcRect t="14168" b="24272"/>
          <a:stretch>
            <a:fillRect/>
          </a:stretch>
        </p:blipFill>
        <p:spPr>
          <a:xfrm>
            <a:off x="10618237" y="6355079"/>
            <a:ext cx="1573743" cy="50291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810563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018CC-EEA3-4767-B556-A22CA335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66" y="169198"/>
            <a:ext cx="11051875" cy="714373"/>
          </a:xfrm>
        </p:spPr>
        <p:txBody>
          <a:bodyPr>
            <a:noAutofit/>
          </a:bodyPr>
          <a:lstStyle/>
          <a:p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Franklin Gothic Demi"/>
              </a:rPr>
              <a:t>About Catalyst- the starting point for the MIGF</a:t>
            </a:r>
            <a:endParaRPr lang="en-US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03C08-754C-4C9C-9911-5B14A253C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AEACC2C1-74EF-4D17-8FCA-30885DD06988}" type="slidenum">
              <a:rPr lang="en-US" smtClean="0">
                <a:solidFill>
                  <a:srgbClr val="1D2B36">
                    <a:tint val="75000"/>
                  </a:srgbClr>
                </a:solidFill>
              </a:rPr>
              <a:pPr defTabSz="914126">
                <a:defRPr/>
              </a:pPr>
              <a:t>2</a:t>
            </a:fld>
            <a:endParaRPr lang="en-US">
              <a:solidFill>
                <a:srgbClr val="1D2B36">
                  <a:tint val="75000"/>
                </a:srgb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6271415-04CD-45F8-A48D-3318B0C2B910}"/>
              </a:ext>
            </a:extLst>
          </p:cNvPr>
          <p:cNvSpPr txBox="1"/>
          <p:nvPr/>
        </p:nvSpPr>
        <p:spPr>
          <a:xfrm>
            <a:off x="691831" y="1287054"/>
            <a:ext cx="36223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Catalyst is a collaboration between five leading Minnesota-based minority business support organizations (MBSO). </a:t>
            </a:r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210A8438-1EA5-4806-B061-ED12224137CC}"/>
              </a:ext>
            </a:extLst>
          </p:cNvPr>
          <p:cNvSpPr/>
          <p:nvPr/>
        </p:nvSpPr>
        <p:spPr>
          <a:xfrm rot="5400000">
            <a:off x="3156717" y="2645570"/>
            <a:ext cx="3778905" cy="925332"/>
          </a:xfrm>
          <a:prstGeom prst="triangle">
            <a:avLst>
              <a:gd name="adj" fmla="val 483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D2D3D28-B7AC-4229-97B6-9C6206C41BEE}"/>
              </a:ext>
            </a:extLst>
          </p:cNvPr>
          <p:cNvSpPr txBox="1"/>
          <p:nvPr/>
        </p:nvSpPr>
        <p:spPr>
          <a:xfrm>
            <a:off x="5831133" y="1467536"/>
            <a:ext cx="5085666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400" b="1">
                <a:latin typeface="Arial"/>
                <a:cs typeface="Arial"/>
              </a:rPr>
              <a:t>Catalyst's Mission: </a:t>
            </a:r>
            <a:r>
              <a:rPr lang="en-US" sz="1400">
                <a:latin typeface="Arial"/>
                <a:cs typeface="Arial"/>
              </a:rPr>
              <a:t>to increase the quantity and quality of stage-appropriate supports for minority businesses in Minnesota</a:t>
            </a:r>
          </a:p>
          <a:p>
            <a:pPr>
              <a:spcAft>
                <a:spcPts val="1200"/>
              </a:spcAft>
            </a:pPr>
            <a:r>
              <a:rPr lang="en-US" sz="1400" b="1">
                <a:latin typeface="Arial"/>
                <a:cs typeface="Arial"/>
              </a:rPr>
              <a:t>Approach</a:t>
            </a:r>
            <a:r>
              <a:rPr lang="en-US" sz="1400">
                <a:latin typeface="Arial"/>
                <a:cs typeface="Arial"/>
              </a:rPr>
              <a:t> is collaborative and ecosystem-focused understanding that larger gains can be made through cooperation than competition</a:t>
            </a:r>
            <a:endParaRPr lang="en-US" sz="1400" b="1">
              <a:latin typeface="Arial"/>
              <a:cs typeface="Arial"/>
            </a:endParaRPr>
          </a:p>
          <a:p>
            <a:r>
              <a:rPr lang="en-US" sz="1400" b="1">
                <a:latin typeface="Arial"/>
                <a:cs typeface="Arial"/>
              </a:rPr>
              <a:t>Strategy: </a:t>
            </a:r>
            <a:r>
              <a:rPr lang="en-US" sz="1400">
                <a:latin typeface="Arial"/>
                <a:cs typeface="Arial"/>
              </a:rPr>
              <a:t>to best support minority businesses in Minnesota requires that all the players that support them (across all sectors) are actively communicating and focused driving towards the same goals.</a:t>
            </a:r>
          </a:p>
          <a:p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>
                <a:latin typeface="Arial"/>
                <a:cs typeface="Arial"/>
              </a:rPr>
              <a:t>Urgent Need and Opportunity: </a:t>
            </a:r>
            <a:r>
              <a:rPr lang="en-US" sz="1400">
                <a:latin typeface="Arial"/>
                <a:cs typeface="Arial"/>
              </a:rPr>
              <a:t>The pandemic and civil unrest following the murder of George Floyd exposed the need for sustainable patient capital to support the rebuilding efforts of small businesses located in LMI and</a:t>
            </a:r>
            <a:r>
              <a:rPr lang="en-US" sz="1400">
                <a:latin typeface="Arial"/>
                <a:ea typeface="+mn-lt"/>
                <a:cs typeface="Arial"/>
              </a:rPr>
              <a:t> </a:t>
            </a:r>
            <a:r>
              <a:rPr lang="en" sz="1400">
                <a:latin typeface="Arial"/>
                <a:ea typeface="+mn-lt"/>
                <a:cs typeface="Arial"/>
              </a:rPr>
              <a:t>under-served communities </a:t>
            </a:r>
            <a:r>
              <a:rPr lang="en-US" sz="1400">
                <a:latin typeface="Arial"/>
                <a:ea typeface="+mn-lt"/>
                <a:cs typeface="Arial"/>
              </a:rPr>
              <a:t>served by Catalyst partners and other Fund Originators.</a:t>
            </a:r>
            <a:endParaRPr lang="en-US" sz="1400">
              <a:latin typeface="Arial"/>
              <a:cs typeface="Arial"/>
            </a:endParaRPr>
          </a:p>
          <a:p>
            <a:endParaRPr lang="en-US" sz="120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BD6ADBA-62FA-4881-BB00-1B70AC5298C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58"/>
          <a:stretch/>
        </p:blipFill>
        <p:spPr bwMode="auto">
          <a:xfrm>
            <a:off x="2448441" y="2518783"/>
            <a:ext cx="1042903" cy="3873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CRF Logo, Links to Homepage">
            <a:extLst>
              <a:ext uri="{FF2B5EF4-FFF2-40B4-BE49-F238E27FC236}">
                <a16:creationId xmlns:a16="http://schemas.microsoft.com/office/drawing/2014/main" id="{303081D2-6F39-4CA7-893D-DFF93E29474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91" y="2905908"/>
            <a:ext cx="1012781" cy="60880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263A4F2-5D5B-435E-9CC7-FD082E1D323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15"/>
          <a:stretch/>
        </p:blipFill>
        <p:spPr bwMode="auto">
          <a:xfrm>
            <a:off x="2448441" y="3271555"/>
            <a:ext cx="1042903" cy="4631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4699E8D-10C8-40D4-8364-11CC500B4FC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50" y="4056349"/>
            <a:ext cx="856814" cy="76399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2972C34-AB8D-446A-8C38-A4C9C6A1342B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" t="4814" r="63953" b="11160"/>
          <a:stretch/>
        </p:blipFill>
        <p:spPr bwMode="auto">
          <a:xfrm>
            <a:off x="2541485" y="4064407"/>
            <a:ext cx="856814" cy="747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5825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0BAA8-5A9D-4132-ABC4-35DADE805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926" y="161929"/>
            <a:ext cx="11051875" cy="817786"/>
          </a:xfrm>
        </p:spPr>
        <p:txBody>
          <a:bodyPr>
            <a:normAutofit fontScale="90000"/>
          </a:bodyPr>
          <a:lstStyle/>
          <a:p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Franklin Gothic Demi"/>
              </a:rPr>
              <a:t>The Minnesota Inclusive Growth Fund is designed to equip community small business lenders with the support required to meet the unique </a:t>
            </a:r>
            <a:r>
              <a:rPr lang="en-US" sz="2400" u="sng">
                <a:solidFill>
                  <a:schemeClr val="accent1">
                    <a:lumMod val="50000"/>
                  </a:schemeClr>
                </a:solidFill>
                <a:latin typeface="Franklin Gothic Demi"/>
              </a:rPr>
              <a:t>rebuilding and recovery</a:t>
            </a: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Franklin Gothic Demi"/>
              </a:rPr>
              <a:t> needs of their communities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B0BB9-618D-4CAE-BF1D-B7C2EFE5D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AEACC2C1-74EF-4D17-8FCA-30885DD06988}" type="slidenum">
              <a:rPr lang="en-US" smtClean="0">
                <a:solidFill>
                  <a:srgbClr val="1D2B36">
                    <a:tint val="75000"/>
                  </a:srgbClr>
                </a:solidFill>
              </a:rPr>
              <a:pPr defTabSz="914126">
                <a:defRPr/>
              </a:pPr>
              <a:t>3</a:t>
            </a:fld>
            <a:endParaRPr lang="en-US">
              <a:solidFill>
                <a:srgbClr val="1D2B36">
                  <a:tint val="75000"/>
                </a:srgb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13DC3F-F04D-40A6-975E-4F08E0DF7529}"/>
              </a:ext>
            </a:extLst>
          </p:cNvPr>
          <p:cNvSpPr/>
          <p:nvPr/>
        </p:nvSpPr>
        <p:spPr>
          <a:xfrm>
            <a:off x="1016918" y="1329929"/>
            <a:ext cx="4817642" cy="21945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BE3CC0-45AA-4BB2-B481-4BA3FCD50B7C}"/>
              </a:ext>
            </a:extLst>
          </p:cNvPr>
          <p:cNvSpPr/>
          <p:nvPr/>
        </p:nvSpPr>
        <p:spPr>
          <a:xfrm>
            <a:off x="6379952" y="1329929"/>
            <a:ext cx="4845962" cy="21945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AC0984-E357-40BE-AB7D-E31C2FCF0CE1}"/>
              </a:ext>
            </a:extLst>
          </p:cNvPr>
          <p:cNvSpPr/>
          <p:nvPr/>
        </p:nvSpPr>
        <p:spPr>
          <a:xfrm>
            <a:off x="1210853" y="1477407"/>
            <a:ext cx="4406640" cy="462471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Liquidity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CEAE5AB-09E0-420D-B136-6CE2B541215E}"/>
              </a:ext>
            </a:extLst>
          </p:cNvPr>
          <p:cNvSpPr/>
          <p:nvPr/>
        </p:nvSpPr>
        <p:spPr>
          <a:xfrm>
            <a:off x="6529561" y="1477407"/>
            <a:ext cx="4406640" cy="462471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Low-cost and flexible capital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B079A0-BA8F-41F5-BA07-0508308976ED}"/>
              </a:ext>
            </a:extLst>
          </p:cNvPr>
          <p:cNvSpPr txBox="1"/>
          <p:nvPr/>
        </p:nvSpPr>
        <p:spPr>
          <a:xfrm>
            <a:off x="1194848" y="2047672"/>
            <a:ext cx="4406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Enables participating CDFIs to focus on new lending in their communities by providing them with liquidity and mitigating on-balance sheet risk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72A730-6247-4DC8-908C-235F01EB2590}"/>
              </a:ext>
            </a:extLst>
          </p:cNvPr>
          <p:cNvSpPr txBox="1"/>
          <p:nvPr/>
        </p:nvSpPr>
        <p:spPr>
          <a:xfrm>
            <a:off x="6529561" y="2047672"/>
            <a:ext cx="4406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Provides CDFIs with the low-cost and flexible capital required to offer deeply affordable and flexible loans to small businesses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95FF10-473A-4D06-85F8-1DB86183A9F2}"/>
              </a:ext>
            </a:extLst>
          </p:cNvPr>
          <p:cNvSpPr/>
          <p:nvPr/>
        </p:nvSpPr>
        <p:spPr>
          <a:xfrm>
            <a:off x="1016917" y="3811578"/>
            <a:ext cx="4817641" cy="21945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3230C37-78DA-447C-9082-6158F50DA571}"/>
              </a:ext>
            </a:extLst>
          </p:cNvPr>
          <p:cNvSpPr/>
          <p:nvPr/>
        </p:nvSpPr>
        <p:spPr>
          <a:xfrm>
            <a:off x="1194848" y="3956953"/>
            <a:ext cx="4406640" cy="462471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Operational Support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6E91CF-C703-40BB-8F0C-3B65AA741345}"/>
              </a:ext>
            </a:extLst>
          </p:cNvPr>
          <p:cNvSpPr txBox="1"/>
          <p:nvPr/>
        </p:nvSpPr>
        <p:spPr>
          <a:xfrm>
            <a:off x="1194848" y="4527218"/>
            <a:ext cx="44226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Provides CDFIs with the financial resources through the origination fee and servicing fee to ensure they have operational capacity to execute on a high volume of loans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BE582C5-FDFC-41F2-BE38-2C1771965423}"/>
              </a:ext>
            </a:extLst>
          </p:cNvPr>
          <p:cNvSpPr/>
          <p:nvPr/>
        </p:nvSpPr>
        <p:spPr>
          <a:xfrm>
            <a:off x="6379952" y="3789809"/>
            <a:ext cx="4817641" cy="21945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60D9B86-63B4-40DD-BBAE-56515118D61B}"/>
              </a:ext>
            </a:extLst>
          </p:cNvPr>
          <p:cNvSpPr/>
          <p:nvPr/>
        </p:nvSpPr>
        <p:spPr>
          <a:xfrm>
            <a:off x="6557883" y="3956953"/>
            <a:ext cx="4406640" cy="462471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Sustainable and Scalable Partnership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962E7D-30D4-400E-BCC4-19B2F803FEAA}"/>
              </a:ext>
            </a:extLst>
          </p:cNvPr>
          <p:cNvSpPr txBox="1"/>
          <p:nvPr/>
        </p:nvSpPr>
        <p:spPr>
          <a:xfrm>
            <a:off x="6529561" y="4527218"/>
            <a:ext cx="4406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Builds a scalable source of financing that leverages and combines existing infrastructure, networks, and relationships to activate new recovery lending</a:t>
            </a:r>
          </a:p>
        </p:txBody>
      </p:sp>
    </p:spTree>
    <p:extLst>
      <p:ext uri="{BB962C8B-B14F-4D97-AF65-F5344CB8AC3E}">
        <p14:creationId xmlns:p14="http://schemas.microsoft.com/office/powerpoint/2010/main" val="2216883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28196D-EC0C-4F49-9BDF-E9273AEF3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ACC2C1-74EF-4D17-8FCA-30885DD069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D2B36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D2B36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Title 3">
            <a:extLst>
              <a:ext uri="{FF2B5EF4-FFF2-40B4-BE49-F238E27FC236}">
                <a16:creationId xmlns:a16="http://schemas.microsoft.com/office/drawing/2014/main" id="{078CF272-3D97-4B53-82B3-7658FC35F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925" y="78156"/>
            <a:ext cx="11051875" cy="462471"/>
          </a:xfrm>
        </p:spPr>
        <p:txBody>
          <a:bodyPr>
            <a:noAutofit/>
          </a:bodyPr>
          <a:lstStyle/>
          <a:p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Franklin Gothic Demi"/>
              </a:rPr>
              <a:t>This effort pools resources and leverages existing infrastructure to simplify execution and speed to market for businesses during this time of crisis 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0488AFA-105B-4131-AC77-AE3FCE072322}"/>
              </a:ext>
            </a:extLst>
          </p:cNvPr>
          <p:cNvSpPr txBox="1"/>
          <p:nvPr/>
        </p:nvSpPr>
        <p:spPr>
          <a:xfrm>
            <a:off x="429520" y="974020"/>
            <a:ext cx="2346922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D2B36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Loans, investments &amp; grants…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A644B8A-7E96-4B78-8B07-D4B643CC62A1}"/>
              </a:ext>
            </a:extLst>
          </p:cNvPr>
          <p:cNvSpPr txBox="1"/>
          <p:nvPr/>
        </p:nvSpPr>
        <p:spPr>
          <a:xfrm>
            <a:off x="3601508" y="974020"/>
            <a:ext cx="2346922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D2B36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…centralized and tailored…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7A4CEEAD-CF46-47FA-98E3-923487A1D6A8}"/>
              </a:ext>
            </a:extLst>
          </p:cNvPr>
          <p:cNvSpPr txBox="1"/>
          <p:nvPr/>
        </p:nvSpPr>
        <p:spPr>
          <a:xfrm>
            <a:off x="6498761" y="974020"/>
            <a:ext cx="2544234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D2B36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…distributed through local partners…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A6EB69D-0713-4257-B845-631401182C67}"/>
              </a:ext>
            </a:extLst>
          </p:cNvPr>
          <p:cNvSpPr txBox="1"/>
          <p:nvPr/>
        </p:nvSpPr>
        <p:spPr>
          <a:xfrm>
            <a:off x="9155738" y="974020"/>
            <a:ext cx="2921518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D2B36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…to the organizations that need it most</a:t>
            </a: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992DA108-5495-4CB0-88D4-9AF2F9F036C2}"/>
              </a:ext>
            </a:extLst>
          </p:cNvPr>
          <p:cNvSpPr/>
          <p:nvPr/>
        </p:nvSpPr>
        <p:spPr>
          <a:xfrm>
            <a:off x="2830386" y="1971023"/>
            <a:ext cx="3074005" cy="3074005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FC3F769-2D35-40BD-A9A8-154B617D8F89}"/>
              </a:ext>
            </a:extLst>
          </p:cNvPr>
          <p:cNvSpPr/>
          <p:nvPr/>
        </p:nvSpPr>
        <p:spPr>
          <a:xfrm>
            <a:off x="6737523" y="1782682"/>
            <a:ext cx="764797" cy="76479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0ADDAA31-3270-4373-A50E-5C3063925F01}"/>
              </a:ext>
            </a:extLst>
          </p:cNvPr>
          <p:cNvSpPr/>
          <p:nvPr/>
        </p:nvSpPr>
        <p:spPr>
          <a:xfrm>
            <a:off x="7626756" y="1782682"/>
            <a:ext cx="764797" cy="76479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5163EC23-54AC-4319-99C6-A5A1A80041E0}"/>
              </a:ext>
            </a:extLst>
          </p:cNvPr>
          <p:cNvSpPr/>
          <p:nvPr/>
        </p:nvSpPr>
        <p:spPr>
          <a:xfrm>
            <a:off x="7182140" y="2547479"/>
            <a:ext cx="764797" cy="76479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EEBAED87-5E57-4A4D-9574-FD9442CC2FEC}"/>
              </a:ext>
            </a:extLst>
          </p:cNvPr>
          <p:cNvSpPr/>
          <p:nvPr/>
        </p:nvSpPr>
        <p:spPr>
          <a:xfrm>
            <a:off x="6737523" y="3349325"/>
            <a:ext cx="764797" cy="76479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566AC012-E82B-426A-ACDE-BC7AD0D82155}"/>
              </a:ext>
            </a:extLst>
          </p:cNvPr>
          <p:cNvSpPr/>
          <p:nvPr/>
        </p:nvSpPr>
        <p:spPr>
          <a:xfrm>
            <a:off x="7626756" y="3349325"/>
            <a:ext cx="764797" cy="76479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AEF6639B-8DC4-4CB2-A7CA-4AE1F04671E1}"/>
              </a:ext>
            </a:extLst>
          </p:cNvPr>
          <p:cNvSpPr/>
          <p:nvPr/>
        </p:nvSpPr>
        <p:spPr>
          <a:xfrm>
            <a:off x="7182140" y="4114122"/>
            <a:ext cx="764797" cy="76479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F1FF3339-3231-4F0F-A464-7D532C0FC953}"/>
              </a:ext>
            </a:extLst>
          </p:cNvPr>
          <p:cNvSpPr/>
          <p:nvPr/>
        </p:nvSpPr>
        <p:spPr>
          <a:xfrm>
            <a:off x="6737523" y="4930650"/>
            <a:ext cx="764797" cy="76479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65F20E4B-0895-4010-AF2F-C1E31D77354E}"/>
              </a:ext>
            </a:extLst>
          </p:cNvPr>
          <p:cNvSpPr/>
          <p:nvPr/>
        </p:nvSpPr>
        <p:spPr>
          <a:xfrm>
            <a:off x="7626756" y="4930650"/>
            <a:ext cx="764797" cy="76479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5B9EC0D4-A6A6-4456-9702-1936AB03A0FC}"/>
              </a:ext>
            </a:extLst>
          </p:cNvPr>
          <p:cNvSpPr/>
          <p:nvPr/>
        </p:nvSpPr>
        <p:spPr>
          <a:xfrm>
            <a:off x="9161767" y="1647882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7C8DAD67-AB67-4735-ACFA-EFF19D5FA8E8}"/>
              </a:ext>
            </a:extLst>
          </p:cNvPr>
          <p:cNvSpPr/>
          <p:nvPr/>
        </p:nvSpPr>
        <p:spPr>
          <a:xfrm>
            <a:off x="9480549" y="1647882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6DBCA273-134D-4A59-9956-F7BA1A6EE633}"/>
              </a:ext>
            </a:extLst>
          </p:cNvPr>
          <p:cNvSpPr/>
          <p:nvPr/>
        </p:nvSpPr>
        <p:spPr>
          <a:xfrm>
            <a:off x="9792690" y="1647882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0477C1E2-D4CD-4447-ADA2-D4D57D83CAD1}"/>
              </a:ext>
            </a:extLst>
          </p:cNvPr>
          <p:cNvSpPr/>
          <p:nvPr/>
        </p:nvSpPr>
        <p:spPr>
          <a:xfrm>
            <a:off x="10113918" y="1647882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9025CACA-79AC-4BD9-85DD-0CC675287CE5}"/>
              </a:ext>
            </a:extLst>
          </p:cNvPr>
          <p:cNvSpPr/>
          <p:nvPr/>
        </p:nvSpPr>
        <p:spPr>
          <a:xfrm>
            <a:off x="10424311" y="1647882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FC2DB3B3-8E89-43CB-93E9-AB74875BDC07}"/>
              </a:ext>
            </a:extLst>
          </p:cNvPr>
          <p:cNvSpPr/>
          <p:nvPr/>
        </p:nvSpPr>
        <p:spPr>
          <a:xfrm>
            <a:off x="10734704" y="1647882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D31747AB-BB15-4533-842E-692DFF65E9DB}"/>
              </a:ext>
            </a:extLst>
          </p:cNvPr>
          <p:cNvSpPr/>
          <p:nvPr/>
        </p:nvSpPr>
        <p:spPr>
          <a:xfrm>
            <a:off x="9161767" y="2302102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6831508D-51EC-4CE0-8CD8-14D05F9EC6E1}"/>
              </a:ext>
            </a:extLst>
          </p:cNvPr>
          <p:cNvSpPr/>
          <p:nvPr/>
        </p:nvSpPr>
        <p:spPr>
          <a:xfrm>
            <a:off x="9480549" y="2302102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EFA38702-991A-4D89-92A8-2AFE2B86ACFD}"/>
              </a:ext>
            </a:extLst>
          </p:cNvPr>
          <p:cNvSpPr/>
          <p:nvPr/>
        </p:nvSpPr>
        <p:spPr>
          <a:xfrm>
            <a:off x="9792690" y="2302102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FF8E5B19-DD96-4AB3-92E9-674DFC05DB0C}"/>
              </a:ext>
            </a:extLst>
          </p:cNvPr>
          <p:cNvSpPr/>
          <p:nvPr/>
        </p:nvSpPr>
        <p:spPr>
          <a:xfrm>
            <a:off x="10113918" y="2302102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80F99D72-8AE0-4365-95B6-ED037B3FBD3E}"/>
              </a:ext>
            </a:extLst>
          </p:cNvPr>
          <p:cNvSpPr/>
          <p:nvPr/>
        </p:nvSpPr>
        <p:spPr>
          <a:xfrm>
            <a:off x="10424311" y="2302102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BB2B80A1-E013-447A-81E3-504351A1C39D}"/>
              </a:ext>
            </a:extLst>
          </p:cNvPr>
          <p:cNvSpPr/>
          <p:nvPr/>
        </p:nvSpPr>
        <p:spPr>
          <a:xfrm>
            <a:off x="10734704" y="2302102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FC16EB25-A669-4887-AFD7-CFE7F3D48597}"/>
              </a:ext>
            </a:extLst>
          </p:cNvPr>
          <p:cNvSpPr/>
          <p:nvPr/>
        </p:nvSpPr>
        <p:spPr>
          <a:xfrm>
            <a:off x="9161767" y="1974992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0CD8F4E6-5553-4FC9-A70A-29C13661C4BE}"/>
              </a:ext>
            </a:extLst>
          </p:cNvPr>
          <p:cNvSpPr/>
          <p:nvPr/>
        </p:nvSpPr>
        <p:spPr>
          <a:xfrm>
            <a:off x="9480549" y="1974992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268ACBE2-51AD-4742-8A95-7D93EFE945C8}"/>
              </a:ext>
            </a:extLst>
          </p:cNvPr>
          <p:cNvSpPr/>
          <p:nvPr/>
        </p:nvSpPr>
        <p:spPr>
          <a:xfrm>
            <a:off x="9792690" y="1974992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4D68A5B2-9D13-4829-BBD2-5449624A061E}"/>
              </a:ext>
            </a:extLst>
          </p:cNvPr>
          <p:cNvSpPr/>
          <p:nvPr/>
        </p:nvSpPr>
        <p:spPr>
          <a:xfrm>
            <a:off x="10113918" y="1974992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6AE61092-0665-4D4D-BE68-C94C7586B0BD}"/>
              </a:ext>
            </a:extLst>
          </p:cNvPr>
          <p:cNvSpPr/>
          <p:nvPr/>
        </p:nvSpPr>
        <p:spPr>
          <a:xfrm>
            <a:off x="10424311" y="1974992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E6EF247A-4DA6-43A7-AC0F-469BAA20BBB3}"/>
              </a:ext>
            </a:extLst>
          </p:cNvPr>
          <p:cNvSpPr/>
          <p:nvPr/>
        </p:nvSpPr>
        <p:spPr>
          <a:xfrm>
            <a:off x="10734704" y="1974992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3FE7C6BF-2F53-41B2-9A0E-34D0FD3FB484}"/>
              </a:ext>
            </a:extLst>
          </p:cNvPr>
          <p:cNvSpPr/>
          <p:nvPr/>
        </p:nvSpPr>
        <p:spPr>
          <a:xfrm>
            <a:off x="9161767" y="260154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3DD01442-0FFA-4C96-B290-702C6AC29514}"/>
              </a:ext>
            </a:extLst>
          </p:cNvPr>
          <p:cNvSpPr/>
          <p:nvPr/>
        </p:nvSpPr>
        <p:spPr>
          <a:xfrm>
            <a:off x="9480549" y="260154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031BC5E9-6BC6-4470-942A-A089119A1330}"/>
              </a:ext>
            </a:extLst>
          </p:cNvPr>
          <p:cNvSpPr/>
          <p:nvPr/>
        </p:nvSpPr>
        <p:spPr>
          <a:xfrm>
            <a:off x="9792690" y="260154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FCED344E-B1D1-4C84-BE85-8A674B9C42A6}"/>
              </a:ext>
            </a:extLst>
          </p:cNvPr>
          <p:cNvSpPr/>
          <p:nvPr/>
        </p:nvSpPr>
        <p:spPr>
          <a:xfrm>
            <a:off x="10113918" y="260154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DD8235EF-BD3D-43F9-AEA8-AA9F5E8A76B9}"/>
              </a:ext>
            </a:extLst>
          </p:cNvPr>
          <p:cNvSpPr/>
          <p:nvPr/>
        </p:nvSpPr>
        <p:spPr>
          <a:xfrm>
            <a:off x="10424311" y="260154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A1828713-EEA1-4D59-9FF3-F33C1C7FCEAB}"/>
              </a:ext>
            </a:extLst>
          </p:cNvPr>
          <p:cNvSpPr/>
          <p:nvPr/>
        </p:nvSpPr>
        <p:spPr>
          <a:xfrm>
            <a:off x="10734704" y="260154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908ACEFE-4ED4-4A7D-83EB-73F134D14FFE}"/>
              </a:ext>
            </a:extLst>
          </p:cNvPr>
          <p:cNvSpPr/>
          <p:nvPr/>
        </p:nvSpPr>
        <p:spPr>
          <a:xfrm>
            <a:off x="9161767" y="293209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64D61F12-7913-48CB-A459-70705CAA511A}"/>
              </a:ext>
            </a:extLst>
          </p:cNvPr>
          <p:cNvSpPr/>
          <p:nvPr/>
        </p:nvSpPr>
        <p:spPr>
          <a:xfrm>
            <a:off x="9480549" y="293209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B60481FD-0863-4894-A14F-90BDD94C961A}"/>
              </a:ext>
            </a:extLst>
          </p:cNvPr>
          <p:cNvSpPr/>
          <p:nvPr/>
        </p:nvSpPr>
        <p:spPr>
          <a:xfrm>
            <a:off x="9792690" y="293209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C5FA5A8E-C719-466E-9ADE-0DA91EE38B25}"/>
              </a:ext>
            </a:extLst>
          </p:cNvPr>
          <p:cNvSpPr/>
          <p:nvPr/>
        </p:nvSpPr>
        <p:spPr>
          <a:xfrm>
            <a:off x="10113918" y="293209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98C73B33-73C5-4E42-AE49-A77E8C3FB0DF}"/>
              </a:ext>
            </a:extLst>
          </p:cNvPr>
          <p:cNvSpPr/>
          <p:nvPr/>
        </p:nvSpPr>
        <p:spPr>
          <a:xfrm>
            <a:off x="10424311" y="293209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75D2027B-42B7-49EB-8B87-D2BD87E44E11}"/>
              </a:ext>
            </a:extLst>
          </p:cNvPr>
          <p:cNvSpPr/>
          <p:nvPr/>
        </p:nvSpPr>
        <p:spPr>
          <a:xfrm>
            <a:off x="10734704" y="293209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99126935-69D8-4D6F-899A-C795831E7B91}"/>
              </a:ext>
            </a:extLst>
          </p:cNvPr>
          <p:cNvSpPr/>
          <p:nvPr/>
        </p:nvSpPr>
        <p:spPr>
          <a:xfrm>
            <a:off x="9161767" y="326264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69559799-FCE5-4E26-8035-745B01D12648}"/>
              </a:ext>
            </a:extLst>
          </p:cNvPr>
          <p:cNvSpPr/>
          <p:nvPr/>
        </p:nvSpPr>
        <p:spPr>
          <a:xfrm>
            <a:off x="9480549" y="326264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FD5FA55F-DCA4-4FB1-B82F-66DB6367B133}"/>
              </a:ext>
            </a:extLst>
          </p:cNvPr>
          <p:cNvSpPr/>
          <p:nvPr/>
        </p:nvSpPr>
        <p:spPr>
          <a:xfrm>
            <a:off x="9792690" y="326264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6FBB6E12-F561-457C-AB00-94102AB31216}"/>
              </a:ext>
            </a:extLst>
          </p:cNvPr>
          <p:cNvSpPr/>
          <p:nvPr/>
        </p:nvSpPr>
        <p:spPr>
          <a:xfrm>
            <a:off x="10113918" y="326264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CB09AC16-D2B8-46EE-97C8-85A09D1CC1E9}"/>
              </a:ext>
            </a:extLst>
          </p:cNvPr>
          <p:cNvSpPr/>
          <p:nvPr/>
        </p:nvSpPr>
        <p:spPr>
          <a:xfrm>
            <a:off x="10424311" y="326264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952579B2-95E6-4624-84C9-7BC217F8F58E}"/>
              </a:ext>
            </a:extLst>
          </p:cNvPr>
          <p:cNvSpPr/>
          <p:nvPr/>
        </p:nvSpPr>
        <p:spPr>
          <a:xfrm>
            <a:off x="10734704" y="326264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4FED43F9-0187-4931-AC10-4AD691B08EA8}"/>
              </a:ext>
            </a:extLst>
          </p:cNvPr>
          <p:cNvSpPr/>
          <p:nvPr/>
        </p:nvSpPr>
        <p:spPr>
          <a:xfrm>
            <a:off x="9161767" y="359319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01277D0F-5252-4FE0-BFAA-540C09B9F427}"/>
              </a:ext>
            </a:extLst>
          </p:cNvPr>
          <p:cNvSpPr/>
          <p:nvPr/>
        </p:nvSpPr>
        <p:spPr>
          <a:xfrm>
            <a:off x="9480549" y="359319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2CD010B7-C29F-4897-A0CE-31EE761BA148}"/>
              </a:ext>
            </a:extLst>
          </p:cNvPr>
          <p:cNvSpPr/>
          <p:nvPr/>
        </p:nvSpPr>
        <p:spPr>
          <a:xfrm>
            <a:off x="9792690" y="359319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E042A003-BFF9-4BB7-A507-95B7B6EB7436}"/>
              </a:ext>
            </a:extLst>
          </p:cNvPr>
          <p:cNvSpPr/>
          <p:nvPr/>
        </p:nvSpPr>
        <p:spPr>
          <a:xfrm>
            <a:off x="10113918" y="359319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53940D3E-D899-4BA9-9BD0-CEB0F2E6193D}"/>
              </a:ext>
            </a:extLst>
          </p:cNvPr>
          <p:cNvSpPr/>
          <p:nvPr/>
        </p:nvSpPr>
        <p:spPr>
          <a:xfrm>
            <a:off x="10424311" y="359319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D5427A7B-4B36-4C63-B6AD-AC6A3B5DBD05}"/>
              </a:ext>
            </a:extLst>
          </p:cNvPr>
          <p:cNvSpPr/>
          <p:nvPr/>
        </p:nvSpPr>
        <p:spPr>
          <a:xfrm>
            <a:off x="10734704" y="359319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F121B7C4-29D1-47F9-9C03-E1E5E3E9C556}"/>
              </a:ext>
            </a:extLst>
          </p:cNvPr>
          <p:cNvSpPr/>
          <p:nvPr/>
        </p:nvSpPr>
        <p:spPr>
          <a:xfrm>
            <a:off x="9161767" y="392703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017F28D1-DA1C-4901-BA0B-0CCAF1C53262}"/>
              </a:ext>
            </a:extLst>
          </p:cNvPr>
          <p:cNvSpPr/>
          <p:nvPr/>
        </p:nvSpPr>
        <p:spPr>
          <a:xfrm>
            <a:off x="9480549" y="392703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9D8E6F0C-D647-44E8-BC17-C8DBA9D5ADDE}"/>
              </a:ext>
            </a:extLst>
          </p:cNvPr>
          <p:cNvSpPr/>
          <p:nvPr/>
        </p:nvSpPr>
        <p:spPr>
          <a:xfrm>
            <a:off x="9792690" y="392703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E59D4601-ACB3-4B8F-B822-2DDA9B1AC94A}"/>
              </a:ext>
            </a:extLst>
          </p:cNvPr>
          <p:cNvSpPr/>
          <p:nvPr/>
        </p:nvSpPr>
        <p:spPr>
          <a:xfrm>
            <a:off x="10113918" y="392703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7FC292CB-52FF-4444-94B9-B19451DB40EA}"/>
              </a:ext>
            </a:extLst>
          </p:cNvPr>
          <p:cNvSpPr/>
          <p:nvPr/>
        </p:nvSpPr>
        <p:spPr>
          <a:xfrm>
            <a:off x="10424311" y="392703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2" name="Oval 231">
            <a:extLst>
              <a:ext uri="{FF2B5EF4-FFF2-40B4-BE49-F238E27FC236}">
                <a16:creationId xmlns:a16="http://schemas.microsoft.com/office/drawing/2014/main" id="{2A93F93D-FE04-49BA-89B5-F7B21F14A408}"/>
              </a:ext>
            </a:extLst>
          </p:cNvPr>
          <p:cNvSpPr/>
          <p:nvPr/>
        </p:nvSpPr>
        <p:spPr>
          <a:xfrm>
            <a:off x="10734704" y="392703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3" name="Oval 232">
            <a:extLst>
              <a:ext uri="{FF2B5EF4-FFF2-40B4-BE49-F238E27FC236}">
                <a16:creationId xmlns:a16="http://schemas.microsoft.com/office/drawing/2014/main" id="{7BFA1181-E08C-401E-BFAD-452B9885222F}"/>
              </a:ext>
            </a:extLst>
          </p:cNvPr>
          <p:cNvSpPr/>
          <p:nvPr/>
        </p:nvSpPr>
        <p:spPr>
          <a:xfrm>
            <a:off x="9161767" y="426087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4" name="Oval 233">
            <a:extLst>
              <a:ext uri="{FF2B5EF4-FFF2-40B4-BE49-F238E27FC236}">
                <a16:creationId xmlns:a16="http://schemas.microsoft.com/office/drawing/2014/main" id="{5F0D8324-10C1-4F8B-AF5C-8C89E699FACA}"/>
              </a:ext>
            </a:extLst>
          </p:cNvPr>
          <p:cNvSpPr/>
          <p:nvPr/>
        </p:nvSpPr>
        <p:spPr>
          <a:xfrm>
            <a:off x="9480549" y="426087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5" name="Oval 234">
            <a:extLst>
              <a:ext uri="{FF2B5EF4-FFF2-40B4-BE49-F238E27FC236}">
                <a16:creationId xmlns:a16="http://schemas.microsoft.com/office/drawing/2014/main" id="{6725C00A-008A-42B1-ABE8-763A2E3B17E9}"/>
              </a:ext>
            </a:extLst>
          </p:cNvPr>
          <p:cNvSpPr/>
          <p:nvPr/>
        </p:nvSpPr>
        <p:spPr>
          <a:xfrm>
            <a:off x="9792690" y="426087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01DA3C9B-46FF-4A87-9277-9C5423478C2E}"/>
              </a:ext>
            </a:extLst>
          </p:cNvPr>
          <p:cNvSpPr/>
          <p:nvPr/>
        </p:nvSpPr>
        <p:spPr>
          <a:xfrm>
            <a:off x="10113918" y="426087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7" name="Oval 236">
            <a:extLst>
              <a:ext uri="{FF2B5EF4-FFF2-40B4-BE49-F238E27FC236}">
                <a16:creationId xmlns:a16="http://schemas.microsoft.com/office/drawing/2014/main" id="{A513AC18-08CA-4C12-8F63-821069D11F30}"/>
              </a:ext>
            </a:extLst>
          </p:cNvPr>
          <p:cNvSpPr/>
          <p:nvPr/>
        </p:nvSpPr>
        <p:spPr>
          <a:xfrm>
            <a:off x="10424311" y="426087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8" name="Oval 237">
            <a:extLst>
              <a:ext uri="{FF2B5EF4-FFF2-40B4-BE49-F238E27FC236}">
                <a16:creationId xmlns:a16="http://schemas.microsoft.com/office/drawing/2014/main" id="{A496D4A1-1124-44D1-98B9-9057D462416A}"/>
              </a:ext>
            </a:extLst>
          </p:cNvPr>
          <p:cNvSpPr/>
          <p:nvPr/>
        </p:nvSpPr>
        <p:spPr>
          <a:xfrm>
            <a:off x="10734704" y="426087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id="{D5572037-38DF-4ABD-AC5B-D1BA2B6D9BE9}"/>
              </a:ext>
            </a:extLst>
          </p:cNvPr>
          <p:cNvSpPr/>
          <p:nvPr/>
        </p:nvSpPr>
        <p:spPr>
          <a:xfrm>
            <a:off x="9161767" y="459471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A2224463-1AEB-4BC5-985B-D56C653189D8}"/>
              </a:ext>
            </a:extLst>
          </p:cNvPr>
          <p:cNvSpPr/>
          <p:nvPr/>
        </p:nvSpPr>
        <p:spPr>
          <a:xfrm>
            <a:off x="9480549" y="459471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1" name="Oval 240">
            <a:extLst>
              <a:ext uri="{FF2B5EF4-FFF2-40B4-BE49-F238E27FC236}">
                <a16:creationId xmlns:a16="http://schemas.microsoft.com/office/drawing/2014/main" id="{A5AEC231-3557-4211-B1D5-3AEEFC7BD378}"/>
              </a:ext>
            </a:extLst>
          </p:cNvPr>
          <p:cNvSpPr/>
          <p:nvPr/>
        </p:nvSpPr>
        <p:spPr>
          <a:xfrm>
            <a:off x="9792690" y="459471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2" name="Oval 241">
            <a:extLst>
              <a:ext uri="{FF2B5EF4-FFF2-40B4-BE49-F238E27FC236}">
                <a16:creationId xmlns:a16="http://schemas.microsoft.com/office/drawing/2014/main" id="{2F3F25A7-59EB-4A00-B843-C90654C4FD16}"/>
              </a:ext>
            </a:extLst>
          </p:cNvPr>
          <p:cNvSpPr/>
          <p:nvPr/>
        </p:nvSpPr>
        <p:spPr>
          <a:xfrm>
            <a:off x="10113918" y="459471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id="{13183C72-6986-43B4-B1ED-CBE0F4E02A03}"/>
              </a:ext>
            </a:extLst>
          </p:cNvPr>
          <p:cNvSpPr/>
          <p:nvPr/>
        </p:nvSpPr>
        <p:spPr>
          <a:xfrm>
            <a:off x="10424311" y="459471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A5DA3EFE-1B77-44EC-9A30-DAC639D6F2D8}"/>
              </a:ext>
            </a:extLst>
          </p:cNvPr>
          <p:cNvSpPr/>
          <p:nvPr/>
        </p:nvSpPr>
        <p:spPr>
          <a:xfrm>
            <a:off x="10734704" y="459471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D8DF8519-970B-442E-A632-E47599F59389}"/>
              </a:ext>
            </a:extLst>
          </p:cNvPr>
          <p:cNvSpPr/>
          <p:nvPr/>
        </p:nvSpPr>
        <p:spPr>
          <a:xfrm>
            <a:off x="9161767" y="492855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FEE26DF7-3AA2-440C-A88B-295A6C3FC589}"/>
              </a:ext>
            </a:extLst>
          </p:cNvPr>
          <p:cNvSpPr/>
          <p:nvPr/>
        </p:nvSpPr>
        <p:spPr>
          <a:xfrm>
            <a:off x="9480549" y="492855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5F97DB4E-01B6-47C4-8A02-8C5F2B5C440D}"/>
              </a:ext>
            </a:extLst>
          </p:cNvPr>
          <p:cNvSpPr/>
          <p:nvPr/>
        </p:nvSpPr>
        <p:spPr>
          <a:xfrm>
            <a:off x="9792690" y="492855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id="{8BD5BBCB-784E-48EE-B940-8B2A390685C9}"/>
              </a:ext>
            </a:extLst>
          </p:cNvPr>
          <p:cNvSpPr/>
          <p:nvPr/>
        </p:nvSpPr>
        <p:spPr>
          <a:xfrm>
            <a:off x="10113918" y="492855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9F433319-2630-4C50-A891-169B6309A398}"/>
              </a:ext>
            </a:extLst>
          </p:cNvPr>
          <p:cNvSpPr/>
          <p:nvPr/>
        </p:nvSpPr>
        <p:spPr>
          <a:xfrm>
            <a:off x="10424311" y="492855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A6C942FD-31FB-499F-9EFA-2522F595267A}"/>
              </a:ext>
            </a:extLst>
          </p:cNvPr>
          <p:cNvSpPr/>
          <p:nvPr/>
        </p:nvSpPr>
        <p:spPr>
          <a:xfrm>
            <a:off x="10734704" y="492855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906215A4-8ACD-4987-A96B-4BECB211CCD2}"/>
              </a:ext>
            </a:extLst>
          </p:cNvPr>
          <p:cNvSpPr/>
          <p:nvPr/>
        </p:nvSpPr>
        <p:spPr>
          <a:xfrm>
            <a:off x="9161767" y="526239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9CA49A20-8F4D-451B-9DA5-6960148380BE}"/>
              </a:ext>
            </a:extLst>
          </p:cNvPr>
          <p:cNvSpPr/>
          <p:nvPr/>
        </p:nvSpPr>
        <p:spPr>
          <a:xfrm>
            <a:off x="9480549" y="526239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1FC2656A-646F-4297-B605-3442BE7D62B0}"/>
              </a:ext>
            </a:extLst>
          </p:cNvPr>
          <p:cNvSpPr/>
          <p:nvPr/>
        </p:nvSpPr>
        <p:spPr>
          <a:xfrm>
            <a:off x="9792690" y="526239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0C33B082-AE8E-4D58-92F0-1F908512067A}"/>
              </a:ext>
            </a:extLst>
          </p:cNvPr>
          <p:cNvSpPr/>
          <p:nvPr/>
        </p:nvSpPr>
        <p:spPr>
          <a:xfrm>
            <a:off x="10113918" y="526239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241730BF-3CFC-40AD-A7E6-B9B8BEF04B04}"/>
              </a:ext>
            </a:extLst>
          </p:cNvPr>
          <p:cNvSpPr/>
          <p:nvPr/>
        </p:nvSpPr>
        <p:spPr>
          <a:xfrm>
            <a:off x="10424311" y="526239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8D9478D6-05EA-4C19-B318-D8CFE4D2EC59}"/>
              </a:ext>
            </a:extLst>
          </p:cNvPr>
          <p:cNvSpPr/>
          <p:nvPr/>
        </p:nvSpPr>
        <p:spPr>
          <a:xfrm>
            <a:off x="10734704" y="526239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D269EF41-BDF5-4464-9B63-DC561516331D}"/>
              </a:ext>
            </a:extLst>
          </p:cNvPr>
          <p:cNvSpPr/>
          <p:nvPr/>
        </p:nvSpPr>
        <p:spPr>
          <a:xfrm>
            <a:off x="9161767" y="559623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5EFD6D8C-5986-4C9F-8BD0-22D8A98A61BA}"/>
              </a:ext>
            </a:extLst>
          </p:cNvPr>
          <p:cNvSpPr/>
          <p:nvPr/>
        </p:nvSpPr>
        <p:spPr>
          <a:xfrm>
            <a:off x="9480549" y="559623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9" name="Oval 258">
            <a:extLst>
              <a:ext uri="{FF2B5EF4-FFF2-40B4-BE49-F238E27FC236}">
                <a16:creationId xmlns:a16="http://schemas.microsoft.com/office/drawing/2014/main" id="{24295388-6B0D-49AB-98D8-3AC47067B70C}"/>
              </a:ext>
            </a:extLst>
          </p:cNvPr>
          <p:cNvSpPr/>
          <p:nvPr/>
        </p:nvSpPr>
        <p:spPr>
          <a:xfrm>
            <a:off x="9792690" y="559623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3BD530D1-72A3-49F3-ABD1-929FBC108763}"/>
              </a:ext>
            </a:extLst>
          </p:cNvPr>
          <p:cNvSpPr/>
          <p:nvPr/>
        </p:nvSpPr>
        <p:spPr>
          <a:xfrm>
            <a:off x="10113918" y="559623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8414C7BA-0FD4-42B9-B32B-18D22C2239D0}"/>
              </a:ext>
            </a:extLst>
          </p:cNvPr>
          <p:cNvSpPr/>
          <p:nvPr/>
        </p:nvSpPr>
        <p:spPr>
          <a:xfrm>
            <a:off x="10424311" y="559623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E756DE83-9078-4D05-A132-E87A0A013658}"/>
              </a:ext>
            </a:extLst>
          </p:cNvPr>
          <p:cNvSpPr/>
          <p:nvPr/>
        </p:nvSpPr>
        <p:spPr>
          <a:xfrm>
            <a:off x="10734704" y="559623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A42E0952-89E5-46AC-B7D5-80C84A17CFC5}"/>
              </a:ext>
            </a:extLst>
          </p:cNvPr>
          <p:cNvSpPr/>
          <p:nvPr/>
        </p:nvSpPr>
        <p:spPr>
          <a:xfrm>
            <a:off x="3154076" y="2605553"/>
            <a:ext cx="1362456" cy="1362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1F06DA33-285E-45B9-AC24-94E7388E6C89}"/>
              </a:ext>
            </a:extLst>
          </p:cNvPr>
          <p:cNvSpPr/>
          <p:nvPr/>
        </p:nvSpPr>
        <p:spPr>
          <a:xfrm>
            <a:off x="4291484" y="2605553"/>
            <a:ext cx="1362456" cy="1362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Technical assistance</a:t>
            </a:r>
          </a:p>
        </p:txBody>
      </p:sp>
      <p:sp>
        <p:nvSpPr>
          <p:cNvPr id="265" name="Oval 264">
            <a:extLst>
              <a:ext uri="{FF2B5EF4-FFF2-40B4-BE49-F238E27FC236}">
                <a16:creationId xmlns:a16="http://schemas.microsoft.com/office/drawing/2014/main" id="{58152EFB-D5FA-48D3-8A55-7F12793533B0}"/>
              </a:ext>
            </a:extLst>
          </p:cNvPr>
          <p:cNvSpPr/>
          <p:nvPr/>
        </p:nvSpPr>
        <p:spPr>
          <a:xfrm>
            <a:off x="3732482" y="3544213"/>
            <a:ext cx="1362456" cy="1362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Technology Platform</a:t>
            </a:r>
          </a:p>
        </p:txBody>
      </p:sp>
      <p:sp>
        <p:nvSpPr>
          <p:cNvPr id="266" name="Rectangle: Rounded Corners 265">
            <a:extLst>
              <a:ext uri="{FF2B5EF4-FFF2-40B4-BE49-F238E27FC236}">
                <a16:creationId xmlns:a16="http://schemas.microsoft.com/office/drawing/2014/main" id="{45737856-D196-4993-B369-CE49F54A2B54}"/>
              </a:ext>
            </a:extLst>
          </p:cNvPr>
          <p:cNvSpPr/>
          <p:nvPr/>
        </p:nvSpPr>
        <p:spPr>
          <a:xfrm>
            <a:off x="429520" y="2550919"/>
            <a:ext cx="1700072" cy="6265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Banks</a:t>
            </a:r>
          </a:p>
        </p:txBody>
      </p:sp>
      <p:sp>
        <p:nvSpPr>
          <p:cNvPr id="267" name="Rectangle: Rounded Corners 266">
            <a:extLst>
              <a:ext uri="{FF2B5EF4-FFF2-40B4-BE49-F238E27FC236}">
                <a16:creationId xmlns:a16="http://schemas.microsoft.com/office/drawing/2014/main" id="{76393CB2-A6C2-42F3-A0CD-DD337C5C83A5}"/>
              </a:ext>
            </a:extLst>
          </p:cNvPr>
          <p:cNvSpPr/>
          <p:nvPr/>
        </p:nvSpPr>
        <p:spPr>
          <a:xfrm>
            <a:off x="429520" y="3279920"/>
            <a:ext cx="1700072" cy="6265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Foundations</a:t>
            </a:r>
          </a:p>
        </p:txBody>
      </p:sp>
      <p:sp>
        <p:nvSpPr>
          <p:cNvPr id="268" name="Rectangle: Rounded Corners 267">
            <a:extLst>
              <a:ext uri="{FF2B5EF4-FFF2-40B4-BE49-F238E27FC236}">
                <a16:creationId xmlns:a16="http://schemas.microsoft.com/office/drawing/2014/main" id="{E2770B60-2A8E-485C-9E68-B77F7BB2FA87}"/>
              </a:ext>
            </a:extLst>
          </p:cNvPr>
          <p:cNvSpPr/>
          <p:nvPr/>
        </p:nvSpPr>
        <p:spPr>
          <a:xfrm>
            <a:off x="429520" y="4046437"/>
            <a:ext cx="1700072" cy="6265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Individuals &amp; Families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69AF9A23-B3F6-43A1-931B-FC4B212A290D}"/>
              </a:ext>
            </a:extLst>
          </p:cNvPr>
          <p:cNvSpPr txBox="1"/>
          <p:nvPr/>
        </p:nvSpPr>
        <p:spPr>
          <a:xfrm>
            <a:off x="3096617" y="2260940"/>
            <a:ext cx="2541541" cy="18466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78D3C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Minnesota Inclusive Growth Fund</a:t>
            </a:r>
          </a:p>
        </p:txBody>
      </p:sp>
      <p:sp>
        <p:nvSpPr>
          <p:cNvPr id="270" name="Oval 269">
            <a:extLst>
              <a:ext uri="{FF2B5EF4-FFF2-40B4-BE49-F238E27FC236}">
                <a16:creationId xmlns:a16="http://schemas.microsoft.com/office/drawing/2014/main" id="{4B16677A-EDEB-4F1B-BE3E-C5F038BB3231}"/>
              </a:ext>
            </a:extLst>
          </p:cNvPr>
          <p:cNvSpPr/>
          <p:nvPr/>
        </p:nvSpPr>
        <p:spPr>
          <a:xfrm>
            <a:off x="11045097" y="1647882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id="{5C51726B-3F7D-4730-AD52-4959F98CD656}"/>
              </a:ext>
            </a:extLst>
          </p:cNvPr>
          <p:cNvSpPr/>
          <p:nvPr/>
        </p:nvSpPr>
        <p:spPr>
          <a:xfrm>
            <a:off x="11355490" y="1647882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A3DF9392-0654-48C3-AE73-11E35C060A4D}"/>
              </a:ext>
            </a:extLst>
          </p:cNvPr>
          <p:cNvSpPr/>
          <p:nvPr/>
        </p:nvSpPr>
        <p:spPr>
          <a:xfrm>
            <a:off x="11665883" y="1647882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F25043A3-70F6-4D60-9C97-A4FE7554A829}"/>
              </a:ext>
            </a:extLst>
          </p:cNvPr>
          <p:cNvSpPr/>
          <p:nvPr/>
        </p:nvSpPr>
        <p:spPr>
          <a:xfrm>
            <a:off x="11045097" y="2302102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21DE228B-E4B3-4C59-BA66-33BCC84BE1E6}"/>
              </a:ext>
            </a:extLst>
          </p:cNvPr>
          <p:cNvSpPr/>
          <p:nvPr/>
        </p:nvSpPr>
        <p:spPr>
          <a:xfrm>
            <a:off x="11355490" y="2302102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5" name="Oval 274">
            <a:extLst>
              <a:ext uri="{FF2B5EF4-FFF2-40B4-BE49-F238E27FC236}">
                <a16:creationId xmlns:a16="http://schemas.microsoft.com/office/drawing/2014/main" id="{EC3BB9B6-45CD-40F1-BC1E-9184B2167207}"/>
              </a:ext>
            </a:extLst>
          </p:cNvPr>
          <p:cNvSpPr/>
          <p:nvPr/>
        </p:nvSpPr>
        <p:spPr>
          <a:xfrm>
            <a:off x="11665883" y="2302102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6" name="Oval 275">
            <a:extLst>
              <a:ext uri="{FF2B5EF4-FFF2-40B4-BE49-F238E27FC236}">
                <a16:creationId xmlns:a16="http://schemas.microsoft.com/office/drawing/2014/main" id="{4FB74411-7991-4D0D-9488-56C136DAB2BF}"/>
              </a:ext>
            </a:extLst>
          </p:cNvPr>
          <p:cNvSpPr/>
          <p:nvPr/>
        </p:nvSpPr>
        <p:spPr>
          <a:xfrm>
            <a:off x="11045097" y="1974992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74E2DC64-C1B9-4D63-A6AF-2B161795F3BE}"/>
              </a:ext>
            </a:extLst>
          </p:cNvPr>
          <p:cNvSpPr/>
          <p:nvPr/>
        </p:nvSpPr>
        <p:spPr>
          <a:xfrm>
            <a:off x="11355490" y="1974992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A02359EF-649C-45B0-B126-B616D649A646}"/>
              </a:ext>
            </a:extLst>
          </p:cNvPr>
          <p:cNvSpPr/>
          <p:nvPr/>
        </p:nvSpPr>
        <p:spPr>
          <a:xfrm>
            <a:off x="11665883" y="1974992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28AF0047-2B87-4CDB-9D1B-34819AF3AC49}"/>
              </a:ext>
            </a:extLst>
          </p:cNvPr>
          <p:cNvSpPr/>
          <p:nvPr/>
        </p:nvSpPr>
        <p:spPr>
          <a:xfrm>
            <a:off x="11045097" y="260154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0" name="Oval 279">
            <a:extLst>
              <a:ext uri="{FF2B5EF4-FFF2-40B4-BE49-F238E27FC236}">
                <a16:creationId xmlns:a16="http://schemas.microsoft.com/office/drawing/2014/main" id="{A27A27C8-5A36-4EE6-AC29-F7283D3C2133}"/>
              </a:ext>
            </a:extLst>
          </p:cNvPr>
          <p:cNvSpPr/>
          <p:nvPr/>
        </p:nvSpPr>
        <p:spPr>
          <a:xfrm>
            <a:off x="11355490" y="260154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1" name="Oval 280">
            <a:extLst>
              <a:ext uri="{FF2B5EF4-FFF2-40B4-BE49-F238E27FC236}">
                <a16:creationId xmlns:a16="http://schemas.microsoft.com/office/drawing/2014/main" id="{D7834919-9F6C-453D-BA0C-29A812F7B4F8}"/>
              </a:ext>
            </a:extLst>
          </p:cNvPr>
          <p:cNvSpPr/>
          <p:nvPr/>
        </p:nvSpPr>
        <p:spPr>
          <a:xfrm>
            <a:off x="11665883" y="260154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2" name="Oval 281">
            <a:extLst>
              <a:ext uri="{FF2B5EF4-FFF2-40B4-BE49-F238E27FC236}">
                <a16:creationId xmlns:a16="http://schemas.microsoft.com/office/drawing/2014/main" id="{B632FB0B-D303-45C9-B641-AA7180688022}"/>
              </a:ext>
            </a:extLst>
          </p:cNvPr>
          <p:cNvSpPr/>
          <p:nvPr/>
        </p:nvSpPr>
        <p:spPr>
          <a:xfrm>
            <a:off x="11045097" y="293209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id="{F0EE34C1-2D3E-4AB8-887C-4178B75CDB52}"/>
              </a:ext>
            </a:extLst>
          </p:cNvPr>
          <p:cNvSpPr/>
          <p:nvPr/>
        </p:nvSpPr>
        <p:spPr>
          <a:xfrm>
            <a:off x="11355490" y="293209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4" name="Oval 283">
            <a:extLst>
              <a:ext uri="{FF2B5EF4-FFF2-40B4-BE49-F238E27FC236}">
                <a16:creationId xmlns:a16="http://schemas.microsoft.com/office/drawing/2014/main" id="{CB36DA0F-D6CF-41B6-9788-595C6E135AB7}"/>
              </a:ext>
            </a:extLst>
          </p:cNvPr>
          <p:cNvSpPr/>
          <p:nvPr/>
        </p:nvSpPr>
        <p:spPr>
          <a:xfrm>
            <a:off x="11665883" y="293209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CB583602-C05F-4278-8815-44F9E1CA60C9}"/>
              </a:ext>
            </a:extLst>
          </p:cNvPr>
          <p:cNvSpPr/>
          <p:nvPr/>
        </p:nvSpPr>
        <p:spPr>
          <a:xfrm>
            <a:off x="11045097" y="326264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id="{6D1D743F-F6F9-4A72-B1DC-25AE3C4ADE70}"/>
              </a:ext>
            </a:extLst>
          </p:cNvPr>
          <p:cNvSpPr/>
          <p:nvPr/>
        </p:nvSpPr>
        <p:spPr>
          <a:xfrm>
            <a:off x="11355490" y="326264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3F63E391-F09E-4F42-BB59-E187FB59847E}"/>
              </a:ext>
            </a:extLst>
          </p:cNvPr>
          <p:cNvSpPr/>
          <p:nvPr/>
        </p:nvSpPr>
        <p:spPr>
          <a:xfrm>
            <a:off x="11665883" y="326264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06011BBB-ADCA-4884-A7A6-1C3EA9557DEF}"/>
              </a:ext>
            </a:extLst>
          </p:cNvPr>
          <p:cNvSpPr/>
          <p:nvPr/>
        </p:nvSpPr>
        <p:spPr>
          <a:xfrm>
            <a:off x="11045097" y="359319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id="{3C1B45D8-9886-4E69-94AD-572FF6D86692}"/>
              </a:ext>
            </a:extLst>
          </p:cNvPr>
          <p:cNvSpPr/>
          <p:nvPr/>
        </p:nvSpPr>
        <p:spPr>
          <a:xfrm>
            <a:off x="11355490" y="359319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id="{0BCD6A51-A332-4651-99E0-F3C43A8E553F}"/>
              </a:ext>
            </a:extLst>
          </p:cNvPr>
          <p:cNvSpPr/>
          <p:nvPr/>
        </p:nvSpPr>
        <p:spPr>
          <a:xfrm>
            <a:off x="11665883" y="359319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ACA87D07-26EB-4BC7-8004-4E18509C436C}"/>
              </a:ext>
            </a:extLst>
          </p:cNvPr>
          <p:cNvSpPr/>
          <p:nvPr/>
        </p:nvSpPr>
        <p:spPr>
          <a:xfrm>
            <a:off x="11045097" y="392703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2" name="Oval 291">
            <a:extLst>
              <a:ext uri="{FF2B5EF4-FFF2-40B4-BE49-F238E27FC236}">
                <a16:creationId xmlns:a16="http://schemas.microsoft.com/office/drawing/2014/main" id="{3A496EFF-8012-4542-B6D8-DABA799AAA48}"/>
              </a:ext>
            </a:extLst>
          </p:cNvPr>
          <p:cNvSpPr/>
          <p:nvPr/>
        </p:nvSpPr>
        <p:spPr>
          <a:xfrm>
            <a:off x="11355490" y="392703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id="{6C96BBBD-0CB7-4D32-8A33-5451E2EB31B3}"/>
              </a:ext>
            </a:extLst>
          </p:cNvPr>
          <p:cNvSpPr/>
          <p:nvPr/>
        </p:nvSpPr>
        <p:spPr>
          <a:xfrm>
            <a:off x="11665883" y="392703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4" name="Oval 293">
            <a:extLst>
              <a:ext uri="{FF2B5EF4-FFF2-40B4-BE49-F238E27FC236}">
                <a16:creationId xmlns:a16="http://schemas.microsoft.com/office/drawing/2014/main" id="{EFD4D882-2920-4536-9152-0948A7BF4463}"/>
              </a:ext>
            </a:extLst>
          </p:cNvPr>
          <p:cNvSpPr/>
          <p:nvPr/>
        </p:nvSpPr>
        <p:spPr>
          <a:xfrm>
            <a:off x="11045097" y="426087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5" name="Oval 294">
            <a:extLst>
              <a:ext uri="{FF2B5EF4-FFF2-40B4-BE49-F238E27FC236}">
                <a16:creationId xmlns:a16="http://schemas.microsoft.com/office/drawing/2014/main" id="{5D872638-AA3B-4860-81A4-708BA58E2566}"/>
              </a:ext>
            </a:extLst>
          </p:cNvPr>
          <p:cNvSpPr/>
          <p:nvPr/>
        </p:nvSpPr>
        <p:spPr>
          <a:xfrm>
            <a:off x="11355490" y="426087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6" name="Oval 295">
            <a:extLst>
              <a:ext uri="{FF2B5EF4-FFF2-40B4-BE49-F238E27FC236}">
                <a16:creationId xmlns:a16="http://schemas.microsoft.com/office/drawing/2014/main" id="{20DEDACB-CD65-4C97-BBCD-C2BD5E94ABE4}"/>
              </a:ext>
            </a:extLst>
          </p:cNvPr>
          <p:cNvSpPr/>
          <p:nvPr/>
        </p:nvSpPr>
        <p:spPr>
          <a:xfrm>
            <a:off x="11665883" y="426087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7" name="Oval 296">
            <a:extLst>
              <a:ext uri="{FF2B5EF4-FFF2-40B4-BE49-F238E27FC236}">
                <a16:creationId xmlns:a16="http://schemas.microsoft.com/office/drawing/2014/main" id="{ECC9574B-AC21-4D9B-B70A-C2CB6B43A718}"/>
              </a:ext>
            </a:extLst>
          </p:cNvPr>
          <p:cNvSpPr/>
          <p:nvPr/>
        </p:nvSpPr>
        <p:spPr>
          <a:xfrm>
            <a:off x="11045097" y="459471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8" name="Oval 297">
            <a:extLst>
              <a:ext uri="{FF2B5EF4-FFF2-40B4-BE49-F238E27FC236}">
                <a16:creationId xmlns:a16="http://schemas.microsoft.com/office/drawing/2014/main" id="{71B299DF-A54E-41F4-9D2F-CECA40F95D65}"/>
              </a:ext>
            </a:extLst>
          </p:cNvPr>
          <p:cNvSpPr/>
          <p:nvPr/>
        </p:nvSpPr>
        <p:spPr>
          <a:xfrm>
            <a:off x="11355490" y="459471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9" name="Oval 298">
            <a:extLst>
              <a:ext uri="{FF2B5EF4-FFF2-40B4-BE49-F238E27FC236}">
                <a16:creationId xmlns:a16="http://schemas.microsoft.com/office/drawing/2014/main" id="{ED31742A-C331-4B8C-902A-EE6D02322541}"/>
              </a:ext>
            </a:extLst>
          </p:cNvPr>
          <p:cNvSpPr/>
          <p:nvPr/>
        </p:nvSpPr>
        <p:spPr>
          <a:xfrm>
            <a:off x="11665883" y="459471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0" name="Oval 299">
            <a:extLst>
              <a:ext uri="{FF2B5EF4-FFF2-40B4-BE49-F238E27FC236}">
                <a16:creationId xmlns:a16="http://schemas.microsoft.com/office/drawing/2014/main" id="{9773F6F2-A4CB-4036-8B27-944DBCD91F1C}"/>
              </a:ext>
            </a:extLst>
          </p:cNvPr>
          <p:cNvSpPr/>
          <p:nvPr/>
        </p:nvSpPr>
        <p:spPr>
          <a:xfrm>
            <a:off x="11045097" y="492855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1" name="Oval 300">
            <a:extLst>
              <a:ext uri="{FF2B5EF4-FFF2-40B4-BE49-F238E27FC236}">
                <a16:creationId xmlns:a16="http://schemas.microsoft.com/office/drawing/2014/main" id="{B771D355-C8FB-4555-B1F3-08C37F65584F}"/>
              </a:ext>
            </a:extLst>
          </p:cNvPr>
          <p:cNvSpPr/>
          <p:nvPr/>
        </p:nvSpPr>
        <p:spPr>
          <a:xfrm>
            <a:off x="11355490" y="492855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2" name="Oval 301">
            <a:extLst>
              <a:ext uri="{FF2B5EF4-FFF2-40B4-BE49-F238E27FC236}">
                <a16:creationId xmlns:a16="http://schemas.microsoft.com/office/drawing/2014/main" id="{AE6088B1-FA46-439A-B9A2-E8DAEF307B9C}"/>
              </a:ext>
            </a:extLst>
          </p:cNvPr>
          <p:cNvSpPr/>
          <p:nvPr/>
        </p:nvSpPr>
        <p:spPr>
          <a:xfrm>
            <a:off x="11665883" y="492855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3" name="Oval 302">
            <a:extLst>
              <a:ext uri="{FF2B5EF4-FFF2-40B4-BE49-F238E27FC236}">
                <a16:creationId xmlns:a16="http://schemas.microsoft.com/office/drawing/2014/main" id="{4DD30F74-36A4-41A3-BF10-0832EEA026E8}"/>
              </a:ext>
            </a:extLst>
          </p:cNvPr>
          <p:cNvSpPr/>
          <p:nvPr/>
        </p:nvSpPr>
        <p:spPr>
          <a:xfrm>
            <a:off x="11045097" y="526239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4" name="Oval 303">
            <a:extLst>
              <a:ext uri="{FF2B5EF4-FFF2-40B4-BE49-F238E27FC236}">
                <a16:creationId xmlns:a16="http://schemas.microsoft.com/office/drawing/2014/main" id="{9CE82B1F-0439-4746-92AC-CF7B58D07E73}"/>
              </a:ext>
            </a:extLst>
          </p:cNvPr>
          <p:cNvSpPr/>
          <p:nvPr/>
        </p:nvSpPr>
        <p:spPr>
          <a:xfrm>
            <a:off x="11355490" y="526239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5" name="Oval 304">
            <a:extLst>
              <a:ext uri="{FF2B5EF4-FFF2-40B4-BE49-F238E27FC236}">
                <a16:creationId xmlns:a16="http://schemas.microsoft.com/office/drawing/2014/main" id="{C4A9A388-69A5-4D04-ACC1-B2417769A239}"/>
              </a:ext>
            </a:extLst>
          </p:cNvPr>
          <p:cNvSpPr/>
          <p:nvPr/>
        </p:nvSpPr>
        <p:spPr>
          <a:xfrm>
            <a:off x="11665883" y="526239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6" name="Oval 305">
            <a:extLst>
              <a:ext uri="{FF2B5EF4-FFF2-40B4-BE49-F238E27FC236}">
                <a16:creationId xmlns:a16="http://schemas.microsoft.com/office/drawing/2014/main" id="{0FC1E7B4-727C-4CC0-A3B2-8A99611A6CD6}"/>
              </a:ext>
            </a:extLst>
          </p:cNvPr>
          <p:cNvSpPr/>
          <p:nvPr/>
        </p:nvSpPr>
        <p:spPr>
          <a:xfrm>
            <a:off x="11045097" y="559623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" name="Oval 306">
            <a:extLst>
              <a:ext uri="{FF2B5EF4-FFF2-40B4-BE49-F238E27FC236}">
                <a16:creationId xmlns:a16="http://schemas.microsoft.com/office/drawing/2014/main" id="{75D71027-6A74-42EB-9474-80B75B8CEDAE}"/>
              </a:ext>
            </a:extLst>
          </p:cNvPr>
          <p:cNvSpPr/>
          <p:nvPr/>
        </p:nvSpPr>
        <p:spPr>
          <a:xfrm>
            <a:off x="11355490" y="559623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" name="Oval 307">
            <a:extLst>
              <a:ext uri="{FF2B5EF4-FFF2-40B4-BE49-F238E27FC236}">
                <a16:creationId xmlns:a16="http://schemas.microsoft.com/office/drawing/2014/main" id="{FB3F045F-CED8-4332-8953-8C6589E29D61}"/>
              </a:ext>
            </a:extLst>
          </p:cNvPr>
          <p:cNvSpPr/>
          <p:nvPr/>
        </p:nvSpPr>
        <p:spPr>
          <a:xfrm>
            <a:off x="11665883" y="5596239"/>
            <a:ext cx="245377" cy="2453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42D6D144-42B5-488D-B0B7-6EBE04B1230C}"/>
              </a:ext>
            </a:extLst>
          </p:cNvPr>
          <p:cNvSpPr txBox="1"/>
          <p:nvPr/>
        </p:nvSpPr>
        <p:spPr>
          <a:xfrm>
            <a:off x="6806488" y="3412680"/>
            <a:ext cx="153476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78D3C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Community based lenders / CDFIs</a:t>
            </a: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A353BA23-9796-4972-BE6F-508C6FA72F93}"/>
              </a:ext>
            </a:extLst>
          </p:cNvPr>
          <p:cNvSpPr txBox="1"/>
          <p:nvPr/>
        </p:nvSpPr>
        <p:spPr>
          <a:xfrm>
            <a:off x="9820728" y="3236477"/>
            <a:ext cx="1534762" cy="55399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78D3C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Local small businesses affected by COVID-19</a:t>
            </a:r>
          </a:p>
        </p:txBody>
      </p:sp>
      <p:cxnSp>
        <p:nvCxnSpPr>
          <p:cNvPr id="311" name="Straight Arrow Connector 310">
            <a:extLst>
              <a:ext uri="{FF2B5EF4-FFF2-40B4-BE49-F238E27FC236}">
                <a16:creationId xmlns:a16="http://schemas.microsoft.com/office/drawing/2014/main" id="{AAC233D2-31E1-47EC-852D-6005247D19CB}"/>
              </a:ext>
            </a:extLst>
          </p:cNvPr>
          <p:cNvCxnSpPr/>
          <p:nvPr/>
        </p:nvCxnSpPr>
        <p:spPr>
          <a:xfrm>
            <a:off x="2216606" y="2929877"/>
            <a:ext cx="613780" cy="247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>
            <a:extLst>
              <a:ext uri="{FF2B5EF4-FFF2-40B4-BE49-F238E27FC236}">
                <a16:creationId xmlns:a16="http://schemas.microsoft.com/office/drawing/2014/main" id="{0F5E7400-13EE-419E-9A70-C05FF902FF6E}"/>
              </a:ext>
            </a:extLst>
          </p:cNvPr>
          <p:cNvCxnSpPr>
            <a:cxnSpLocks/>
          </p:cNvCxnSpPr>
          <p:nvPr/>
        </p:nvCxnSpPr>
        <p:spPr>
          <a:xfrm>
            <a:off x="2216606" y="3621560"/>
            <a:ext cx="5838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>
            <a:extLst>
              <a:ext uri="{FF2B5EF4-FFF2-40B4-BE49-F238E27FC236}">
                <a16:creationId xmlns:a16="http://schemas.microsoft.com/office/drawing/2014/main" id="{71330667-CC67-486A-AA58-87BDE17474EC}"/>
              </a:ext>
            </a:extLst>
          </p:cNvPr>
          <p:cNvCxnSpPr>
            <a:cxnSpLocks/>
          </p:cNvCxnSpPr>
          <p:nvPr/>
        </p:nvCxnSpPr>
        <p:spPr>
          <a:xfrm flipV="1">
            <a:off x="2216606" y="4114122"/>
            <a:ext cx="613780" cy="245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Arrow Connector 313">
            <a:extLst>
              <a:ext uri="{FF2B5EF4-FFF2-40B4-BE49-F238E27FC236}">
                <a16:creationId xmlns:a16="http://schemas.microsoft.com/office/drawing/2014/main" id="{E67EFF73-EA21-45D6-A682-32A871B62A2D}"/>
              </a:ext>
            </a:extLst>
          </p:cNvPr>
          <p:cNvCxnSpPr>
            <a:cxnSpLocks/>
          </p:cNvCxnSpPr>
          <p:nvPr/>
        </p:nvCxnSpPr>
        <p:spPr>
          <a:xfrm flipV="1">
            <a:off x="5960945" y="2295784"/>
            <a:ext cx="644240" cy="485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Arrow Connector 314">
            <a:extLst>
              <a:ext uri="{FF2B5EF4-FFF2-40B4-BE49-F238E27FC236}">
                <a16:creationId xmlns:a16="http://schemas.microsoft.com/office/drawing/2014/main" id="{7D110D12-480D-4824-9C6D-4D34CEEBDCBF}"/>
              </a:ext>
            </a:extLst>
          </p:cNvPr>
          <p:cNvCxnSpPr>
            <a:cxnSpLocks/>
          </p:cNvCxnSpPr>
          <p:nvPr/>
        </p:nvCxnSpPr>
        <p:spPr>
          <a:xfrm flipV="1">
            <a:off x="5960945" y="3053676"/>
            <a:ext cx="709064" cy="50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Arrow Connector 315">
            <a:extLst>
              <a:ext uri="{FF2B5EF4-FFF2-40B4-BE49-F238E27FC236}">
                <a16:creationId xmlns:a16="http://schemas.microsoft.com/office/drawing/2014/main" id="{F78D2A13-F7CC-448B-B61E-8273E9CDD18F}"/>
              </a:ext>
            </a:extLst>
          </p:cNvPr>
          <p:cNvCxnSpPr>
            <a:cxnSpLocks/>
          </p:cNvCxnSpPr>
          <p:nvPr/>
        </p:nvCxnSpPr>
        <p:spPr>
          <a:xfrm>
            <a:off x="5960945" y="3508025"/>
            <a:ext cx="605293" cy="223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Arrow Connector 316">
            <a:extLst>
              <a:ext uri="{FF2B5EF4-FFF2-40B4-BE49-F238E27FC236}">
                <a16:creationId xmlns:a16="http://schemas.microsoft.com/office/drawing/2014/main" id="{F77C2080-A169-48B8-BF84-DACA5FAC5F79}"/>
              </a:ext>
            </a:extLst>
          </p:cNvPr>
          <p:cNvCxnSpPr>
            <a:cxnSpLocks/>
          </p:cNvCxnSpPr>
          <p:nvPr/>
        </p:nvCxnSpPr>
        <p:spPr>
          <a:xfrm>
            <a:off x="5960945" y="3934588"/>
            <a:ext cx="533442" cy="571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Arrow Connector 317">
            <a:extLst>
              <a:ext uri="{FF2B5EF4-FFF2-40B4-BE49-F238E27FC236}">
                <a16:creationId xmlns:a16="http://schemas.microsoft.com/office/drawing/2014/main" id="{CE980375-BC28-4848-ABB6-13029036A10F}"/>
              </a:ext>
            </a:extLst>
          </p:cNvPr>
          <p:cNvCxnSpPr>
            <a:cxnSpLocks/>
          </p:cNvCxnSpPr>
          <p:nvPr/>
        </p:nvCxnSpPr>
        <p:spPr>
          <a:xfrm flipV="1">
            <a:off x="8574083" y="1893259"/>
            <a:ext cx="453233" cy="283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Arrow Connector 318">
            <a:extLst>
              <a:ext uri="{FF2B5EF4-FFF2-40B4-BE49-F238E27FC236}">
                <a16:creationId xmlns:a16="http://schemas.microsoft.com/office/drawing/2014/main" id="{05BCA56C-355A-4E57-B92C-1266C2FB25CA}"/>
              </a:ext>
            </a:extLst>
          </p:cNvPr>
          <p:cNvCxnSpPr>
            <a:cxnSpLocks/>
          </p:cNvCxnSpPr>
          <p:nvPr/>
        </p:nvCxnSpPr>
        <p:spPr>
          <a:xfrm>
            <a:off x="8439632" y="2469873"/>
            <a:ext cx="554181" cy="131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Arrow Connector 319">
            <a:extLst>
              <a:ext uri="{FF2B5EF4-FFF2-40B4-BE49-F238E27FC236}">
                <a16:creationId xmlns:a16="http://schemas.microsoft.com/office/drawing/2014/main" id="{2ABF6795-0876-4B05-89AA-382F39DA079B}"/>
              </a:ext>
            </a:extLst>
          </p:cNvPr>
          <p:cNvCxnSpPr>
            <a:cxnSpLocks/>
          </p:cNvCxnSpPr>
          <p:nvPr/>
        </p:nvCxnSpPr>
        <p:spPr>
          <a:xfrm flipV="1">
            <a:off x="8391553" y="2995715"/>
            <a:ext cx="602260" cy="83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Arrow Connector 320">
            <a:extLst>
              <a:ext uri="{FF2B5EF4-FFF2-40B4-BE49-F238E27FC236}">
                <a16:creationId xmlns:a16="http://schemas.microsoft.com/office/drawing/2014/main" id="{FDBC5661-6A70-49BC-A09F-6124F40DE4DD}"/>
              </a:ext>
            </a:extLst>
          </p:cNvPr>
          <p:cNvCxnSpPr>
            <a:cxnSpLocks/>
          </p:cNvCxnSpPr>
          <p:nvPr/>
        </p:nvCxnSpPr>
        <p:spPr>
          <a:xfrm>
            <a:off x="8391553" y="3349326"/>
            <a:ext cx="591422" cy="232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Arrow Connector 321">
            <a:extLst>
              <a:ext uri="{FF2B5EF4-FFF2-40B4-BE49-F238E27FC236}">
                <a16:creationId xmlns:a16="http://schemas.microsoft.com/office/drawing/2014/main" id="{8B6479A8-5642-4982-A368-F36FE6F74C4F}"/>
              </a:ext>
            </a:extLst>
          </p:cNvPr>
          <p:cNvCxnSpPr>
            <a:cxnSpLocks/>
          </p:cNvCxnSpPr>
          <p:nvPr/>
        </p:nvCxnSpPr>
        <p:spPr>
          <a:xfrm flipV="1">
            <a:off x="8391553" y="3895260"/>
            <a:ext cx="544498" cy="96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Arrow Connector 322">
            <a:extLst>
              <a:ext uri="{FF2B5EF4-FFF2-40B4-BE49-F238E27FC236}">
                <a16:creationId xmlns:a16="http://schemas.microsoft.com/office/drawing/2014/main" id="{A5E0EBF8-EB48-46A0-AC74-59505A1D03A1}"/>
              </a:ext>
            </a:extLst>
          </p:cNvPr>
          <p:cNvCxnSpPr>
            <a:cxnSpLocks/>
          </p:cNvCxnSpPr>
          <p:nvPr/>
        </p:nvCxnSpPr>
        <p:spPr>
          <a:xfrm>
            <a:off x="8391553" y="4180283"/>
            <a:ext cx="521822" cy="334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Arrow Connector 323">
            <a:extLst>
              <a:ext uri="{FF2B5EF4-FFF2-40B4-BE49-F238E27FC236}">
                <a16:creationId xmlns:a16="http://schemas.microsoft.com/office/drawing/2014/main" id="{D97851FE-77F8-48D8-B4A9-57ED205B82CA}"/>
              </a:ext>
            </a:extLst>
          </p:cNvPr>
          <p:cNvCxnSpPr>
            <a:cxnSpLocks/>
          </p:cNvCxnSpPr>
          <p:nvPr/>
        </p:nvCxnSpPr>
        <p:spPr>
          <a:xfrm flipV="1">
            <a:off x="8386430" y="4684263"/>
            <a:ext cx="492144" cy="211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Arrow Connector 324">
            <a:extLst>
              <a:ext uri="{FF2B5EF4-FFF2-40B4-BE49-F238E27FC236}">
                <a16:creationId xmlns:a16="http://schemas.microsoft.com/office/drawing/2014/main" id="{1D8E9B0E-D6DE-485A-884E-63044962649A}"/>
              </a:ext>
            </a:extLst>
          </p:cNvPr>
          <p:cNvCxnSpPr>
            <a:cxnSpLocks/>
          </p:cNvCxnSpPr>
          <p:nvPr/>
        </p:nvCxnSpPr>
        <p:spPr>
          <a:xfrm>
            <a:off x="8406392" y="5073894"/>
            <a:ext cx="506983" cy="239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182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28196D-EC0C-4F49-9BDF-E9273AEF3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ACC2C1-74EF-4D17-8FCA-30885DD069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D2B36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D2B36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Title 3">
            <a:extLst>
              <a:ext uri="{FF2B5EF4-FFF2-40B4-BE49-F238E27FC236}">
                <a16:creationId xmlns:a16="http://schemas.microsoft.com/office/drawing/2014/main" id="{078CF272-3D97-4B53-82B3-7658FC35F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925" y="136523"/>
            <a:ext cx="11051875" cy="462471"/>
          </a:xfrm>
        </p:spPr>
        <p:txBody>
          <a:bodyPr>
            <a:noAutofit/>
          </a:bodyPr>
          <a:lstStyle/>
          <a:p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Franklin Gothic Demi"/>
              </a:rPr>
              <a:t>The Minnesota Inclusive Growth Fund will purchase loans originated by participating CDFI's to the Program</a:t>
            </a:r>
            <a:endParaRPr lang="en-US" sz="1400">
              <a:solidFill>
                <a:schemeClr val="accent1">
                  <a:lumMod val="50000"/>
                </a:schemeClr>
              </a:solidFill>
              <a:latin typeface="Franklin Gothic Demi"/>
            </a:endParaRPr>
          </a:p>
        </p:txBody>
      </p:sp>
      <p:sp>
        <p:nvSpPr>
          <p:cNvPr id="201" name="Rounded Rectangle 26">
            <a:extLst>
              <a:ext uri="{FF2B5EF4-FFF2-40B4-BE49-F238E27FC236}">
                <a16:creationId xmlns:a16="http://schemas.microsoft.com/office/drawing/2014/main" id="{CD6C6624-7C50-4B69-9031-7B4844FD6F4B}"/>
              </a:ext>
            </a:extLst>
          </p:cNvPr>
          <p:cNvSpPr/>
          <p:nvPr/>
        </p:nvSpPr>
        <p:spPr>
          <a:xfrm>
            <a:off x="3518694" y="915668"/>
            <a:ext cx="1785951" cy="5161282"/>
          </a:xfrm>
          <a:prstGeom prst="roundRect">
            <a:avLst/>
          </a:prstGeom>
          <a:solidFill>
            <a:srgbClr val="FE3D05">
              <a:lumMod val="40000"/>
              <a:lumOff val="60000"/>
              <a:alpha val="29000"/>
            </a:srgbClr>
          </a:solidFill>
          <a:ln w="31750" cap="flat" cmpd="sng" algn="ctr">
            <a:solidFill>
              <a:srgbClr val="FE3D05">
                <a:lumMod val="75000"/>
                <a:alpha val="93000"/>
              </a:srgbClr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2" name="Rounded Rectangle 27">
            <a:extLst>
              <a:ext uri="{FF2B5EF4-FFF2-40B4-BE49-F238E27FC236}">
                <a16:creationId xmlns:a16="http://schemas.microsoft.com/office/drawing/2014/main" id="{4434AB1E-3C76-4906-AFBF-1E239D309C42}"/>
              </a:ext>
            </a:extLst>
          </p:cNvPr>
          <p:cNvSpPr/>
          <p:nvPr/>
        </p:nvSpPr>
        <p:spPr>
          <a:xfrm>
            <a:off x="3626101" y="1818265"/>
            <a:ext cx="1590829" cy="1980394"/>
          </a:xfrm>
          <a:prstGeom prst="roundRect">
            <a:avLst>
              <a:gd name="adj" fmla="val 11717"/>
            </a:avLst>
          </a:prstGeom>
          <a:solidFill>
            <a:sysClr val="window" lastClr="FFFFFF"/>
          </a:solidFill>
          <a:ln w="25400" cap="flat" cmpd="sng" algn="ctr">
            <a:solidFill>
              <a:srgbClr val="78D3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1D2B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200" b="1" kern="0">
                <a:solidFill>
                  <a:srgbClr val="1D2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>
                <a:solidFill>
                  <a:srgbClr val="1D2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(Senior debt)</a:t>
            </a:r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srgbClr val="1D2B3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>
                <a:solidFill>
                  <a:srgbClr val="1D2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~60%</a:t>
            </a:r>
            <a:endParaRPr kumimoji="0" lang="en-US" sz="1100" i="0" u="none" strike="noStrike" kern="0" cap="none" spc="0" normalizeH="0" baseline="0" noProof="0">
              <a:ln>
                <a:noFill/>
              </a:ln>
              <a:solidFill>
                <a:srgbClr val="1D2B3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3" name="Rounded Rectangle 42">
            <a:extLst>
              <a:ext uri="{FF2B5EF4-FFF2-40B4-BE49-F238E27FC236}">
                <a16:creationId xmlns:a16="http://schemas.microsoft.com/office/drawing/2014/main" id="{6B9EC76A-24AE-4BA6-9582-7EDD330F00D0}"/>
              </a:ext>
            </a:extLst>
          </p:cNvPr>
          <p:cNvSpPr/>
          <p:nvPr/>
        </p:nvSpPr>
        <p:spPr>
          <a:xfrm>
            <a:off x="3626101" y="3896908"/>
            <a:ext cx="1578171" cy="1320260"/>
          </a:xfrm>
          <a:prstGeom prst="roundRect">
            <a:avLst>
              <a:gd name="adj" fmla="val 8326"/>
            </a:avLst>
          </a:prstGeom>
          <a:solidFill>
            <a:sysClr val="window" lastClr="FFFFFF"/>
          </a:solidFill>
          <a:ln w="25400" cap="flat" cmpd="sng" algn="ctr">
            <a:solidFill>
              <a:srgbClr val="F9DD5D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>
                <a:solidFill>
                  <a:srgbClr val="1D2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B (Subordinate debt)</a:t>
            </a:r>
          </a:p>
          <a:p>
            <a:pPr lvl="0" algn="ctr">
              <a:defRPr/>
            </a:pPr>
            <a:r>
              <a:rPr lang="en-US" sz="1200" kern="0">
                <a:solidFill>
                  <a:srgbClr val="1D2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~20%</a:t>
            </a:r>
            <a:endParaRPr kumimoji="0" lang="en-US" sz="1000" i="0" u="none" strike="noStrike" kern="0" cap="none" spc="0" normalizeH="0" baseline="0" noProof="0">
              <a:ln>
                <a:noFill/>
              </a:ln>
              <a:solidFill>
                <a:srgbClr val="1D2B3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" name="Rounded Rectangle 43">
            <a:extLst>
              <a:ext uri="{FF2B5EF4-FFF2-40B4-BE49-F238E27FC236}">
                <a16:creationId xmlns:a16="http://schemas.microsoft.com/office/drawing/2014/main" id="{2BD02EA6-8497-460A-B9C2-9D5E92876629}"/>
              </a:ext>
            </a:extLst>
          </p:cNvPr>
          <p:cNvSpPr/>
          <p:nvPr/>
        </p:nvSpPr>
        <p:spPr>
          <a:xfrm>
            <a:off x="3626101" y="5305892"/>
            <a:ext cx="1578171" cy="636440"/>
          </a:xfrm>
          <a:prstGeom prst="roundRect">
            <a:avLst>
              <a:gd name="adj" fmla="val 11611"/>
            </a:avLst>
          </a:prstGeom>
          <a:solidFill>
            <a:sysClr val="window" lastClr="FFFFFF"/>
          </a:solidFill>
          <a:ln w="254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1D2B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Loan Loss Reserves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>
                <a:ln>
                  <a:noFill/>
                </a:ln>
                <a:solidFill>
                  <a:srgbClr val="1D2B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~20%</a:t>
            </a:r>
          </a:p>
        </p:txBody>
      </p:sp>
      <p:sp>
        <p:nvSpPr>
          <p:cNvPr id="206" name="Rounded Rectangle 28">
            <a:extLst>
              <a:ext uri="{FF2B5EF4-FFF2-40B4-BE49-F238E27FC236}">
                <a16:creationId xmlns:a16="http://schemas.microsoft.com/office/drawing/2014/main" id="{4C8A0F0A-81DF-4986-B697-F3EED5BD6282}"/>
              </a:ext>
            </a:extLst>
          </p:cNvPr>
          <p:cNvSpPr/>
          <p:nvPr/>
        </p:nvSpPr>
        <p:spPr>
          <a:xfrm>
            <a:off x="1067636" y="1596661"/>
            <a:ext cx="1371600" cy="914400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78D3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1D2B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Banks + </a:t>
            </a:r>
            <a:r>
              <a:rPr lang="en-US" sz="1400" kern="0">
                <a:solidFill>
                  <a:srgbClr val="1D2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US" sz="1400" b="0" i="0" u="none" strike="noStrike" kern="0" cap="none" spc="0" normalizeH="0" baseline="0" noProof="0" err="1">
                <a:ln>
                  <a:noFill/>
                </a:ln>
                <a:solidFill>
                  <a:srgbClr val="1D2B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1D2B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Institutions</a:t>
            </a:r>
          </a:p>
        </p:txBody>
      </p:sp>
      <p:cxnSp>
        <p:nvCxnSpPr>
          <p:cNvPr id="207" name="Connector: Elbow 206">
            <a:extLst>
              <a:ext uri="{FF2B5EF4-FFF2-40B4-BE49-F238E27FC236}">
                <a16:creationId xmlns:a16="http://schemas.microsoft.com/office/drawing/2014/main" id="{B0EC71B8-7937-475C-8066-2A2A9380FD72}"/>
              </a:ext>
            </a:extLst>
          </p:cNvPr>
          <p:cNvCxnSpPr>
            <a:cxnSpLocks/>
            <a:stCxn id="206" idx="2"/>
            <a:endCxn id="202" idx="1"/>
          </p:cNvCxnSpPr>
          <p:nvPr/>
        </p:nvCxnSpPr>
        <p:spPr>
          <a:xfrm rot="16200000" flipH="1">
            <a:off x="2541068" y="1723428"/>
            <a:ext cx="297401" cy="1872665"/>
          </a:xfrm>
          <a:prstGeom prst="bentConnector2">
            <a:avLst/>
          </a:prstGeom>
          <a:noFill/>
          <a:ln w="28575" cap="flat" cmpd="sng" algn="ctr">
            <a:solidFill>
              <a:srgbClr val="1D2B36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08" name="Rounded Rectangle 28">
            <a:extLst>
              <a:ext uri="{FF2B5EF4-FFF2-40B4-BE49-F238E27FC236}">
                <a16:creationId xmlns:a16="http://schemas.microsoft.com/office/drawing/2014/main" id="{EE08F1FB-DECC-4ACB-BFCD-580A6BB2B746}"/>
              </a:ext>
            </a:extLst>
          </p:cNvPr>
          <p:cNvSpPr/>
          <p:nvPr/>
        </p:nvSpPr>
        <p:spPr>
          <a:xfrm>
            <a:off x="1067636" y="5165214"/>
            <a:ext cx="1371600" cy="911736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1D2B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Grants</a:t>
            </a:r>
          </a:p>
        </p:txBody>
      </p:sp>
      <p:sp>
        <p:nvSpPr>
          <p:cNvPr id="211" name="Rounded Rectangle 28">
            <a:extLst>
              <a:ext uri="{FF2B5EF4-FFF2-40B4-BE49-F238E27FC236}">
                <a16:creationId xmlns:a16="http://schemas.microsoft.com/office/drawing/2014/main" id="{F048881D-FA5D-4455-A8D6-44DE669AE54E}"/>
              </a:ext>
            </a:extLst>
          </p:cNvPr>
          <p:cNvSpPr/>
          <p:nvPr/>
        </p:nvSpPr>
        <p:spPr>
          <a:xfrm>
            <a:off x="1067636" y="3513526"/>
            <a:ext cx="1371600" cy="914400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9DD5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>
                <a:solidFill>
                  <a:srgbClr val="1D2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 PRIs or EQ2s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D2B3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12" name="Connector: Elbow 211">
            <a:extLst>
              <a:ext uri="{FF2B5EF4-FFF2-40B4-BE49-F238E27FC236}">
                <a16:creationId xmlns:a16="http://schemas.microsoft.com/office/drawing/2014/main" id="{08A235D9-B7AB-46DE-9A9B-241B99B738AA}"/>
              </a:ext>
            </a:extLst>
          </p:cNvPr>
          <p:cNvCxnSpPr>
            <a:cxnSpLocks/>
            <a:stCxn id="21" idx="3"/>
            <a:endCxn id="213" idx="1"/>
          </p:cNvCxnSpPr>
          <p:nvPr/>
        </p:nvCxnSpPr>
        <p:spPr>
          <a:xfrm>
            <a:off x="5297626" y="1171075"/>
            <a:ext cx="2011030" cy="3146981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1D2B36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213" name="Rounded Rectangle 28">
            <a:extLst>
              <a:ext uri="{FF2B5EF4-FFF2-40B4-BE49-F238E27FC236}">
                <a16:creationId xmlns:a16="http://schemas.microsoft.com/office/drawing/2014/main" id="{BE669212-47F3-4A5D-A6F8-A9DF3A2FEE1E}"/>
              </a:ext>
            </a:extLst>
          </p:cNvPr>
          <p:cNvSpPr/>
          <p:nvPr/>
        </p:nvSpPr>
        <p:spPr>
          <a:xfrm>
            <a:off x="7308656" y="3087572"/>
            <a:ext cx="3855036" cy="2460968"/>
          </a:xfrm>
          <a:prstGeom prst="roundRect">
            <a:avLst>
              <a:gd name="adj" fmla="val 6075"/>
            </a:avLst>
          </a:prstGeom>
          <a:solidFill>
            <a:sysClr val="window" lastClr="FFFF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lIns="182880" tIns="182880"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1D2B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Recovery loans and assistance to small businesses across the state of Minnesota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400" b="1" kern="0">
              <a:solidFill>
                <a:srgbClr val="1D2B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>
                <a:solidFill>
                  <a:srgbClr val="1D2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 working capital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>
                <a:solidFill>
                  <a:srgbClr val="1D2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Deeply affordable interest rates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>
                <a:solidFill>
                  <a:srgbClr val="1D2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Longer term to keep monthly payments low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>
                <a:solidFill>
                  <a:srgbClr val="1D2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Flexibility on eligibility requirements</a:t>
            </a:r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srgbClr val="1D2B3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1D2B3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4" name="Rounded Rectangle 28">
            <a:extLst>
              <a:ext uri="{FF2B5EF4-FFF2-40B4-BE49-F238E27FC236}">
                <a16:creationId xmlns:a16="http://schemas.microsoft.com/office/drawing/2014/main" id="{CC929E9D-1E95-4377-9F78-C2026A21E6C5}"/>
              </a:ext>
            </a:extLst>
          </p:cNvPr>
          <p:cNvSpPr/>
          <p:nvPr/>
        </p:nvSpPr>
        <p:spPr>
          <a:xfrm>
            <a:off x="5619431" y="1493052"/>
            <a:ext cx="1387158" cy="354108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78D3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1D2B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MEDA</a:t>
            </a:r>
          </a:p>
        </p:txBody>
      </p:sp>
      <p:sp>
        <p:nvSpPr>
          <p:cNvPr id="215" name="Rounded Rectangle 28">
            <a:extLst>
              <a:ext uri="{FF2B5EF4-FFF2-40B4-BE49-F238E27FC236}">
                <a16:creationId xmlns:a16="http://schemas.microsoft.com/office/drawing/2014/main" id="{E9F045F4-E872-4D8B-B278-94481413984D}"/>
              </a:ext>
            </a:extLst>
          </p:cNvPr>
          <p:cNvSpPr/>
          <p:nvPr/>
        </p:nvSpPr>
        <p:spPr>
          <a:xfrm>
            <a:off x="5639269" y="2053256"/>
            <a:ext cx="1387158" cy="354108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78D3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1D2B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AEDS</a:t>
            </a:r>
          </a:p>
        </p:txBody>
      </p:sp>
      <p:sp>
        <p:nvSpPr>
          <p:cNvPr id="217" name="Rounded Rectangle 28">
            <a:extLst>
              <a:ext uri="{FF2B5EF4-FFF2-40B4-BE49-F238E27FC236}">
                <a16:creationId xmlns:a16="http://schemas.microsoft.com/office/drawing/2014/main" id="{650F6E0C-5DD5-45D3-A040-21B88874D420}"/>
              </a:ext>
            </a:extLst>
          </p:cNvPr>
          <p:cNvSpPr/>
          <p:nvPr/>
        </p:nvSpPr>
        <p:spPr>
          <a:xfrm>
            <a:off x="5608704" y="2631407"/>
            <a:ext cx="1387158" cy="354108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78D3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1D2B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NEON</a:t>
            </a:r>
          </a:p>
        </p:txBody>
      </p:sp>
      <p:sp>
        <p:nvSpPr>
          <p:cNvPr id="21" name="Rounded Rectangle 6">
            <a:extLst>
              <a:ext uri="{FF2B5EF4-FFF2-40B4-BE49-F238E27FC236}">
                <a16:creationId xmlns:a16="http://schemas.microsoft.com/office/drawing/2014/main" id="{2E895846-A383-477F-9207-C51415EF5AEF}"/>
              </a:ext>
            </a:extLst>
          </p:cNvPr>
          <p:cNvSpPr/>
          <p:nvPr/>
        </p:nvSpPr>
        <p:spPr>
          <a:xfrm>
            <a:off x="3512209" y="925618"/>
            <a:ext cx="1785417" cy="490914"/>
          </a:xfrm>
          <a:prstGeom prst="roundRect">
            <a:avLst/>
          </a:prstGeom>
          <a:noFill/>
          <a:ln w="254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solidFill>
                  <a:srgbClr val="1D2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Minnesota Inclusive Growth Fund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1D2B3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1D2B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(CRF Administered)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D2B3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600CBC7-FE82-42FA-AFB5-B1F09FB000C3}"/>
              </a:ext>
            </a:extLst>
          </p:cNvPr>
          <p:cNvSpPr/>
          <p:nvPr/>
        </p:nvSpPr>
        <p:spPr>
          <a:xfrm>
            <a:off x="5656010" y="5615285"/>
            <a:ext cx="4979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200">
                <a:solidFill>
                  <a:srgbClr val="1D2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Originating CDFIs will receive an origination and servicing fee along with any available technical assistance grants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B7053BE-ADA7-4B65-B7C5-1BF9CCC4691F}"/>
              </a:ext>
            </a:extLst>
          </p:cNvPr>
          <p:cNvCxnSpPr>
            <a:cxnSpLocks/>
          </p:cNvCxnSpPr>
          <p:nvPr/>
        </p:nvCxnSpPr>
        <p:spPr>
          <a:xfrm>
            <a:off x="5998903" y="4848225"/>
            <a:ext cx="0" cy="63320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9279798-B8E7-47E3-90BC-12E0DF20358E}"/>
              </a:ext>
            </a:extLst>
          </p:cNvPr>
          <p:cNvCxnSpPr>
            <a:cxnSpLocks/>
            <a:stCxn id="208" idx="3"/>
            <a:endCxn id="204" idx="1"/>
          </p:cNvCxnSpPr>
          <p:nvPr/>
        </p:nvCxnSpPr>
        <p:spPr>
          <a:xfrm>
            <a:off x="2439236" y="5621082"/>
            <a:ext cx="1186865" cy="3030"/>
          </a:xfrm>
          <a:prstGeom prst="straightConnector1">
            <a:avLst/>
          </a:prstGeom>
          <a:noFill/>
          <a:ln w="28575" cap="flat" cmpd="sng" algn="ctr">
            <a:solidFill>
              <a:srgbClr val="1D2B36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831F16FB-2227-429D-A1AD-BA1743AA4C91}"/>
              </a:ext>
            </a:extLst>
          </p:cNvPr>
          <p:cNvCxnSpPr>
            <a:cxnSpLocks/>
            <a:stCxn id="211" idx="2"/>
            <a:endCxn id="203" idx="1"/>
          </p:cNvCxnSpPr>
          <p:nvPr/>
        </p:nvCxnSpPr>
        <p:spPr>
          <a:xfrm rot="16200000" flipH="1">
            <a:off x="2625212" y="3556149"/>
            <a:ext cx="129112" cy="1872665"/>
          </a:xfrm>
          <a:prstGeom prst="bentConnector2">
            <a:avLst/>
          </a:prstGeom>
          <a:noFill/>
          <a:ln w="28575" cap="flat" cmpd="sng" algn="ctr">
            <a:solidFill>
              <a:srgbClr val="1D2B36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A39AEF4-1DFD-47E8-BAC6-ACD3392E0798}"/>
              </a:ext>
            </a:extLst>
          </p:cNvPr>
          <p:cNvSpPr/>
          <p:nvPr/>
        </p:nvSpPr>
        <p:spPr>
          <a:xfrm>
            <a:off x="5639269" y="3251946"/>
            <a:ext cx="1387158" cy="354108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78D3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1D2B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LEDC</a:t>
            </a:r>
          </a:p>
        </p:txBody>
      </p:sp>
      <p:sp>
        <p:nvSpPr>
          <p:cNvPr id="30" name="Rounded Rectangle 28">
            <a:extLst>
              <a:ext uri="{FF2B5EF4-FFF2-40B4-BE49-F238E27FC236}">
                <a16:creationId xmlns:a16="http://schemas.microsoft.com/office/drawing/2014/main" id="{BB994EBC-10BD-4C94-9EC6-5545F477E61F}"/>
              </a:ext>
            </a:extLst>
          </p:cNvPr>
          <p:cNvSpPr/>
          <p:nvPr/>
        </p:nvSpPr>
        <p:spPr>
          <a:xfrm>
            <a:off x="5649531" y="3739905"/>
            <a:ext cx="1387158" cy="354108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78D3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Minnesota CDFI’s</a:t>
            </a:r>
          </a:p>
        </p:txBody>
      </p:sp>
    </p:spTree>
    <p:extLst>
      <p:ext uri="{BB962C8B-B14F-4D97-AF65-F5344CB8AC3E}">
        <p14:creationId xmlns:p14="http://schemas.microsoft.com/office/powerpoint/2010/main" val="3759199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28196D-EC0C-4F49-9BDF-E9273AEF3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ACC2C1-74EF-4D17-8FCA-30885DD069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D2B36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D2B36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Title 3">
            <a:extLst>
              <a:ext uri="{FF2B5EF4-FFF2-40B4-BE49-F238E27FC236}">
                <a16:creationId xmlns:a16="http://schemas.microsoft.com/office/drawing/2014/main" id="{078CF272-3D97-4B53-82B3-7658FC35F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43" y="211412"/>
            <a:ext cx="11051875" cy="462471"/>
          </a:xfrm>
        </p:spPr>
        <p:txBody>
          <a:bodyPr>
            <a:noAutofit/>
          </a:bodyPr>
          <a:lstStyle/>
          <a:p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Franklin Gothic Demi"/>
              </a:rPr>
              <a:t>The participating CDFI lenders will originate new loans to small businesses that they can package and sell to a centralized special purpose vehicle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CEA4FAD-3009-4DA7-803C-C3051685454F}"/>
              </a:ext>
            </a:extLst>
          </p:cNvPr>
          <p:cNvGrpSpPr/>
          <p:nvPr/>
        </p:nvGrpSpPr>
        <p:grpSpPr>
          <a:xfrm>
            <a:off x="10361687" y="1419003"/>
            <a:ext cx="1531833" cy="2501274"/>
            <a:chOff x="10078995" y="1480257"/>
            <a:chExt cx="1814526" cy="1161546"/>
          </a:xfrm>
        </p:grpSpPr>
        <p:sp>
          <p:nvSpPr>
            <p:cNvPr id="201" name="Rounded Rectangle 26">
              <a:extLst>
                <a:ext uri="{FF2B5EF4-FFF2-40B4-BE49-F238E27FC236}">
                  <a16:creationId xmlns:a16="http://schemas.microsoft.com/office/drawing/2014/main" id="{CD6C6624-7C50-4B69-9031-7B4844FD6F4B}"/>
                </a:ext>
              </a:extLst>
            </p:cNvPr>
            <p:cNvSpPr/>
            <p:nvPr/>
          </p:nvSpPr>
          <p:spPr>
            <a:xfrm>
              <a:off x="10078995" y="1480257"/>
              <a:ext cx="1785951" cy="1161546"/>
            </a:xfrm>
            <a:prstGeom prst="roundRect">
              <a:avLst/>
            </a:prstGeom>
            <a:solidFill>
              <a:srgbClr val="FE3D05">
                <a:lumMod val="40000"/>
                <a:lumOff val="60000"/>
                <a:alpha val="29000"/>
              </a:srgbClr>
            </a:solidFill>
            <a:ln w="31750" cap="flat" cmpd="sng" algn="ctr">
              <a:solidFill>
                <a:srgbClr val="FE3D05">
                  <a:lumMod val="75000"/>
                  <a:alpha val="93000"/>
                </a:srgbClr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ed Rectangle 6">
              <a:extLst>
                <a:ext uri="{FF2B5EF4-FFF2-40B4-BE49-F238E27FC236}">
                  <a16:creationId xmlns:a16="http://schemas.microsoft.com/office/drawing/2014/main" id="{2E895846-A383-477F-9207-C51415EF5AEF}"/>
                </a:ext>
              </a:extLst>
            </p:cNvPr>
            <p:cNvSpPr/>
            <p:nvPr/>
          </p:nvSpPr>
          <p:spPr>
            <a:xfrm>
              <a:off x="10108104" y="1497143"/>
              <a:ext cx="1785417" cy="1144660"/>
            </a:xfrm>
            <a:prstGeom prst="roundRect">
              <a:avLst/>
            </a:prstGeom>
            <a:noFill/>
            <a:ln w="2540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>
                  <a:solidFill>
                    <a:srgbClr val="1D2B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Minnesota Inclusive Growth </a:t>
              </a:r>
              <a:r>
                <a:rPr lang="en-US" sz="2000" b="1">
                  <a:solidFill>
                    <a:srgbClr val="1D2B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Fund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5EE6563-73C6-4763-B50B-4A191DDF80BD}"/>
              </a:ext>
            </a:extLst>
          </p:cNvPr>
          <p:cNvSpPr txBox="1"/>
          <p:nvPr/>
        </p:nvSpPr>
        <p:spPr>
          <a:xfrm>
            <a:off x="425388" y="4227599"/>
            <a:ext cx="2732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All interested small businesses will apply for a loan through a centralized portal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B8BB85-EEE6-48B4-BDF4-8B1CC45AB4E8}"/>
              </a:ext>
            </a:extLst>
          </p:cNvPr>
          <p:cNvSpPr txBox="1"/>
          <p:nvPr/>
        </p:nvSpPr>
        <p:spPr>
          <a:xfrm>
            <a:off x="3697751" y="4170449"/>
            <a:ext cx="27328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Eligible applicants will be matched with a community lender that best serves the small business; </a:t>
            </a:r>
            <a:r>
              <a:rPr lang="en-US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CDFI’s will either underwrite against the program’s criteria or leverage CRF lending services platform to originate and service loans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629861-A4FE-4535-B64B-E69F7F26C6A2}"/>
              </a:ext>
            </a:extLst>
          </p:cNvPr>
          <p:cNvSpPr txBox="1"/>
          <p:nvPr/>
        </p:nvSpPr>
        <p:spPr>
          <a:xfrm>
            <a:off x="6898585" y="4227599"/>
            <a:ext cx="2898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Once a loan is approved and closed, the CDFI will package the loan documentation and sell 95% of the loan to the Minnesota Inclusive Growth Fund, administered by CRF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61F594-510F-4516-AB3D-A7AE53DC557F}"/>
              </a:ext>
            </a:extLst>
          </p:cNvPr>
          <p:cNvSpPr/>
          <p:nvPr/>
        </p:nvSpPr>
        <p:spPr>
          <a:xfrm>
            <a:off x="425388" y="3482046"/>
            <a:ext cx="2450592" cy="403847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chemeClr val="accent4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Appli</a:t>
            </a:r>
            <a:r>
              <a:rPr lang="en-IN" sz="1400" b="1" ker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cation Process</a:t>
            </a:r>
            <a:endParaRPr kumimoji="0" lang="en-IN" sz="1400" b="1" i="0" u="none" strike="noStrike" kern="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1895F0-E302-4D1E-84D4-5BF6DA7499B2}"/>
              </a:ext>
            </a:extLst>
          </p:cNvPr>
          <p:cNvSpPr/>
          <p:nvPr/>
        </p:nvSpPr>
        <p:spPr>
          <a:xfrm>
            <a:off x="3697751" y="3482046"/>
            <a:ext cx="2450592" cy="403847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chemeClr val="accent4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Matching/Origination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85CE8A-3E0B-4DEA-84CF-E0ABDAB58881}"/>
              </a:ext>
            </a:extLst>
          </p:cNvPr>
          <p:cNvSpPr/>
          <p:nvPr/>
        </p:nvSpPr>
        <p:spPr>
          <a:xfrm>
            <a:off x="6898586" y="3482046"/>
            <a:ext cx="2448613" cy="403847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chemeClr val="accent4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Package and Sell to Fund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9FCBAF4-5C7E-422A-81C4-0454198A183B}"/>
              </a:ext>
            </a:extLst>
          </p:cNvPr>
          <p:cNvSpPr txBox="1"/>
          <p:nvPr/>
        </p:nvSpPr>
        <p:spPr>
          <a:xfrm>
            <a:off x="10172706" y="4227599"/>
            <a:ext cx="19405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The established CDFI’s will retain up to 5% of the loan on their balance sheet and maintain loan servicing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324F8F6-86C3-473D-932D-791B318B9C40}"/>
              </a:ext>
            </a:extLst>
          </p:cNvPr>
          <p:cNvCxnSpPr>
            <a:cxnSpLocks/>
          </p:cNvCxnSpPr>
          <p:nvPr/>
        </p:nvCxnSpPr>
        <p:spPr>
          <a:xfrm>
            <a:off x="3259913" y="3057415"/>
            <a:ext cx="0" cy="2667000"/>
          </a:xfrm>
          <a:prstGeom prst="line">
            <a:avLst/>
          </a:prstGeom>
          <a:ln w="95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EF4F716-F19E-476C-8D17-D9C4CE5F8762}"/>
              </a:ext>
            </a:extLst>
          </p:cNvPr>
          <p:cNvCxnSpPr>
            <a:cxnSpLocks/>
          </p:cNvCxnSpPr>
          <p:nvPr/>
        </p:nvCxnSpPr>
        <p:spPr>
          <a:xfrm>
            <a:off x="6626006" y="3057415"/>
            <a:ext cx="0" cy="2667000"/>
          </a:xfrm>
          <a:prstGeom prst="line">
            <a:avLst/>
          </a:prstGeom>
          <a:ln w="95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E43D4B9B-FF62-4600-950F-53147278E4FB}"/>
              </a:ext>
            </a:extLst>
          </p:cNvPr>
          <p:cNvSpPr/>
          <p:nvPr/>
        </p:nvSpPr>
        <p:spPr>
          <a:xfrm>
            <a:off x="689634" y="1496775"/>
            <a:ext cx="1922101" cy="1924403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1" i="0" u="none" strike="noStrike" kern="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BDF9CEB-0B49-4AA9-8D93-F593342961C2}"/>
              </a:ext>
            </a:extLst>
          </p:cNvPr>
          <p:cNvSpPr/>
          <p:nvPr/>
        </p:nvSpPr>
        <p:spPr>
          <a:xfrm>
            <a:off x="3961996" y="1496775"/>
            <a:ext cx="1922101" cy="1924403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chemeClr val="accent4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1" i="0" u="none" strike="noStrike" kern="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BF1A508-1FAA-4D73-A48A-F432B14CD60A}"/>
              </a:ext>
            </a:extLst>
          </p:cNvPr>
          <p:cNvGrpSpPr/>
          <p:nvPr/>
        </p:nvGrpSpPr>
        <p:grpSpPr>
          <a:xfrm>
            <a:off x="4137783" y="2091338"/>
            <a:ext cx="1636371" cy="762802"/>
            <a:chOff x="3955846" y="1701531"/>
            <a:chExt cx="1636371" cy="762802"/>
          </a:xfrm>
        </p:grpSpPr>
        <p:sp>
          <p:nvSpPr>
            <p:cNvPr id="214" name="Rounded Rectangle 28">
              <a:extLst>
                <a:ext uri="{FF2B5EF4-FFF2-40B4-BE49-F238E27FC236}">
                  <a16:creationId xmlns:a16="http://schemas.microsoft.com/office/drawing/2014/main" id="{CC929E9D-1E95-4377-9F78-C2026A21E6C5}"/>
                </a:ext>
              </a:extLst>
            </p:cNvPr>
            <p:cNvSpPr/>
            <p:nvPr/>
          </p:nvSpPr>
          <p:spPr>
            <a:xfrm>
              <a:off x="4976142" y="1872018"/>
              <a:ext cx="616075" cy="369332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78D3C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1D2B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CDFI</a:t>
              </a: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ACE2BF02-D747-4BA3-8223-B4E234F994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0039" r="10039" b="20835"/>
            <a:stretch/>
          </p:blipFill>
          <p:spPr>
            <a:xfrm>
              <a:off x="3955846" y="1701531"/>
              <a:ext cx="616075" cy="762802"/>
            </a:xfrm>
            <a:prstGeom prst="rect">
              <a:avLst/>
            </a:prstGeom>
          </p:spPr>
        </p:pic>
      </p:grp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28C123F-C8C6-4814-AE19-86D0761120FE}"/>
              </a:ext>
            </a:extLst>
          </p:cNvPr>
          <p:cNvCxnSpPr>
            <a:cxnSpLocks/>
          </p:cNvCxnSpPr>
          <p:nvPr/>
        </p:nvCxnSpPr>
        <p:spPr>
          <a:xfrm>
            <a:off x="4669701" y="2466533"/>
            <a:ext cx="458686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ECB68809-D9F6-403F-83A3-9EFD7A27B809}"/>
              </a:ext>
            </a:extLst>
          </p:cNvPr>
          <p:cNvSpPr/>
          <p:nvPr/>
        </p:nvSpPr>
        <p:spPr>
          <a:xfrm>
            <a:off x="7161842" y="1506843"/>
            <a:ext cx="1922101" cy="1924403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chemeClr val="accent4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1" i="0" u="none" strike="noStrike" kern="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51A34CB-E2F9-4E7E-B19E-1E8AEAF945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59472" y="2015455"/>
            <a:ext cx="864488" cy="907179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E344651-0414-42F1-BB6D-588F691F25B4}"/>
              </a:ext>
            </a:extLst>
          </p:cNvPr>
          <p:cNvCxnSpPr>
            <a:stCxn id="44" idx="6"/>
            <a:endCxn id="45" idx="2"/>
          </p:cNvCxnSpPr>
          <p:nvPr/>
        </p:nvCxnSpPr>
        <p:spPr>
          <a:xfrm>
            <a:off x="2611735" y="2458977"/>
            <a:ext cx="1350261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3A745AF-9487-4549-9576-D41809FABEA9}"/>
              </a:ext>
            </a:extLst>
          </p:cNvPr>
          <p:cNvCxnSpPr>
            <a:cxnSpLocks/>
            <a:stCxn id="45" idx="6"/>
            <a:endCxn id="57" idx="2"/>
          </p:cNvCxnSpPr>
          <p:nvPr/>
        </p:nvCxnSpPr>
        <p:spPr>
          <a:xfrm>
            <a:off x="5884097" y="2458977"/>
            <a:ext cx="1277745" cy="1006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A3CB0282-F9B3-4F5C-9573-36EFFD71E021}"/>
              </a:ext>
            </a:extLst>
          </p:cNvPr>
          <p:cNvSpPr/>
          <p:nvPr/>
        </p:nvSpPr>
        <p:spPr>
          <a:xfrm>
            <a:off x="3197505" y="2306908"/>
            <a:ext cx="200937" cy="305079"/>
          </a:xfrm>
          <a:prstGeom prst="chevron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Arrow: Chevron 63">
            <a:extLst>
              <a:ext uri="{FF2B5EF4-FFF2-40B4-BE49-F238E27FC236}">
                <a16:creationId xmlns:a16="http://schemas.microsoft.com/office/drawing/2014/main" id="{7453318C-B576-42DA-B622-ECE08E579C32}"/>
              </a:ext>
            </a:extLst>
          </p:cNvPr>
          <p:cNvSpPr/>
          <p:nvPr/>
        </p:nvSpPr>
        <p:spPr>
          <a:xfrm>
            <a:off x="6525537" y="2310175"/>
            <a:ext cx="200937" cy="305079"/>
          </a:xfrm>
          <a:prstGeom prst="chevron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E9EA320-8ACA-4E0E-A6C6-5EA2D681D9C2}"/>
              </a:ext>
            </a:extLst>
          </p:cNvPr>
          <p:cNvCxnSpPr>
            <a:cxnSpLocks/>
          </p:cNvCxnSpPr>
          <p:nvPr/>
        </p:nvCxnSpPr>
        <p:spPr>
          <a:xfrm>
            <a:off x="9073340" y="2400277"/>
            <a:ext cx="1277745" cy="1006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Arrow: Chevron 72">
            <a:extLst>
              <a:ext uri="{FF2B5EF4-FFF2-40B4-BE49-F238E27FC236}">
                <a16:creationId xmlns:a16="http://schemas.microsoft.com/office/drawing/2014/main" id="{E946CB4B-5D99-4962-ADB9-8FAC78353410}"/>
              </a:ext>
            </a:extLst>
          </p:cNvPr>
          <p:cNvSpPr/>
          <p:nvPr/>
        </p:nvSpPr>
        <p:spPr>
          <a:xfrm>
            <a:off x="9877264" y="2251475"/>
            <a:ext cx="200937" cy="305079"/>
          </a:xfrm>
          <a:prstGeom prst="chevron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43C8686-965B-46C6-B7CA-33441FAA001A}"/>
              </a:ext>
            </a:extLst>
          </p:cNvPr>
          <p:cNvCxnSpPr>
            <a:cxnSpLocks/>
          </p:cNvCxnSpPr>
          <p:nvPr/>
        </p:nvCxnSpPr>
        <p:spPr>
          <a:xfrm>
            <a:off x="9982200" y="3057415"/>
            <a:ext cx="0" cy="2667000"/>
          </a:xfrm>
          <a:prstGeom prst="line">
            <a:avLst/>
          </a:prstGeom>
          <a:ln w="95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D49FD23-8F1C-4B37-B176-6CA4128D5830}"/>
              </a:ext>
            </a:extLst>
          </p:cNvPr>
          <p:cNvSpPr/>
          <p:nvPr/>
        </p:nvSpPr>
        <p:spPr>
          <a:xfrm>
            <a:off x="763193" y="2030945"/>
            <a:ext cx="18873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Minnesota Inclusive Growth Fund</a:t>
            </a:r>
            <a:b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Portal</a:t>
            </a:r>
            <a:endParaRPr lang="en-US" sz="1400"/>
          </a:p>
        </p:txBody>
      </p:sp>
      <p:pic>
        <p:nvPicPr>
          <p:cNvPr id="34" name="Google Shape;148;p13">
            <a:extLst>
              <a:ext uri="{FF2B5EF4-FFF2-40B4-BE49-F238E27FC236}">
                <a16:creationId xmlns:a16="http://schemas.microsoft.com/office/drawing/2014/main" id="{37D63839-F062-4A75-BB4A-CD1DF45A535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6392" y="2797362"/>
            <a:ext cx="1334669" cy="28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9965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28196D-EC0C-4F49-9BDF-E9273AEF3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ACC2C1-74EF-4D17-8FCA-30885DD069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D2B36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D2B36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Title 3">
            <a:extLst>
              <a:ext uri="{FF2B5EF4-FFF2-40B4-BE49-F238E27FC236}">
                <a16:creationId xmlns:a16="http://schemas.microsoft.com/office/drawing/2014/main" id="{078CF272-3D97-4B53-82B3-7658FC35F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925" y="136523"/>
            <a:ext cx="11051875" cy="462471"/>
          </a:xfrm>
        </p:spPr>
        <p:txBody>
          <a:bodyPr>
            <a:noAutofit/>
          </a:bodyPr>
          <a:lstStyle/>
          <a:p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Franklin Gothic Demi"/>
              </a:rPr>
              <a:t>MIGF Loans: The loan products are tailored to meet the credit and capital needs of small businesses during post-COVID recovery 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E1F550A-0A4E-4A1E-996D-F91E4394E2C3}"/>
              </a:ext>
            </a:extLst>
          </p:cNvPr>
          <p:cNvGrpSpPr/>
          <p:nvPr/>
        </p:nvGrpSpPr>
        <p:grpSpPr>
          <a:xfrm>
            <a:off x="-87623" y="1749477"/>
            <a:ext cx="6259823" cy="4043464"/>
            <a:chOff x="1922490" y="1438793"/>
            <a:chExt cx="6970050" cy="398664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7FE1930-3139-4961-9055-DED721556443}"/>
                </a:ext>
              </a:extLst>
            </p:cNvPr>
            <p:cNvSpPr/>
            <p:nvPr/>
          </p:nvSpPr>
          <p:spPr>
            <a:xfrm>
              <a:off x="2116266" y="1438793"/>
              <a:ext cx="6776274" cy="3986647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3757EE3-0B3B-46F4-9499-5A6B232E74D5}"/>
                </a:ext>
              </a:extLst>
            </p:cNvPr>
            <p:cNvSpPr txBox="1"/>
            <p:nvPr/>
          </p:nvSpPr>
          <p:spPr>
            <a:xfrm>
              <a:off x="1922490" y="1686278"/>
              <a:ext cx="2076006" cy="251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1D2B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Interest rate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D4C61DA-D6EE-48EA-9A3A-F1B13F409FD5}"/>
                </a:ext>
              </a:extLst>
            </p:cNvPr>
            <p:cNvSpPr txBox="1"/>
            <p:nvPr/>
          </p:nvSpPr>
          <p:spPr>
            <a:xfrm>
              <a:off x="4181211" y="1673687"/>
              <a:ext cx="43357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1100">
                  <a:solidFill>
                    <a:srgbClr val="1D2B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For-profit small business: 5% fixed interest 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B578594-54F6-47AE-943F-09A61807897F}"/>
                </a:ext>
              </a:extLst>
            </p:cNvPr>
            <p:cNvSpPr txBox="1"/>
            <p:nvPr/>
          </p:nvSpPr>
          <p:spPr>
            <a:xfrm>
              <a:off x="2016853" y="2265635"/>
              <a:ext cx="18872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>
                  <a:solidFill>
                    <a:srgbClr val="1D2B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Repayment term 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D2B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CD60265-2B98-44BB-90E9-64461EE84629}"/>
                </a:ext>
              </a:extLst>
            </p:cNvPr>
            <p:cNvSpPr txBox="1"/>
            <p:nvPr/>
          </p:nvSpPr>
          <p:spPr>
            <a:xfrm>
              <a:off x="4181211" y="2265635"/>
              <a:ext cx="41687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1D2B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60-month term: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1D2B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0-12 months:</a:t>
              </a:r>
              <a:r>
                <a:rPr lang="en-US" sz="1100">
                  <a:solidFill>
                    <a:srgbClr val="1D2B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interest only payments, paid monthly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1D2B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endParaRPr lang="en-US" sz="1100">
                <a:solidFill>
                  <a:srgbClr val="1D2B3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1D2B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13 to 60 months: interest and principal payments with flat payments on a 48-month schedule, paid monthly 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D758059-4D9B-426B-84DF-B9091A106D75}"/>
                </a:ext>
              </a:extLst>
            </p:cNvPr>
            <p:cNvCxnSpPr>
              <a:cxnSpLocks/>
            </p:cNvCxnSpPr>
            <p:nvPr/>
          </p:nvCxnSpPr>
          <p:spPr>
            <a:xfrm>
              <a:off x="4003139" y="1602298"/>
              <a:ext cx="0" cy="3640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89AFC632-139C-4E48-A8BE-3BB78EEC1848}"/>
                </a:ext>
              </a:extLst>
            </p:cNvPr>
            <p:cNvSpPr txBox="1"/>
            <p:nvPr/>
          </p:nvSpPr>
          <p:spPr>
            <a:xfrm>
              <a:off x="2016853" y="3212286"/>
              <a:ext cx="18872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1D2B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Use of proceeds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7F423C0B-38B8-4E6B-AF4F-501A47940492}"/>
                </a:ext>
              </a:extLst>
            </p:cNvPr>
            <p:cNvSpPr txBox="1"/>
            <p:nvPr/>
          </p:nvSpPr>
          <p:spPr>
            <a:xfrm>
              <a:off x="4181211" y="3212286"/>
              <a:ext cx="41687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1D2B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Working capital including payroll, operating and emergency maintenance, utilities, rent, supplies, etc.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04C9E4E-A26A-4364-B8B6-ED0EC99628FD}"/>
                </a:ext>
              </a:extLst>
            </p:cNvPr>
            <p:cNvSpPr txBox="1"/>
            <p:nvPr/>
          </p:nvSpPr>
          <p:spPr>
            <a:xfrm>
              <a:off x="2016853" y="3819643"/>
              <a:ext cx="18872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1D2B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Recourse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F5BEE60C-7DA2-4FF1-8AF6-28547F8FD84C}"/>
                </a:ext>
              </a:extLst>
            </p:cNvPr>
            <p:cNvSpPr txBox="1"/>
            <p:nvPr/>
          </p:nvSpPr>
          <p:spPr>
            <a:xfrm>
              <a:off x="4181211" y="3819643"/>
              <a:ext cx="40927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>
                  <a:solidFill>
                    <a:srgbClr val="1D2B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 collateral required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1D2B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09E6394-6539-4CFD-925B-3B5613C414F2}"/>
                </a:ext>
              </a:extLst>
            </p:cNvPr>
            <p:cNvCxnSpPr/>
            <p:nvPr/>
          </p:nvCxnSpPr>
          <p:spPr>
            <a:xfrm>
              <a:off x="2611443" y="2217243"/>
              <a:ext cx="1224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DCC2F5B-29E8-43FC-8E71-8C60D6C69173}"/>
                </a:ext>
              </a:extLst>
            </p:cNvPr>
            <p:cNvCxnSpPr>
              <a:cxnSpLocks/>
            </p:cNvCxnSpPr>
            <p:nvPr/>
          </p:nvCxnSpPr>
          <p:spPr>
            <a:xfrm>
              <a:off x="4181211" y="2217243"/>
              <a:ext cx="409277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7775DAA6-4A4B-4500-A8C0-B77EF97AEFA8}"/>
                </a:ext>
              </a:extLst>
            </p:cNvPr>
            <p:cNvCxnSpPr/>
            <p:nvPr/>
          </p:nvCxnSpPr>
          <p:spPr>
            <a:xfrm>
              <a:off x="2611443" y="3148787"/>
              <a:ext cx="1224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FC18CCE-6CD1-4EDF-B25C-2BF9467B39D9}"/>
                </a:ext>
              </a:extLst>
            </p:cNvPr>
            <p:cNvCxnSpPr>
              <a:cxnSpLocks/>
            </p:cNvCxnSpPr>
            <p:nvPr/>
          </p:nvCxnSpPr>
          <p:spPr>
            <a:xfrm>
              <a:off x="4181211" y="3148787"/>
              <a:ext cx="409277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59403606-C6FB-44BA-B33C-0C8DDEE23E9B}"/>
                </a:ext>
              </a:extLst>
            </p:cNvPr>
            <p:cNvCxnSpPr/>
            <p:nvPr/>
          </p:nvCxnSpPr>
          <p:spPr>
            <a:xfrm>
              <a:off x="2611443" y="3791587"/>
              <a:ext cx="1224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FCD4E721-C67B-4E9B-BA95-D9F743FACF33}"/>
                </a:ext>
              </a:extLst>
            </p:cNvPr>
            <p:cNvCxnSpPr>
              <a:cxnSpLocks/>
            </p:cNvCxnSpPr>
            <p:nvPr/>
          </p:nvCxnSpPr>
          <p:spPr>
            <a:xfrm>
              <a:off x="4181211" y="3791587"/>
              <a:ext cx="409277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E1BDB4B-FB16-4956-93D2-02B085200063}"/>
                </a:ext>
              </a:extLst>
            </p:cNvPr>
            <p:cNvSpPr txBox="1"/>
            <p:nvPr/>
          </p:nvSpPr>
          <p:spPr>
            <a:xfrm>
              <a:off x="2016853" y="4690078"/>
              <a:ext cx="18872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1D2B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Loan amount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B3C1B018-A0CA-408B-BCFC-5E8AEF72756C}"/>
                </a:ext>
              </a:extLst>
            </p:cNvPr>
            <p:cNvSpPr txBox="1"/>
            <p:nvPr/>
          </p:nvSpPr>
          <p:spPr>
            <a:xfrm>
              <a:off x="4181211" y="4690078"/>
              <a:ext cx="4092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1D2B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Lesser of (a) $100,000 or (b) </a:t>
              </a:r>
              <a:r>
                <a:rPr lang="en-US" sz="1200">
                  <a:solidFill>
                    <a:srgbClr val="1D2B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1D2B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 average monthly revenue prior to the COVID-19 outbreak</a:t>
              </a:r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37E82C1-3DB3-4CDF-BC53-AE0722022CDC}"/>
                </a:ext>
              </a:extLst>
            </p:cNvPr>
            <p:cNvCxnSpPr/>
            <p:nvPr/>
          </p:nvCxnSpPr>
          <p:spPr>
            <a:xfrm>
              <a:off x="2611443" y="4687422"/>
              <a:ext cx="1224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B2117B14-0690-4D8D-A38B-B2A117DACB09}"/>
                </a:ext>
              </a:extLst>
            </p:cNvPr>
            <p:cNvCxnSpPr>
              <a:cxnSpLocks/>
            </p:cNvCxnSpPr>
            <p:nvPr/>
          </p:nvCxnSpPr>
          <p:spPr>
            <a:xfrm>
              <a:off x="4181211" y="4687422"/>
              <a:ext cx="409277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C003706-27F8-4B7A-9FE4-FEEC5ADF22D7}"/>
                </a:ext>
              </a:extLst>
            </p:cNvPr>
            <p:cNvSpPr txBox="1"/>
            <p:nvPr/>
          </p:nvSpPr>
          <p:spPr>
            <a:xfrm>
              <a:off x="2016853" y="4267438"/>
              <a:ext cx="18872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1D2B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Fees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FDB309-AC4F-47B6-93A1-9EE374C7B783}"/>
                </a:ext>
              </a:extLst>
            </p:cNvPr>
            <p:cNvSpPr txBox="1"/>
            <p:nvPr/>
          </p:nvSpPr>
          <p:spPr>
            <a:xfrm>
              <a:off x="4034014" y="4202809"/>
              <a:ext cx="442938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D2B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3.5 percent origination fee paid to the originating lender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D2B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Application fee paid by borrower up to $250 depending on the transaction   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83DC783-4318-4D98-82D2-DE12B88F74F3}"/>
                </a:ext>
              </a:extLst>
            </p:cNvPr>
            <p:cNvCxnSpPr/>
            <p:nvPr/>
          </p:nvCxnSpPr>
          <p:spPr>
            <a:xfrm>
              <a:off x="2611443" y="4202809"/>
              <a:ext cx="1224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016A445-C383-4782-A471-68A4E55A607D}"/>
                </a:ext>
              </a:extLst>
            </p:cNvPr>
            <p:cNvCxnSpPr>
              <a:cxnSpLocks/>
            </p:cNvCxnSpPr>
            <p:nvPr/>
          </p:nvCxnSpPr>
          <p:spPr>
            <a:xfrm>
              <a:off x="4181211" y="4202809"/>
              <a:ext cx="409277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FB65C8F9-06FD-4EED-BBDA-91649546BE57}"/>
              </a:ext>
            </a:extLst>
          </p:cNvPr>
          <p:cNvSpPr/>
          <p:nvPr/>
        </p:nvSpPr>
        <p:spPr>
          <a:xfrm>
            <a:off x="86414" y="1353771"/>
            <a:ext cx="6085786" cy="3957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Recovery Loan – Micro Business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EEF24F4-EC52-4D16-BE11-CBC5092B293C}"/>
              </a:ext>
            </a:extLst>
          </p:cNvPr>
          <p:cNvGrpSpPr/>
          <p:nvPr/>
        </p:nvGrpSpPr>
        <p:grpSpPr>
          <a:xfrm>
            <a:off x="5998164" y="1718669"/>
            <a:ext cx="6107420" cy="4074271"/>
            <a:chOff x="1922490" y="1425742"/>
            <a:chExt cx="6994827" cy="3986647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09E55499-6774-4997-9E61-78A3AC4422B6}"/>
                </a:ext>
              </a:extLst>
            </p:cNvPr>
            <p:cNvSpPr/>
            <p:nvPr/>
          </p:nvSpPr>
          <p:spPr>
            <a:xfrm>
              <a:off x="2141043" y="1425742"/>
              <a:ext cx="6776274" cy="3986647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5CC5E69-8727-4C48-86C4-B7ED115EDDE4}"/>
                </a:ext>
              </a:extLst>
            </p:cNvPr>
            <p:cNvSpPr txBox="1"/>
            <p:nvPr/>
          </p:nvSpPr>
          <p:spPr>
            <a:xfrm>
              <a:off x="1922490" y="1686278"/>
              <a:ext cx="2076006" cy="251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1D2B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Interest rate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0B34AEF-EBE0-442E-9158-F8F840CD242D}"/>
                </a:ext>
              </a:extLst>
            </p:cNvPr>
            <p:cNvSpPr txBox="1"/>
            <p:nvPr/>
          </p:nvSpPr>
          <p:spPr>
            <a:xfrm>
              <a:off x="4181211" y="1673687"/>
              <a:ext cx="433572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1100">
                  <a:solidFill>
                    <a:srgbClr val="1D2B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For-profit small business: 5% fixed interest 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1BA9DED-A865-44E3-B409-D2818F172EFC}"/>
                </a:ext>
              </a:extLst>
            </p:cNvPr>
            <p:cNvSpPr txBox="1"/>
            <p:nvPr/>
          </p:nvSpPr>
          <p:spPr>
            <a:xfrm>
              <a:off x="2016853" y="2265635"/>
              <a:ext cx="18872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>
                  <a:solidFill>
                    <a:srgbClr val="1D2B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Repayment term 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D2B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F6C0CA4-5079-46B1-84A4-88BA4AC9F363}"/>
                </a:ext>
              </a:extLst>
            </p:cNvPr>
            <p:cNvSpPr txBox="1"/>
            <p:nvPr/>
          </p:nvSpPr>
          <p:spPr>
            <a:xfrm>
              <a:off x="4181211" y="2265635"/>
              <a:ext cx="433571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1D2B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60-month term: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1D2B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0-12 months:</a:t>
              </a:r>
              <a:r>
                <a:rPr lang="en-US" sz="1100">
                  <a:solidFill>
                    <a:srgbClr val="1D2B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interest only payments, paid monthly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1D2B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endParaRPr lang="en-US" sz="1100">
                <a:solidFill>
                  <a:srgbClr val="1D2B3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1D2B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13 to 60 months: interest and principal payments with flat payments on a 48-month schedule, paid monthly 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C33EC5E-CDD9-4943-8D7E-2EFAF0FFEBBF}"/>
                </a:ext>
              </a:extLst>
            </p:cNvPr>
            <p:cNvCxnSpPr>
              <a:cxnSpLocks/>
            </p:cNvCxnSpPr>
            <p:nvPr/>
          </p:nvCxnSpPr>
          <p:spPr>
            <a:xfrm>
              <a:off x="4003139" y="1602298"/>
              <a:ext cx="0" cy="3640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5FC73D1-1526-49EF-97C2-7874A69F9F98}"/>
                </a:ext>
              </a:extLst>
            </p:cNvPr>
            <p:cNvSpPr txBox="1"/>
            <p:nvPr/>
          </p:nvSpPr>
          <p:spPr>
            <a:xfrm>
              <a:off x="2016853" y="3212286"/>
              <a:ext cx="18872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1D2B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Use of proceeds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910C4A7-0577-445C-9D79-6B11D8E5A117}"/>
                </a:ext>
              </a:extLst>
            </p:cNvPr>
            <p:cNvSpPr txBox="1"/>
            <p:nvPr/>
          </p:nvSpPr>
          <p:spPr>
            <a:xfrm>
              <a:off x="4181211" y="3212286"/>
              <a:ext cx="4092788" cy="271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Capital Expenditures + Working Capital 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621B9C0-D1A1-4F35-A63C-9561A08CFA53}"/>
                </a:ext>
              </a:extLst>
            </p:cNvPr>
            <p:cNvSpPr txBox="1"/>
            <p:nvPr/>
          </p:nvSpPr>
          <p:spPr>
            <a:xfrm>
              <a:off x="2016853" y="3819643"/>
              <a:ext cx="18872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1D2B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Recourse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00A91B6-9538-43C8-80BC-391642DD4BDE}"/>
                </a:ext>
              </a:extLst>
            </p:cNvPr>
            <p:cNvSpPr txBox="1"/>
            <p:nvPr/>
          </p:nvSpPr>
          <p:spPr>
            <a:xfrm>
              <a:off x="4181211" y="3806592"/>
              <a:ext cx="40927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kumimoji="0" lang="en-US" sz="1200" b="0" i="0" u="none" strike="noStrike" kern="120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ollateral</a:t>
              </a:r>
              <a:r>
                <a:rPr lang="en-US" sz="12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will be required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51BD53BE-9EEC-4790-A236-51787FF0B4AB}"/>
                </a:ext>
              </a:extLst>
            </p:cNvPr>
            <p:cNvCxnSpPr/>
            <p:nvPr/>
          </p:nvCxnSpPr>
          <p:spPr>
            <a:xfrm>
              <a:off x="2611443" y="2217243"/>
              <a:ext cx="1224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5D7E1ADF-3524-4524-8F37-A00A9300D3DE}"/>
                </a:ext>
              </a:extLst>
            </p:cNvPr>
            <p:cNvCxnSpPr>
              <a:cxnSpLocks/>
            </p:cNvCxnSpPr>
            <p:nvPr/>
          </p:nvCxnSpPr>
          <p:spPr>
            <a:xfrm>
              <a:off x="4181211" y="2217243"/>
              <a:ext cx="409277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C1EA864-1030-4DEA-952E-3207DC6C2A7D}"/>
                </a:ext>
              </a:extLst>
            </p:cNvPr>
            <p:cNvCxnSpPr/>
            <p:nvPr/>
          </p:nvCxnSpPr>
          <p:spPr>
            <a:xfrm>
              <a:off x="2611443" y="3148787"/>
              <a:ext cx="1224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F07509F-B5C4-4F14-9A4A-C27C8AA78BFA}"/>
                </a:ext>
              </a:extLst>
            </p:cNvPr>
            <p:cNvCxnSpPr>
              <a:cxnSpLocks/>
            </p:cNvCxnSpPr>
            <p:nvPr/>
          </p:nvCxnSpPr>
          <p:spPr>
            <a:xfrm>
              <a:off x="4181211" y="3148787"/>
              <a:ext cx="409277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325FD8F-5878-4E76-84B1-7F37D0C74EEC}"/>
                </a:ext>
              </a:extLst>
            </p:cNvPr>
            <p:cNvCxnSpPr/>
            <p:nvPr/>
          </p:nvCxnSpPr>
          <p:spPr>
            <a:xfrm>
              <a:off x="2611443" y="3791587"/>
              <a:ext cx="1224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515D536-6F20-4F4F-804E-EBF3430E52F4}"/>
                </a:ext>
              </a:extLst>
            </p:cNvPr>
            <p:cNvCxnSpPr>
              <a:cxnSpLocks/>
            </p:cNvCxnSpPr>
            <p:nvPr/>
          </p:nvCxnSpPr>
          <p:spPr>
            <a:xfrm>
              <a:off x="4181211" y="3791587"/>
              <a:ext cx="409277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E0208B1-7FA1-4B99-827E-B456B5CB7A94}"/>
                </a:ext>
              </a:extLst>
            </p:cNvPr>
            <p:cNvSpPr txBox="1"/>
            <p:nvPr/>
          </p:nvSpPr>
          <p:spPr>
            <a:xfrm>
              <a:off x="2016853" y="4690078"/>
              <a:ext cx="18872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1D2B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Loan amount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E2D2447-D572-48B0-AB2B-000C3DADB927}"/>
                </a:ext>
              </a:extLst>
            </p:cNvPr>
            <p:cNvSpPr txBox="1"/>
            <p:nvPr/>
          </p:nvSpPr>
          <p:spPr>
            <a:xfrm>
              <a:off x="4181211" y="4690078"/>
              <a:ext cx="40927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1D2B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$100,000 to $200,000</a:t>
              </a: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A152BD44-397F-4368-8314-22772F171CD5}"/>
                </a:ext>
              </a:extLst>
            </p:cNvPr>
            <p:cNvCxnSpPr/>
            <p:nvPr/>
          </p:nvCxnSpPr>
          <p:spPr>
            <a:xfrm>
              <a:off x="2611443" y="4687422"/>
              <a:ext cx="1224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CBDF29B5-C397-41DF-BB9C-94F82002160D}"/>
                </a:ext>
              </a:extLst>
            </p:cNvPr>
            <p:cNvCxnSpPr>
              <a:cxnSpLocks/>
            </p:cNvCxnSpPr>
            <p:nvPr/>
          </p:nvCxnSpPr>
          <p:spPr>
            <a:xfrm>
              <a:off x="4181211" y="4687422"/>
              <a:ext cx="409277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5B73A6D-CA12-4DAD-A2D1-7ABE793931F5}"/>
                </a:ext>
              </a:extLst>
            </p:cNvPr>
            <p:cNvSpPr txBox="1"/>
            <p:nvPr/>
          </p:nvSpPr>
          <p:spPr>
            <a:xfrm>
              <a:off x="2016853" y="4267438"/>
              <a:ext cx="18872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1D2B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Fees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A3CCC6DA-7109-4ABB-9CAD-B95E4F95144E}"/>
                </a:ext>
              </a:extLst>
            </p:cNvPr>
            <p:cNvSpPr txBox="1"/>
            <p:nvPr/>
          </p:nvSpPr>
          <p:spPr>
            <a:xfrm>
              <a:off x="4181210" y="4189546"/>
              <a:ext cx="455716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D2B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3.5 percent origination fee paid to the originating lender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D2B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Application fee paid by borrower up to $500 depending on the transaction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DC0DFDE-2491-420C-B4EA-F506B83C605F}"/>
                </a:ext>
              </a:extLst>
            </p:cNvPr>
            <p:cNvCxnSpPr/>
            <p:nvPr/>
          </p:nvCxnSpPr>
          <p:spPr>
            <a:xfrm>
              <a:off x="2611443" y="4202809"/>
              <a:ext cx="1224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00E8AEE-E5DE-475F-BB58-FF9A50131D9D}"/>
                </a:ext>
              </a:extLst>
            </p:cNvPr>
            <p:cNvCxnSpPr>
              <a:cxnSpLocks/>
            </p:cNvCxnSpPr>
            <p:nvPr/>
          </p:nvCxnSpPr>
          <p:spPr>
            <a:xfrm>
              <a:off x="4181211" y="4202809"/>
              <a:ext cx="409277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575471FD-AC6B-4C53-95D0-1248967FFBDD}"/>
              </a:ext>
            </a:extLst>
          </p:cNvPr>
          <p:cNvSpPr/>
          <p:nvPr/>
        </p:nvSpPr>
        <p:spPr>
          <a:xfrm>
            <a:off x="6172200" y="1353771"/>
            <a:ext cx="5933384" cy="3957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Growth Loan – Larger/Growth Business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C24D30-5BEB-42A2-A5EF-052D4A9FACE6}"/>
              </a:ext>
            </a:extLst>
          </p:cNvPr>
          <p:cNvSpPr txBox="1"/>
          <p:nvPr/>
        </p:nvSpPr>
        <p:spPr>
          <a:xfrm>
            <a:off x="993632" y="5954937"/>
            <a:ext cx="1129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>
                <a:solidFill>
                  <a:srgbClr val="FF0000"/>
                </a:solidFill>
              </a:rPr>
              <a:t>Note: The loan terms and conditions are Illustrative</a:t>
            </a:r>
          </a:p>
        </p:txBody>
      </p:sp>
    </p:spTree>
    <p:extLst>
      <p:ext uri="{BB962C8B-B14F-4D97-AF65-F5344CB8AC3E}">
        <p14:creationId xmlns:p14="http://schemas.microsoft.com/office/powerpoint/2010/main" val="1252043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023170-4178-2340-897E-DFD98A499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925" y="2076450"/>
            <a:ext cx="10684151" cy="1345134"/>
          </a:xfrm>
        </p:spPr>
        <p:txBody>
          <a:bodyPr anchor="ctr">
            <a:normAutofit fontScale="90000"/>
          </a:bodyPr>
          <a:lstStyle/>
          <a:p>
            <a:br>
              <a:rPr lang="en-US" sz="5600">
                <a:solidFill>
                  <a:srgbClr val="FFFFFF"/>
                </a:solidFill>
              </a:rPr>
            </a:br>
            <a:r>
              <a:rPr lang="en-US" sz="5300">
                <a:solidFill>
                  <a:srgbClr val="FFFFFF"/>
                </a:solidFill>
              </a:rPr>
              <a:t>THANK YOU</a:t>
            </a:r>
            <a:br>
              <a:rPr lang="en-US" sz="5300">
                <a:solidFill>
                  <a:srgbClr val="FFFFFF"/>
                </a:solidFill>
              </a:rPr>
            </a:br>
            <a:r>
              <a:rPr lang="en-US" sz="5300">
                <a:solidFill>
                  <a:srgbClr val="FFFFFF"/>
                </a:solidFill>
              </a:rPr>
              <a:t>&amp;</a:t>
            </a:r>
            <a:br>
              <a:rPr lang="en-US" sz="5300">
                <a:solidFill>
                  <a:srgbClr val="FFFFFF"/>
                </a:solidFill>
              </a:rPr>
            </a:br>
            <a:r>
              <a:rPr lang="en-US" sz="5300">
                <a:solidFill>
                  <a:srgbClr val="FFFFFF"/>
                </a:solidFill>
              </a:rPr>
              <a:t>Questions</a:t>
            </a:r>
            <a:br>
              <a:rPr lang="en-US" sz="5600">
                <a:solidFill>
                  <a:srgbClr val="FFFFFF"/>
                </a:solidFill>
              </a:rPr>
            </a:br>
            <a:endParaRPr lang="en-US" sz="560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46FB5-A05F-BD4D-A5C4-B0D16D50E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7348" y="6223702"/>
            <a:ext cx="570728" cy="314067"/>
          </a:xfrm>
        </p:spPr>
        <p:txBody>
          <a:bodyPr>
            <a:normAutofit/>
          </a:bodyPr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EACC2C1-74EF-4D17-8FCA-30885DD06988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1.png">
            <a:extLst>
              <a:ext uri="{FF2B5EF4-FFF2-40B4-BE49-F238E27FC236}">
                <a16:creationId xmlns:a16="http://schemas.microsoft.com/office/drawing/2014/main" id="{4EA40128-5DC6-B54E-807C-E5C996D2FF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168" b="24272"/>
          <a:stretch>
            <a:fillRect/>
          </a:stretch>
        </p:blipFill>
        <p:spPr>
          <a:xfrm>
            <a:off x="83982" y="1"/>
            <a:ext cx="4431574" cy="141619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902654250"/>
      </p:ext>
    </p:extLst>
  </p:cSld>
  <p:clrMapOvr>
    <a:masterClrMapping/>
  </p:clrMapOvr>
</p:sld>
</file>

<file path=ppt/theme/theme1.xml><?xml version="1.0" encoding="utf-8"?>
<a:theme xmlns:a="http://schemas.openxmlformats.org/drawingml/2006/main" name="1_CRF-Brand-Master">
  <a:themeElements>
    <a:clrScheme name="CRM Custom Colors">
      <a:dk1>
        <a:srgbClr val="1D2B36"/>
      </a:dk1>
      <a:lt1>
        <a:sysClr val="window" lastClr="FFFFFF"/>
      </a:lt1>
      <a:dk2>
        <a:srgbClr val="1D2B36"/>
      </a:dk2>
      <a:lt2>
        <a:srgbClr val="E7E6E6"/>
      </a:lt2>
      <a:accent1>
        <a:srgbClr val="78D3CF"/>
      </a:accent1>
      <a:accent2>
        <a:srgbClr val="F9DD5D"/>
      </a:accent2>
      <a:accent3>
        <a:srgbClr val="FE3D05"/>
      </a:accent3>
      <a:accent4>
        <a:srgbClr val="E0DEDC"/>
      </a:accent4>
      <a:accent5>
        <a:srgbClr val="E0DEDC"/>
      </a:accent5>
      <a:accent6>
        <a:srgbClr val="FFFFFF"/>
      </a:accent6>
      <a:hlink>
        <a:srgbClr val="1D2B36"/>
      </a:hlink>
      <a:folHlink>
        <a:srgbClr val="78D3C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明朝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d2ea470-3b02-4633-a74f-8fb22e532b3d">
      <UserInfo>
        <DisplayName>Dan Moret</DisplayName>
        <AccountId>16</AccountId>
        <AccountType/>
      </UserInfo>
      <UserInfo>
        <DisplayName>Patrick Davis</DisplayName>
        <AccountId>12</AccountId>
        <AccountType/>
      </UserInfo>
      <UserInfo>
        <DisplayName>Keith Rachey</DisplayName>
        <AccountId>15</AccountId>
        <AccountType/>
      </UserInfo>
      <UserInfo>
        <DisplayName>Frank Altman</DisplayName>
        <AccountId>43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FCF1C55E67F54F9F2D177EA351DF30" ma:contentTypeVersion="6" ma:contentTypeDescription="Create a new document." ma:contentTypeScope="" ma:versionID="a79557621128275026857536300c990e">
  <xsd:schema xmlns:xsd="http://www.w3.org/2001/XMLSchema" xmlns:xs="http://www.w3.org/2001/XMLSchema" xmlns:p="http://schemas.microsoft.com/office/2006/metadata/properties" xmlns:ns2="2f37df8e-7bc2-43ea-a026-54d194373772" xmlns:ns3="cd2ea470-3b02-4633-a74f-8fb22e532b3d" targetNamespace="http://schemas.microsoft.com/office/2006/metadata/properties" ma:root="true" ma:fieldsID="f68560accf93640964d2c91792220c4f" ns2:_="" ns3:_="">
    <xsd:import namespace="2f37df8e-7bc2-43ea-a026-54d194373772"/>
    <xsd:import namespace="cd2ea470-3b02-4633-a74f-8fb22e532b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37df8e-7bc2-43ea-a026-54d1943737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2ea470-3b02-4633-a74f-8fb22e532b3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8C8D2E-B0C7-4676-91EE-494DA1754515}">
  <ds:schemaRefs>
    <ds:schemaRef ds:uri="2f37df8e-7bc2-43ea-a026-54d194373772"/>
    <ds:schemaRef ds:uri="cd2ea470-3b02-4633-a74f-8fb22e532b3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F5AE230-3C13-470B-ABC3-255A807D1AC1}">
  <ds:schemaRefs>
    <ds:schemaRef ds:uri="2f37df8e-7bc2-43ea-a026-54d194373772"/>
    <ds:schemaRef ds:uri="cd2ea470-3b02-4633-a74f-8fb22e532b3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AB33C0D-34D7-42A6-A7B5-8401F312AE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888</Words>
  <Application>Microsoft Office PowerPoint</Application>
  <PresentationFormat>Widescreen</PresentationFormat>
  <Paragraphs>117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Narrow</vt:lpstr>
      <vt:lpstr>Calibri</vt:lpstr>
      <vt:lpstr>Franklin Gothic Book</vt:lpstr>
      <vt:lpstr>Franklin Gothic Demi</vt:lpstr>
      <vt:lpstr>Franklin Gothic Medium</vt:lpstr>
      <vt:lpstr>Wingdings</vt:lpstr>
      <vt:lpstr>1_CRF-Brand-Master</vt:lpstr>
      <vt:lpstr> Minnesota Inclusive Growth Fund Sponsored by Catalyst </vt:lpstr>
      <vt:lpstr>About Catalyst- the starting point for the MIGF</vt:lpstr>
      <vt:lpstr>The Minnesota Inclusive Growth Fund is designed to equip community small business lenders with the support required to meet the unique rebuilding and recovery needs of their communities</vt:lpstr>
      <vt:lpstr>This effort pools resources and leverages existing infrastructure to simplify execution and speed to market for businesses during this time of crisis </vt:lpstr>
      <vt:lpstr>The Minnesota Inclusive Growth Fund will purchase loans originated by participating CDFI's to the Program</vt:lpstr>
      <vt:lpstr>The participating CDFI lenders will originate new loans to small businesses that they can package and sell to a centralized special purpose vehicle</vt:lpstr>
      <vt:lpstr>MIGF Loans: The loan products are tailored to meet the credit and capital needs of small businesses during post-COVID recovery </vt:lpstr>
      <vt:lpstr> THANK YOU &amp; Questions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Catalyst Coalition MCOF Proposal Review</dc:title>
  <dc:creator>Alfredo Martel</dc:creator>
  <cp:lastModifiedBy>Hollies Winston</cp:lastModifiedBy>
  <cp:revision>10</cp:revision>
  <dcterms:created xsi:type="dcterms:W3CDTF">2020-09-04T15:15:16Z</dcterms:created>
  <dcterms:modified xsi:type="dcterms:W3CDTF">2022-03-29T20:00:46Z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0x01010086FCF1C55E67F54F9F2D177EA351DF30</vt:lpwstr>
  </property>
</Properties>
</file>