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2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7" autoAdjust="0"/>
    <p:restoredTop sz="84477" autoAdjust="0"/>
  </p:normalViewPr>
  <p:slideViewPr>
    <p:cSldViewPr snapToGrid="0">
      <p:cViewPr varScale="1">
        <p:scale>
          <a:sx n="54" d="100"/>
          <a:sy n="54" d="100"/>
        </p:scale>
        <p:origin x="90" y="8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867CB-47DC-423A-AB62-97AE225D9585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9F248-8DB8-45DF-B99A-57878F8DC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06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9F248-8DB8-45DF-B99A-57878F8DC8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186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Rum River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9F248-8DB8-45DF-B99A-57878F8DC8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60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BWSR has effectively used RIM with agricultural producers for over 30 years.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9F248-8DB8-45DF-B99A-57878F8DC8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498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9F248-8DB8-45DF-B99A-57878F8DC8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44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3C70D-040D-4CEC-8FC0-B8FEA7BA25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14D7DC-833D-4D7C-86C8-B4D6EB9E8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5E4E3-917A-42AC-AB62-AB77C47CC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04C73-AD57-47C9-BA75-EDA4AEC99CB3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C431C-5C91-4ADB-8A84-69DDDAB0D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8DD9A-7D50-4298-BEFF-C36D53500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931BA-64FF-4242-95EB-83F03C20D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13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28658-2718-4F63-8A2F-5DAD5E20D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5B4CA2-55E5-4950-8673-8765F9C74B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108E6-1259-4ABE-956A-D02FAEBB2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04C73-AD57-47C9-BA75-EDA4AEC99CB3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9D208-1128-422F-8519-738FA857F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F6371-CD9B-4B5D-80E7-9204534E3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931BA-64FF-4242-95EB-83F03C20D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16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FB9036-C77D-454C-B128-3515141E9B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5F6038-F113-40AA-98D5-2CFB6C663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C79DFB-4F24-4D8F-8BA8-CE3D5F612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04C73-AD57-47C9-BA75-EDA4AEC99CB3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CACE20-05D5-4D34-AB2E-7F485A3FE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E9FC3-A3CB-4AD5-B684-036EE15B5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931BA-64FF-4242-95EB-83F03C20D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474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F4DC9-8666-477D-8C30-F2FD211F8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71AE7-C5B5-4080-9921-D8468D370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1BAA5-4BDB-4135-8EC2-FD692116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04C73-AD57-47C9-BA75-EDA4AEC99CB3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5C18D-78ED-4A30-AF8A-2DEC7C38C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33FEA-2215-452E-9DDA-6E40BCFFF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931BA-64FF-4242-95EB-83F03C20D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394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F8D57-C6CA-4FF8-9927-886342F0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3B50AD-B45D-4390-9A18-E64C0C333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90CA8-B0DE-4F49-B8AA-4AD358D64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04C73-AD57-47C9-BA75-EDA4AEC99CB3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8E376-5548-4937-880D-183CD6C45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1330F-C041-4C05-B0DE-5550B9C78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931BA-64FF-4242-95EB-83F03C20D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367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41F23-5962-40DA-BDBB-8D32BE7A9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91586-E52D-4A70-AEC9-CB9E38AC52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145223-8043-4665-902D-EA5CB1144A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84921D-07AC-4931-86AD-172A64BE6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04C73-AD57-47C9-BA75-EDA4AEC99CB3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927732-3A3F-4C4E-81BC-93BECBCC7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A0806F-3CE6-486C-840B-6B19007A8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931BA-64FF-4242-95EB-83F03C20D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85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26C5A-53F3-4CDA-83E3-1EB83D97A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54323D-9427-49E9-83D6-30B1DA203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171A81-7967-41C3-8346-5FA8A2FD3F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04FE95-0E76-44C7-8843-FAA052BF56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0030CE-0D69-4A02-8CF1-873736544A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C4CBBF-A659-4732-B6CF-A58A00DF4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04C73-AD57-47C9-BA75-EDA4AEC99CB3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23A9E4-3A42-4C8E-AEF2-4A582E5C5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3619B7-4970-4B5D-A694-E11FAAA73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931BA-64FF-4242-95EB-83F03C20D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4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50C04-B592-4423-B4F5-369CC458E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500BDF-B12B-4704-87FB-0A5F1A321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04C73-AD57-47C9-BA75-EDA4AEC99CB3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53825F-70BD-440F-B9E7-3A7C1F3B7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2E4D4C-1AD4-4400-A2CC-CEFBB80AE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931BA-64FF-4242-95EB-83F03C20D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56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E8599E-E5D1-49AC-99D6-84E8ACCE3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04C73-AD57-47C9-BA75-EDA4AEC99CB3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865725-0947-4BE8-A439-9FA2E521C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345F6F-DBC7-403C-98BE-0F64D2B0C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931BA-64FF-4242-95EB-83F03C20D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6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F2E15-CA43-4847-9621-35917D167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50650-2C54-48EC-AAB6-09C5BD1AA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F7C7DD-CE3D-4F1D-AFD3-0EC9C969C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C92825-F4F2-4391-A478-C2C397856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04C73-AD57-47C9-BA75-EDA4AEC99CB3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853755-9201-475A-978F-41E76F205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9F4895-1184-4ED8-82E3-B63046F6B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931BA-64FF-4242-95EB-83F03C20D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946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B0489-ACEC-446B-B58C-C9E8B76CD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3184F2-013C-4F97-A288-70A7A36FF6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5FD222-EFF2-4816-976C-D9642DF2E3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88DAC-CF4B-4F2D-B542-76ABD25E7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04C73-AD57-47C9-BA75-EDA4AEC99CB3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769FE2-ABE5-452E-BABB-6CD61751B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F126A6-6E8B-414F-9323-F5CE6665C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931BA-64FF-4242-95EB-83F03C20D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17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812AA8-C608-4D43-AEC4-8737BA70F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30CA26-0D16-4E61-A135-C8D975641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CDA9A-E7AA-4256-977B-F454D581B4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04C73-AD57-47C9-BA75-EDA4AEC99CB3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C170B-9B39-433A-BFEC-2693F58F2D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3C006-1E5F-4856-BABC-E2B97F07B4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931BA-64FF-4242-95EB-83F03C20D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92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05D345-356D-4F7A-9915-3AD118286AB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1" t="12535" r="1025" b="6324"/>
          <a:stretch/>
        </p:blipFill>
        <p:spPr bwMode="auto">
          <a:xfrm>
            <a:off x="0" y="0"/>
            <a:ext cx="12192001" cy="660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12602-9CB3-4675-8787-467EE7F0B4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50723"/>
            <a:ext cx="9144000" cy="1410230"/>
          </a:xfrm>
        </p:spPr>
        <p:txBody>
          <a:bodyPr>
            <a:normAutofit/>
          </a:bodyPr>
          <a:lstStyle/>
          <a:p>
            <a:r>
              <a:rPr lang="en-US" sz="5500" b="1" dirty="0">
                <a:solidFill>
                  <a:schemeClr val="bg1"/>
                </a:solidFill>
                <a:latin typeface="Whitney Office" pitchFamily="2" charset="0"/>
              </a:rPr>
              <a:t>Mississippi Headwaters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EB99D7-D67B-456F-BA8B-9FA885CECF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60953"/>
            <a:ext cx="9144000" cy="1655762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Whitney Office" pitchFamily="2" charset="0"/>
              </a:rPr>
              <a:t>Keeping Clean Water Clean</a:t>
            </a:r>
          </a:p>
        </p:txBody>
      </p:sp>
    </p:spTree>
    <p:extLst>
      <p:ext uri="{BB962C8B-B14F-4D97-AF65-F5344CB8AC3E}">
        <p14:creationId xmlns:p14="http://schemas.microsoft.com/office/powerpoint/2010/main" val="126127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4A9CA8-73DB-4BD4-B035-0207DAEA3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095" y="428747"/>
            <a:ext cx="5656638" cy="60005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DE5F12-ED16-4AE1-A4CB-BEDF31C87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532" y="181504"/>
            <a:ext cx="10219267" cy="1122363"/>
          </a:xfrm>
        </p:spPr>
        <p:txBody>
          <a:bodyPr/>
          <a:lstStyle/>
          <a:p>
            <a:r>
              <a:rPr lang="en-US" b="1" dirty="0">
                <a:latin typeface="Whitney Office" pitchFamily="2" charset="0"/>
              </a:rPr>
              <a:t>Mississippi Headwaters Basin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20BA3-32EE-4031-B455-62D1299B5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267" y="1143000"/>
            <a:ext cx="6620933" cy="522263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Whitney Office" pitchFamily="2" charset="0"/>
              </a:rPr>
              <a:t>Science shows that of the 12 million acre basin, 1.5% of the land provides natural protection for water quality</a:t>
            </a:r>
          </a:p>
          <a:p>
            <a:r>
              <a:rPr lang="en-US" sz="2400" dirty="0">
                <a:latin typeface="Whitney Office" pitchFamily="2" charset="0"/>
              </a:rPr>
              <a:t>1.3 million Minnesotans get drinking water from the basin, and 1.2 million get drinking water directly from the Mississippi River</a:t>
            </a:r>
          </a:p>
          <a:p>
            <a:r>
              <a:rPr lang="en-US" sz="2400" dirty="0">
                <a:latin typeface="Whitney Office" pitchFamily="2" charset="0"/>
              </a:rPr>
              <a:t>This area supports a $2.3 billion tourism industry dependent on clean water for fishing, swimming, and other water sports</a:t>
            </a:r>
          </a:p>
          <a:p>
            <a:r>
              <a:rPr lang="en-US" sz="1900" b="1" dirty="0">
                <a:latin typeface="Whitney Office" pitchFamily="2" charset="0"/>
              </a:rPr>
              <a:t>THE RISK: </a:t>
            </a:r>
            <a:r>
              <a:rPr lang="en-US" sz="2400" dirty="0">
                <a:latin typeface="Whitney Office" pitchFamily="2" charset="0"/>
              </a:rPr>
              <a:t>Conversion of land from its natural cover across the basin is a threat to water quality </a:t>
            </a:r>
          </a:p>
          <a:p>
            <a:endParaRPr lang="en-US" sz="2400" dirty="0">
              <a:latin typeface="Whitney Offic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321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9EB0E-EC43-4C2B-ACF8-B08095950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77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Whitney Office" pitchFamily="2" charset="0"/>
              </a:rPr>
              <a:t>Maintaining Perennial Cover</a:t>
            </a:r>
          </a:p>
        </p:txBody>
      </p:sp>
      <p:pic>
        <p:nvPicPr>
          <p:cNvPr id="13" name="Content Placeholder 12" descr="A rocky cliff&#10;&#10;Description generated with high confidence">
            <a:extLst>
              <a:ext uri="{FF2B5EF4-FFF2-40B4-BE49-F238E27FC236}">
                <a16:creationId xmlns:a16="http://schemas.microsoft.com/office/drawing/2014/main" id="{D27621EC-E6BC-41BB-AC7E-FD920E6C6F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580" y="1690688"/>
            <a:ext cx="6527007" cy="4351338"/>
          </a:xfr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BC42C65-296B-4F9A-9A74-EFFDF768C21F}"/>
              </a:ext>
            </a:extLst>
          </p:cNvPr>
          <p:cNvSpPr txBox="1">
            <a:spLocks/>
          </p:cNvSpPr>
          <p:nvPr/>
        </p:nvSpPr>
        <p:spPr>
          <a:xfrm>
            <a:off x="278130" y="1505333"/>
            <a:ext cx="4816262" cy="5239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300" dirty="0">
                <a:latin typeface="Whitney Office" pitchFamily="2" charset="0"/>
              </a:rPr>
              <a:t>Private forests &amp; grasslands produce clean water, provide rangeland for grazers, forest products and food. </a:t>
            </a:r>
          </a:p>
          <a:p>
            <a:pPr lvl="1"/>
            <a:r>
              <a:rPr lang="en-US" sz="2300" dirty="0">
                <a:latin typeface="Whitney Office" pitchFamily="2" charset="0"/>
              </a:rPr>
              <a:t>Grasslands used for grazing continue to be at risk of conversion</a:t>
            </a:r>
          </a:p>
          <a:p>
            <a:pPr lvl="1"/>
            <a:r>
              <a:rPr lang="en-US" sz="2300" dirty="0">
                <a:latin typeface="Whitney Office" pitchFamily="2" charset="0"/>
              </a:rPr>
              <a:t>Large private family forests continue to be fragmented, developed and unmanaged</a:t>
            </a:r>
          </a:p>
          <a:p>
            <a:pPr lvl="1"/>
            <a:r>
              <a:rPr lang="en-US" sz="2300" dirty="0">
                <a:latin typeface="Whitney Office" pitchFamily="2" charset="0"/>
              </a:rPr>
              <a:t>Restoration of these lands once they are developed costs more than protection now</a:t>
            </a:r>
          </a:p>
          <a:p>
            <a:pPr lvl="1"/>
            <a:endParaRPr lang="en-US" sz="2000" dirty="0">
              <a:latin typeface="Whitney Office" pitchFamily="2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2000" dirty="0">
              <a:latin typeface="Whitney Offic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9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A4A44-9E73-4713-9EB1-367006FA9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467" y="501453"/>
            <a:ext cx="10515600" cy="667808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Whitney Office" pitchFamily="2" charset="0"/>
              </a:rPr>
              <a:t>Tools in the Healthy Water Protection Toolbox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F82BB-6CFF-4BAA-916D-CF6A84A01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130" y="1473726"/>
            <a:ext cx="4816262" cy="52395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latin typeface="Whitney Office" pitchFamily="2" charset="0"/>
              </a:rPr>
              <a:t>HF 1079</a:t>
            </a:r>
          </a:p>
          <a:p>
            <a:pPr marL="0" indent="0">
              <a:buNone/>
            </a:pPr>
            <a:r>
              <a:rPr lang="en-US" sz="2400" dirty="0">
                <a:latin typeface="Whitney Office" pitchFamily="2" charset="0"/>
              </a:rPr>
              <a:t>Reinvest in Minnesota Working Grasslands Easement Program</a:t>
            </a:r>
          </a:p>
          <a:p>
            <a:pPr lvl="1"/>
            <a:endParaRPr lang="en-US" sz="2000" dirty="0">
              <a:latin typeface="Whitney Office" pitchFamily="2" charset="0"/>
            </a:endParaRPr>
          </a:p>
          <a:p>
            <a:pPr lvl="1"/>
            <a:r>
              <a:rPr lang="en-US" sz="2000" dirty="0">
                <a:latin typeface="Whitney Office" pitchFamily="2" charset="0"/>
              </a:rPr>
              <a:t>Administered by the Board of Water and Soil Resources</a:t>
            </a:r>
          </a:p>
          <a:p>
            <a:pPr lvl="1"/>
            <a:r>
              <a:rPr lang="en-US" sz="2000" dirty="0">
                <a:latin typeface="Whitney Office" pitchFamily="2" charset="0"/>
              </a:rPr>
              <a:t>Delivered by local Soil and Water Conservation Districts</a:t>
            </a:r>
          </a:p>
          <a:p>
            <a:pPr lvl="1"/>
            <a:r>
              <a:rPr lang="en-US" sz="2000" dirty="0">
                <a:latin typeface="Whitney Office" pitchFamily="2" charset="0"/>
              </a:rPr>
              <a:t>Voluntary enrollment</a:t>
            </a:r>
          </a:p>
          <a:p>
            <a:pPr lvl="1"/>
            <a:r>
              <a:rPr lang="en-US" sz="2000" dirty="0">
                <a:latin typeface="Whitney Office" pitchFamily="2" charset="0"/>
              </a:rPr>
              <a:t>Private grassland owners, ranchers/cattlemen eligible</a:t>
            </a:r>
          </a:p>
          <a:p>
            <a:pPr lvl="2"/>
            <a:r>
              <a:rPr lang="en-US" sz="1600" dirty="0">
                <a:latin typeface="Whitney Office" pitchFamily="2" charset="0"/>
              </a:rPr>
              <a:t>Grazing continues</a:t>
            </a:r>
          </a:p>
          <a:p>
            <a:pPr lvl="1"/>
            <a:r>
              <a:rPr lang="en-US" sz="2000" dirty="0">
                <a:latin typeface="Whitney Office" pitchFamily="2" charset="0"/>
              </a:rPr>
              <a:t>Private lands stay on local tax rolls</a:t>
            </a:r>
          </a:p>
          <a:p>
            <a:pPr lvl="1"/>
            <a:endParaRPr lang="en-US" sz="2000" dirty="0">
              <a:latin typeface="Whitney Office" pitchFamily="2" charset="0"/>
            </a:endParaRPr>
          </a:p>
          <a:p>
            <a:pPr marL="457200" lvl="1" indent="0">
              <a:buNone/>
            </a:pPr>
            <a:endParaRPr lang="en-US" sz="2000" dirty="0">
              <a:latin typeface="Whitney Office" pitchFamily="2" charset="0"/>
            </a:endParaRPr>
          </a:p>
        </p:txBody>
      </p:sp>
      <p:pic>
        <p:nvPicPr>
          <p:cNvPr id="1026" name="Picture 2" descr="https://files.dnr.state.mn.us/mcvmagazine/issues/2013/jul-aug/img/grazing/grazing03.jpg">
            <a:extLst>
              <a:ext uri="{FF2B5EF4-FFF2-40B4-BE49-F238E27FC236}">
                <a16:creationId xmlns:a16="http://schemas.microsoft.com/office/drawing/2014/main" id="{738AB9B2-F95A-4E30-ADAC-31ED9F07C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391" y="1697432"/>
            <a:ext cx="696214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F5EBF9-64B4-4C85-A41F-4683BD433E2F}"/>
              </a:ext>
            </a:extLst>
          </p:cNvPr>
          <p:cNvSpPr txBox="1"/>
          <p:nvPr/>
        </p:nvSpPr>
        <p:spPr>
          <a:xfrm>
            <a:off x="5094391" y="6048770"/>
            <a:ext cx="6962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© Kelly Anderson, Department of Agriculture</a:t>
            </a:r>
          </a:p>
        </p:txBody>
      </p:sp>
    </p:spTree>
    <p:extLst>
      <p:ext uri="{BB962C8B-B14F-4D97-AF65-F5344CB8AC3E}">
        <p14:creationId xmlns:p14="http://schemas.microsoft.com/office/powerpoint/2010/main" val="237221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AE538-6E12-4AA8-A2B8-C6579ECFD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365125"/>
            <a:ext cx="107442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Whitney Office" pitchFamily="2" charset="0"/>
              </a:rPr>
              <a:t>Tools in the Healthy Water Protection Toolbox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E092548-9431-4130-9E6F-B7A595703F0D}"/>
              </a:ext>
            </a:extLst>
          </p:cNvPr>
          <p:cNvSpPr txBox="1">
            <a:spLocks/>
          </p:cNvSpPr>
          <p:nvPr/>
        </p:nvSpPr>
        <p:spPr>
          <a:xfrm>
            <a:off x="304801" y="1845998"/>
            <a:ext cx="4859215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latin typeface="Whitney Office" pitchFamily="2" charset="0"/>
              </a:rPr>
              <a:t>HF 1081</a:t>
            </a:r>
          </a:p>
          <a:p>
            <a:pPr marL="0" indent="0" algn="ctr">
              <a:buNone/>
            </a:pPr>
            <a:r>
              <a:rPr lang="en-US" sz="2400" dirty="0">
                <a:latin typeface="Whitney Office" pitchFamily="2" charset="0"/>
              </a:rPr>
              <a:t>Forests for the Future</a:t>
            </a:r>
          </a:p>
          <a:p>
            <a:pPr marL="0" indent="0">
              <a:buNone/>
            </a:pPr>
            <a:endParaRPr lang="en-US" sz="2400" dirty="0">
              <a:latin typeface="Whitney Office" pitchFamily="2" charset="0"/>
            </a:endParaRPr>
          </a:p>
          <a:p>
            <a:pPr lvl="1"/>
            <a:r>
              <a:rPr lang="en-US" sz="2000" dirty="0">
                <a:latin typeface="Whitney Office" pitchFamily="2" charset="0"/>
              </a:rPr>
              <a:t>Conducted through Department of Natural Resources </a:t>
            </a:r>
          </a:p>
          <a:p>
            <a:pPr lvl="1"/>
            <a:r>
              <a:rPr lang="en-US" sz="2000" dirty="0">
                <a:latin typeface="Whitney Office" pitchFamily="2" charset="0"/>
              </a:rPr>
              <a:t>Voluntary enrollment</a:t>
            </a:r>
          </a:p>
          <a:p>
            <a:pPr lvl="1"/>
            <a:r>
              <a:rPr lang="en-US" sz="2000" dirty="0">
                <a:latin typeface="Whitney Office" pitchFamily="2" charset="0"/>
              </a:rPr>
              <a:t>Private forest-land owners are eligible</a:t>
            </a:r>
          </a:p>
          <a:p>
            <a:pPr lvl="1"/>
            <a:r>
              <a:rPr lang="en-US" sz="2000" dirty="0">
                <a:latin typeface="Whitney Office" pitchFamily="2" charset="0"/>
              </a:rPr>
              <a:t>Promotes strategic conservation of private forests</a:t>
            </a:r>
          </a:p>
          <a:p>
            <a:pPr lvl="1"/>
            <a:r>
              <a:rPr lang="en-US" sz="2000" dirty="0">
                <a:latin typeface="Whitney Office" pitchFamily="2" charset="0"/>
              </a:rPr>
              <a:t>Supports sustainable working forests for forest products</a:t>
            </a:r>
          </a:p>
          <a:p>
            <a:pPr lvl="2"/>
            <a:r>
              <a:rPr lang="en-US" sz="1600" dirty="0">
                <a:latin typeface="Whitney Office" pitchFamily="2" charset="0"/>
              </a:rPr>
              <a:t>Forest harvest continues under management plan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AB361C-1171-4929-B5BF-BE0F3CD8E7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51455" y="1690688"/>
            <a:ext cx="6535744" cy="43513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6C6A16-9806-4199-B499-B28DF78329E1}"/>
              </a:ext>
            </a:extLst>
          </p:cNvPr>
          <p:cNvSpPr txBox="1"/>
          <p:nvPr/>
        </p:nvSpPr>
        <p:spPr>
          <a:xfrm>
            <a:off x="5351455" y="6024829"/>
            <a:ext cx="653574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© Department of Natural Resources Forests for the Future Program, Pine Moraine</a:t>
            </a:r>
          </a:p>
        </p:txBody>
      </p:sp>
    </p:spTree>
    <p:extLst>
      <p:ext uri="{BB962C8B-B14F-4D97-AF65-F5344CB8AC3E}">
        <p14:creationId xmlns:p14="http://schemas.microsoft.com/office/powerpoint/2010/main" val="2027201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941D4-70CC-467D-8B89-8AF09D315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Whitney Office" pitchFamily="2" charset="0"/>
              </a:rPr>
              <a:t>If we invest in healthy water now, we can…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33F69-F706-49CB-B643-DFA6A3358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9551"/>
            <a:ext cx="10515600" cy="4637412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Whitney Office" pitchFamily="2" charset="0"/>
              </a:rPr>
              <a:t>prevent degradation for 1/4</a:t>
            </a:r>
            <a:r>
              <a:rPr lang="en-US" sz="2400" baseline="30000" dirty="0">
                <a:latin typeface="Whitney Office" pitchFamily="2" charset="0"/>
              </a:rPr>
              <a:t>th</a:t>
            </a:r>
            <a:r>
              <a:rPr lang="en-US" sz="2400" dirty="0">
                <a:latin typeface="Whitney Office" pitchFamily="2" charset="0"/>
              </a:rPr>
              <a:t> the cost of cleanup</a:t>
            </a:r>
          </a:p>
          <a:p>
            <a:r>
              <a:rPr lang="en-US" sz="2400" dirty="0">
                <a:latin typeface="Whitney Office" pitchFamily="2" charset="0"/>
              </a:rPr>
              <a:t>protect drinking water sources for 2.5 million Minnesotans</a:t>
            </a:r>
          </a:p>
          <a:p>
            <a:r>
              <a:rPr lang="en-US" sz="2400" dirty="0">
                <a:latin typeface="Whitney Office" pitchFamily="2" charset="0"/>
              </a:rPr>
              <a:t>maintain lakeshores that keep water clean</a:t>
            </a:r>
          </a:p>
          <a:p>
            <a:r>
              <a:rPr lang="en-US" sz="2400" dirty="0">
                <a:latin typeface="Whitney Office" pitchFamily="2" charset="0"/>
              </a:rPr>
              <a:t>support a sustainable forest products industry </a:t>
            </a:r>
          </a:p>
          <a:p>
            <a:r>
              <a:rPr lang="en-US" sz="2400" dirty="0">
                <a:latin typeface="Whitney Office" pitchFamily="2" charset="0"/>
              </a:rPr>
              <a:t>support grassland beef producers </a:t>
            </a:r>
          </a:p>
          <a:p>
            <a:r>
              <a:rPr lang="en-US" sz="2400" dirty="0">
                <a:latin typeface="Whitney Office" pitchFamily="2" charset="0"/>
              </a:rPr>
              <a:t>ensure tourism, local businesses, and the recreation economy continue to thrive</a:t>
            </a:r>
          </a:p>
          <a:p>
            <a:r>
              <a:rPr lang="en-US" sz="2400" dirty="0">
                <a:latin typeface="Whitney Office" pitchFamily="2" charset="0"/>
              </a:rPr>
              <a:t>prevent flooding and erosion</a:t>
            </a:r>
          </a:p>
          <a:p>
            <a:r>
              <a:rPr lang="en-US" sz="2400" dirty="0">
                <a:latin typeface="Whitney Office" pitchFamily="2" charset="0"/>
              </a:rPr>
              <a:t>slow the spread of and prevent toxic algae blooms in lakes and bacteria in drinking water</a:t>
            </a:r>
          </a:p>
          <a:p>
            <a:r>
              <a:rPr lang="en-US" sz="2400" dirty="0">
                <a:latin typeface="Whitney Office" pitchFamily="2" charset="0"/>
              </a:rPr>
              <a:t>Protect vital habitat</a:t>
            </a:r>
          </a:p>
        </p:txBody>
      </p:sp>
    </p:spTree>
    <p:extLst>
      <p:ext uri="{BB962C8B-B14F-4D97-AF65-F5344CB8AC3E}">
        <p14:creationId xmlns:p14="http://schemas.microsoft.com/office/powerpoint/2010/main" val="1781956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364</Words>
  <Application>Microsoft Office PowerPoint</Application>
  <PresentationFormat>Widescreen</PresentationFormat>
  <Paragraphs>50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Whitney Office</vt:lpstr>
      <vt:lpstr>Office Theme</vt:lpstr>
      <vt:lpstr>Mississippi Headwaters</vt:lpstr>
      <vt:lpstr>Mississippi Headwaters Basin</vt:lpstr>
      <vt:lpstr>Maintaining Perennial Cover</vt:lpstr>
      <vt:lpstr>Tools in the Healthy Water Protection Toolbox</vt:lpstr>
      <vt:lpstr>Tools in the Healthy Water Protection Toolbox</vt:lpstr>
      <vt:lpstr>If we invest in healthy water now, we can…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Mississippi Headwaters</dc:title>
  <dc:creator>Stephanie Pinkalla</dc:creator>
  <cp:lastModifiedBy>Elizabeth Crow</cp:lastModifiedBy>
  <cp:revision>25</cp:revision>
  <dcterms:created xsi:type="dcterms:W3CDTF">2019-03-05T18:58:41Z</dcterms:created>
  <dcterms:modified xsi:type="dcterms:W3CDTF">2019-03-08T20:19:16Z</dcterms:modified>
</cp:coreProperties>
</file>