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366" r:id="rId2"/>
    <p:sldId id="363" r:id="rId3"/>
    <p:sldId id="364" r:id="rId4"/>
    <p:sldId id="343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E57"/>
    <a:srgbClr val="004B8E"/>
    <a:srgbClr val="D6BBEB"/>
    <a:srgbClr val="B381D9"/>
    <a:srgbClr val="FFB3B3"/>
    <a:srgbClr val="3399FF"/>
    <a:srgbClr val="99CCFF"/>
    <a:srgbClr val="33CCFF"/>
    <a:srgbClr val="3366FF"/>
    <a:srgbClr val="A8C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290" autoAdjust="0"/>
  </p:normalViewPr>
  <p:slideViewPr>
    <p:cSldViewPr snapToGrid="0" snapToObjects="1">
      <p:cViewPr varScale="1">
        <p:scale>
          <a:sx n="59" d="100"/>
          <a:sy n="59" d="100"/>
        </p:scale>
        <p:origin x="10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2E8C8-9754-4FDC-8041-019A7629509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83475-3214-45E4-8CD6-3B76F3B9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51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CC3A8A-C862-4E09-A872-6FD1C073512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F92619-677A-4245-B3D0-66713F8E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3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92619-677A-4245-B3D0-66713F8E9E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619F9-9F6F-48AD-89E4-55854C160B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9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619F9-9F6F-48AD-89E4-55854C160B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0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92619-677A-4245-B3D0-66713F8E9E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A5F-7703-644B-82D6-478697AA9F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791-4B77-4147-9C34-573271C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1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A5F-7703-644B-82D6-478697AA9F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791-4B77-4147-9C34-573271C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A5F-7703-644B-82D6-478697AA9F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791-4B77-4147-9C34-573271C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A5F-7703-644B-82D6-478697AA9F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791-4B77-4147-9C34-573271C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8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A5F-7703-644B-82D6-478697AA9F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791-4B77-4147-9C34-573271C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A5F-7703-644B-82D6-478697AA9F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791-4B77-4147-9C34-573271C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A5F-7703-644B-82D6-478697AA9F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791-4B77-4147-9C34-573271C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7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A5F-7703-644B-82D6-478697AA9F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791-4B77-4147-9C34-573271C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0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A5F-7703-644B-82D6-478697AA9F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791-4B77-4147-9C34-573271C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4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A5F-7703-644B-82D6-478697AA9F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791-4B77-4147-9C34-573271C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0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A5F-7703-644B-82D6-478697AA9F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0791-4B77-4147-9C34-573271C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5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bulletpointsPPblu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7A5F-7703-644B-82D6-478697AA9FC0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0791-4B77-4147-9C34-573271CBF32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ereveMNlogocorner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33" y="6356350"/>
            <a:ext cx="2310384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8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9933" y="5589082"/>
            <a:ext cx="6968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Health and Human Services Finance Committee</a:t>
            </a:r>
          </a:p>
          <a:p>
            <a:pPr algn="r"/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April 10, 2018</a:t>
            </a:r>
            <a:endParaRPr lang="en-US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4773" y="3743737"/>
            <a:ext cx="9799992" cy="1322938"/>
          </a:xfrm>
          <a:prstGeom prst="rect">
            <a:avLst/>
          </a:prstGeom>
          <a:solidFill>
            <a:srgbClr val="004B8E"/>
          </a:solidFill>
          <a:ln w="57150">
            <a:solidFill>
              <a:srgbClr val="FDBE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564" y="3778175"/>
            <a:ext cx="6133108" cy="701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9991" y="4359509"/>
            <a:ext cx="647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David Parker, Ph.D            Peter Nelson, Ph.D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12236" y="4528135"/>
            <a:ext cx="74950" cy="6635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49200" y="1077919"/>
            <a:ext cx="8840794" cy="913245"/>
            <a:chOff x="-27715" y="1072581"/>
            <a:chExt cx="8840794" cy="913245"/>
          </a:xfrm>
        </p:grpSpPr>
        <p:sp>
          <p:nvSpPr>
            <p:cNvPr id="21" name="Rounded Rectangle 20"/>
            <p:cNvSpPr/>
            <p:nvPr/>
          </p:nvSpPr>
          <p:spPr>
            <a:xfrm rot="16200000">
              <a:off x="5364956" y="-1462298"/>
              <a:ext cx="913243" cy="5983002"/>
            </a:xfrm>
            <a:prstGeom prst="roundRect">
              <a:avLst/>
            </a:prstGeom>
            <a:solidFill>
              <a:srgbClr val="D6B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8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-27715" y="1072582"/>
              <a:ext cx="3657600" cy="91324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Cambria"/>
                  <a:ea typeface="+mj-ea"/>
                  <a:cs typeface="Cambria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2800" b="0" dirty="0" smtClean="0">
                  <a:solidFill>
                    <a:schemeClr val="bg1"/>
                  </a:solidFill>
                  <a:latin typeface="Cambria" panose="02040503050406030204" pitchFamily="18" charset="0"/>
                  <a:cs typeface="Segoe UI Semilight" panose="020B0402040204020203" pitchFamily="34" charset="0"/>
                </a:rPr>
                <a:t>Assess the Opportunity</a:t>
              </a:r>
              <a:endParaRPr lang="en-US" sz="2800" b="0" dirty="0">
                <a:solidFill>
                  <a:schemeClr val="bg1"/>
                </a:solidFill>
                <a:latin typeface="Cambria" panose="02040503050406030204" pitchFamily="18" charset="0"/>
                <a:cs typeface="Segoe UI Semilight" panose="020B0402040204020203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740226" y="1215652"/>
              <a:ext cx="4528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Cambria" panose="02040503050406030204" pitchFamily="18" charset="0"/>
                </a:rPr>
                <a:t>Must answer two critical questions:</a:t>
              </a:r>
            </a:p>
            <a:p>
              <a:r>
                <a:rPr lang="en-US" b="1" i="1" u="sng" dirty="0" smtClean="0">
                  <a:latin typeface="Cambria" panose="02040503050406030204" pitchFamily="18" charset="0"/>
                </a:rPr>
                <a:t>Is there a need? Is it a fit?</a:t>
              </a:r>
              <a:endParaRPr lang="en-US" b="1" i="1" u="sng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3479515"/>
            <a:ext cx="8813077" cy="984885"/>
            <a:chOff x="0" y="3479515"/>
            <a:chExt cx="8813077" cy="984885"/>
          </a:xfrm>
        </p:grpSpPr>
        <p:sp>
          <p:nvSpPr>
            <p:cNvPr id="15" name="Rounded Rectangle 14"/>
            <p:cNvSpPr/>
            <p:nvPr/>
          </p:nvSpPr>
          <p:spPr>
            <a:xfrm rot="16200000">
              <a:off x="6035516" y="1651015"/>
              <a:ext cx="913242" cy="4641880"/>
            </a:xfrm>
            <a:prstGeom prst="roundRect">
              <a:avLst/>
            </a:prstGeom>
            <a:solidFill>
              <a:srgbClr val="D6B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8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0" y="3515336"/>
              <a:ext cx="5486400" cy="91324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Cambria"/>
                  <a:ea typeface="+mj-ea"/>
                  <a:cs typeface="Cambria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2800" b="0" dirty="0" smtClean="0">
                  <a:solidFill>
                    <a:schemeClr val="bg1"/>
                  </a:solidFill>
                  <a:latin typeface="Cambria" panose="02040503050406030204" pitchFamily="18" charset="0"/>
                  <a:cs typeface="Segoe UI Semilight" panose="020B0402040204020203" pitchFamily="34" charset="0"/>
                </a:rPr>
                <a:t>Pilot and Refine</a:t>
              </a:r>
              <a:endParaRPr lang="en-US" sz="2800" b="0" dirty="0">
                <a:solidFill>
                  <a:schemeClr val="bg1"/>
                </a:solidFill>
                <a:latin typeface="Cambria" panose="02040503050406030204" pitchFamily="18" charset="0"/>
                <a:cs typeface="Segoe UI Semilight" panose="020B04020402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93433" y="3479515"/>
              <a:ext cx="238434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Cambria" panose="02040503050406030204" pitchFamily="18" charset="0"/>
                </a:rPr>
                <a:t>Feasibility?</a:t>
              </a:r>
            </a:p>
            <a:p>
              <a:r>
                <a:rPr lang="en-US" b="1" i="1" dirty="0" smtClean="0">
                  <a:latin typeface="Cambria" panose="02040503050406030204" pitchFamily="18" charset="0"/>
                </a:rPr>
                <a:t>Acceptability</a:t>
              </a:r>
            </a:p>
            <a:p>
              <a:r>
                <a:rPr lang="en-US" sz="2200" b="1" i="1" u="sng" dirty="0">
                  <a:latin typeface="Cambria" panose="02040503050406030204" pitchFamily="18" charset="0"/>
                </a:rPr>
                <a:t>Impact</a:t>
              </a:r>
              <a:r>
                <a:rPr lang="en-US" sz="2200" b="1" i="1" dirty="0" smtClean="0">
                  <a:latin typeface="Cambria" panose="02040503050406030204" pitchFamily="18" charset="0"/>
                </a:rPr>
                <a:t>?</a:t>
              </a:r>
              <a:endParaRPr lang="en-US" sz="2200" b="1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" y="2278718"/>
            <a:ext cx="8813078" cy="913245"/>
            <a:chOff x="-1" y="2278718"/>
            <a:chExt cx="8813078" cy="913245"/>
          </a:xfrm>
        </p:grpSpPr>
        <p:sp>
          <p:nvSpPr>
            <p:cNvPr id="18" name="Rounded Rectangle 17"/>
            <p:cNvSpPr/>
            <p:nvPr/>
          </p:nvSpPr>
          <p:spPr>
            <a:xfrm rot="16200000">
              <a:off x="5785248" y="164133"/>
              <a:ext cx="913244" cy="5142414"/>
            </a:xfrm>
            <a:prstGeom prst="roundRect">
              <a:avLst/>
            </a:prstGeom>
            <a:solidFill>
              <a:srgbClr val="D6B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8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-1" y="2278719"/>
              <a:ext cx="4572000" cy="91324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Cambria"/>
                  <a:ea typeface="+mj-ea"/>
                  <a:cs typeface="Cambria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2800" b="0" dirty="0" smtClean="0">
                  <a:solidFill>
                    <a:schemeClr val="bg1"/>
                  </a:solidFill>
                  <a:latin typeface="Cambria" panose="02040503050406030204" pitchFamily="18" charset="0"/>
                  <a:cs typeface="Segoe UI Semilight" panose="020B0402040204020203" pitchFamily="34" charset="0"/>
                </a:rPr>
                <a:t>Development</a:t>
              </a:r>
              <a:endParaRPr lang="en-US" sz="2800" b="0" dirty="0">
                <a:solidFill>
                  <a:schemeClr val="bg1"/>
                </a:solidFill>
                <a:latin typeface="Cambria" panose="02040503050406030204" pitchFamily="18" charset="0"/>
                <a:cs typeface="Segoe UI Semilight" panose="020B04020402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1999" y="2419836"/>
              <a:ext cx="4185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Cambria" panose="02040503050406030204" pitchFamily="18" charset="0"/>
                </a:rPr>
                <a:t>Driven by experts, </a:t>
              </a:r>
              <a:r>
                <a:rPr lang="en-US" b="1" i="1" u="sng" dirty="0" smtClean="0">
                  <a:latin typeface="Cambria" panose="02040503050406030204" pitchFamily="18" charset="0"/>
                </a:rPr>
                <a:t>empirical </a:t>
              </a:r>
              <a:r>
                <a:rPr lang="en-US" b="1" i="1" dirty="0" smtClean="0">
                  <a:latin typeface="Cambria" panose="02040503050406030204" pitchFamily="18" charset="0"/>
                </a:rPr>
                <a:t>research, and practitioners</a:t>
              </a:r>
              <a:endParaRPr lang="en-US" b="1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4751952"/>
            <a:ext cx="9078586" cy="913245"/>
            <a:chOff x="0" y="4751952"/>
            <a:chExt cx="9078586" cy="913245"/>
          </a:xfrm>
        </p:grpSpPr>
        <p:sp>
          <p:nvSpPr>
            <p:cNvPr id="14" name="Rounded Rectangle 13"/>
            <p:cNvSpPr/>
            <p:nvPr/>
          </p:nvSpPr>
          <p:spPr>
            <a:xfrm rot="16200000">
              <a:off x="6209686" y="2887635"/>
              <a:ext cx="913245" cy="4641880"/>
            </a:xfrm>
            <a:prstGeom prst="roundRect">
              <a:avLst/>
            </a:prstGeom>
            <a:solidFill>
              <a:srgbClr val="D6B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8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0" y="4751953"/>
              <a:ext cx="6400800" cy="91324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Cambria"/>
                  <a:ea typeface="+mj-ea"/>
                  <a:cs typeface="Cambria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2800" b="0" dirty="0" smtClean="0">
                  <a:solidFill>
                    <a:schemeClr val="bg1"/>
                  </a:solidFill>
                  <a:latin typeface="Cambria" panose="02040503050406030204" pitchFamily="18" charset="0"/>
                  <a:cs typeface="Segoe UI Semilight" panose="020B0402040204020203" pitchFamily="34" charset="0"/>
                </a:rPr>
                <a:t>Finalize and Scale</a:t>
              </a:r>
              <a:endParaRPr lang="en-US" sz="2800" b="0" dirty="0">
                <a:solidFill>
                  <a:schemeClr val="bg1"/>
                </a:solidFill>
                <a:latin typeface="Cambria" panose="02040503050406030204" pitchFamily="18" charset="0"/>
                <a:cs typeface="Segoe UI Semilight" panose="020B040204020402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92137" y="4885409"/>
              <a:ext cx="2586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Cambria" panose="02040503050406030204" pitchFamily="18" charset="0"/>
                </a:rPr>
                <a:t>Expansion and sustainability</a:t>
              </a:r>
              <a:endParaRPr lang="en-US" b="1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6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00034 -0.17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8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0035 0.1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rved Down Arrow 21"/>
          <p:cNvSpPr/>
          <p:nvPr/>
        </p:nvSpPr>
        <p:spPr>
          <a:xfrm rot="15241533">
            <a:off x="1460699" y="2787914"/>
            <a:ext cx="3727543" cy="2069761"/>
          </a:xfrm>
          <a:prstGeom prst="curvedDownArrow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3892972">
            <a:off x="3894707" y="1608571"/>
            <a:ext cx="3727543" cy="2069761"/>
          </a:xfrm>
          <a:prstGeom prst="curvedDownArrow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4680313"/>
            <a:ext cx="8813077" cy="984885"/>
            <a:chOff x="0" y="3479515"/>
            <a:chExt cx="8813077" cy="984885"/>
          </a:xfrm>
        </p:grpSpPr>
        <p:sp>
          <p:nvSpPr>
            <p:cNvPr id="15" name="Rounded Rectangle 14"/>
            <p:cNvSpPr/>
            <p:nvPr/>
          </p:nvSpPr>
          <p:spPr>
            <a:xfrm rot="16200000">
              <a:off x="6035516" y="1651015"/>
              <a:ext cx="913242" cy="4641880"/>
            </a:xfrm>
            <a:prstGeom prst="roundRect">
              <a:avLst/>
            </a:prstGeom>
            <a:solidFill>
              <a:srgbClr val="D6B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8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0" y="3515336"/>
              <a:ext cx="5486400" cy="91324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Cambria"/>
                  <a:ea typeface="+mj-ea"/>
                  <a:cs typeface="Cambria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2800" b="0" dirty="0" smtClean="0">
                  <a:solidFill>
                    <a:schemeClr val="bg1"/>
                  </a:solidFill>
                  <a:latin typeface="Cambria" panose="02040503050406030204" pitchFamily="18" charset="0"/>
                  <a:cs typeface="Segoe UI Semilight" panose="020B0402040204020203" pitchFamily="34" charset="0"/>
                </a:rPr>
                <a:t>Pilot and Refine</a:t>
              </a:r>
              <a:endParaRPr lang="en-US" sz="2800" b="0" dirty="0">
                <a:solidFill>
                  <a:schemeClr val="bg1"/>
                </a:solidFill>
                <a:latin typeface="Cambria" panose="02040503050406030204" pitchFamily="18" charset="0"/>
                <a:cs typeface="Segoe UI Semilight" panose="020B04020402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93433" y="3479515"/>
              <a:ext cx="238434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Cambria" panose="02040503050406030204" pitchFamily="18" charset="0"/>
                </a:rPr>
                <a:t>Feasibility?</a:t>
              </a:r>
            </a:p>
            <a:p>
              <a:r>
                <a:rPr lang="en-US" b="1" i="1" dirty="0" smtClean="0">
                  <a:latin typeface="Cambria" panose="02040503050406030204" pitchFamily="18" charset="0"/>
                </a:rPr>
                <a:t>Acceptability</a:t>
              </a:r>
            </a:p>
            <a:p>
              <a:r>
                <a:rPr lang="en-US" sz="2200" b="1" i="1" u="sng" dirty="0">
                  <a:latin typeface="Cambria" panose="02040503050406030204" pitchFamily="18" charset="0"/>
                </a:rPr>
                <a:t>Impact</a:t>
              </a:r>
              <a:r>
                <a:rPr lang="en-US" sz="2200" b="1" i="1" dirty="0" smtClean="0">
                  <a:latin typeface="Cambria" panose="02040503050406030204" pitchFamily="18" charset="0"/>
                </a:rPr>
                <a:t>?</a:t>
              </a:r>
              <a:endParaRPr lang="en-US" sz="2200" b="1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27715" y="1036757"/>
            <a:ext cx="8813078" cy="913245"/>
            <a:chOff x="-1" y="2278718"/>
            <a:chExt cx="8813078" cy="913245"/>
          </a:xfrm>
        </p:grpSpPr>
        <p:sp>
          <p:nvSpPr>
            <p:cNvPr id="18" name="Rounded Rectangle 17"/>
            <p:cNvSpPr/>
            <p:nvPr/>
          </p:nvSpPr>
          <p:spPr>
            <a:xfrm rot="16200000">
              <a:off x="5785248" y="164133"/>
              <a:ext cx="913244" cy="5142414"/>
            </a:xfrm>
            <a:prstGeom prst="roundRect">
              <a:avLst/>
            </a:prstGeom>
            <a:solidFill>
              <a:srgbClr val="D6BBE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800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-1" y="2278719"/>
              <a:ext cx="4572000" cy="913244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Cambria"/>
                  <a:ea typeface="+mj-ea"/>
                  <a:cs typeface="Cambria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2800" b="0" dirty="0" smtClean="0">
                  <a:solidFill>
                    <a:schemeClr val="bg1"/>
                  </a:solidFill>
                  <a:latin typeface="Cambria" panose="02040503050406030204" pitchFamily="18" charset="0"/>
                  <a:cs typeface="Segoe UI Semilight" panose="020B0402040204020203" pitchFamily="34" charset="0"/>
                </a:rPr>
                <a:t>Development</a:t>
              </a:r>
              <a:endParaRPr lang="en-US" sz="2800" b="0" dirty="0">
                <a:solidFill>
                  <a:schemeClr val="bg1"/>
                </a:solidFill>
                <a:latin typeface="Cambria" panose="02040503050406030204" pitchFamily="18" charset="0"/>
                <a:cs typeface="Segoe UI Semilight" panose="020B040204020402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1999" y="2419836"/>
              <a:ext cx="4185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Cambria" panose="02040503050406030204" pitchFamily="18" charset="0"/>
                </a:rPr>
                <a:t>Driven by experts, </a:t>
              </a:r>
              <a:r>
                <a:rPr lang="en-US" b="1" i="1" u="sng" dirty="0" smtClean="0">
                  <a:latin typeface="Cambria" panose="02040503050406030204" pitchFamily="18" charset="0"/>
                </a:rPr>
                <a:t>empirical </a:t>
              </a:r>
              <a:r>
                <a:rPr lang="en-US" b="1" i="1" dirty="0" smtClean="0">
                  <a:latin typeface="Cambria" panose="02040503050406030204" pitchFamily="18" charset="0"/>
                </a:rPr>
                <a:t>research, and practitioners</a:t>
              </a:r>
              <a:endParaRPr lang="en-US" b="1" i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49601" y="3161088"/>
            <a:ext cx="3143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</a:rPr>
              <a:t>Iterative Development</a:t>
            </a:r>
            <a:endParaRPr lang="en-US" sz="3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9150" y="759654"/>
            <a:ext cx="3312942" cy="20116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88036" y="759654"/>
            <a:ext cx="3312942" cy="20116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907323" y="4804117"/>
            <a:ext cx="3312942" cy="18850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90331" y="5720078"/>
            <a:ext cx="254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Cambria" panose="02040503050406030204" pitchFamily="18" charset="0"/>
              </a:rPr>
              <a:t>Center for Advancing Research to Practice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444" y="854527"/>
            <a:ext cx="1083068" cy="1284117"/>
          </a:xfrm>
          <a:prstGeom prst="rect">
            <a:avLst/>
          </a:prstGeom>
        </p:spPr>
      </p:pic>
      <p:pic>
        <p:nvPicPr>
          <p:cNvPr id="1026" name="Picture 2" descr="Image result for harvard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98" y="854527"/>
            <a:ext cx="1332713" cy="129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88036" y="2085751"/>
            <a:ext cx="3419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03030"/>
                </a:solidFill>
                <a:latin typeface="Cambria" panose="02040503050406030204" pitchFamily="18" charset="0"/>
              </a:rPr>
              <a:t>         </a:t>
            </a:r>
            <a:r>
              <a:rPr lang="en-US" sz="1400" dirty="0">
                <a:solidFill>
                  <a:srgbClr val="303030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smtClean="0">
                <a:solidFill>
                  <a:srgbClr val="303030"/>
                </a:solidFill>
                <a:latin typeface="Cambria" panose="02040503050406030204" pitchFamily="18" charset="0"/>
              </a:rPr>
              <a:t> Dr. John Kelly </a:t>
            </a:r>
          </a:p>
          <a:p>
            <a:r>
              <a:rPr lang="en-US" sz="1300" i="1" dirty="0" smtClean="0">
                <a:solidFill>
                  <a:srgbClr val="303030"/>
                </a:solidFill>
                <a:latin typeface="Cambria" panose="02040503050406030204" pitchFamily="18" charset="0"/>
              </a:rPr>
              <a:t>Addiction </a:t>
            </a:r>
            <a:r>
              <a:rPr lang="en-US" sz="1300" i="1" dirty="0">
                <a:solidFill>
                  <a:srgbClr val="303030"/>
                </a:solidFill>
                <a:latin typeface="Cambria" panose="02040503050406030204" pitchFamily="18" charset="0"/>
              </a:rPr>
              <a:t>Medicine at Harvard Medical School</a:t>
            </a:r>
            <a:endParaRPr lang="en-US" sz="1300" b="0" i="1" dirty="0">
              <a:solidFill>
                <a:srgbClr val="30303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5" name="Picture 2" descr="C:\Users\peter\AppData\Local\Temp\SNAGHTML1e42d6b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6" y="903009"/>
            <a:ext cx="893445" cy="86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innesota association sober liv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97" y="956603"/>
            <a:ext cx="1358780" cy="7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peter\AppData\Local\Temp\SNAGHTML1e464e4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64" y="1863155"/>
            <a:ext cx="787005" cy="7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Minnesota recovery connec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6" y="1885057"/>
            <a:ext cx="1521552" cy="7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46" y="4924855"/>
            <a:ext cx="2024693" cy="7584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27135" y="2982732"/>
            <a:ext cx="4274843" cy="1420837"/>
          </a:xfrm>
          <a:prstGeom prst="rect">
            <a:avLst/>
          </a:prstGeom>
          <a:solidFill>
            <a:srgbClr val="D6BBE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latin typeface="Cambria" panose="02040503050406030204" pitchFamily="18" charset="0"/>
            </a:endParaRPr>
          </a:p>
          <a:p>
            <a:pPr algn="ctr"/>
            <a:endParaRPr lang="en-US" b="1" i="1" dirty="0">
              <a:latin typeface="Cambria" panose="02040503050406030204" pitchFamily="18" charset="0"/>
            </a:endParaRPr>
          </a:p>
        </p:txBody>
      </p:sp>
      <p:cxnSp>
        <p:nvCxnSpPr>
          <p:cNvPr id="21" name="Curved Connector 20"/>
          <p:cNvCxnSpPr>
            <a:stCxn id="8" idx="2"/>
            <a:endCxn id="19" idx="1"/>
          </p:cNvCxnSpPr>
          <p:nvPr/>
        </p:nvCxnSpPr>
        <p:spPr>
          <a:xfrm rot="16200000" flipH="1">
            <a:off x="1700470" y="2966485"/>
            <a:ext cx="921817" cy="53151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9" idx="2"/>
            <a:endCxn id="19" idx="3"/>
          </p:cNvCxnSpPr>
          <p:nvPr/>
        </p:nvCxnSpPr>
        <p:spPr>
          <a:xfrm rot="5400000">
            <a:off x="6562335" y="2910978"/>
            <a:ext cx="921817" cy="642529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0" idx="0"/>
            <a:endCxn id="19" idx="2"/>
          </p:cNvCxnSpPr>
          <p:nvPr/>
        </p:nvCxnSpPr>
        <p:spPr>
          <a:xfrm rot="5400000" flipH="1" flipV="1">
            <a:off x="4363901" y="4603462"/>
            <a:ext cx="400548" cy="763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619292" y="3045845"/>
            <a:ext cx="390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Recovery Corps Development Team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31349" y="3457413"/>
            <a:ext cx="411657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>
                <a:latin typeface="Cambria" panose="02040503050406030204" pitchFamily="18" charset="0"/>
              </a:rPr>
              <a:t>Measurement, outcomes, accountability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Most needed areas of “recovery capital”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427134" y="3415177"/>
            <a:ext cx="4274845" cy="5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ide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17608</TotalTime>
  <Words>120</Words>
  <Application>Microsoft Office PowerPoint</Application>
  <PresentationFormat>On-screen Show (4:3)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Segoe UI Semilight</vt:lpstr>
      <vt:lpstr>SMidea1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Brozic</dc:creator>
  <cp:lastModifiedBy>GOPGuest</cp:lastModifiedBy>
  <cp:revision>173</cp:revision>
  <cp:lastPrinted>2018-04-09T15:54:20Z</cp:lastPrinted>
  <dcterms:created xsi:type="dcterms:W3CDTF">2013-09-11T14:29:46Z</dcterms:created>
  <dcterms:modified xsi:type="dcterms:W3CDTF">2018-04-09T17:52:48Z</dcterms:modified>
</cp:coreProperties>
</file>