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10"/>
  </p:notesMasterIdLst>
  <p:sldIdLst>
    <p:sldId id="256" r:id="rId3"/>
    <p:sldId id="265" r:id="rId4"/>
    <p:sldId id="322" r:id="rId5"/>
    <p:sldId id="323" r:id="rId6"/>
    <p:sldId id="267" r:id="rId7"/>
    <p:sldId id="321" r:id="rId8"/>
    <p:sldId id="325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Proxima Nova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1" roundtripDataSignature="AMtx7mhqHdrMOhSyTLG9ZrG22qvZqNVM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A6DDE8-55A4-4D07-BF02-A5131B6FED7F}">
  <a:tblStyle styleId="{E9A6DDE8-55A4-4D07-BF02-A5131B6FED7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28" autoAdjust="0"/>
  </p:normalViewPr>
  <p:slideViewPr>
    <p:cSldViewPr snapToGrid="0">
      <p:cViewPr varScale="1">
        <p:scale>
          <a:sx n="61" d="100"/>
          <a:sy n="61" d="100"/>
        </p:scale>
        <p:origin x="420" y="36"/>
      </p:cViewPr>
      <p:guideLst>
        <p:guide orient="horz" pos="1620"/>
        <p:guide pos="4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82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8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University of Minnesota Extension Regional Sustainable Development Partnerships Deep Winter Greenhouse program</a:t>
            </a:r>
            <a:endParaRPr dirty="0"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Regents of the University of Minnesota.  All rights reserved..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Solar heat collected through south-facing steeply sloped glazing angle. Air raises then drawn underground into thermal mass through duct work and fans. Thermal mass of crushed rock stored in insulated concrete foundation serves as a ‘heat battery’ and holds hot air to be used at night. (All Deep Winter Greenhouses require minimal backup heat to ensure crops don’t freeze during </a:t>
            </a:r>
            <a:r>
              <a:rPr lang="en-US"/>
              <a:t>cloudy spells). </a:t>
            </a:r>
            <a:endParaRPr dirty="0"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DWGs best for winter greens production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Others experiment with exotics: Ginger, turmeric, cherimoya, passion fruit</a:t>
            </a:r>
            <a:endParaRPr dirty="0"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592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Farm scale DWG is priced and sized for small and medium farms.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Thermal mass of soil with skirt insulation and transit ducting, along with prefab hoophouse poles and streamlined stick frame construction dramatically reducing construction cost. </a:t>
            </a:r>
            <a:endParaRPr dirty="0"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© Regents of the University of Minnesota.  All rights reserved..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26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08bdd13910_7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208bdd13910_7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Alternative Roots Farm has been a partner in RSDP’s DWG work for 6 years. Their early version Deep Winter Greenhouse has allowed their farm to generate </a:t>
            </a:r>
            <a:r>
              <a:rPr lang="en-US"/>
              <a:t>revenues year-round.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g208bdd13910_7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Workshop with Minneapolis prototype with the Hmong American Farmer’s Association (HAFA)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7" name="Google Shape;2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137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economics of the new Farm Scale DWG pencil out. (These figures are based on real-life experiences of DWG growers. The net revenues average to about $60/hour of labor at the scale of one FSDWG in operation for direct sale customers. </a:t>
            </a:r>
          </a:p>
          <a:p>
            <a:r>
              <a:rPr lang="en-US" dirty="0"/>
              <a:t>Extension RSDP’s work with the early DWG drew the interest of thousands in Minnesota, the Upper Midwest, Canada, and around the world. </a:t>
            </a:r>
          </a:p>
          <a:p>
            <a:r>
              <a:rPr lang="en-US" dirty="0"/>
              <a:t>We are positioned to work with farmers to demonstrate Farm Scale DWG to Minnesota and the world.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87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1 line">
  <p:cSld name="Title Slide - 1 lin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67" descr="Page12"/>
          <p:cNvPicPr preferRelativeResize="0"/>
          <p:nvPr/>
        </p:nvPicPr>
        <p:blipFill rotWithShape="1">
          <a:blip r:embed="rId2">
            <a:alphaModFix/>
          </a:blip>
          <a:srcRect l="70772" t="17512" r="12560"/>
          <a:stretch/>
        </p:blipFill>
        <p:spPr>
          <a:xfrm>
            <a:off x="0" y="900875"/>
            <a:ext cx="1143000" cy="42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67" descr="Page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8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>
            <a:spLocks noGrp="1"/>
          </p:cNvSpPr>
          <p:nvPr>
            <p:ph type="ctrTitle"/>
          </p:nvPr>
        </p:nvSpPr>
        <p:spPr>
          <a:xfrm>
            <a:off x="685800" y="1609727"/>
            <a:ext cx="80265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7" name="Google Shape;17;p67"/>
          <p:cNvSpPr txBox="1">
            <a:spLocks noGrp="1"/>
          </p:cNvSpPr>
          <p:nvPr>
            <p:ph type="subTitle" idx="1"/>
          </p:nvPr>
        </p:nvSpPr>
        <p:spPr>
          <a:xfrm>
            <a:off x="694267" y="2174873"/>
            <a:ext cx="64008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  <a:defRPr sz="2800" b="1" i="0" u="none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67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7"/>
          <p:cNvSpPr txBox="1"/>
          <p:nvPr/>
        </p:nvSpPr>
        <p:spPr>
          <a:xfrm>
            <a:off x="29321" y="4947385"/>
            <a:ext cx="7730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</a:t>
            </a:r>
            <a:r>
              <a:rPr lang="en-US" sz="900">
                <a:solidFill>
                  <a:schemeClr val="dk1"/>
                </a:solidFill>
              </a:rPr>
              <a:t>3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Regents of the University of Minnesota. 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7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67" descr="Page12"/>
          <p:cNvPicPr preferRelativeResize="0"/>
          <p:nvPr/>
        </p:nvPicPr>
        <p:blipFill rotWithShape="1">
          <a:blip r:embed="rId2">
            <a:alphaModFix/>
          </a:blip>
          <a:srcRect l="57636" t="17512"/>
          <a:stretch/>
        </p:blipFill>
        <p:spPr>
          <a:xfrm>
            <a:off x="6238650" y="900875"/>
            <a:ext cx="2905350" cy="424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7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7" descr="Page12"/>
          <p:cNvPicPr preferRelativeResize="0"/>
          <p:nvPr/>
        </p:nvPicPr>
        <p:blipFill rotWithShape="1">
          <a:blip r:embed="rId2">
            <a:alphaModFix/>
          </a:blip>
          <a:srcRect l="70766" b="85448"/>
          <a:stretch/>
        </p:blipFill>
        <p:spPr>
          <a:xfrm>
            <a:off x="0" y="0"/>
            <a:ext cx="1418899" cy="7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7" descr="Page12"/>
          <p:cNvPicPr preferRelativeResize="0"/>
          <p:nvPr/>
        </p:nvPicPr>
        <p:blipFill rotWithShape="1">
          <a:blip r:embed="rId2">
            <a:alphaModFix/>
          </a:blip>
          <a:srcRect l="70766" b="85448"/>
          <a:stretch/>
        </p:blipFill>
        <p:spPr>
          <a:xfrm>
            <a:off x="7760025" y="0"/>
            <a:ext cx="1418899" cy="74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8bdd13910_7_42"/>
          <p:cNvSpPr txBox="1"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208bdd13910_7_42"/>
          <p:cNvSpPr txBox="1">
            <a:spLocks noGrp="1"/>
          </p:cNvSpPr>
          <p:nvPr>
            <p:ph type="body" idx="1"/>
          </p:nvPr>
        </p:nvSpPr>
        <p:spPr>
          <a:xfrm>
            <a:off x="800100" y="1577340"/>
            <a:ext cx="3566160" cy="281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17" name="Google Shape;117;g208bdd13910_7_42"/>
          <p:cNvSpPr txBox="1">
            <a:spLocks noGrp="1"/>
          </p:cNvSpPr>
          <p:nvPr>
            <p:ph type="body" idx="2"/>
          </p:nvPr>
        </p:nvSpPr>
        <p:spPr>
          <a:xfrm>
            <a:off x="4777740" y="1577340"/>
            <a:ext cx="3566160" cy="281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18" name="Google Shape;118;g208bdd13910_7_42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208bdd13910_7_42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208bdd13910_7_42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8bdd13910_7_49"/>
          <p:cNvSpPr txBox="1"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208bdd13910_7_49"/>
          <p:cNvSpPr txBox="1"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g208bdd13910_7_49"/>
          <p:cNvSpPr txBox="1">
            <a:spLocks noGrp="1"/>
          </p:cNvSpPr>
          <p:nvPr>
            <p:ph type="body" idx="2"/>
          </p:nvPr>
        </p:nvSpPr>
        <p:spPr>
          <a:xfrm>
            <a:off x="802386" y="2066924"/>
            <a:ext cx="356616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25" name="Google Shape;125;g208bdd13910_7_49"/>
          <p:cNvSpPr txBox="1">
            <a:spLocks noGrp="1"/>
          </p:cNvSpPr>
          <p:nvPr>
            <p:ph type="body" idx="3"/>
          </p:nvPr>
        </p:nvSpPr>
        <p:spPr>
          <a:xfrm>
            <a:off x="4780026" y="1555751"/>
            <a:ext cx="356616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g208bdd13910_7_49"/>
          <p:cNvSpPr txBox="1">
            <a:spLocks noGrp="1"/>
          </p:cNvSpPr>
          <p:nvPr>
            <p:ph type="body" idx="4"/>
          </p:nvPr>
        </p:nvSpPr>
        <p:spPr>
          <a:xfrm>
            <a:off x="4780026" y="2067436"/>
            <a:ext cx="356616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27" name="Google Shape;127;g208bdd13910_7_49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08bdd13910_7_49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208bdd13910_7_49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8bdd13910_7_58"/>
          <p:cNvSpPr txBox="1"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08bdd13910_7_58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08bdd13910_7_58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08bdd13910_7_58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08bdd13910_7_63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08bdd13910_7_63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08bdd13910_7_63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8bdd13910_7_67"/>
          <p:cNvSpPr/>
          <p:nvPr/>
        </p:nvSpPr>
        <p:spPr>
          <a:xfrm>
            <a:off x="176020" y="178308"/>
            <a:ext cx="6474811" cy="4786884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08bdd13910_7_67"/>
          <p:cNvSpPr/>
          <p:nvPr/>
        </p:nvSpPr>
        <p:spPr>
          <a:xfrm>
            <a:off x="278892" y="281178"/>
            <a:ext cx="6264783" cy="45811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08bdd13910_7_67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208bdd13910_7_67"/>
          <p:cNvSpPr txBox="1"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sz="2100" b="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208bdd13910_7_67"/>
          <p:cNvSpPr txBox="1">
            <a:spLocks noGrp="1"/>
          </p:cNvSpPr>
          <p:nvPr>
            <p:ph type="body" idx="1"/>
          </p:nvPr>
        </p:nvSpPr>
        <p:spPr>
          <a:xfrm>
            <a:off x="592931" y="528638"/>
            <a:ext cx="5672138" cy="385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45" name="Google Shape;145;g208bdd13910_7_67"/>
          <p:cNvSpPr txBox="1">
            <a:spLocks noGrp="1"/>
          </p:cNvSpPr>
          <p:nvPr>
            <p:ph type="body" idx="2"/>
          </p:nvPr>
        </p:nvSpPr>
        <p:spPr>
          <a:xfrm>
            <a:off x="6972300" y="1714500"/>
            <a:ext cx="1823085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46" name="Google Shape;146;g208bdd13910_7_67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208bdd13910_7_67"/>
          <p:cNvSpPr txBox="1">
            <a:spLocks noGrp="1"/>
          </p:cNvSpPr>
          <p:nvPr>
            <p:ph type="ftr" idx="11"/>
          </p:nvPr>
        </p:nvSpPr>
        <p:spPr>
          <a:xfrm>
            <a:off x="2579368" y="4660901"/>
            <a:ext cx="3888486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208bdd13910_7_67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g208bdd13910_7_67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9525" cap="sq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8bdd13910_7_78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dk1"/>
          </a:solidFill>
          <a:ln w="9525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08bdd13910_7_78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08bdd13910_7_78"/>
          <p:cNvSpPr txBox="1"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entury Gothic"/>
              <a:buNone/>
              <a:defRPr sz="21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208bdd13910_7_78"/>
          <p:cNvSpPr>
            <a:spLocks noGrp="1"/>
          </p:cNvSpPr>
          <p:nvPr>
            <p:ph type="pic" idx="2"/>
          </p:nvPr>
        </p:nvSpPr>
        <p:spPr>
          <a:xfrm>
            <a:off x="171449" y="178308"/>
            <a:ext cx="6450807" cy="4786884"/>
          </a:xfrm>
          <a:prstGeom prst="rect">
            <a:avLst/>
          </a:prstGeom>
          <a:solidFill>
            <a:srgbClr val="808080"/>
          </a:solidFill>
          <a:ln>
            <a:noFill/>
          </a:ln>
        </p:spPr>
      </p:sp>
      <p:sp>
        <p:nvSpPr>
          <p:cNvPr id="155" name="Google Shape;155;g208bdd13910_7_78"/>
          <p:cNvSpPr txBox="1">
            <a:spLocks noGrp="1"/>
          </p:cNvSpPr>
          <p:nvPr>
            <p:ph type="body" idx="1"/>
          </p:nvPr>
        </p:nvSpPr>
        <p:spPr>
          <a:xfrm>
            <a:off x="6972300" y="1714500"/>
            <a:ext cx="1824228" cy="262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56" name="Google Shape;156;g208bdd13910_7_78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08bdd13910_7_78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08bdd13910_7_78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8bdd13910_7_87"/>
          <p:cNvSpPr txBox="1"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08bdd13910_7_87"/>
          <p:cNvSpPr txBox="1">
            <a:spLocks noGrp="1"/>
          </p:cNvSpPr>
          <p:nvPr>
            <p:ph type="body" idx="1"/>
          </p:nvPr>
        </p:nvSpPr>
        <p:spPr>
          <a:xfrm rot="5400000">
            <a:off x="3097530" y="-720090"/>
            <a:ext cx="294894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g208bdd13910_7_87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208bdd13910_7_87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208bdd13910_7_87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8bdd13910_7_93"/>
          <p:cNvSpPr txBox="1">
            <a:spLocks noGrp="1"/>
          </p:cNvSpPr>
          <p:nvPr>
            <p:ph type="title"/>
          </p:nvPr>
        </p:nvSpPr>
        <p:spPr>
          <a:xfrm rot="5400000">
            <a:off x="5657850" y="1657350"/>
            <a:ext cx="3943350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208bdd13910_7_93"/>
          <p:cNvSpPr txBox="1">
            <a:spLocks noGrp="1"/>
          </p:cNvSpPr>
          <p:nvPr>
            <p:ph type="body" idx="1"/>
          </p:nvPr>
        </p:nvSpPr>
        <p:spPr>
          <a:xfrm rot="5400000">
            <a:off x="1685925" y="-485775"/>
            <a:ext cx="394335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208bdd13910_7_93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208bdd13910_7_93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208bdd13910_7_93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561975"/>
            <a:ext cx="82296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17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E1B2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68"/>
          <p:cNvSpPr txBox="1"/>
          <p:nvPr/>
        </p:nvSpPr>
        <p:spPr>
          <a:xfrm>
            <a:off x="368136" y="4952010"/>
            <a:ext cx="806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</a:t>
            </a:r>
            <a:r>
              <a:rPr lang="en-US" sz="900">
                <a:solidFill>
                  <a:schemeClr val="dk1"/>
                </a:solidFill>
              </a:rPr>
              <a:t>23 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Regents of the University of Minnesota. 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2 Line">
  <p:cSld name="Title Slide - 2 Line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9" descr="Page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514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9"/>
          <p:cNvSpPr txBox="1">
            <a:spLocks noGrp="1"/>
          </p:cNvSpPr>
          <p:nvPr>
            <p:ph type="ctrTitle"/>
          </p:nvPr>
        </p:nvSpPr>
        <p:spPr>
          <a:xfrm>
            <a:off x="685800" y="1609727"/>
            <a:ext cx="77724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1" name="Google Shape;51;p79"/>
          <p:cNvSpPr txBox="1">
            <a:spLocks noGrp="1"/>
          </p:cNvSpPr>
          <p:nvPr>
            <p:ph type="subTitle" idx="1"/>
          </p:nvPr>
        </p:nvSpPr>
        <p:spPr>
          <a:xfrm>
            <a:off x="694268" y="2632072"/>
            <a:ext cx="77766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  <a:defRPr sz="2800" b="1" i="0" u="none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79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9"/>
          <p:cNvSpPr txBox="1"/>
          <p:nvPr/>
        </p:nvSpPr>
        <p:spPr>
          <a:xfrm>
            <a:off x="700646" y="4952010"/>
            <a:ext cx="7730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</a:t>
            </a:r>
            <a:r>
              <a:rPr lang="en-US" sz="900">
                <a:solidFill>
                  <a:schemeClr val="dk1"/>
                </a:solidFill>
              </a:rPr>
              <a:t>3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Regents of the University of Minnesota. 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9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9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0"/>
          <p:cNvSpPr txBox="1">
            <a:spLocks noGrp="1"/>
          </p:cNvSpPr>
          <p:nvPr>
            <p:ph type="title"/>
          </p:nvPr>
        </p:nvSpPr>
        <p:spPr>
          <a:xfrm>
            <a:off x="685802" y="3571475"/>
            <a:ext cx="77556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8" name="Google Shape;58;p80"/>
          <p:cNvSpPr txBox="1">
            <a:spLocks noGrp="1"/>
          </p:cNvSpPr>
          <p:nvPr>
            <p:ph type="subTitle" idx="1"/>
          </p:nvPr>
        </p:nvSpPr>
        <p:spPr>
          <a:xfrm>
            <a:off x="711201" y="3222624"/>
            <a:ext cx="77301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  <a:defRPr sz="2800" b="1" i="0" u="none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80"/>
          <p:cNvSpPr txBox="1"/>
          <p:nvPr/>
        </p:nvSpPr>
        <p:spPr>
          <a:xfrm>
            <a:off x="368136" y="4952010"/>
            <a:ext cx="806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</a:t>
            </a:r>
            <a:r>
              <a:rPr lang="en-US" sz="900">
                <a:solidFill>
                  <a:schemeClr val="dk1"/>
                </a:solidFill>
              </a:rPr>
              <a:t>3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Regents of the University of Minnesota. 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E1B22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E1B22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81"/>
          <p:cNvSpPr txBox="1">
            <a:spLocks noGrp="1"/>
          </p:cNvSpPr>
          <p:nvPr>
            <p:ph type="title"/>
          </p:nvPr>
        </p:nvSpPr>
        <p:spPr>
          <a:xfrm>
            <a:off x="457200" y="561976"/>
            <a:ext cx="82296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4" name="Google Shape;64;p81"/>
          <p:cNvSpPr txBox="1"/>
          <p:nvPr/>
        </p:nvSpPr>
        <p:spPr>
          <a:xfrm>
            <a:off x="368136" y="4952010"/>
            <a:ext cx="806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</a:t>
            </a:r>
            <a:r>
              <a:rPr lang="en-US" sz="900">
                <a:solidFill>
                  <a:schemeClr val="dk1"/>
                </a:solidFill>
              </a:rPr>
              <a:t>3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Regents of the University of Minnesota. 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Content Titles">
  <p:cSld name="Two Content with Content Title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2"/>
          <p:cNvSpPr txBox="1">
            <a:spLocks noGrp="1"/>
          </p:cNvSpPr>
          <p:nvPr>
            <p:ph type="body" idx="1"/>
          </p:nvPr>
        </p:nvSpPr>
        <p:spPr>
          <a:xfrm>
            <a:off x="457200" y="1259289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body" idx="2"/>
          </p:nvPr>
        </p:nvSpPr>
        <p:spPr>
          <a:xfrm>
            <a:off x="457200" y="1739110"/>
            <a:ext cx="4040100" cy="27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E1B22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82"/>
          <p:cNvSpPr txBox="1">
            <a:spLocks noGrp="1"/>
          </p:cNvSpPr>
          <p:nvPr>
            <p:ph type="body" idx="3"/>
          </p:nvPr>
        </p:nvSpPr>
        <p:spPr>
          <a:xfrm>
            <a:off x="4645027" y="1259289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body" idx="4"/>
          </p:nvPr>
        </p:nvSpPr>
        <p:spPr>
          <a:xfrm>
            <a:off x="4645027" y="1739110"/>
            <a:ext cx="4041900" cy="27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E1B22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title"/>
          </p:nvPr>
        </p:nvSpPr>
        <p:spPr>
          <a:xfrm>
            <a:off x="457200" y="561975"/>
            <a:ext cx="82296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1" name="Google Shape;71;p82"/>
          <p:cNvSpPr txBox="1"/>
          <p:nvPr/>
        </p:nvSpPr>
        <p:spPr>
          <a:xfrm>
            <a:off x="368136" y="4952010"/>
            <a:ext cx="8063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</a:t>
            </a:r>
            <a:r>
              <a:rPr lang="en-US" sz="900">
                <a:solidFill>
                  <a:schemeClr val="dk1"/>
                </a:solidFill>
              </a:rPr>
              <a:t>3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Regents of the University of Minnesota. 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8bdd13910_7_8"/>
          <p:cNvSpPr txBox="1"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08bdd13910_7_8"/>
          <p:cNvSpPr txBox="1"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g208bdd13910_7_8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08bdd13910_7_8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08bdd13910_7_8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08bdd13910_7_14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blipFill rotWithShape="1">
            <a:blip r:embed="rId2">
              <a:alphaModFix amt="45000"/>
            </a:blip>
            <a:tile tx="-31750" ty="-120650" sx="100000" sy="100000" flip="xy" algn="tl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208bdd13910_7_14"/>
          <p:cNvSpPr/>
          <p:nvPr/>
        </p:nvSpPr>
        <p:spPr>
          <a:xfrm>
            <a:off x="980903" y="950797"/>
            <a:ext cx="7182197" cy="3230963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08bdd13910_7_14"/>
          <p:cNvSpPr/>
          <p:nvPr/>
        </p:nvSpPr>
        <p:spPr>
          <a:xfrm>
            <a:off x="1085851" y="1058711"/>
            <a:ext cx="6972300" cy="30260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08bdd13910_7_14"/>
          <p:cNvSpPr/>
          <p:nvPr/>
        </p:nvSpPr>
        <p:spPr>
          <a:xfrm>
            <a:off x="3851910" y="950797"/>
            <a:ext cx="1440180" cy="54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g208bdd13910_7_14"/>
          <p:cNvGrpSpPr/>
          <p:nvPr/>
        </p:nvGrpSpPr>
        <p:grpSpPr>
          <a:xfrm>
            <a:off x="3937635" y="950797"/>
            <a:ext cx="1268730" cy="483971"/>
            <a:chOff x="5318306" y="1386268"/>
            <a:chExt cx="1567331" cy="645295"/>
          </a:xfrm>
        </p:grpSpPr>
        <p:cxnSp>
          <p:nvCxnSpPr>
            <p:cNvPr id="92" name="Google Shape;92;g208bdd13910_7_14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" name="Google Shape;93;g208bdd13910_7_14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" name="Google Shape;94;g208bdd13910_7_14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5" name="Google Shape;95;g208bdd13910_7_14"/>
          <p:cNvSpPr txBox="1"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  <a:defRPr sz="54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208bdd13910_7_14"/>
          <p:cNvSpPr txBox="1">
            <a:spLocks noGrp="1"/>
          </p:cNvSpPr>
          <p:nvPr>
            <p:ph type="subTitle" idx="1"/>
          </p:nvPr>
        </p:nvSpPr>
        <p:spPr>
          <a:xfrm>
            <a:off x="1171575" y="3511546"/>
            <a:ext cx="6803136" cy="34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7" name="Google Shape;97;g208bdd13910_7_14"/>
          <p:cNvSpPr txBox="1">
            <a:spLocks noGrp="1"/>
          </p:cNvSpPr>
          <p:nvPr>
            <p:ph type="dt" idx="10"/>
          </p:nvPr>
        </p:nvSpPr>
        <p:spPr>
          <a:xfrm>
            <a:off x="3989070" y="1005941"/>
            <a:ext cx="1165860" cy="39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208bdd13910_7_14"/>
          <p:cNvSpPr txBox="1">
            <a:spLocks noGrp="1"/>
          </p:cNvSpPr>
          <p:nvPr>
            <p:ph type="ftr" idx="11"/>
          </p:nvPr>
        </p:nvSpPr>
        <p:spPr>
          <a:xfrm>
            <a:off x="1090422" y="3909060"/>
            <a:ext cx="442912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08bdd13910_7_14"/>
          <p:cNvSpPr txBox="1">
            <a:spLocks noGrp="1"/>
          </p:cNvSpPr>
          <p:nvPr>
            <p:ph type="sldNum" idx="12"/>
          </p:nvPr>
        </p:nvSpPr>
        <p:spPr>
          <a:xfrm>
            <a:off x="6455189" y="3909060"/>
            <a:ext cx="1583911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08bdd13910_7_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2">
              <a:alphaModFix amt="40000"/>
            </a:blip>
            <a:tile tx="-31750" ty="-120650" sx="100000" sy="100000" flip="xy" algn="tl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08bdd13910_7_28"/>
          <p:cNvSpPr/>
          <p:nvPr/>
        </p:nvSpPr>
        <p:spPr>
          <a:xfrm>
            <a:off x="980903" y="950797"/>
            <a:ext cx="7182197" cy="3230963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08bdd13910_7_28"/>
          <p:cNvSpPr/>
          <p:nvPr/>
        </p:nvSpPr>
        <p:spPr>
          <a:xfrm>
            <a:off x="1085851" y="1058711"/>
            <a:ext cx="6972300" cy="30260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08bdd13910_7_28"/>
          <p:cNvSpPr/>
          <p:nvPr/>
        </p:nvSpPr>
        <p:spPr>
          <a:xfrm>
            <a:off x="3851910" y="950797"/>
            <a:ext cx="1440180" cy="54864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g208bdd13910_7_28"/>
          <p:cNvGrpSpPr/>
          <p:nvPr/>
        </p:nvGrpSpPr>
        <p:grpSpPr>
          <a:xfrm>
            <a:off x="3937635" y="950797"/>
            <a:ext cx="1268730" cy="483971"/>
            <a:chOff x="5318306" y="1386268"/>
            <a:chExt cx="1567331" cy="645295"/>
          </a:xfrm>
        </p:grpSpPr>
        <p:cxnSp>
          <p:nvCxnSpPr>
            <p:cNvPr id="106" name="Google Shape;106;g208bdd13910_7_28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g208bdd13910_7_28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g208bdd13910_7_28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9" name="Google Shape;109;g208bdd13910_7_28"/>
          <p:cNvSpPr txBox="1"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  <a:defRPr sz="54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08bdd13910_7_28"/>
          <p:cNvSpPr txBox="1"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g208bdd13910_7_28"/>
          <p:cNvSpPr txBox="1">
            <a:spLocks noGrp="1"/>
          </p:cNvSpPr>
          <p:nvPr>
            <p:ph type="dt" idx="10"/>
          </p:nvPr>
        </p:nvSpPr>
        <p:spPr>
          <a:xfrm>
            <a:off x="3991356" y="1008377"/>
            <a:ext cx="1165860" cy="3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208bdd13910_7_28"/>
          <p:cNvSpPr txBox="1">
            <a:spLocks noGrp="1"/>
          </p:cNvSpPr>
          <p:nvPr>
            <p:ph type="ftr" idx="11"/>
          </p:nvPr>
        </p:nvSpPr>
        <p:spPr>
          <a:xfrm>
            <a:off x="1090422" y="3909060"/>
            <a:ext cx="4430268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208bdd13910_7_28"/>
          <p:cNvSpPr txBox="1">
            <a:spLocks noGrp="1"/>
          </p:cNvSpPr>
          <p:nvPr>
            <p:ph type="sldNum" idx="12"/>
          </p:nvPr>
        </p:nvSpPr>
        <p:spPr>
          <a:xfrm>
            <a:off x="6453378" y="3909060"/>
            <a:ext cx="1584198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6" descr="UMX_PPT_slides_v4b_OpeningG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6"/>
          <p:cNvSpPr txBox="1"/>
          <p:nvPr/>
        </p:nvSpPr>
        <p:spPr>
          <a:xfrm>
            <a:off x="7450667" y="4673602"/>
            <a:ext cx="97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66" descr="UMX_PPT_slides_v4b_OpeningG.jpg"/>
          <p:cNvPicPr preferRelativeResize="0"/>
          <p:nvPr/>
        </p:nvPicPr>
        <p:blipFill rotWithShape="1">
          <a:blip r:embed="rId8">
            <a:alphaModFix/>
          </a:blip>
          <a:srcRect l="51231"/>
          <a:stretch/>
        </p:blipFill>
        <p:spPr>
          <a:xfrm>
            <a:off x="5799450" y="0"/>
            <a:ext cx="334455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0000" sy="60000" flip="none" algn="tl"/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8bdd13910_7_0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208bdd13910_7_0"/>
          <p:cNvSpPr/>
          <p:nvPr/>
        </p:nvSpPr>
        <p:spPr>
          <a:xfrm>
            <a:off x="278892" y="281178"/>
            <a:ext cx="8586216" cy="45811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208bdd13910_7_0"/>
          <p:cNvSpPr txBox="1"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6" name="Google Shape;76;g208bdd13910_7_0"/>
          <p:cNvSpPr txBox="1"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6A79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A79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g208bdd13910_7_0"/>
          <p:cNvSpPr txBox="1">
            <a:spLocks noGrp="1"/>
          </p:cNvSpPr>
          <p:nvPr>
            <p:ph type="dt" idx="10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Google Shape;78;g208bdd13910_7_0"/>
          <p:cNvSpPr txBox="1">
            <a:spLocks noGrp="1"/>
          </p:cNvSpPr>
          <p:nvPr>
            <p:ph type="ftr" idx="11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Google Shape;79;g208bdd13910_7_0"/>
          <p:cNvSpPr txBox="1">
            <a:spLocks noGrp="1"/>
          </p:cNvSpPr>
          <p:nvPr>
            <p:ph type="sldNum" idx="12"/>
          </p:nvPr>
        </p:nvSpPr>
        <p:spPr>
          <a:xfrm>
            <a:off x="7761401" y="4660901"/>
            <a:ext cx="1097280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674" y="1711763"/>
            <a:ext cx="5463326" cy="25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"/>
          <p:cNvSpPr txBox="1">
            <a:spLocks noGrp="1"/>
          </p:cNvSpPr>
          <p:nvPr>
            <p:ph type="ctrTitle"/>
          </p:nvPr>
        </p:nvSpPr>
        <p:spPr>
          <a:xfrm>
            <a:off x="188310" y="1203591"/>
            <a:ext cx="6469344" cy="58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Deep Winter Greenhouses</a:t>
            </a:r>
            <a:br>
              <a:rPr lang="en-US" b="1" dirty="0"/>
            </a:br>
            <a:br>
              <a:rPr lang="en-US" sz="3200" b="1" dirty="0"/>
            </a:br>
            <a:br>
              <a:rPr lang="en-US" sz="3200" dirty="0"/>
            </a:b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30BDEC-888D-4741-C5EB-0F6292AAFFC3}"/>
              </a:ext>
            </a:extLst>
          </p:cNvPr>
          <p:cNvSpPr txBox="1"/>
          <p:nvPr/>
        </p:nvSpPr>
        <p:spPr>
          <a:xfrm>
            <a:off x="215757" y="1941816"/>
            <a:ext cx="3464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How DWGs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Who will use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Why to expand program</a:t>
            </a:r>
            <a:endParaRPr lang="en-US" sz="2800" b="1" dirty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5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6" name="Google Shape;229;p10">
            <a:extLst>
              <a:ext uri="{FF2B5EF4-FFF2-40B4-BE49-F238E27FC236}">
                <a16:creationId xmlns:a16="http://schemas.microsoft.com/office/drawing/2014/main" id="{F17B0090-4D14-F3B9-AC55-9DAAB5933C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4"/>
          <a:stretch/>
        </p:blipFill>
        <p:spPr>
          <a:xfrm>
            <a:off x="4076445" y="984936"/>
            <a:ext cx="5067555" cy="34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6;p9">
            <a:extLst>
              <a:ext uri="{FF2B5EF4-FFF2-40B4-BE49-F238E27FC236}">
                <a16:creationId xmlns:a16="http://schemas.microsoft.com/office/drawing/2014/main" id="{C3D4D02B-A5C8-C0DF-B2D6-59137F7BC2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235" r="10778"/>
          <a:stretch/>
        </p:blipFill>
        <p:spPr>
          <a:xfrm>
            <a:off x="185830" y="1326390"/>
            <a:ext cx="3762715" cy="29408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D3F6A3-411E-11C9-DECB-49AE5EFC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30" y="104775"/>
            <a:ext cx="8772340" cy="421698"/>
          </a:xfrm>
        </p:spPr>
        <p:txBody>
          <a:bodyPr/>
          <a:lstStyle/>
          <a:p>
            <a:r>
              <a:rPr lang="en-US" sz="3600" dirty="0"/>
              <a:t>How the DWG works: Operations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body" idx="1"/>
          </p:nvPr>
        </p:nvSpPr>
        <p:spPr>
          <a:xfrm>
            <a:off x="457200" y="1236332"/>
            <a:ext cx="8229600" cy="5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4" name="Picture 3" descr="A picture containing plant, green, garden, vegetable&#10;&#10;Description automatically generated">
            <a:extLst>
              <a:ext uri="{FF2B5EF4-FFF2-40B4-BE49-F238E27FC236}">
                <a16:creationId xmlns:a16="http://schemas.microsoft.com/office/drawing/2014/main" id="{5C3AEC74-2679-30E5-AFE3-B8AAE468D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" t="10475" r="9" b="18981"/>
          <a:stretch/>
        </p:blipFill>
        <p:spPr>
          <a:xfrm>
            <a:off x="591366" y="744872"/>
            <a:ext cx="3884590" cy="3653756"/>
          </a:xfrm>
          <a:prstGeom prst="rect">
            <a:avLst/>
          </a:prstGeom>
        </p:spPr>
      </p:pic>
      <p:pic>
        <p:nvPicPr>
          <p:cNvPr id="11" name="Picture 10" descr="A group of plants in a garden&#10;&#10;Description automatically generated with medium confidence">
            <a:extLst>
              <a:ext uri="{FF2B5EF4-FFF2-40B4-BE49-F238E27FC236}">
                <a16:creationId xmlns:a16="http://schemas.microsoft.com/office/drawing/2014/main" id="{B004AD2B-8D0D-7336-8C61-D4AABE413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48" r="7746" b="14006"/>
          <a:stretch/>
        </p:blipFill>
        <p:spPr>
          <a:xfrm>
            <a:off x="5082713" y="758170"/>
            <a:ext cx="3625064" cy="1798123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19E537F-E611-FE00-0A76-284D3928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51" y="2688460"/>
            <a:ext cx="2453365" cy="18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8D1469AC-E94E-B476-696F-38E6799B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23" y="2700150"/>
            <a:ext cx="1387012" cy="18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D3F6A3-411E-11C9-DECB-49AE5EFC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7" y="113014"/>
            <a:ext cx="8229600" cy="501300"/>
          </a:xfrm>
        </p:spPr>
        <p:txBody>
          <a:bodyPr/>
          <a:lstStyle/>
          <a:p>
            <a:r>
              <a:rPr lang="en-US" sz="4400" dirty="0"/>
              <a:t>How the DWG works: Growing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8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"/>
          <p:cNvPicPr preferRelativeResize="0"/>
          <p:nvPr/>
        </p:nvPicPr>
        <p:blipFill rotWithShape="1">
          <a:blip r:embed="rId3">
            <a:alphaModFix/>
          </a:blip>
          <a:srcRect r="5328"/>
          <a:stretch/>
        </p:blipFill>
        <p:spPr>
          <a:xfrm>
            <a:off x="3803106" y="1771390"/>
            <a:ext cx="5172271" cy="257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"/>
          <p:cNvSpPr txBox="1">
            <a:spLocks noGrp="1"/>
          </p:cNvSpPr>
          <p:nvPr>
            <p:ph type="ctrTitle"/>
          </p:nvPr>
        </p:nvSpPr>
        <p:spPr>
          <a:xfrm>
            <a:off x="291053" y="1343890"/>
            <a:ext cx="3897300" cy="30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dirty="0"/>
            </a:br>
            <a:endParaRPr sz="3600" dirty="0"/>
          </a:p>
        </p:txBody>
      </p:sp>
      <p:pic>
        <p:nvPicPr>
          <p:cNvPr id="3" name="Picture 2" descr="A building covered in snow&#10;&#10;Description automatically generated with low confidence">
            <a:extLst>
              <a:ext uri="{FF2B5EF4-FFF2-40B4-BE49-F238E27FC236}">
                <a16:creationId xmlns:a16="http://schemas.microsoft.com/office/drawing/2014/main" id="{E29B79DE-4600-2E05-EF36-C1CB4EB35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23" y="1621628"/>
            <a:ext cx="3634483" cy="27258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8C62D-E761-DF19-4AB9-34E05C7F8E8C}"/>
              </a:ext>
            </a:extLst>
          </p:cNvPr>
          <p:cNvSpPr txBox="1"/>
          <p:nvPr/>
        </p:nvSpPr>
        <p:spPr>
          <a:xfrm>
            <a:off x="472481" y="1020724"/>
            <a:ext cx="8380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the DWG works: Farm Scale DWG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6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208bdd13910_7_1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4860" y="569664"/>
            <a:ext cx="1953748" cy="19537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6" name="Google Shape;266;g208bdd13910_7_106"/>
          <p:cNvPicPr preferRelativeResize="0"/>
          <p:nvPr/>
        </p:nvPicPr>
        <p:blipFill rotWithShape="1">
          <a:blip r:embed="rId4">
            <a:alphaModFix/>
          </a:blip>
          <a:srcRect t="23623" b="26155"/>
          <a:stretch/>
        </p:blipFill>
        <p:spPr>
          <a:xfrm flipH="1">
            <a:off x="5045874" y="2028275"/>
            <a:ext cx="3423087" cy="25717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7" name="Google Shape;267;g208bdd13910_7_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4266" y="569664"/>
            <a:ext cx="1953746" cy="19537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8" name="Google Shape;268;g208bdd13910_7_106"/>
          <p:cNvPicPr preferRelativeResize="0"/>
          <p:nvPr/>
        </p:nvPicPr>
        <p:blipFill rotWithShape="1">
          <a:blip r:embed="rId6">
            <a:alphaModFix/>
          </a:blip>
          <a:srcRect l="8108" t="13448" r="22291" b="15793"/>
          <a:stretch/>
        </p:blipFill>
        <p:spPr>
          <a:xfrm rot="5400000">
            <a:off x="2946261" y="2878277"/>
            <a:ext cx="1953748" cy="148975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 descr="A picture containing wooden&#10;&#10;Description automatically generated">
            <a:extLst>
              <a:ext uri="{FF2B5EF4-FFF2-40B4-BE49-F238E27FC236}">
                <a16:creationId xmlns:a16="http://schemas.microsoft.com/office/drawing/2014/main" id="{660B69D5-7604-2A94-5959-3C3928F1EC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25" t="14377" r="12130" b="18027"/>
          <a:stretch/>
        </p:blipFill>
        <p:spPr>
          <a:xfrm>
            <a:off x="624860" y="2666827"/>
            <a:ext cx="2428336" cy="1971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A50E0-F567-BAF6-8428-5AFEE340569D}"/>
              </a:ext>
            </a:extLst>
          </p:cNvPr>
          <p:cNvSpPr txBox="1"/>
          <p:nvPr/>
        </p:nvSpPr>
        <p:spPr>
          <a:xfrm>
            <a:off x="4668012" y="320970"/>
            <a:ext cx="4230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Who will use DWGs: Diversified small family farms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>
            <a:spLocks noGrp="1"/>
          </p:cNvSpPr>
          <p:nvPr>
            <p:ph type="title"/>
          </p:nvPr>
        </p:nvSpPr>
        <p:spPr>
          <a:xfrm>
            <a:off x="457200" y="561975"/>
            <a:ext cx="8229600" cy="50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31" name="Google Shape;231;p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5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3" name="Picture 2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8126BE98-7344-3F5C-5688-4693F9E55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03"/>
          <a:stretch/>
        </p:blipFill>
        <p:spPr>
          <a:xfrm>
            <a:off x="1480719" y="785647"/>
            <a:ext cx="5570044" cy="3696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BE623F-26F3-7A32-A854-0A38CD589AEB}"/>
              </a:ext>
            </a:extLst>
          </p:cNvPr>
          <p:cNvSpPr txBox="1"/>
          <p:nvPr/>
        </p:nvSpPr>
        <p:spPr>
          <a:xfrm>
            <a:off x="457200" y="178420"/>
            <a:ext cx="789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Who will use DWGs: Emerging Farmers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249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96A4-D0D5-B24D-58E1-E2472F73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4" y="71803"/>
            <a:ext cx="9314362" cy="1840359"/>
          </a:xfrm>
        </p:spPr>
        <p:txBody>
          <a:bodyPr/>
          <a:lstStyle/>
          <a:p>
            <a: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Why to expand program: </a:t>
            </a:r>
            <a:r>
              <a:rPr lang="en-US" sz="220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Farm Scale DWG is ready for large scale deployment</a:t>
            </a:r>
            <a: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To do that we need: </a:t>
            </a:r>
            <a:b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1. 6 demonstration facilities (operated by farmers) throughout MN</a:t>
            </a:r>
            <a:b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2. Research facility on campus</a:t>
            </a:r>
            <a:b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dirty="0">
                <a:solidFill>
                  <a:srgbClr val="7A0019"/>
                </a:solidFill>
                <a:latin typeface="Calibri"/>
                <a:ea typeface="Calibri"/>
                <a:cs typeface="Calibri"/>
                <a:sym typeface="Calibri"/>
              </a:rPr>
              <a:t>3. Staff for extension, research, outreach, maintenance, and student education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6A2CA-77C5-BF16-81F4-C684AF8A5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6628"/>
            <a:ext cx="8229600" cy="661679"/>
          </a:xfrm>
        </p:spPr>
        <p:txBody>
          <a:bodyPr/>
          <a:lstStyle/>
          <a:p>
            <a:pPr marL="2540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232625-CA62-526C-0836-C6DDF28A7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173836"/>
              </p:ext>
            </p:extLst>
          </p:nvPr>
        </p:nvGraphicFramePr>
        <p:xfrm>
          <a:off x="180471" y="1936656"/>
          <a:ext cx="5053681" cy="2724390"/>
        </p:xfrm>
        <a:graphic>
          <a:graphicData uri="http://schemas.openxmlformats.org/drawingml/2006/table">
            <a:tbl>
              <a:tblPr>
                <a:tableStyleId>{E9A6DDE8-55A4-4D07-BF02-A5131B6FED7F}</a:tableStyleId>
              </a:tblPr>
              <a:tblGrid>
                <a:gridCol w="4086729">
                  <a:extLst>
                    <a:ext uri="{9D8B030D-6E8A-4147-A177-3AD203B41FA5}">
                      <a16:colId xmlns:a16="http://schemas.microsoft.com/office/drawing/2014/main" val="109833156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2669881488"/>
                    </a:ext>
                  </a:extLst>
                </a:gridCol>
              </a:tblGrid>
              <a:tr h="3525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Economic output per winter greenhouse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8053341"/>
                  </a:ext>
                </a:extLst>
              </a:tr>
              <a:tr h="395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Total sales (all plantings)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$14,138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93966490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Total operating costs (cost of seed, soil, and utilities)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3,046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69447599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Net cash income from operations (Sales - operating costs)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11,092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67975052"/>
                  </a:ext>
                </a:extLst>
              </a:tr>
              <a:tr h="395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Annual ownership costs (assuming 20-year life)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1,750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94485071"/>
                  </a:ext>
                </a:extLst>
              </a:tr>
              <a:tr h="451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Net Revenue (Sales - operating and ownership costs)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$  9,342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23304635"/>
                  </a:ext>
                </a:extLst>
              </a:tr>
            </a:tbl>
          </a:graphicData>
        </a:graphic>
      </p:graphicFrame>
      <p:pic>
        <p:nvPicPr>
          <p:cNvPr id="8" name="Picture 7" descr="A group of peop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342F4820-3B9E-7974-4C55-4E58A9C3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937" y="2142800"/>
            <a:ext cx="3152273" cy="236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81451"/>
      </p:ext>
    </p:extLst>
  </p:cSld>
  <p:clrMapOvr>
    <a:masterClrMapping/>
  </p:clrMapOvr>
</p:sld>
</file>

<file path=ppt/theme/theme1.xml><?xml version="1.0" encoding="utf-8"?>
<a:theme xmlns:a="http://schemas.openxmlformats.org/drawingml/2006/main" name="ext_asset_289962">
  <a:themeElements>
    <a:clrScheme name="Extension Colors">
      <a:dk1>
        <a:srgbClr val="5C5A5A"/>
      </a:dk1>
      <a:lt1>
        <a:srgbClr val="7A0019"/>
      </a:lt1>
      <a:dk2>
        <a:srgbClr val="580005"/>
      </a:dk2>
      <a:lt2>
        <a:srgbClr val="FFCC33"/>
      </a:lt2>
      <a:accent1>
        <a:srgbClr val="7A0019"/>
      </a:accent1>
      <a:accent2>
        <a:srgbClr val="CE1B22"/>
      </a:accent2>
      <a:accent3>
        <a:srgbClr val="FFCC33"/>
      </a:accent3>
      <a:accent4>
        <a:srgbClr val="5C5A5A"/>
      </a:accent4>
      <a:accent5>
        <a:srgbClr val="B0BC22"/>
      </a:accent5>
      <a:accent6>
        <a:srgbClr val="6AABBC"/>
      </a:accent6>
      <a:hlink>
        <a:srgbClr val="D91D24"/>
      </a:hlink>
      <a:folHlink>
        <a:srgbClr val="F47B2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Savo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488</Words>
  <Application>Microsoft Office PowerPoint</Application>
  <PresentationFormat>On-screen Show (16:9)</PresentationFormat>
  <Paragraphs>45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Proxima Nova</vt:lpstr>
      <vt:lpstr>Century Gothic</vt:lpstr>
      <vt:lpstr>Arial</vt:lpstr>
      <vt:lpstr>Calibri</vt:lpstr>
      <vt:lpstr>Noto Sans Symbols</vt:lpstr>
      <vt:lpstr>ext_asset_289962</vt:lpstr>
      <vt:lpstr>Savon</vt:lpstr>
      <vt:lpstr>Deep Winter Greenhouses   </vt:lpstr>
      <vt:lpstr>How the DWG works: Operations</vt:lpstr>
      <vt:lpstr>How the DWG works: Growing</vt:lpstr>
      <vt:lpstr> </vt:lpstr>
      <vt:lpstr>PowerPoint Presentation</vt:lpstr>
      <vt:lpstr> </vt:lpstr>
      <vt:lpstr>Why to expand program: Farm Scale DWG is ready for large scale deployment.  To do that we need:  1. 6 demonstration facilities (operated by farmers) throughout MN 2. Research facility on campus 3. Staff for extension, research, outreach, maintenance, and student education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Winter Greenhouse  Design and Operation</dc:title>
  <dc:creator>Greg Schweser</dc:creator>
  <cp:lastModifiedBy>Greg Schweser</cp:lastModifiedBy>
  <cp:revision>10</cp:revision>
  <dcterms:created xsi:type="dcterms:W3CDTF">2012-05-14T19:00:33Z</dcterms:created>
  <dcterms:modified xsi:type="dcterms:W3CDTF">2023-03-16T15:49:39Z</dcterms:modified>
</cp:coreProperties>
</file>