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5.xml" ContentType="application/vnd.openxmlformats-officedocument.presentationml.tags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513" r:id="rId3"/>
    <p:sldId id="537" r:id="rId4"/>
    <p:sldId id="514" r:id="rId5"/>
    <p:sldId id="570" r:id="rId6"/>
    <p:sldId id="450" r:id="rId7"/>
    <p:sldId id="453" r:id="rId8"/>
    <p:sldId id="267" r:id="rId9"/>
    <p:sldId id="268" r:id="rId10"/>
    <p:sldId id="440" r:id="rId11"/>
    <p:sldId id="441" r:id="rId12"/>
    <p:sldId id="442" r:id="rId13"/>
    <p:sldId id="443" r:id="rId14"/>
    <p:sldId id="444" r:id="rId15"/>
    <p:sldId id="445" r:id="rId16"/>
    <p:sldId id="516" r:id="rId17"/>
    <p:sldId id="519" r:id="rId18"/>
    <p:sldId id="569" r:id="rId19"/>
    <p:sldId id="557" r:id="rId20"/>
    <p:sldId id="560" r:id="rId21"/>
    <p:sldId id="561" r:id="rId22"/>
    <p:sldId id="559" r:id="rId23"/>
    <p:sldId id="558" r:id="rId24"/>
    <p:sldId id="562" r:id="rId25"/>
    <p:sldId id="563" r:id="rId26"/>
    <p:sldId id="579" r:id="rId27"/>
    <p:sldId id="577" r:id="rId28"/>
    <p:sldId id="565" r:id="rId29"/>
    <p:sldId id="580" r:id="rId30"/>
    <p:sldId id="576" r:id="rId31"/>
    <p:sldId id="575" r:id="rId32"/>
    <p:sldId id="536" r:id="rId33"/>
    <p:sldId id="540" r:id="rId34"/>
    <p:sldId id="521" r:id="rId35"/>
    <p:sldId id="522" r:id="rId36"/>
    <p:sldId id="452" r:id="rId37"/>
    <p:sldId id="578" r:id="rId38"/>
  </p:sldIdLst>
  <p:sldSz cx="9144000" cy="6858000" type="screen4x3"/>
  <p:notesSz cx="7010400" cy="92964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6201" autoAdjust="0"/>
  </p:normalViewPr>
  <p:slideViewPr>
    <p:cSldViewPr>
      <p:cViewPr varScale="1">
        <p:scale>
          <a:sx n="85" d="100"/>
          <a:sy n="85" d="100"/>
        </p:scale>
        <p:origin x="83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ojourn\Documents\Dropbox%20(XTX1XTY)\Sojourner%20-%20Chaparro-Wiswall\Drafts\Presentations\Rateofretur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Low-income</c:v>
                </c:pt>
              </c:strCache>
            </c:strRef>
          </c:tx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4">
                  <c:v>5</c:v>
                </c:pt>
                <c:pt idx="7">
                  <c:v>8</c:v>
                </c:pt>
                <c:pt idx="18">
                  <c:v>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0.16200000000000001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2E1-4328-8C2A-F4AFE536D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marker val="1"/>
        <c:smooth val="0"/>
        <c:axId val="496149336"/>
        <c:axId val="496149728"/>
      </c:lineChart>
      <c:catAx>
        <c:axId val="496149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Child years of age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96149728"/>
        <c:crossesAt val="-0.5"/>
        <c:auto val="1"/>
        <c:lblAlgn val="ctr"/>
        <c:lblOffset val="100"/>
        <c:noMultiLvlLbl val="0"/>
      </c:catAx>
      <c:valAx>
        <c:axId val="496149728"/>
        <c:scaling>
          <c:orientation val="minMax"/>
          <c:max val="2"/>
          <c:min val="-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Treatment</a:t>
                </a:r>
                <a:r>
                  <a:rPr lang="en-US" baseline="0" dirty="0" smtClean="0"/>
                  <a:t> effect (SD)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6149336"/>
        <c:crosses val="autoZero"/>
        <c:crossBetween val="between"/>
      </c:valAx>
    </c:plotArea>
    <c:legend>
      <c:legendPos val="tr"/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Low-income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fld id="{DDED593A-052D-4B0D-BFB5-C44668EEAA4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65B-413D-82AB-D904C4716CA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039AE92-312B-4AF2-9B78-2F09B382286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65B-413D-82AB-D904C4716CA8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4">
                  <c:v>5</c:v>
                </c:pt>
                <c:pt idx="7">
                  <c:v>8</c:v>
                </c:pt>
                <c:pt idx="18">
                  <c:v>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0.16200000000000001</c:v>
                </c:pt>
                <c:pt idx="1">
                  <c:v>1.29</c:v>
                </c:pt>
                <c:pt idx="2">
                  <c:v>1.63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65B-413D-82AB-D904C4716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marker val="1"/>
        <c:smooth val="0"/>
        <c:axId val="496150512"/>
        <c:axId val="499199480"/>
      </c:lineChart>
      <c:catAx>
        <c:axId val="496150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Child years of age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99199480"/>
        <c:crossesAt val="-0.5"/>
        <c:auto val="1"/>
        <c:lblAlgn val="ctr"/>
        <c:lblOffset val="100"/>
        <c:noMultiLvlLbl val="0"/>
      </c:catAx>
      <c:valAx>
        <c:axId val="499199480"/>
        <c:scaling>
          <c:orientation val="minMax"/>
          <c:max val="2"/>
          <c:min val="-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Treatment</a:t>
                </a:r>
                <a:r>
                  <a:rPr lang="en-US" baseline="0" dirty="0" smtClean="0"/>
                  <a:t> effect (SD)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6150512"/>
        <c:crosses val="autoZero"/>
        <c:crossBetween val="between"/>
      </c:valAx>
    </c:plotArea>
    <c:legend>
      <c:legendPos val="tr"/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Low-income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fld id="{3F5C3F94-F238-4743-B46D-D28AB9FF6D5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5E-4292-80F6-B605A093FEC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4D5D8B2-EC08-4B75-A718-7D7EB44DF41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5E-4292-80F6-B605A093FEC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0070C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4">
                  <c:v>5</c:v>
                </c:pt>
                <c:pt idx="7">
                  <c:v>8</c:v>
                </c:pt>
                <c:pt idx="18">
                  <c:v>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0.16200000000000001</c:v>
                </c:pt>
                <c:pt idx="1">
                  <c:v>1.29</c:v>
                </c:pt>
                <c:pt idx="2">
                  <c:v>1.63</c:v>
                </c:pt>
                <c:pt idx="4">
                  <c:v>0.58599999999999997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75E-4292-80F6-B605A093F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marker val="1"/>
        <c:smooth val="0"/>
        <c:axId val="494335712"/>
        <c:axId val="494336104"/>
      </c:lineChart>
      <c:catAx>
        <c:axId val="494335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Child years of age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94336104"/>
        <c:crossesAt val="-0.5"/>
        <c:auto val="1"/>
        <c:lblAlgn val="ctr"/>
        <c:lblOffset val="100"/>
        <c:noMultiLvlLbl val="0"/>
      </c:catAx>
      <c:valAx>
        <c:axId val="494336104"/>
        <c:scaling>
          <c:orientation val="minMax"/>
          <c:max val="2"/>
          <c:min val="-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Treatment</a:t>
                </a:r>
                <a:r>
                  <a:rPr lang="en-US" baseline="0" dirty="0" smtClean="0"/>
                  <a:t> effect (SD)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4335712"/>
        <c:crosses val="autoZero"/>
        <c:crossBetween val="between"/>
      </c:valAx>
    </c:plotArea>
    <c:legend>
      <c:legendPos val="tr"/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Low-income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fld id="{BF2A7039-0E48-4D9B-A982-4E1D127A5CE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198-4413-91F9-7D7E6FE0C3D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0DA5A6B-DE28-4348-885C-ABF16A147EC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198-4413-91F9-7D7E6FE0C3D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9F7A7F2-AD1B-4C54-A6D3-7D87722861AC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198-4413-91F9-7D7E6FE0C3D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2F4D0CD-0724-45D6-BD37-CA5FE28F352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198-4413-91F9-7D7E6FE0C3D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4">
                  <c:v>5</c:v>
                </c:pt>
                <c:pt idx="7">
                  <c:v>8</c:v>
                </c:pt>
                <c:pt idx="18">
                  <c:v>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0.16200000000000001</c:v>
                </c:pt>
                <c:pt idx="1">
                  <c:v>1.29</c:v>
                </c:pt>
                <c:pt idx="2">
                  <c:v>1.63</c:v>
                </c:pt>
                <c:pt idx="4">
                  <c:v>0.58599999999999997</c:v>
                </c:pt>
                <c:pt idx="7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198-4413-91F9-7D7E6FE0C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marker val="1"/>
        <c:smooth val="0"/>
        <c:axId val="494336888"/>
        <c:axId val="494337280"/>
      </c:lineChart>
      <c:catAx>
        <c:axId val="494336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Child years of age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94337280"/>
        <c:crossesAt val="-0.5"/>
        <c:auto val="1"/>
        <c:lblAlgn val="ctr"/>
        <c:lblOffset val="100"/>
        <c:noMultiLvlLbl val="0"/>
      </c:catAx>
      <c:valAx>
        <c:axId val="494337280"/>
        <c:scaling>
          <c:orientation val="minMax"/>
          <c:max val="2"/>
          <c:min val="-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Treatment</a:t>
                </a:r>
                <a:r>
                  <a:rPr lang="en-US" baseline="0" dirty="0" smtClean="0"/>
                  <a:t> effect (SD)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4336888"/>
        <c:crosses val="autoZero"/>
        <c:crossBetween val="between"/>
      </c:valAx>
    </c:plotArea>
    <c:legend>
      <c:legendPos val="tr"/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Low-income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fld id="{101B6E36-34D1-4013-A9C3-2A50823B5DBD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15-4B44-B94C-236B36A3D77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0896D01-D7B1-49FF-B1A5-D4C3242F7D9E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15-4B44-B94C-236B36A3D77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9ECF0CE-4281-41C7-9F5F-710AC679F74F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15-4B44-B94C-236B36A3D77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CD44DF1-BF71-4553-9E22-E8716E70E49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15-4B44-B94C-236B36A3D77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4">
                  <c:v>5</c:v>
                </c:pt>
                <c:pt idx="7">
                  <c:v>8</c:v>
                </c:pt>
                <c:pt idx="18">
                  <c:v>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0.16200000000000001</c:v>
                </c:pt>
                <c:pt idx="1">
                  <c:v>1.29</c:v>
                </c:pt>
                <c:pt idx="2">
                  <c:v>1.63</c:v>
                </c:pt>
                <c:pt idx="4">
                  <c:v>0.58599999999999997</c:v>
                </c:pt>
                <c:pt idx="7">
                  <c:v>0.5</c:v>
                </c:pt>
                <c:pt idx="18">
                  <c:v>0.36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6915-4B44-B94C-236B36A3D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marker val="1"/>
        <c:smooth val="0"/>
        <c:axId val="495456032"/>
        <c:axId val="499298336"/>
      </c:lineChart>
      <c:catAx>
        <c:axId val="49545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Child years of age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99298336"/>
        <c:crossesAt val="-0.5"/>
        <c:auto val="1"/>
        <c:lblAlgn val="ctr"/>
        <c:lblOffset val="100"/>
        <c:noMultiLvlLbl val="0"/>
      </c:catAx>
      <c:valAx>
        <c:axId val="499298336"/>
        <c:scaling>
          <c:orientation val="minMax"/>
          <c:max val="2"/>
          <c:min val="-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Treatment</a:t>
                </a:r>
                <a:r>
                  <a:rPr lang="en-US" baseline="0" dirty="0" smtClean="0"/>
                  <a:t> effect (SD)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5456032"/>
        <c:crosses val="autoZero"/>
        <c:crossBetween val="between"/>
      </c:valAx>
    </c:plotArea>
    <c:legend>
      <c:legendPos val="tr"/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Low-income</c:v>
                </c:pt>
              </c:strCache>
            </c:strRef>
          </c:tx>
          <c:dLbls>
            <c:dLbl>
              <c:idx val="1"/>
              <c:tx>
                <c:rich>
                  <a:bodyPr/>
                  <a:lstStyle/>
                  <a:p>
                    <a:fld id="{CF68F2A9-92C7-49A0-A208-0E0421C53CA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13B-4E88-B486-AA33FD7C052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BB5564-969D-4A2D-872E-B87EB58820A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13B-4E88-B486-AA33FD7C052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5299F69-CD62-4A24-BF91-7626169D01B0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13B-4E88-B486-AA33FD7C052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0816F5A-6AC0-46AA-917A-A7B45BE45871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13B-4E88-B486-AA33FD7C052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4">
                  <c:v>5</c:v>
                </c:pt>
                <c:pt idx="7">
                  <c:v>8</c:v>
                </c:pt>
                <c:pt idx="18">
                  <c:v>18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0.16200000000000001</c:v>
                </c:pt>
                <c:pt idx="1">
                  <c:v>1.29</c:v>
                </c:pt>
                <c:pt idx="2">
                  <c:v>1.63</c:v>
                </c:pt>
                <c:pt idx="4">
                  <c:v>0.58599999999999997</c:v>
                </c:pt>
                <c:pt idx="7">
                  <c:v>0.5</c:v>
                </c:pt>
                <c:pt idx="18">
                  <c:v>0.36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13B-4E88-B486-AA33FD7C05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Higher-income</c:v>
                </c:pt>
              </c:strCache>
            </c:strRef>
          </c:tx>
          <c:dLbls>
            <c:dLbl>
              <c:idx val="1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fld id="{17E9F50F-F261-4FD5-9A8D-A1D9809B3F25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13B-4E88-B486-AA33FD7C0524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4">
                  <c:v>5</c:v>
                </c:pt>
                <c:pt idx="7">
                  <c:v>8</c:v>
                </c:pt>
                <c:pt idx="18">
                  <c:v>18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6.5000000000000002E-2</c:v>
                </c:pt>
                <c:pt idx="1">
                  <c:v>0.433</c:v>
                </c:pt>
                <c:pt idx="2">
                  <c:v>0.32300000000000001</c:v>
                </c:pt>
                <c:pt idx="4">
                  <c:v>-0.26400000000000001</c:v>
                </c:pt>
                <c:pt idx="7">
                  <c:v>-6.7000000000000004E-2</c:v>
                </c:pt>
                <c:pt idx="18">
                  <c:v>-0.12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813B-4E88-B486-AA33FD7C05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marker val="1"/>
        <c:smooth val="0"/>
        <c:axId val="497886808"/>
        <c:axId val="497887200"/>
      </c:lineChart>
      <c:catAx>
        <c:axId val="497886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Child years of age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97887200"/>
        <c:crossesAt val="-0.5"/>
        <c:auto val="1"/>
        <c:lblAlgn val="ctr"/>
        <c:lblOffset val="100"/>
        <c:noMultiLvlLbl val="0"/>
      </c:catAx>
      <c:valAx>
        <c:axId val="497887200"/>
        <c:scaling>
          <c:orientation val="minMax"/>
          <c:max val="2"/>
          <c:min val="-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Treatment</a:t>
                </a:r>
                <a:r>
                  <a:rPr lang="en-US" baseline="0" dirty="0" smtClean="0"/>
                  <a:t> effect (SD)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97886808"/>
        <c:crosses val="autoZero"/>
        <c:crossBetween val="between"/>
      </c:valAx>
    </c:plotArea>
    <c:legend>
      <c:legendPos val="tr"/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strRef>
              <c:f>Sheet1!$D$2</c:f>
              <c:strCache>
                <c:ptCount val="1"/>
                <c:pt idx="0">
                  <c:v>Return = 8%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Sheet1!$D$3:$D$53</c:f>
              <c:numCache>
                <c:formatCode>_("$"* #,##0.00_);_("$"* \(#,##0.00\);_("$"* "-"??_);_(@_)</c:formatCode>
                <c:ptCount val="51"/>
                <c:pt idx="0">
                  <c:v>1</c:v>
                </c:pt>
                <c:pt idx="1">
                  <c:v>1.0832870676749586</c:v>
                </c:pt>
                <c:pt idx="2">
                  <c:v>1.1735108709918103</c:v>
                </c:pt>
                <c:pt idx="3">
                  <c:v>1.2712491503214047</c:v>
                </c:pt>
                <c:pt idx="4">
                  <c:v>1.3771277643359572</c:v>
                </c:pt>
                <c:pt idx="5">
                  <c:v>1.4918246976412703</c:v>
                </c:pt>
                <c:pt idx="6">
                  <c:v>1.6160744021928934</c:v>
                </c:pt>
                <c:pt idx="7">
                  <c:v>1.7506725002961012</c:v>
                </c:pt>
                <c:pt idx="8">
                  <c:v>1.8964808793049515</c:v>
                </c:pt>
                <c:pt idx="9">
                  <c:v>2.0544332106438876</c:v>
                </c:pt>
                <c:pt idx="10">
                  <c:v>2.2255409284924679</c:v>
                </c:pt>
                <c:pt idx="11">
                  <c:v>2.4108997064172097</c:v>
                </c:pt>
                <c:pt idx="12">
                  <c:v>2.6116964734231178</c:v>
                </c:pt>
                <c:pt idx="13">
                  <c:v>2.8292170143515598</c:v>
                </c:pt>
                <c:pt idx="14">
                  <c:v>3.0648542032930024</c:v>
                </c:pt>
                <c:pt idx="15">
                  <c:v>3.3201169227365472</c:v>
                </c:pt>
                <c:pt idx="16">
                  <c:v>3.5966397255692817</c:v>
                </c:pt>
                <c:pt idx="17">
                  <c:v>3.8961933017952148</c:v>
                </c:pt>
                <c:pt idx="18">
                  <c:v>4.2206958169965523</c:v>
                </c:pt>
                <c:pt idx="19">
                  <c:v>4.5722251951421589</c:v>
                </c:pt>
                <c:pt idx="20">
                  <c:v>4.9530324243951149</c:v>
                </c:pt>
                <c:pt idx="21">
                  <c:v>5.3655559711219745</c:v>
                </c:pt>
                <c:pt idx="22">
                  <c:v>5.8124373944025889</c:v>
                </c:pt>
                <c:pt idx="23">
                  <c:v>6.2965382610266571</c:v>
                </c:pt>
                <c:pt idx="24">
                  <c:v>6.8209584692907494</c:v>
                </c:pt>
                <c:pt idx="25">
                  <c:v>7.3890560989306504</c:v>
                </c:pt>
                <c:pt idx="26">
                  <c:v>8.0044689142963534</c:v>
                </c:pt>
                <c:pt idx="27">
                  <c:v>8.6711376584634561</c:v>
                </c:pt>
                <c:pt idx="28">
                  <c:v>9.3933312874427841</c:v>
                </c:pt>
                <c:pt idx="29">
                  <c:v>10.175674306073333</c:v>
                </c:pt>
                <c:pt idx="30">
                  <c:v>11.023176380641601</c:v>
                </c:pt>
                <c:pt idx="31">
                  <c:v>11.941264417849103</c:v>
                </c:pt>
                <c:pt idx="32">
                  <c:v>12.935817315543076</c:v>
                </c:pt>
                <c:pt idx="33">
                  <c:v>14.013203607733615</c:v>
                </c:pt>
                <c:pt idx="34">
                  <c:v>15.180322244953899</c:v>
                </c:pt>
                <c:pt idx="35">
                  <c:v>16.444646771097055</c:v>
                </c:pt>
                <c:pt idx="36">
                  <c:v>17.814273179612197</c:v>
                </c:pt>
                <c:pt idx="37">
                  <c:v>19.297971755502758</c:v>
                </c:pt>
                <c:pt idx="38">
                  <c:v>20.905243235092758</c:v>
                </c:pt>
                <c:pt idx="39">
                  <c:v>22.646379643175397</c:v>
                </c:pt>
                <c:pt idx="40">
                  <c:v>24.532530197109352</c:v>
                </c:pt>
                <c:pt idx="41">
                  <c:v>26.575772699873966</c:v>
                </c:pt>
                <c:pt idx="42">
                  <c:v>28.789190879242675</c:v>
                </c:pt>
                <c:pt idx="43">
                  <c:v>31.186958168309459</c:v>
                </c:pt>
                <c:pt idx="44">
                  <c:v>33.784428463849558</c:v>
                </c:pt>
                <c:pt idx="45">
                  <c:v>36.598234443677988</c:v>
                </c:pt>
                <c:pt idx="46">
                  <c:v>39.646394072572605</c:v>
                </c:pt>
                <c:pt idx="47">
                  <c:v>42.948425978763034</c:v>
                </c:pt>
                <c:pt idx="48">
                  <c:v>46.5254744397892</c:v>
                </c:pt>
                <c:pt idx="49">
                  <c:v>50.400444778065484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6A-497C-920F-FA52D834AAE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Return = 6%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Sheet1!$C$3:$C$53</c:f>
              <c:numCache>
                <c:formatCode>_("$"* #,##0.00_);_("$"* \(#,##0.00\);_("$"* "-"??_);_(@_)</c:formatCode>
                <c:ptCount val="51"/>
                <c:pt idx="0">
                  <c:v>1</c:v>
                </c:pt>
                <c:pt idx="1">
                  <c:v>1.0618365465453596</c:v>
                </c:pt>
                <c:pt idx="2">
                  <c:v>1.1274968515793757</c:v>
                </c:pt>
                <c:pt idx="3">
                  <c:v>1.1972173631218102</c:v>
                </c:pt>
                <c:pt idx="4">
                  <c:v>1.2712491503214047</c:v>
                </c:pt>
                <c:pt idx="5">
                  <c:v>1.3498588075760032</c:v>
                </c:pt>
                <c:pt idx="6">
                  <c:v>1.4333294145603401</c:v>
                </c:pt>
                <c:pt idx="7">
                  <c:v>1.5219615556186337</c:v>
                </c:pt>
                <c:pt idx="8">
                  <c:v>1.6160744021928934</c:v>
                </c:pt>
                <c:pt idx="9">
                  <c:v>1.7160068621848585</c:v>
                </c:pt>
                <c:pt idx="10">
                  <c:v>1.8221188003905089</c:v>
                </c:pt>
                <c:pt idx="11">
                  <c:v>1.9347923344020315</c:v>
                </c:pt>
                <c:pt idx="12">
                  <c:v>2.0544332106438876</c:v>
                </c:pt>
                <c:pt idx="13">
                  <c:v>2.1814722654982011</c:v>
                </c:pt>
                <c:pt idx="14">
                  <c:v>2.3163669767810915</c:v>
                </c:pt>
                <c:pt idx="15">
                  <c:v>2.4596031111569494</c:v>
                </c:pt>
                <c:pt idx="16">
                  <c:v>2.6116964734231178</c:v>
                </c:pt>
                <c:pt idx="17">
                  <c:v>2.7731947639642978</c:v>
                </c:pt>
                <c:pt idx="18">
                  <c:v>2.9446795510655241</c:v>
                </c:pt>
                <c:pt idx="19">
                  <c:v>3.1267683651861553</c:v>
                </c:pt>
                <c:pt idx="20">
                  <c:v>3.3201169227365472</c:v>
                </c:pt>
                <c:pt idx="21">
                  <c:v>3.5254214873653824</c:v>
                </c:pt>
                <c:pt idx="22">
                  <c:v>3.7434213772608618</c:v>
                </c:pt>
                <c:pt idx="23">
                  <c:v>3.9749016274947477</c:v>
                </c:pt>
                <c:pt idx="24">
                  <c:v>4.2206958169965523</c:v>
                </c:pt>
                <c:pt idx="25">
                  <c:v>4.4816890703380645</c:v>
                </c:pt>
                <c:pt idx="26">
                  <c:v>4.7588212451378542</c:v>
                </c:pt>
                <c:pt idx="27">
                  <c:v>5.0530903165638668</c:v>
                </c:pt>
                <c:pt idx="28">
                  <c:v>5.3655559711219745</c:v>
                </c:pt>
                <c:pt idx="29">
                  <c:v>5.6973434226719908</c:v>
                </c:pt>
                <c:pt idx="30">
                  <c:v>6.0496474644129448</c:v>
                </c:pt>
                <c:pt idx="31">
                  <c:v>6.4237367714291329</c:v>
                </c:pt>
                <c:pt idx="32">
                  <c:v>6.8209584692907494</c:v>
                </c:pt>
                <c:pt idx="33">
                  <c:v>7.2427429851610121</c:v>
                </c:pt>
                <c:pt idx="34">
                  <c:v>7.690609198878998</c:v>
                </c:pt>
                <c:pt idx="35">
                  <c:v>8.1661699125676517</c:v>
                </c:pt>
                <c:pt idx="36">
                  <c:v>8.6711376584634561</c:v>
                </c:pt>
                <c:pt idx="37">
                  <c:v>9.2073308658822484</c:v>
                </c:pt>
                <c:pt idx="38">
                  <c:v>9.7766804095289039</c:v>
                </c:pt>
                <c:pt idx="39">
                  <c:v>10.381236562731843</c:v>
                </c:pt>
                <c:pt idx="40">
                  <c:v>11.023176380641601</c:v>
                </c:pt>
                <c:pt idx="41">
                  <c:v>11.704811539980854</c:v>
                </c:pt>
                <c:pt idx="42">
                  <c:v>12.428596663577544</c:v>
                </c:pt>
                <c:pt idx="43">
                  <c:v>13.197138159658358</c:v>
                </c:pt>
                <c:pt idx="44">
                  <c:v>14.013203607733608</c:v>
                </c:pt>
                <c:pt idx="45">
                  <c:v>14.87973172487283</c:v>
                </c:pt>
                <c:pt idx="46">
                  <c:v>15.799842948260395</c:v>
                </c:pt>
                <c:pt idx="47">
                  <c:v>16.776850672139872</c:v>
                </c:pt>
                <c:pt idx="48">
                  <c:v>17.814273179612197</c:v>
                </c:pt>
                <c:pt idx="49">
                  <c:v>18.915846312255038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16A-497C-920F-FA52D834AAE3}"/>
            </c:ext>
          </c:extLst>
        </c:ser>
        <c:ser>
          <c:idx val="0"/>
          <c:order val="2"/>
          <c:tx>
            <c:strRef>
              <c:f>Sheet1!$B$2</c:f>
              <c:strCache>
                <c:ptCount val="1"/>
                <c:pt idx="0">
                  <c:v>Return = 0%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Sheet1!$B$3:$B$53</c:f>
              <c:numCache>
                <c:formatCode>_("$"* #,##0.00_);_("$"* \(#,##0.00\);_("$"* "-"??_);_(@_)</c:formatCode>
                <c:ptCount val="5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16A-497C-920F-FA52D834A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9120984"/>
        <c:axId val="260374128"/>
      </c:lineChart>
      <c:catAx>
        <c:axId val="359120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0374128"/>
        <c:crosses val="autoZero"/>
        <c:auto val="0"/>
        <c:lblAlgn val="ctr"/>
        <c:lblOffset val="100"/>
        <c:tickLblSkip val="5"/>
        <c:tickMarkSkip val="5"/>
        <c:noMultiLvlLbl val="0"/>
      </c:catAx>
      <c:valAx>
        <c:axId val="26037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120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84965617543795"/>
          <c:y val="0.13054571419764485"/>
          <c:w val="0.20025156431754873"/>
          <c:h val="0.33471608428319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68A77-C7FA-4028-97CC-00AA75D20212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38A9A-BF32-48DB-8900-EF63F75C7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89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56F83C-2864-45D5-A052-6C7843C16597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517D23-2D72-4E4B-B5A4-BDCBA34ED8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15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7D23-2D72-4E4B-B5A4-BDCBA34ED8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2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4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tIns="10584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/>
              <a:t> Adult work hours by early‐childhood income, with 95% confidence intervals.</a:t>
            </a:r>
          </a:p>
          <a:p>
            <a:endParaRPr/>
          </a:p>
          <a:p>
            <a:r>
              <a:rPr lang="en-GB"/>
              <a:t>© 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027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Existing public policies provide the smallest investments when children are youngest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7D23-2D72-4E4B-B5A4-BDCBA34ED8A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4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Publicly-financed early care and education programs provide care for only about 5 hours per week on average for children under age 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17D23-2D72-4E4B-B5A4-BDCBA34ED8A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3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CBC0-B1B6-4576-866C-6C0D4BA85B94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1DF6-469D-4A65-97ED-746D899AC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CBC0-B1B6-4576-866C-6C0D4BA85B94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1DF6-469D-4A65-97ED-746D899AC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CBC0-B1B6-4576-866C-6C0D4BA85B94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1DF6-469D-4A65-97ED-746D899AC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CBC0-B1B6-4576-866C-6C0D4BA85B94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1DF6-469D-4A65-97ED-746D899AC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CBC0-B1B6-4576-866C-6C0D4BA85B94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1DF6-469D-4A65-97ED-746D899AC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CBC0-B1B6-4576-866C-6C0D4BA85B94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1DF6-469D-4A65-97ED-746D899AC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CBC0-B1B6-4576-866C-6C0D4BA85B94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1DF6-469D-4A65-97ED-746D899AC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CBC0-B1B6-4576-866C-6C0D4BA85B94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1DF6-469D-4A65-97ED-746D899AC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CBC0-B1B6-4576-866C-6C0D4BA85B94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1DF6-469D-4A65-97ED-746D899AC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CBC0-B1B6-4576-866C-6C0D4BA85B94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1DF6-469D-4A65-97ED-746D899AC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CBC0-B1B6-4576-866C-6C0D4BA85B94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1DF6-469D-4A65-97ED-746D899AC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ECBC0-B1B6-4576-866C-6C0D4BA85B94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61DF6-469D-4A65-97ED-746D899AC5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nlinelibrary.wiley.com/doi/10.1111/j.1467-8624.2009.01396.x/full#f2" TargetMode="External"/><Relationship Id="rId5" Type="http://schemas.openxmlformats.org/officeDocument/2006/relationships/hyperlink" Target="http://onlinelibrary.wiley.com/doi/10.1111/cdev.2010.81.issue-1/issuetoc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info:doi/10.1371/journal.pone.008095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90650"/>
            <a:ext cx="8458200" cy="23050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First 1,000 Days Matter: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For Better or For Worse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72390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Aaron Sojourner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Carlson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School of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en-US" sz="1400" dirty="0" smtClean="0"/>
              <a:t>This research was </a:t>
            </a:r>
            <a:r>
              <a:rPr lang="en-US" sz="1400" dirty="0"/>
              <a:t>supported by the Eunice Kennedy Shriver National Institute of Child Health &amp; Human Development of the National Institutes of Health under Award Number </a:t>
            </a:r>
            <a:r>
              <a:rPr lang="en-US" sz="1400" dirty="0" smtClean="0"/>
              <a:t>P01HD065704. The </a:t>
            </a:r>
            <a:r>
              <a:rPr lang="en-US" sz="1400" dirty="0"/>
              <a:t>content is solely the responsibility of the </a:t>
            </a:r>
            <a:r>
              <a:rPr lang="en-US" sz="1400" dirty="0" smtClean="0"/>
              <a:t>author </a:t>
            </a:r>
            <a:r>
              <a:rPr lang="en-US" sz="1400" dirty="0"/>
              <a:t>and does not necessarily represent the official views of the National Institutes of </a:t>
            </a:r>
            <a:r>
              <a:rPr lang="en-US" sz="1400" dirty="0" smtClean="0"/>
              <a:t>Health. We also had support from the University of Minnesota Office of the Vice President of Research and Center for Urban &amp; Regional Affairs.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://www.cts.umn.edu/assets/images/uofm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571998"/>
            <a:ext cx="30480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High LBW: </a:t>
            </a:r>
            <a:r>
              <a:rPr lang="en-US" dirty="0"/>
              <a:t> little effect on </a:t>
            </a:r>
            <a:r>
              <a:rPr lang="en-US" dirty="0" smtClean="0"/>
              <a:t>“IQ” at start of child-care intervention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6550223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Duncan &amp; Sojourner (2013) </a:t>
            </a:r>
            <a:r>
              <a:rPr lang="en-US" sz="1400" i="1" dirty="0" smtClean="0"/>
              <a:t>Journal of Human Resources </a:t>
            </a:r>
            <a:r>
              <a:rPr lang="en-US" sz="1400" dirty="0" smtClean="0"/>
              <a:t>: using ECLS-B weights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4635920"/>
            <a:ext cx="7086600" cy="369332"/>
            <a:chOff x="1447800" y="4006334"/>
            <a:chExt cx="7086600" cy="3693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447800" y="4191000"/>
              <a:ext cx="70866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410200" y="400633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Average in control group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0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During child-care intervention:</a:t>
            </a:r>
            <a:br>
              <a:rPr lang="en-US" dirty="0" smtClean="0"/>
            </a:br>
            <a:r>
              <a:rPr lang="en-US" dirty="0" smtClean="0"/>
              <a:t>enormous effects on IQ measures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57370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6550223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Duncan &amp; Sojourner (2013) </a:t>
            </a:r>
            <a:r>
              <a:rPr lang="en-US" sz="1400" i="1" dirty="0" smtClean="0"/>
              <a:t>Journal of Human Resources </a:t>
            </a:r>
            <a:r>
              <a:rPr lang="en-US" sz="1400" dirty="0" smtClean="0"/>
              <a:t>: using ECLS-B weights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4635920"/>
            <a:ext cx="7086600" cy="369332"/>
            <a:chOff x="1447800" y="4006334"/>
            <a:chExt cx="7086600" cy="3693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447800" y="4191000"/>
              <a:ext cx="70866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410200" y="400633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Average in control group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57600" y="24384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 you think effects will be at: </a:t>
            </a:r>
          </a:p>
          <a:p>
            <a:r>
              <a:rPr lang="en-US" dirty="0" smtClean="0"/>
              <a:t>Age-5? </a:t>
            </a:r>
          </a:p>
          <a:p>
            <a:r>
              <a:rPr lang="en-US" dirty="0" smtClean="0"/>
              <a:t>Age-8? </a:t>
            </a:r>
          </a:p>
          <a:p>
            <a:r>
              <a:rPr lang="en-US" dirty="0" smtClean="0"/>
              <a:t>Ag-18?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2 years after intervention end:</a:t>
            </a:r>
            <a:br>
              <a:rPr lang="en-US" dirty="0" smtClean="0"/>
            </a:br>
            <a:r>
              <a:rPr lang="en-US" dirty="0" smtClean="0"/>
              <a:t>large, positive effect at school-entry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72173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6550223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Duncan &amp; Sojourner (2013) </a:t>
            </a:r>
            <a:r>
              <a:rPr lang="en-US" sz="1400" i="1" dirty="0" smtClean="0"/>
              <a:t>Journal of Human Resources </a:t>
            </a:r>
            <a:r>
              <a:rPr lang="en-US" sz="1400" dirty="0" smtClean="0"/>
              <a:t>: using ECLS-B weights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4635920"/>
            <a:ext cx="7086600" cy="369332"/>
            <a:chOff x="1447800" y="4006334"/>
            <a:chExt cx="7086600" cy="3693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447800" y="4191000"/>
              <a:ext cx="70866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410200" y="400633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Average in control group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5 years after intervention end:</a:t>
            </a:r>
            <a:br>
              <a:rPr lang="en-US" dirty="0" smtClean="0"/>
            </a:br>
            <a:r>
              <a:rPr lang="en-US" dirty="0" smtClean="0"/>
              <a:t>large, positive effect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97318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6550223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Duncan &amp; Sojourner (2013) </a:t>
            </a:r>
            <a:r>
              <a:rPr lang="en-US" sz="1400" i="1" dirty="0" smtClean="0"/>
              <a:t>Journal of Human Resources </a:t>
            </a:r>
            <a:r>
              <a:rPr lang="en-US" sz="1400" dirty="0" smtClean="0"/>
              <a:t>: using ECLS-B weights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4635920"/>
            <a:ext cx="7086600" cy="369332"/>
            <a:chOff x="1447800" y="4006334"/>
            <a:chExt cx="7086600" cy="3693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447800" y="4191000"/>
              <a:ext cx="70866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410200" y="400633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Average in control group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2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 years after intervention end:</a:t>
            </a:r>
            <a:br>
              <a:rPr lang="en-US" dirty="0" smtClean="0"/>
            </a:br>
            <a:r>
              <a:rPr lang="en-US" dirty="0" smtClean="0"/>
              <a:t>evidence of persistence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446135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6550223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Duncan &amp; Sojourner (2013) </a:t>
            </a:r>
            <a:r>
              <a:rPr lang="en-US" sz="1400" i="1" dirty="0" smtClean="0"/>
              <a:t>Journal of Human Resources </a:t>
            </a:r>
            <a:r>
              <a:rPr lang="en-US" sz="1400" dirty="0" smtClean="0"/>
              <a:t>: using ECLS-B weights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4635920"/>
            <a:ext cx="7086600" cy="369332"/>
            <a:chOff x="1447800" y="4006334"/>
            <a:chExt cx="7086600" cy="3693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447800" y="4191000"/>
              <a:ext cx="70866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5410200" y="4006334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Average in control group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35634" y="2286000"/>
            <a:ext cx="511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 you think effects will be for higher-income?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C00000"/>
                </a:solidFill>
              </a:rPr>
              <a:t>higher-income</a:t>
            </a:r>
            <a:r>
              <a:rPr lang="en-US" dirty="0" smtClean="0"/>
              <a:t>, effect on </a:t>
            </a:r>
            <a:br>
              <a:rPr lang="en-US" dirty="0" smtClean="0"/>
            </a:br>
            <a:r>
              <a:rPr lang="en-US" dirty="0" smtClean="0"/>
              <a:t>IQ trends much weaker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83153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0" y="6550223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Duncan &amp; Sojourner (2013) </a:t>
            </a:r>
            <a:r>
              <a:rPr lang="en-US" sz="1400" i="1" dirty="0" smtClean="0"/>
              <a:t>Journal of Human Resources </a:t>
            </a:r>
            <a:r>
              <a:rPr lang="en-US" sz="1400" dirty="0" smtClean="0"/>
              <a:t>: using ECLS-B weights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447800" y="4724400"/>
            <a:ext cx="7086600" cy="369332"/>
            <a:chOff x="1447800" y="4093419"/>
            <a:chExt cx="7086600" cy="36933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447800" y="4191000"/>
              <a:ext cx="70866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4495800" y="4093419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Average in same-income control group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2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Returns can exceed those to stock market (5.8% since WW2)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" y="2133600"/>
            <a:ext cx="8794652" cy="317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62484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Heckman et al (2010)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4807634" y="4572000"/>
            <a:ext cx="3879166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64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% is </a:t>
            </a:r>
            <a:r>
              <a:rPr lang="en-US" b="1" dirty="0" smtClean="0"/>
              <a:t>much</a:t>
            </a:r>
            <a:r>
              <a:rPr lang="en-US" dirty="0" smtClean="0"/>
              <a:t> more than double 6%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9972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35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00303" cy="99417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Human capacities develop through process: 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Early experiences have lifelong consequences</a:t>
            </a:r>
            <a:endParaRPr lang="en-US" sz="3200" dirty="0">
              <a:latin typeface="+mn-lt"/>
            </a:endParaRPr>
          </a:p>
        </p:txBody>
      </p:sp>
      <p:pic>
        <p:nvPicPr>
          <p:cNvPr id="1026" name="Picture 2" descr="Brain Plastic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1" y="1451372"/>
            <a:ext cx="7239000" cy="508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br>
              <a:rPr lang="en-US" dirty="0" smtClean="0"/>
            </a:br>
            <a:r>
              <a:rPr lang="en-US" dirty="0" smtClean="0"/>
              <a:t>We ask most when families have least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Least </a:t>
            </a:r>
            <a:r>
              <a:rPr lang="en-US" dirty="0"/>
              <a:t>private resources </a:t>
            </a:r>
            <a:r>
              <a:rPr lang="en-US" dirty="0" smtClean="0"/>
              <a:t>early</a:t>
            </a:r>
          </a:p>
          <a:p>
            <a:endParaRPr lang="en-US" dirty="0"/>
          </a:p>
          <a:p>
            <a:r>
              <a:rPr lang="en-US" dirty="0"/>
              <a:t>Most private responsibility </a:t>
            </a:r>
            <a:r>
              <a:rPr lang="en-US" dirty="0" smtClean="0"/>
              <a:t>early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6773220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dirty="0"/>
              <a:t>P</a:t>
            </a:r>
            <a:r>
              <a:rPr lang="en-US" dirty="0" smtClean="0"/>
              <a:t>eople drive community success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Wise investment in people can drive</a:t>
            </a:r>
            <a:br>
              <a:rPr lang="en-US" dirty="0" smtClean="0"/>
            </a:br>
            <a:r>
              <a:rPr lang="en-US" dirty="0" smtClean="0"/>
              <a:t>community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earning power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752600"/>
            <a:ext cx="7264399" cy="4953000"/>
          </a:xfrm>
        </p:spPr>
      </p:pic>
    </p:spTree>
    <p:extLst>
      <p:ext uri="{BB962C8B-B14F-4D97-AF65-F5344CB8AC3E}">
        <p14:creationId xmlns:p14="http://schemas.microsoft.com/office/powerpoint/2010/main" val="35890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to future income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6" y="1417638"/>
            <a:ext cx="7225268" cy="5119792"/>
          </a:xfrm>
        </p:spPr>
      </p:pic>
    </p:spTree>
    <p:extLst>
      <p:ext uri="{BB962C8B-B14F-4D97-AF65-F5344CB8AC3E}">
        <p14:creationId xmlns:p14="http://schemas.microsoft.com/office/powerpoint/2010/main" val="18894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Least public investment in youngest: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public expenditure per child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4"/>
          <a:stretch/>
        </p:blipFill>
        <p:spPr>
          <a:xfrm>
            <a:off x="1280508" y="1905000"/>
            <a:ext cx="6582983" cy="4711698"/>
          </a:xfrm>
        </p:spPr>
      </p:pic>
    </p:spTree>
    <p:extLst>
      <p:ext uri="{BB962C8B-B14F-4D97-AF65-F5344CB8AC3E}">
        <p14:creationId xmlns:p14="http://schemas.microsoft.com/office/powerpoint/2010/main" val="19426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Publicly-financed care &amp; education: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5 hours/child-</a:t>
            </a:r>
            <a:r>
              <a:rPr lang="en-US" dirty="0" err="1" smtClean="0">
                <a:latin typeface="+mn-lt"/>
              </a:rPr>
              <a:t>wk</a:t>
            </a:r>
            <a:r>
              <a:rPr lang="en-US" dirty="0" smtClean="0">
                <a:latin typeface="+mn-lt"/>
              </a:rPr>
              <a:t> under age 5</a:t>
            </a:r>
            <a:endParaRPr lang="en-US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9"/>
          <a:stretch/>
        </p:blipFill>
        <p:spPr>
          <a:xfrm>
            <a:off x="762000" y="1417638"/>
            <a:ext cx="7553249" cy="5438216"/>
          </a:xfrm>
        </p:spPr>
      </p:pic>
    </p:spTree>
    <p:extLst>
      <p:ext uri="{BB962C8B-B14F-4D97-AF65-F5344CB8AC3E}">
        <p14:creationId xmlns:p14="http://schemas.microsoft.com/office/powerpoint/2010/main" val="307020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way to do it cheaply &amp; well: parent’s income or another adult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315200" cy="4910033"/>
          </a:xfrm>
        </p:spPr>
      </p:pic>
    </p:spTree>
    <p:extLst>
      <p:ext uri="{BB962C8B-B14F-4D97-AF65-F5344CB8AC3E}">
        <p14:creationId xmlns:p14="http://schemas.microsoft.com/office/powerpoint/2010/main" val="23453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else could we possibly expect?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Crises in child care market</a:t>
            </a:r>
          </a:p>
          <a:p>
            <a:pPr lvl="1"/>
            <a:r>
              <a:rPr lang="en-US" sz="2400" b="1" dirty="0" smtClean="0"/>
              <a:t>Shortages</a:t>
            </a:r>
            <a:r>
              <a:rPr lang="en-US" sz="2400" dirty="0" smtClean="0"/>
              <a:t>: not enough slots</a:t>
            </a:r>
          </a:p>
          <a:p>
            <a:pPr lvl="1"/>
            <a:r>
              <a:rPr lang="en-US" sz="2400" b="1" dirty="0" smtClean="0"/>
              <a:t>Unaffordable</a:t>
            </a:r>
            <a:r>
              <a:rPr lang="en-US" sz="2400" dirty="0" smtClean="0"/>
              <a:t>: Prices too high &amp; slots too far for families</a:t>
            </a:r>
          </a:p>
          <a:p>
            <a:pPr lvl="1"/>
            <a:r>
              <a:rPr lang="en-US" sz="2400" b="1" dirty="0" smtClean="0"/>
              <a:t>Staff turnover or exits</a:t>
            </a:r>
            <a:r>
              <a:rPr lang="en-US" sz="2400" dirty="0" smtClean="0"/>
              <a:t>: child care workforce instability</a:t>
            </a:r>
          </a:p>
          <a:p>
            <a:pPr lvl="1"/>
            <a:r>
              <a:rPr lang="en-US" sz="2400" b="1" dirty="0"/>
              <a:t>Closings</a:t>
            </a:r>
            <a:r>
              <a:rPr lang="en-US" sz="2400" dirty="0"/>
              <a:t>: weak incentives for suppliers to operate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Crises in young </a:t>
            </a:r>
            <a:r>
              <a:rPr lang="en-US" sz="2800" dirty="0"/>
              <a:t>families’ </a:t>
            </a:r>
            <a:r>
              <a:rPr lang="en-US" sz="2800" dirty="0" smtClean="0"/>
              <a:t>budgets</a:t>
            </a:r>
            <a:endParaRPr lang="en-US" sz="2800" dirty="0"/>
          </a:p>
          <a:p>
            <a:pPr lvl="1"/>
            <a:r>
              <a:rPr lang="en-US" sz="2400" dirty="0" smtClean="0"/>
              <a:t>Hard </a:t>
            </a:r>
            <a:r>
              <a:rPr lang="en-US" sz="2400" dirty="0"/>
              <a:t>for parents to work or afford to stay </a:t>
            </a:r>
            <a:r>
              <a:rPr lang="en-US" sz="2400" dirty="0" smtClean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664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Similar trends in Greater MN &amp; Metro</a:t>
            </a:r>
            <a:br>
              <a:rPr lang="en-US" dirty="0" smtClean="0"/>
            </a:br>
            <a:r>
              <a:rPr lang="en-US" dirty="0" smtClean="0">
                <a:solidFill>
                  <a:srgbClr val="4F81BD"/>
                </a:solidFill>
              </a:rPr>
              <a:t>Family child care</a:t>
            </a:r>
            <a:r>
              <a:rPr lang="en-US" dirty="0" smtClean="0"/>
              <a:t> ↓, 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Centers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public</a:t>
            </a:r>
            <a:r>
              <a:rPr lang="en-US" dirty="0" smtClean="0"/>
              <a:t> ↑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4600"/>
            <a:ext cx="4038600" cy="293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94600"/>
            <a:ext cx="4038600" cy="2937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57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Exits of family child care not just in MN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76400"/>
            <a:ext cx="7391400" cy="5050788"/>
          </a:xfrm>
        </p:spPr>
      </p:pic>
      <p:sp>
        <p:nvSpPr>
          <p:cNvPr id="10" name="TextBox 9"/>
          <p:cNvSpPr txBox="1"/>
          <p:nvPr/>
        </p:nvSpPr>
        <p:spPr>
          <a:xfrm>
            <a:off x="2819400" y="6450189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https://www.minneapolisfed.org/publications/fedgazette/child-care-availability-raises-concerns</a:t>
            </a:r>
          </a:p>
        </p:txBody>
      </p:sp>
    </p:spTree>
    <p:extLst>
      <p:ext uri="{BB962C8B-B14F-4D97-AF65-F5344CB8AC3E}">
        <p14:creationId xmlns:p14="http://schemas.microsoft.com/office/powerpoint/2010/main" val="3280628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families with most need for </a:t>
            </a:r>
            <a:br>
              <a:rPr lang="en-US" dirty="0" smtClean="0"/>
            </a:br>
            <a:r>
              <a:rPr lang="en-US" dirty="0" smtClean="0"/>
              <a:t>better access to ECE services?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Family-centered </a:t>
            </a:r>
            <a:r>
              <a:rPr lang="en-US" dirty="0"/>
              <a:t>view of </a:t>
            </a:r>
            <a:r>
              <a:rPr lang="en-US" dirty="0" smtClean="0"/>
              <a:t>the ECE market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Low access to ECE services marked by:</a:t>
            </a:r>
          </a:p>
          <a:p>
            <a:pPr lvl="1"/>
            <a:r>
              <a:rPr lang="en-US" dirty="0"/>
              <a:t>High </a:t>
            </a:r>
            <a:r>
              <a:rPr lang="en-US" b="1" dirty="0"/>
              <a:t>costs: </a:t>
            </a:r>
            <a:r>
              <a:rPr lang="en-US" dirty="0"/>
              <a:t>high </a:t>
            </a:r>
            <a:r>
              <a:rPr lang="en-US" b="1" dirty="0"/>
              <a:t>prices </a:t>
            </a:r>
            <a:r>
              <a:rPr lang="en-US" dirty="0"/>
              <a:t>and long </a:t>
            </a:r>
            <a:r>
              <a:rPr lang="en-US" b="1" dirty="0"/>
              <a:t>travel times</a:t>
            </a:r>
          </a:p>
          <a:p>
            <a:pPr lvl="1"/>
            <a:r>
              <a:rPr lang="en-US" dirty="0" smtClean="0"/>
              <a:t>Low </a:t>
            </a:r>
            <a:r>
              <a:rPr lang="en-US" b="1" dirty="0" smtClean="0"/>
              <a:t>quantity</a:t>
            </a:r>
            <a:r>
              <a:rPr lang="en-US" dirty="0" smtClean="0"/>
              <a:t> of services relative to presence of young children</a:t>
            </a:r>
          </a:p>
          <a:p>
            <a:pPr lvl="1"/>
            <a:r>
              <a:rPr lang="en-US" dirty="0" smtClean="0"/>
              <a:t>Low </a:t>
            </a:r>
            <a:r>
              <a:rPr lang="en-US" b="1" dirty="0" smtClean="0"/>
              <a:t>quality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Proper diagnosis supports proper remedy.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32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Family Access Reports by community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1" y="1600200"/>
            <a:ext cx="3621797" cy="452596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90" y="1600200"/>
            <a:ext cx="3833820" cy="4525963"/>
          </a:xfrm>
        </p:spPr>
      </p:pic>
    </p:spTree>
    <p:extLst>
      <p:ext uri="{BB962C8B-B14F-4D97-AF65-F5344CB8AC3E}">
        <p14:creationId xmlns:p14="http://schemas.microsoft.com/office/powerpoint/2010/main" val="375843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Income-based gaps in skill open up early in life but are not inevitable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 ask the most when families have the least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tools to understand MN families’ access to early care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Dimensions of ECE investment policy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946711"/>
              </p:ext>
            </p:extLst>
          </p:nvPr>
        </p:nvGraphicFramePr>
        <p:xfrm>
          <a:off x="381000" y="1524000"/>
          <a:ext cx="8382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3177939986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798232632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1056554732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572020052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12912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CCAP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ELS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Head Start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VPK/SR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9778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Ages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0-4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3-4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0-4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3-4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34706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Incomes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Low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Any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917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Prices </a:t>
                      </a:r>
                      <a:r>
                        <a:rPr lang="en-US" sz="2800" b="1" dirty="0" smtClean="0"/>
                        <a:t>to family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Co-pay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Co-pay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Free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Delivery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Mixed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Mixed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Contractor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Schools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4424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Quality</a:t>
                      </a:r>
                      <a:r>
                        <a:rPr lang="en-US" sz="2800" b="1" baseline="0" dirty="0" smtClean="0"/>
                        <a:t> assurance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Regs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Regs</a:t>
                      </a:r>
                      <a:r>
                        <a:rPr lang="en-US" sz="2800" dirty="0" smtClean="0"/>
                        <a:t> + Parent </a:t>
                      </a:r>
                      <a:r>
                        <a:rPr lang="en-US" sz="2800" baseline="0" dirty="0" smtClean="0"/>
                        <a:t>Aware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Perf.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standards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School</a:t>
                      </a:r>
                      <a:r>
                        <a:rPr lang="en-US" sz="2800" baseline="0" dirty="0" smtClean="0"/>
                        <a:t> d</a:t>
                      </a:r>
                      <a:r>
                        <a:rPr lang="en-US" sz="2800" dirty="0" smtClean="0"/>
                        <a:t>istricts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11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760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experiences have lifelong consequences. A scarce investment opportunity, not burden.</a:t>
            </a:r>
          </a:p>
          <a:p>
            <a:pPr lvl="1"/>
            <a:endParaRPr lang="en-US" dirty="0"/>
          </a:p>
          <a:p>
            <a:r>
              <a:rPr lang="en-US" dirty="0" smtClean="0"/>
              <a:t>We ask the most of families when they have the least. Crises are entirely predictable.</a:t>
            </a:r>
          </a:p>
          <a:p>
            <a:endParaRPr lang="en-US" dirty="0"/>
          </a:p>
          <a:p>
            <a:r>
              <a:rPr lang="en-US" dirty="0" smtClean="0"/>
              <a:t>Better analysis can improve decisions about where to invest private &amp; public resources.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s://s-media-cache-ak0.pinimg.com/236x/d8/9e/33/d89e3394da867923f40c867e001d9a3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381000"/>
            <a:ext cx="40195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upload.wikimedia.org/wikipedia/commons/8/82/Alfred_Marsh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7812"/>
            <a:ext cx="2819400" cy="39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454400" y="5181600"/>
            <a:ext cx="533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The most valuable of all capital is that invested in human beings.</a:t>
            </a:r>
          </a:p>
          <a:p>
            <a:pPr algn="r"/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sz="2000" dirty="0" smtClean="0"/>
              <a:t>- Alfred Marshall, </a:t>
            </a:r>
            <a:r>
              <a:rPr lang="en-US" sz="2000" i="1" dirty="0" smtClean="0"/>
              <a:t>Principles of Economics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81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Thank you!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/>
              <a:t>asojourn@umn.edu</a:t>
            </a:r>
          </a:p>
        </p:txBody>
      </p:sp>
    </p:spTree>
    <p:extLst>
      <p:ext uri="{BB962C8B-B14F-4D97-AF65-F5344CB8AC3E}">
        <p14:creationId xmlns:p14="http://schemas.microsoft.com/office/powerpoint/2010/main" val="18253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What about test-score fade-out?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2211"/>
            <a:ext cx="7315200" cy="498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553200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Chetty</a:t>
            </a:r>
            <a:r>
              <a:rPr lang="en-US" sz="1400" dirty="0" smtClean="0"/>
              <a:t> et al (2013)  How does </a:t>
            </a:r>
            <a:r>
              <a:rPr lang="en-US" sz="1400" dirty="0"/>
              <a:t>y</a:t>
            </a:r>
            <a:r>
              <a:rPr lang="en-US" sz="1400" dirty="0" smtClean="0"/>
              <a:t>our </a:t>
            </a:r>
            <a:r>
              <a:rPr lang="en-US" sz="1400" dirty="0"/>
              <a:t>k</a:t>
            </a:r>
            <a:r>
              <a:rPr lang="en-US" sz="1400" dirty="0" smtClean="0"/>
              <a:t>indergarten classroom </a:t>
            </a:r>
            <a:r>
              <a:rPr lang="en-US" sz="1400" dirty="0"/>
              <a:t>a</a:t>
            </a:r>
            <a:r>
              <a:rPr lang="en-US" sz="1400" dirty="0" smtClean="0"/>
              <a:t>ffect our earnings? </a:t>
            </a:r>
            <a:r>
              <a:rPr lang="en-US" sz="1400" i="1" dirty="0" smtClean="0"/>
              <a:t>Quarterly Journal of Economics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657206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4439"/>
            <a:ext cx="7239000" cy="510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Earnings impacts despite score fade-out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553200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Chetty</a:t>
            </a:r>
            <a:r>
              <a:rPr lang="en-US" sz="1400" dirty="0" smtClean="0"/>
              <a:t> et al (2013)  How does </a:t>
            </a:r>
            <a:r>
              <a:rPr lang="en-US" sz="1400" dirty="0"/>
              <a:t>y</a:t>
            </a:r>
            <a:r>
              <a:rPr lang="en-US" sz="1400" dirty="0" smtClean="0"/>
              <a:t>our </a:t>
            </a:r>
            <a:r>
              <a:rPr lang="en-US" sz="1400" dirty="0"/>
              <a:t>k</a:t>
            </a:r>
            <a:r>
              <a:rPr lang="en-US" sz="1400" dirty="0" smtClean="0"/>
              <a:t>indergarten classroom </a:t>
            </a:r>
            <a:r>
              <a:rPr lang="en-US" sz="1400" dirty="0"/>
              <a:t>a</a:t>
            </a:r>
            <a:r>
              <a:rPr lang="en-US" sz="1400" dirty="0" smtClean="0"/>
              <a:t>ffect our earnings? </a:t>
            </a:r>
            <a:r>
              <a:rPr lang="en-US" sz="1400" i="1" dirty="0" smtClean="0"/>
              <a:t>Quarterly Journal of Economics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02607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Income-based </a:t>
            </a:r>
            <a:r>
              <a:rPr lang="en-US" b="1" dirty="0" smtClean="0"/>
              <a:t>input</a:t>
            </a:r>
            <a:r>
              <a:rPr lang="en-US" dirty="0" smtClean="0"/>
              <a:t> gap opens early too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42471"/>
            <a:ext cx="6324600" cy="4986929"/>
          </a:xfrm>
        </p:spPr>
      </p:pic>
      <p:sp>
        <p:nvSpPr>
          <p:cNvPr id="9" name="TextBox 8"/>
          <p:cNvSpPr txBox="1"/>
          <p:nvPr/>
        </p:nvSpPr>
        <p:spPr>
          <a:xfrm>
            <a:off x="4114800" y="6248400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Hart &amp; </a:t>
            </a:r>
            <a:r>
              <a:rPr lang="en-US" dirty="0" err="1" smtClean="0"/>
              <a:t>Risley</a:t>
            </a:r>
            <a:r>
              <a:rPr lang="en-US" dirty="0" smtClean="0"/>
              <a:t> (2003)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Trends for centers differ by state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17638"/>
            <a:ext cx="6884305" cy="4819014"/>
          </a:xfrm>
        </p:spPr>
      </p:pic>
      <p:sp>
        <p:nvSpPr>
          <p:cNvPr id="10" name="TextBox 9"/>
          <p:cNvSpPr txBox="1"/>
          <p:nvPr/>
        </p:nvSpPr>
        <p:spPr>
          <a:xfrm>
            <a:off x="2819400" y="6450189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https://www.minneapolisfed.org/publications/fedgazette/child-care-availability-raises-concerns</a:t>
            </a:r>
          </a:p>
        </p:txBody>
      </p:sp>
    </p:spTree>
    <p:extLst>
      <p:ext uri="{BB962C8B-B14F-4D97-AF65-F5344CB8AC3E}">
        <p14:creationId xmlns:p14="http://schemas.microsoft.com/office/powerpoint/2010/main" val="140005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24801" y="419401"/>
            <a:ext cx="8228160" cy="724320"/>
          </a:xfrm>
        </p:spPr>
        <p:txBody>
          <a:bodyPr vert="horz" lIns="91440" tIns="12801" rIns="91440" bIns="45720" rtlCol="0" anchor="ctr">
            <a:normAutofit/>
          </a:bodyPr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b="1" dirty="0"/>
              <a:t>Early‐Childhood Poverty and Adult </a:t>
            </a:r>
            <a:r>
              <a:rPr lang="en-GB" sz="2400" b="1" dirty="0" smtClean="0"/>
              <a:t>Employment</a:t>
            </a:r>
            <a:endParaRPr lang="en-GB" sz="2400" b="1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613" y="1426621"/>
            <a:ext cx="7598536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5201" y="6205321"/>
            <a:ext cx="6252480" cy="505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8" tIns="49619" rIns="81638" bIns="40819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998" b="1">
                <a:solidFill>
                  <a:srgbClr val="000000"/>
                </a:solidFill>
              </a:rPr>
              <a:t>Child Development</a:t>
            </a:r>
            <a:r>
              <a:rPr lang="en-GB" sz="998">
                <a:solidFill>
                  <a:srgbClr val="000000"/>
                </a:solidFill>
              </a:rPr>
              <a:t/>
            </a:r>
            <a:br>
              <a:rPr lang="en-GB" sz="998">
                <a:solidFill>
                  <a:srgbClr val="000000"/>
                </a:solidFill>
              </a:rPr>
            </a:br>
            <a:r>
              <a:rPr lang="en-GB" sz="998">
                <a:solidFill>
                  <a:srgbClr val="000000"/>
                </a:solidFill>
                <a:hlinkClick r:id="rId5"/>
              </a:rPr>
              <a:t>Volume 81, Issue 1, </a:t>
            </a:r>
            <a:r>
              <a:rPr lang="en-GB" sz="998">
                <a:solidFill>
                  <a:srgbClr val="000000"/>
                </a:solidFill>
              </a:rPr>
              <a:t>pages 306-325, 4 FEB 2010 DOI: 10.1111/j.1467-8624.2009.01396.x</a:t>
            </a:r>
            <a:br>
              <a:rPr lang="en-GB" sz="998">
                <a:solidFill>
                  <a:srgbClr val="000000"/>
                </a:solidFill>
              </a:rPr>
            </a:br>
            <a:r>
              <a:rPr lang="en-GB" sz="998">
                <a:solidFill>
                  <a:srgbClr val="000000"/>
                </a:solidFill>
                <a:hlinkClick r:id="rId6"/>
              </a:rPr>
              <a:t>http://onlinelibrary.wiley.com/doi/10.1111/j.1467-8624.2009.01396.x/full#f2</a:t>
            </a:r>
          </a:p>
        </p:txBody>
      </p:sp>
    </p:spTree>
    <p:extLst>
      <p:ext uri="{BB962C8B-B14F-4D97-AF65-F5344CB8AC3E}">
        <p14:creationId xmlns:p14="http://schemas.microsoft.com/office/powerpoint/2010/main" val="2899699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6400800"/>
            <a:ext cx="58864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/>
              <a:t>Council of Economic Advisers (2016) Economic Report of the President: Chapter 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249218"/>
            <a:ext cx="6242221" cy="499918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00303" cy="99417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+mn-lt"/>
              </a:rPr>
              <a:t>Income-based gaps open early &amp; stabilize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85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69745"/>
            <a:ext cx="6959600" cy="45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6038709"/>
            <a:ext cx="8347364" cy="5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altLang="en-US" sz="1100"/>
              <a:t>Hanson JL, Hair N, Shen DG, Shi F, et al. (2013) Family Poverty Affects the Rate of Human Infant Brain Growth. PLoS ONE 8(12): e80954. doi:10.1371/journal.pone.0080954</a:t>
            </a:r>
          </a:p>
          <a:p>
            <a:pPr eaLnBrk="1" hangingPunct="1"/>
            <a:r>
              <a:rPr lang="en-US" altLang="en-US" sz="1100">
                <a:hlinkClick r:id="rId3"/>
              </a:rPr>
              <a:t>http://www.plosone.org/article/info:doi/10.1371/journal.pone.0080954</a:t>
            </a:r>
            <a:endParaRPr lang="en-US" altLang="en-US" sz="110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91" y="6342530"/>
            <a:ext cx="2205182" cy="45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74638"/>
            <a:ext cx="87630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Income-based gaps open early (1)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Better early experiences can break these relationships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400" dirty="0" smtClean="0"/>
              <a:t>The Infant Health &amp; Development Program (IHDP) recruited a sample at birth and randomly assigned a treatment.</a:t>
            </a:r>
          </a:p>
          <a:p>
            <a:pPr>
              <a:buNone/>
            </a:pPr>
            <a:r>
              <a:rPr lang="en-US" sz="2600" dirty="0" smtClean="0"/>
              <a:t>	[Brooks-Gunn et al, 1994; McCarton et al, 1997; Gross et al, 1997]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dirty="0"/>
              <a:t>	</a:t>
            </a:r>
            <a:r>
              <a:rPr lang="en-US" sz="3400" dirty="0" smtClean="0"/>
              <a:t>Age 0-1: weekly home visit from staff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	Age 1-3: child eligible for child development center  (CDC)</a:t>
            </a:r>
          </a:p>
          <a:p>
            <a:pPr>
              <a:buNone/>
            </a:pPr>
            <a:r>
              <a:rPr lang="en-US" sz="3400" dirty="0"/>
              <a:t>	</a:t>
            </a:r>
            <a:r>
              <a:rPr lang="en-US" sz="3400" dirty="0" smtClean="0"/>
              <a:t>	Free </a:t>
            </a:r>
          </a:p>
          <a:p>
            <a:pPr>
              <a:buNone/>
            </a:pPr>
            <a:r>
              <a:rPr lang="en-US" sz="3400" dirty="0"/>
              <a:t>	</a:t>
            </a:r>
            <a:r>
              <a:rPr lang="en-US" sz="3400" dirty="0" smtClean="0"/>
              <a:t>	</a:t>
            </a:r>
            <a:r>
              <a:rPr lang="en-US" sz="3400" dirty="0"/>
              <a:t>F</a:t>
            </a:r>
            <a:r>
              <a:rPr lang="en-US" sz="3400" dirty="0" smtClean="0"/>
              <a:t>ull-day</a:t>
            </a:r>
          </a:p>
          <a:p>
            <a:pPr>
              <a:buNone/>
            </a:pPr>
            <a:r>
              <a:rPr lang="en-US" sz="3400" dirty="0" smtClean="0"/>
              <a:t>		High-quality, Abecedarian curriculum</a:t>
            </a:r>
          </a:p>
          <a:p>
            <a:pPr>
              <a:buNone/>
            </a:pPr>
            <a:r>
              <a:rPr lang="en-US" sz="3400" dirty="0"/>
              <a:t>	</a:t>
            </a:r>
            <a:r>
              <a:rPr lang="en-US" sz="3400" dirty="0" smtClean="0"/>
              <a:t>	Free transportation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experimental sample (N = 985): IHDP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Ethnically and economically diverse </a:t>
            </a:r>
            <a:r>
              <a:rPr lang="en-US" dirty="0"/>
              <a:t>sample but only </a:t>
            </a:r>
            <a:r>
              <a:rPr lang="en-US" dirty="0" smtClean="0"/>
              <a:t>included children born:</a:t>
            </a:r>
          </a:p>
          <a:p>
            <a:pPr lvl="1"/>
            <a:r>
              <a:rPr lang="en-US" dirty="0" smtClean="0"/>
              <a:t>	Low-birth weight (≤ 2.5 kg = 5.5 lbs)</a:t>
            </a:r>
          </a:p>
          <a:p>
            <a:pPr lvl="1"/>
            <a:r>
              <a:rPr lang="en-US" dirty="0" smtClean="0"/>
              <a:t>	Premature (≤ 37 wks)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In one of 8 research hospitals.</a:t>
            </a:r>
          </a:p>
          <a:p>
            <a:pPr lvl="1"/>
            <a:r>
              <a:rPr lang="en-US" dirty="0" smtClean="0"/>
              <a:t>	Starting January 7, 1985 until fully enrolled</a:t>
            </a:r>
          </a:p>
          <a:p>
            <a:pPr lvl="1"/>
            <a:r>
              <a:rPr lang="en-US" dirty="0" smtClean="0"/>
              <a:t>  Control = 608; Treatment = 377.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11914</TotalTime>
  <Words>903</Words>
  <Application>Microsoft Office PowerPoint</Application>
  <PresentationFormat>On-screen Show (4:3)</PresentationFormat>
  <Paragraphs>187</Paragraphs>
  <Slides>37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The First 1,000 Days Matter: For Better or For Worse</vt:lpstr>
      <vt:lpstr>People drive community success  Wise investment in people can drive community success</vt:lpstr>
      <vt:lpstr>Outline</vt:lpstr>
      <vt:lpstr>Early‐Childhood Poverty and Adult Employment</vt:lpstr>
      <vt:lpstr>Income-based gaps open early &amp; stabilize</vt:lpstr>
      <vt:lpstr>PowerPoint Presentation</vt:lpstr>
      <vt:lpstr>Better early experiences can break these relationships</vt:lpstr>
      <vt:lpstr>An experiment</vt:lpstr>
      <vt:lpstr>The experimental sample (N = 985): IHDP</vt:lpstr>
      <vt:lpstr> High LBW:  little effect on “IQ” at start of child-care intervention</vt:lpstr>
      <vt:lpstr> During child-care intervention: enormous effects on IQ measures</vt:lpstr>
      <vt:lpstr> 2 years after intervention end: large, positive effect at school-entry</vt:lpstr>
      <vt:lpstr> 5 years after intervention end: large, positive effect</vt:lpstr>
      <vt:lpstr>15 years after intervention end: evidence of persistence</vt:lpstr>
      <vt:lpstr>For higher-income, effect on  IQ trends much weaker</vt:lpstr>
      <vt:lpstr>Returns can exceed those to stock market (5.8% since WW2)</vt:lpstr>
      <vt:lpstr>8% is much more than double 6%</vt:lpstr>
      <vt:lpstr>Human capacities develop through process:  Early experiences have lifelong consequences</vt:lpstr>
      <vt:lpstr>2.  We ask most when families have least</vt:lpstr>
      <vt:lpstr>Current earning power</vt:lpstr>
      <vt:lpstr>Access to future income</vt:lpstr>
      <vt:lpstr>Least public investment in youngest:  public expenditure per child</vt:lpstr>
      <vt:lpstr>Publicly-financed care &amp; education:  5 hours/child-wk under age 5</vt:lpstr>
      <vt:lpstr>No way to do it cheaply &amp; well: parent’s income or another adult</vt:lpstr>
      <vt:lpstr>What else could we possibly expect?</vt:lpstr>
      <vt:lpstr>Similar trends in Greater MN &amp; Metro Family child care ↓,  Centers &amp; public ↑</vt:lpstr>
      <vt:lpstr>Exits of family child care not just in MN</vt:lpstr>
      <vt:lpstr>Where are families with most need for  better access to ECE services?</vt:lpstr>
      <vt:lpstr>Family Access Reports by community</vt:lpstr>
      <vt:lpstr>Dimensions of ECE investment policy</vt:lpstr>
      <vt:lpstr>Wrapping up</vt:lpstr>
      <vt:lpstr>PowerPoint Presentation</vt:lpstr>
      <vt:lpstr>Appendix</vt:lpstr>
      <vt:lpstr>2. What about test-score fade-out?</vt:lpstr>
      <vt:lpstr>Earnings impacts despite score fade-out</vt:lpstr>
      <vt:lpstr>Income-based input gap opens early too</vt:lpstr>
      <vt:lpstr>Trends for centers differ by state</vt:lpstr>
    </vt:vector>
  </TitlesOfParts>
  <Company>University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Intensive Early Childhood Intervention Programs Eliminate Income-Based Cognitive and Achievement Gaps?</dc:title>
  <dc:creator>asojourn</dc:creator>
  <cp:lastModifiedBy>Aaron Sojourner</cp:lastModifiedBy>
  <cp:revision>1010</cp:revision>
  <cp:lastPrinted>2015-04-23T16:27:04Z</cp:lastPrinted>
  <dcterms:created xsi:type="dcterms:W3CDTF">2011-12-19T15:31:44Z</dcterms:created>
  <dcterms:modified xsi:type="dcterms:W3CDTF">2019-01-23T20:53:20Z</dcterms:modified>
</cp:coreProperties>
</file>