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6" r:id="rId3"/>
    <p:sldId id="272" r:id="rId4"/>
    <p:sldId id="273" r:id="rId5"/>
    <p:sldId id="274" r:id="rId6"/>
    <p:sldId id="282" r:id="rId7"/>
    <p:sldId id="275" r:id="rId8"/>
    <p:sldId id="276" r:id="rId9"/>
    <p:sldId id="277" r:id="rId10"/>
    <p:sldId id="280" r:id="rId11"/>
    <p:sldId id="278" r:id="rId12"/>
    <p:sldId id="279" r:id="rId13"/>
    <p:sldId id="281"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vin Alexander" initials="CA" lastIdx="1" clrIdx="0">
    <p:extLst>
      <p:ext uri="{19B8F6BF-5375-455C-9EA6-DF929625EA0E}">
        <p15:presenceInfo xmlns:p15="http://schemas.microsoft.com/office/powerpoint/2012/main" userId="Calvin Alexan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2" autoAdjust="0"/>
    <p:restoredTop sz="84802" autoAdjust="0"/>
  </p:normalViewPr>
  <p:slideViewPr>
    <p:cSldViewPr snapToGrid="0">
      <p:cViewPr varScale="1">
        <p:scale>
          <a:sx n="97" d="100"/>
          <a:sy n="97" d="100"/>
        </p:scale>
        <p:origin x="138" y="8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11F457-548C-42FC-8B4A-B444C5C14A70}" type="datetimeFigureOut">
              <a:rPr lang="en-US" smtClean="0"/>
              <a:t>1/24/2019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9894F79-A07E-4EC1-BB7A-0CA91FB8E305}" type="slidenum">
              <a:rPr lang="en-US" smtClean="0"/>
              <a:t>‹#›</a:t>
            </a:fld>
            <a:endParaRPr lang="en-US"/>
          </a:p>
        </p:txBody>
      </p:sp>
    </p:spTree>
    <p:extLst>
      <p:ext uri="{BB962C8B-B14F-4D97-AF65-F5344CB8AC3E}">
        <p14:creationId xmlns:p14="http://schemas.microsoft.com/office/powerpoint/2010/main" val="369355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Legislative</a:t>
            </a:r>
            <a:r>
              <a:rPr lang="en-US" baseline="0" dirty="0"/>
              <a:t> Water Commission on point on a lot of issues</a:t>
            </a:r>
            <a:endParaRPr lang="en-US" dirty="0"/>
          </a:p>
        </p:txBody>
      </p:sp>
      <p:sp>
        <p:nvSpPr>
          <p:cNvPr id="4" name="Slide Number Placeholder 3"/>
          <p:cNvSpPr>
            <a:spLocks noGrp="1"/>
          </p:cNvSpPr>
          <p:nvPr>
            <p:ph type="sldNum" sz="quarter" idx="10"/>
          </p:nvPr>
        </p:nvSpPr>
        <p:spPr/>
        <p:txBody>
          <a:bodyPr/>
          <a:lstStyle/>
          <a:p>
            <a:fld id="{D9894F79-A07E-4EC1-BB7A-0CA91FB8E305}" type="slidenum">
              <a:rPr lang="en-US" smtClean="0"/>
              <a:t>1</a:t>
            </a:fld>
            <a:endParaRPr lang="en-US"/>
          </a:p>
        </p:txBody>
      </p:sp>
    </p:spTree>
    <p:extLst>
      <p:ext uri="{BB962C8B-B14F-4D97-AF65-F5344CB8AC3E}">
        <p14:creationId xmlns:p14="http://schemas.microsoft.com/office/powerpoint/2010/main" val="92657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take groundwater, drink</a:t>
            </a:r>
            <a:r>
              <a:rPr lang="en-US" baseline="0" dirty="0"/>
              <a:t> it/flush toilets with it, the send it to WWTP and the river == not sustainable. </a:t>
            </a:r>
          </a:p>
          <a:p>
            <a:endParaRPr lang="en-US" dirty="0"/>
          </a:p>
        </p:txBody>
      </p:sp>
      <p:sp>
        <p:nvSpPr>
          <p:cNvPr id="4" name="Slide Number Placeholder 3"/>
          <p:cNvSpPr>
            <a:spLocks noGrp="1"/>
          </p:cNvSpPr>
          <p:nvPr>
            <p:ph type="sldNum" sz="quarter" idx="10"/>
          </p:nvPr>
        </p:nvSpPr>
        <p:spPr/>
        <p:txBody>
          <a:bodyPr/>
          <a:lstStyle/>
          <a:p>
            <a:fld id="{D9894F79-A07E-4EC1-BB7A-0CA91FB8E305}" type="slidenum">
              <a:rPr lang="en-US" smtClean="0"/>
              <a:t>2</a:t>
            </a:fld>
            <a:endParaRPr lang="en-US"/>
          </a:p>
        </p:txBody>
      </p:sp>
    </p:spTree>
    <p:extLst>
      <p:ext uri="{BB962C8B-B14F-4D97-AF65-F5344CB8AC3E}">
        <p14:creationId xmlns:p14="http://schemas.microsoft.com/office/powerpoint/2010/main" val="3087389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94F79-A07E-4EC1-BB7A-0CA91FB8E305}" type="slidenum">
              <a:rPr lang="en-US" smtClean="0"/>
              <a:t>5</a:t>
            </a:fld>
            <a:endParaRPr lang="en-US"/>
          </a:p>
        </p:txBody>
      </p:sp>
    </p:spTree>
    <p:extLst>
      <p:ext uri="{BB962C8B-B14F-4D97-AF65-F5344CB8AC3E}">
        <p14:creationId xmlns:p14="http://schemas.microsoft.com/office/powerpoint/2010/main" val="216342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94F79-A07E-4EC1-BB7A-0CA91FB8E305}" type="slidenum">
              <a:rPr lang="en-US" smtClean="0"/>
              <a:t>8</a:t>
            </a:fld>
            <a:endParaRPr lang="en-US"/>
          </a:p>
        </p:txBody>
      </p:sp>
    </p:spTree>
    <p:extLst>
      <p:ext uri="{BB962C8B-B14F-4D97-AF65-F5344CB8AC3E}">
        <p14:creationId xmlns:p14="http://schemas.microsoft.com/office/powerpoint/2010/main" val="1561100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94F79-A07E-4EC1-BB7A-0CA91FB8E305}" type="slidenum">
              <a:rPr lang="en-US" smtClean="0"/>
              <a:t>9</a:t>
            </a:fld>
            <a:endParaRPr lang="en-US"/>
          </a:p>
        </p:txBody>
      </p:sp>
    </p:spTree>
    <p:extLst>
      <p:ext uri="{BB962C8B-B14F-4D97-AF65-F5344CB8AC3E}">
        <p14:creationId xmlns:p14="http://schemas.microsoft.com/office/powerpoint/2010/main" val="4039208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94F79-A07E-4EC1-BB7A-0CA91FB8E305}" type="slidenum">
              <a:rPr lang="en-US" smtClean="0"/>
              <a:t>11</a:t>
            </a:fld>
            <a:endParaRPr lang="en-US"/>
          </a:p>
        </p:txBody>
      </p:sp>
    </p:spTree>
    <p:extLst>
      <p:ext uri="{BB962C8B-B14F-4D97-AF65-F5344CB8AC3E}">
        <p14:creationId xmlns:p14="http://schemas.microsoft.com/office/powerpoint/2010/main" val="263338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1D307-5300-4AC6-A285-61877113565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43667-0BDF-4466-9A4B-82BBF084C6FA}" type="slidenum">
              <a:rPr lang="en-US" smtClean="0"/>
              <a:t>‹#›</a:t>
            </a:fld>
            <a:endParaRPr lang="en-US"/>
          </a:p>
        </p:txBody>
      </p:sp>
    </p:spTree>
    <p:extLst>
      <p:ext uri="{BB962C8B-B14F-4D97-AF65-F5344CB8AC3E}">
        <p14:creationId xmlns:p14="http://schemas.microsoft.com/office/powerpoint/2010/main" val="135403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1D307-5300-4AC6-A285-61877113565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43667-0BDF-4466-9A4B-82BBF084C6FA}" type="slidenum">
              <a:rPr lang="en-US" smtClean="0"/>
              <a:t>‹#›</a:t>
            </a:fld>
            <a:endParaRPr lang="en-US"/>
          </a:p>
        </p:txBody>
      </p:sp>
    </p:spTree>
    <p:extLst>
      <p:ext uri="{BB962C8B-B14F-4D97-AF65-F5344CB8AC3E}">
        <p14:creationId xmlns:p14="http://schemas.microsoft.com/office/powerpoint/2010/main" val="288391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1D307-5300-4AC6-A285-61877113565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43667-0BDF-4466-9A4B-82BBF084C6FA}" type="slidenum">
              <a:rPr lang="en-US" smtClean="0"/>
              <a:t>‹#›</a:t>
            </a:fld>
            <a:endParaRPr lang="en-US"/>
          </a:p>
        </p:txBody>
      </p:sp>
    </p:spTree>
    <p:extLst>
      <p:ext uri="{BB962C8B-B14F-4D97-AF65-F5344CB8AC3E}">
        <p14:creationId xmlns:p14="http://schemas.microsoft.com/office/powerpoint/2010/main" val="216903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1D307-5300-4AC6-A285-61877113565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43667-0BDF-4466-9A4B-82BBF084C6FA}" type="slidenum">
              <a:rPr lang="en-US" smtClean="0"/>
              <a:t>‹#›</a:t>
            </a:fld>
            <a:endParaRPr lang="en-US"/>
          </a:p>
        </p:txBody>
      </p:sp>
    </p:spTree>
    <p:extLst>
      <p:ext uri="{BB962C8B-B14F-4D97-AF65-F5344CB8AC3E}">
        <p14:creationId xmlns:p14="http://schemas.microsoft.com/office/powerpoint/2010/main" val="340482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51D307-5300-4AC6-A285-61877113565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543667-0BDF-4466-9A4B-82BBF084C6FA}" type="slidenum">
              <a:rPr lang="en-US" smtClean="0"/>
              <a:t>‹#›</a:t>
            </a:fld>
            <a:endParaRPr lang="en-US"/>
          </a:p>
        </p:txBody>
      </p:sp>
    </p:spTree>
    <p:extLst>
      <p:ext uri="{BB962C8B-B14F-4D97-AF65-F5344CB8AC3E}">
        <p14:creationId xmlns:p14="http://schemas.microsoft.com/office/powerpoint/2010/main" val="2567545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1D307-5300-4AC6-A285-61877113565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43667-0BDF-4466-9A4B-82BBF084C6FA}" type="slidenum">
              <a:rPr lang="en-US" smtClean="0"/>
              <a:t>‹#›</a:t>
            </a:fld>
            <a:endParaRPr lang="en-US"/>
          </a:p>
        </p:txBody>
      </p:sp>
    </p:spTree>
    <p:extLst>
      <p:ext uri="{BB962C8B-B14F-4D97-AF65-F5344CB8AC3E}">
        <p14:creationId xmlns:p14="http://schemas.microsoft.com/office/powerpoint/2010/main" val="68909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1D307-5300-4AC6-A285-618771135654}"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543667-0BDF-4466-9A4B-82BBF084C6FA}" type="slidenum">
              <a:rPr lang="en-US" smtClean="0"/>
              <a:t>‹#›</a:t>
            </a:fld>
            <a:endParaRPr lang="en-US"/>
          </a:p>
        </p:txBody>
      </p:sp>
    </p:spTree>
    <p:extLst>
      <p:ext uri="{BB962C8B-B14F-4D97-AF65-F5344CB8AC3E}">
        <p14:creationId xmlns:p14="http://schemas.microsoft.com/office/powerpoint/2010/main" val="383984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1D307-5300-4AC6-A285-618771135654}"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543667-0BDF-4466-9A4B-82BBF084C6FA}" type="slidenum">
              <a:rPr lang="en-US" smtClean="0"/>
              <a:t>‹#›</a:t>
            </a:fld>
            <a:endParaRPr lang="en-US"/>
          </a:p>
        </p:txBody>
      </p:sp>
    </p:spTree>
    <p:extLst>
      <p:ext uri="{BB962C8B-B14F-4D97-AF65-F5344CB8AC3E}">
        <p14:creationId xmlns:p14="http://schemas.microsoft.com/office/powerpoint/2010/main" val="84050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1D307-5300-4AC6-A285-618771135654}"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543667-0BDF-4466-9A4B-82BBF084C6FA}" type="slidenum">
              <a:rPr lang="en-US" smtClean="0"/>
              <a:t>‹#›</a:t>
            </a:fld>
            <a:endParaRPr lang="en-US"/>
          </a:p>
        </p:txBody>
      </p:sp>
    </p:spTree>
    <p:extLst>
      <p:ext uri="{BB962C8B-B14F-4D97-AF65-F5344CB8AC3E}">
        <p14:creationId xmlns:p14="http://schemas.microsoft.com/office/powerpoint/2010/main" val="357640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51D307-5300-4AC6-A285-61877113565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43667-0BDF-4466-9A4B-82BBF084C6FA}" type="slidenum">
              <a:rPr lang="en-US" smtClean="0"/>
              <a:t>‹#›</a:t>
            </a:fld>
            <a:endParaRPr lang="en-US"/>
          </a:p>
        </p:txBody>
      </p:sp>
    </p:spTree>
    <p:extLst>
      <p:ext uri="{BB962C8B-B14F-4D97-AF65-F5344CB8AC3E}">
        <p14:creationId xmlns:p14="http://schemas.microsoft.com/office/powerpoint/2010/main" val="211070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51D307-5300-4AC6-A285-61877113565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543667-0BDF-4466-9A4B-82BBF084C6FA}" type="slidenum">
              <a:rPr lang="en-US" smtClean="0"/>
              <a:t>‹#›</a:t>
            </a:fld>
            <a:endParaRPr lang="en-US"/>
          </a:p>
        </p:txBody>
      </p:sp>
    </p:spTree>
    <p:extLst>
      <p:ext uri="{BB962C8B-B14F-4D97-AF65-F5344CB8AC3E}">
        <p14:creationId xmlns:p14="http://schemas.microsoft.com/office/powerpoint/2010/main" val="400985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1D307-5300-4AC6-A285-618771135654}"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43667-0BDF-4466-9A4B-82BBF084C6FA}" type="slidenum">
              <a:rPr lang="en-US" smtClean="0"/>
              <a:t>‹#›</a:t>
            </a:fld>
            <a:endParaRPr lang="en-US"/>
          </a:p>
        </p:txBody>
      </p:sp>
    </p:spTree>
    <p:extLst>
      <p:ext uri="{BB962C8B-B14F-4D97-AF65-F5344CB8AC3E}">
        <p14:creationId xmlns:p14="http://schemas.microsoft.com/office/powerpoint/2010/main" val="1432934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60205"/>
            <a:ext cx="9144000" cy="1740157"/>
          </a:xfrm>
        </p:spPr>
        <p:txBody>
          <a:bodyPr/>
          <a:lstStyle/>
          <a:p>
            <a:r>
              <a:rPr lang="en-US" dirty="0"/>
              <a:t>Water Contamination Issues in SE Minnesota Karst Lands</a:t>
            </a:r>
          </a:p>
        </p:txBody>
      </p:sp>
      <p:sp>
        <p:nvSpPr>
          <p:cNvPr id="3" name="Subtitle 2"/>
          <p:cNvSpPr>
            <a:spLocks noGrp="1"/>
          </p:cNvSpPr>
          <p:nvPr>
            <p:ph type="subTitle" idx="1"/>
          </p:nvPr>
        </p:nvSpPr>
        <p:spPr/>
        <p:txBody>
          <a:bodyPr>
            <a:normAutofit lnSpcReduction="10000"/>
          </a:bodyPr>
          <a:lstStyle/>
          <a:p>
            <a:r>
              <a:rPr lang="en-US" dirty="0"/>
              <a:t>E. Calvin Alexander Jr.</a:t>
            </a:r>
          </a:p>
          <a:p>
            <a:r>
              <a:rPr lang="en-US" dirty="0"/>
              <a:t>Morse-Alumni Professor Emeritus</a:t>
            </a:r>
          </a:p>
          <a:p>
            <a:r>
              <a:rPr lang="en-US" dirty="0"/>
              <a:t>Earth Sciences Department</a:t>
            </a:r>
          </a:p>
          <a:p>
            <a:r>
              <a:rPr lang="en-US" dirty="0"/>
              <a:t>University of Minnesota</a:t>
            </a:r>
          </a:p>
        </p:txBody>
      </p:sp>
    </p:spTree>
    <p:extLst>
      <p:ext uri="{BB962C8B-B14F-4D97-AF65-F5344CB8AC3E}">
        <p14:creationId xmlns:p14="http://schemas.microsoft.com/office/powerpoint/2010/main" val="3771436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653F57-E458-4752-B204-CEE45D78AB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939" t="18531" r="3125" b="21256"/>
          <a:stretch/>
        </p:blipFill>
        <p:spPr>
          <a:xfrm>
            <a:off x="752265" y="3896681"/>
            <a:ext cx="10269991" cy="2788461"/>
          </a:xfrm>
          <a:prstGeom prst="rect">
            <a:avLst/>
          </a:prstGeom>
          <a:ln>
            <a:solidFill>
              <a:schemeClr val="tx1"/>
            </a:solidFill>
          </a:ln>
        </p:spPr>
      </p:pic>
      <p:pic>
        <p:nvPicPr>
          <p:cNvPr id="6" name="Picture 5">
            <a:extLst>
              <a:ext uri="{FF2B5EF4-FFF2-40B4-BE49-F238E27FC236}">
                <a16:creationId xmlns:a16="http://schemas.microsoft.com/office/drawing/2014/main" id="{EE82AD70-7A7C-4CF5-93A9-74517234D3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180"/>
          <a:stretch/>
        </p:blipFill>
        <p:spPr>
          <a:xfrm>
            <a:off x="752265" y="185351"/>
            <a:ext cx="3517251" cy="1822703"/>
          </a:xfrm>
          <a:prstGeom prst="rect">
            <a:avLst/>
          </a:prstGeom>
          <a:ln>
            <a:solidFill>
              <a:schemeClr val="bg1"/>
            </a:solidFill>
          </a:ln>
        </p:spPr>
      </p:pic>
      <p:grpSp>
        <p:nvGrpSpPr>
          <p:cNvPr id="7" name="Group 6">
            <a:extLst>
              <a:ext uri="{FF2B5EF4-FFF2-40B4-BE49-F238E27FC236}">
                <a16:creationId xmlns:a16="http://schemas.microsoft.com/office/drawing/2014/main" id="{02CB3B0E-0445-42B4-B98F-FA97B4D69489}"/>
              </a:ext>
            </a:extLst>
          </p:cNvPr>
          <p:cNvGrpSpPr/>
          <p:nvPr/>
        </p:nvGrpSpPr>
        <p:grpSpPr>
          <a:xfrm>
            <a:off x="752265" y="2129656"/>
            <a:ext cx="5220930" cy="1514168"/>
            <a:chOff x="80772" y="1982724"/>
            <a:chExt cx="8982456" cy="2892552"/>
          </a:xfrm>
        </p:grpSpPr>
        <p:pic>
          <p:nvPicPr>
            <p:cNvPr id="8" name="Picture 7">
              <a:extLst>
                <a:ext uri="{FF2B5EF4-FFF2-40B4-BE49-F238E27FC236}">
                  <a16:creationId xmlns:a16="http://schemas.microsoft.com/office/drawing/2014/main" id="{3558D20D-BD6B-477C-A61C-76BD6009F3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 y="1982724"/>
              <a:ext cx="8982456" cy="2892552"/>
            </a:xfrm>
            <a:prstGeom prst="rect">
              <a:avLst/>
            </a:prstGeom>
            <a:ln>
              <a:solidFill>
                <a:schemeClr val="tx1"/>
              </a:solidFill>
            </a:ln>
          </p:spPr>
        </p:pic>
        <p:sp>
          <p:nvSpPr>
            <p:cNvPr id="9" name="TextBox 8">
              <a:extLst>
                <a:ext uri="{FF2B5EF4-FFF2-40B4-BE49-F238E27FC236}">
                  <a16:creationId xmlns:a16="http://schemas.microsoft.com/office/drawing/2014/main" id="{873EF49A-2CB0-4BA6-A020-407365C94850}"/>
                </a:ext>
              </a:extLst>
            </p:cNvPr>
            <p:cNvSpPr txBox="1"/>
            <p:nvPr/>
          </p:nvSpPr>
          <p:spPr>
            <a:xfrm>
              <a:off x="7391400" y="4343400"/>
              <a:ext cx="785793" cy="246221"/>
            </a:xfrm>
            <a:prstGeom prst="rect">
              <a:avLst/>
            </a:prstGeom>
            <a:noFill/>
            <a:ln>
              <a:solidFill>
                <a:schemeClr val="tx1"/>
              </a:solidFill>
            </a:ln>
          </p:spPr>
          <p:txBody>
            <a:bodyPr wrap="none" rtlCol="0">
              <a:spAutoFit/>
            </a:bodyPr>
            <a:lstStyle/>
            <a:p>
              <a:r>
                <a:rPr lang="en-US" sz="1000" dirty="0">
                  <a:solidFill>
                    <a:schemeClr val="bg1"/>
                  </a:solidFill>
                </a:rPr>
                <a:t>MDA data</a:t>
              </a:r>
            </a:p>
          </p:txBody>
        </p:sp>
      </p:grpSp>
      <p:sp>
        <p:nvSpPr>
          <p:cNvPr id="10" name="TextBox 9">
            <a:extLst>
              <a:ext uri="{FF2B5EF4-FFF2-40B4-BE49-F238E27FC236}">
                <a16:creationId xmlns:a16="http://schemas.microsoft.com/office/drawing/2014/main" id="{F162FE7A-BAB8-4AA4-A773-77E3C4C4F968}"/>
              </a:ext>
            </a:extLst>
          </p:cNvPr>
          <p:cNvSpPr txBox="1"/>
          <p:nvPr/>
        </p:nvSpPr>
        <p:spPr>
          <a:xfrm>
            <a:off x="4658271" y="208633"/>
            <a:ext cx="7344697" cy="646331"/>
          </a:xfrm>
          <a:prstGeom prst="rect">
            <a:avLst/>
          </a:prstGeom>
          <a:noFill/>
        </p:spPr>
        <p:txBody>
          <a:bodyPr wrap="square" rtlCol="0">
            <a:spAutoFit/>
          </a:bodyPr>
          <a:lstStyle/>
          <a:p>
            <a:pPr algn="ctr"/>
            <a:r>
              <a:rPr lang="en-US" sz="3600" dirty="0"/>
              <a:t>Which Decade Is Being Monitored ?</a:t>
            </a:r>
          </a:p>
        </p:txBody>
      </p:sp>
      <p:sp>
        <p:nvSpPr>
          <p:cNvPr id="11" name="TextBox 10">
            <a:extLst>
              <a:ext uri="{FF2B5EF4-FFF2-40B4-BE49-F238E27FC236}">
                <a16:creationId xmlns:a16="http://schemas.microsoft.com/office/drawing/2014/main" id="{E1C13158-1FB0-484B-9075-901F93E998B7}"/>
              </a:ext>
            </a:extLst>
          </p:cNvPr>
          <p:cNvSpPr txBox="1"/>
          <p:nvPr/>
        </p:nvSpPr>
        <p:spPr>
          <a:xfrm>
            <a:off x="4660490" y="893817"/>
            <a:ext cx="6779245" cy="646331"/>
          </a:xfrm>
          <a:prstGeom prst="rect">
            <a:avLst/>
          </a:prstGeom>
          <a:noFill/>
        </p:spPr>
        <p:txBody>
          <a:bodyPr wrap="square" rtlCol="0">
            <a:spAutoFit/>
          </a:bodyPr>
          <a:lstStyle/>
          <a:p>
            <a:pPr marL="285750" indent="-285750">
              <a:buFont typeface="Arial" panose="020B0604020202020204" pitchFamily="34" charset="0"/>
              <a:buChar char="•"/>
            </a:pPr>
            <a:r>
              <a:rPr lang="en-US" dirty="0"/>
              <a:t>Peterson Spring drains the Jordan Sandstone and its nitrate is low but linearly increasing with time.</a:t>
            </a:r>
          </a:p>
        </p:txBody>
      </p:sp>
      <p:sp>
        <p:nvSpPr>
          <p:cNvPr id="12" name="TextBox 11">
            <a:extLst>
              <a:ext uri="{FF2B5EF4-FFF2-40B4-BE49-F238E27FC236}">
                <a16:creationId xmlns:a16="http://schemas.microsoft.com/office/drawing/2014/main" id="{60F5CA86-C501-4C0A-999F-127D54C77A05}"/>
              </a:ext>
            </a:extLst>
          </p:cNvPr>
          <p:cNvSpPr txBox="1"/>
          <p:nvPr/>
        </p:nvSpPr>
        <p:spPr>
          <a:xfrm>
            <a:off x="6218805" y="2425075"/>
            <a:ext cx="5220930" cy="923330"/>
          </a:xfrm>
          <a:prstGeom prst="rect">
            <a:avLst/>
          </a:prstGeom>
          <a:noFill/>
        </p:spPr>
        <p:txBody>
          <a:bodyPr wrap="square" rtlCol="0">
            <a:spAutoFit/>
          </a:bodyPr>
          <a:lstStyle/>
          <a:p>
            <a:pPr marL="285750" indent="-285750">
              <a:buFont typeface="Arial" panose="020B0604020202020204" pitchFamily="34" charset="0"/>
              <a:buChar char="•"/>
            </a:pPr>
            <a:r>
              <a:rPr lang="en-US" dirty="0"/>
              <a:t>Fountain West Spring drains the Galena Limestone and it nitrate is high and varies a lot in response to individual recharge events and wet or dry years.</a:t>
            </a:r>
          </a:p>
        </p:txBody>
      </p:sp>
    </p:spTree>
    <p:extLst>
      <p:ext uri="{BB962C8B-B14F-4D97-AF65-F5344CB8AC3E}">
        <p14:creationId xmlns:p14="http://schemas.microsoft.com/office/powerpoint/2010/main" val="183163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F8E440-4732-4D6F-BA8F-D7C7CF9CC9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41" t="18034" r="3125" b="22183"/>
          <a:stretch/>
        </p:blipFill>
        <p:spPr>
          <a:xfrm>
            <a:off x="474218" y="4013121"/>
            <a:ext cx="10203614" cy="2754193"/>
          </a:xfrm>
          <a:prstGeom prst="rect">
            <a:avLst/>
          </a:prstGeom>
          <a:ln>
            <a:solidFill>
              <a:schemeClr val="tx1"/>
            </a:solidFill>
          </a:ln>
        </p:spPr>
      </p:pic>
      <p:pic>
        <p:nvPicPr>
          <p:cNvPr id="8" name="Picture 7">
            <a:extLst>
              <a:ext uri="{FF2B5EF4-FFF2-40B4-BE49-F238E27FC236}">
                <a16:creationId xmlns:a16="http://schemas.microsoft.com/office/drawing/2014/main" id="{C4F41B09-0BC0-4FB1-953F-25047AAA2D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5366" b="2222"/>
          <a:stretch/>
        </p:blipFill>
        <p:spPr>
          <a:xfrm>
            <a:off x="474218" y="2015561"/>
            <a:ext cx="5769266" cy="1855694"/>
          </a:xfrm>
          <a:prstGeom prst="rect">
            <a:avLst/>
          </a:prstGeom>
          <a:ln>
            <a:solidFill>
              <a:schemeClr val="tx1"/>
            </a:solidFill>
          </a:ln>
        </p:spPr>
      </p:pic>
      <p:pic>
        <p:nvPicPr>
          <p:cNvPr id="9" name="Picture 8">
            <a:extLst>
              <a:ext uri="{FF2B5EF4-FFF2-40B4-BE49-F238E27FC236}">
                <a16:creationId xmlns:a16="http://schemas.microsoft.com/office/drawing/2014/main" id="{E3002D88-8577-4D95-B59C-3956F57A06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71" r="34671" b="67526"/>
          <a:stretch/>
        </p:blipFill>
        <p:spPr>
          <a:xfrm>
            <a:off x="474218" y="130014"/>
            <a:ext cx="4365523" cy="1787227"/>
          </a:xfrm>
          <a:prstGeom prst="rect">
            <a:avLst/>
          </a:prstGeom>
          <a:ln>
            <a:solidFill>
              <a:schemeClr val="tx1"/>
            </a:solidFill>
          </a:ln>
        </p:spPr>
      </p:pic>
      <p:sp>
        <p:nvSpPr>
          <p:cNvPr id="10" name="TextBox 9">
            <a:extLst>
              <a:ext uri="{FF2B5EF4-FFF2-40B4-BE49-F238E27FC236}">
                <a16:creationId xmlns:a16="http://schemas.microsoft.com/office/drawing/2014/main" id="{F0A26F5F-36BC-43F8-A807-8DABC4FE139C}"/>
              </a:ext>
            </a:extLst>
          </p:cNvPr>
          <p:cNvSpPr txBox="1"/>
          <p:nvPr/>
        </p:nvSpPr>
        <p:spPr>
          <a:xfrm>
            <a:off x="4955459" y="134547"/>
            <a:ext cx="6971071" cy="769441"/>
          </a:xfrm>
          <a:prstGeom prst="rect">
            <a:avLst/>
          </a:prstGeom>
          <a:noFill/>
        </p:spPr>
        <p:txBody>
          <a:bodyPr wrap="square" rtlCol="0">
            <a:spAutoFit/>
          </a:bodyPr>
          <a:lstStyle/>
          <a:p>
            <a:pPr algn="ctr"/>
            <a:r>
              <a:rPr lang="en-US" sz="2400" b="1" dirty="0"/>
              <a:t>Time Lags in Nitrate and Sulfate Trends in Well Water</a:t>
            </a:r>
          </a:p>
          <a:p>
            <a:pPr algn="ctr"/>
            <a:r>
              <a:rPr lang="en-US" sz="2000" dirty="0"/>
              <a:t>Rochester Area, Olmsted County</a:t>
            </a:r>
          </a:p>
        </p:txBody>
      </p:sp>
      <p:sp>
        <p:nvSpPr>
          <p:cNvPr id="11" name="TextBox 10">
            <a:extLst>
              <a:ext uri="{FF2B5EF4-FFF2-40B4-BE49-F238E27FC236}">
                <a16:creationId xmlns:a16="http://schemas.microsoft.com/office/drawing/2014/main" id="{6596576E-2A5A-4F27-A7B4-0DAE28715C72}"/>
              </a:ext>
            </a:extLst>
          </p:cNvPr>
          <p:cNvSpPr txBox="1"/>
          <p:nvPr/>
        </p:nvSpPr>
        <p:spPr>
          <a:xfrm>
            <a:off x="5063613" y="938552"/>
            <a:ext cx="6754762" cy="923330"/>
          </a:xfrm>
          <a:prstGeom prst="rect">
            <a:avLst/>
          </a:prstGeom>
          <a:noFill/>
        </p:spPr>
        <p:txBody>
          <a:bodyPr wrap="square" rtlCol="0">
            <a:spAutoFit/>
          </a:bodyPr>
          <a:lstStyle/>
          <a:p>
            <a:pPr marL="285750" indent="-285750">
              <a:buFont typeface="Arial" panose="020B0604020202020204" pitchFamily="34" charset="0"/>
              <a:buChar char="•"/>
            </a:pPr>
            <a:r>
              <a:rPr lang="en-US" dirty="0" err="1"/>
              <a:t>Stonehedge</a:t>
            </a:r>
            <a:r>
              <a:rPr lang="en-US" dirty="0"/>
              <a:t> Development – conversion from Ag to Urban land use.</a:t>
            </a:r>
          </a:p>
          <a:p>
            <a:pPr marL="285750" indent="-285750">
              <a:buFont typeface="Arial" panose="020B0604020202020204" pitchFamily="34" charset="0"/>
              <a:buChar char="•"/>
            </a:pPr>
            <a:r>
              <a:rPr lang="en-US" dirty="0"/>
              <a:t>2 year time lag followed by rapid decrease in Nitrate-N in a shallow (Galena Formation) bedrock aquifer.</a:t>
            </a:r>
          </a:p>
        </p:txBody>
      </p:sp>
      <p:sp>
        <p:nvSpPr>
          <p:cNvPr id="13" name="TextBox 12">
            <a:extLst>
              <a:ext uri="{FF2B5EF4-FFF2-40B4-BE49-F238E27FC236}">
                <a16:creationId xmlns:a16="http://schemas.microsoft.com/office/drawing/2014/main" id="{4F264473-0709-4468-961D-49BD5C5334DD}"/>
              </a:ext>
            </a:extLst>
          </p:cNvPr>
          <p:cNvSpPr txBox="1"/>
          <p:nvPr/>
        </p:nvSpPr>
        <p:spPr>
          <a:xfrm>
            <a:off x="6400800" y="1936905"/>
            <a:ext cx="541757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Response to environmental loading changes show an approximately 40 year lag time for pollutants in a pumped municipal in a deep (Jordan) aquifer.</a:t>
            </a:r>
          </a:p>
          <a:p>
            <a:pPr marL="285750" indent="-285750">
              <a:buFont typeface="Arial" panose="020B0604020202020204" pitchFamily="34" charset="0"/>
              <a:buChar char="•"/>
            </a:pPr>
            <a:r>
              <a:rPr lang="en-US" dirty="0"/>
              <a:t>Factor of 6 increase in nitrogen fertilizer application rates in the 1960.</a:t>
            </a:r>
          </a:p>
          <a:p>
            <a:pPr marL="285750" indent="-285750">
              <a:buFont typeface="Arial" panose="020B0604020202020204" pitchFamily="34" charset="0"/>
              <a:buChar char="•"/>
            </a:pPr>
            <a:r>
              <a:rPr lang="en-US" dirty="0"/>
              <a:t>50% increase in the sulfur </a:t>
            </a:r>
            <a:r>
              <a:rPr lang="en-US" dirty="0" err="1"/>
              <a:t>emmisions</a:t>
            </a:r>
            <a:r>
              <a:rPr lang="en-US" dirty="0"/>
              <a:t> – from power plants and factories burning coal.</a:t>
            </a:r>
          </a:p>
        </p:txBody>
      </p:sp>
    </p:spTree>
    <p:extLst>
      <p:ext uri="{BB962C8B-B14F-4D97-AF65-F5344CB8AC3E}">
        <p14:creationId xmlns:p14="http://schemas.microsoft.com/office/powerpoint/2010/main" val="329118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26BFC-4085-4C3E-ADF6-146AC15838B1}"/>
              </a:ext>
            </a:extLst>
          </p:cNvPr>
          <p:cNvSpPr>
            <a:spLocks noGrp="1"/>
          </p:cNvSpPr>
          <p:nvPr>
            <p:ph type="title"/>
          </p:nvPr>
        </p:nvSpPr>
        <p:spPr>
          <a:xfrm>
            <a:off x="838200" y="365125"/>
            <a:ext cx="10515600" cy="765585"/>
          </a:xfrm>
        </p:spPr>
        <p:txBody>
          <a:bodyPr/>
          <a:lstStyle/>
          <a:p>
            <a:pPr algn="ctr"/>
            <a:r>
              <a:rPr lang="en-US" dirty="0"/>
              <a:t>Observations</a:t>
            </a:r>
          </a:p>
        </p:txBody>
      </p:sp>
      <p:sp>
        <p:nvSpPr>
          <p:cNvPr id="3" name="Content Placeholder 2">
            <a:extLst>
              <a:ext uri="{FF2B5EF4-FFF2-40B4-BE49-F238E27FC236}">
                <a16:creationId xmlns:a16="http://schemas.microsoft.com/office/drawing/2014/main" id="{41497309-D922-4EA0-9A7F-E500F01E27A1}"/>
              </a:ext>
            </a:extLst>
          </p:cNvPr>
          <p:cNvSpPr>
            <a:spLocks noGrp="1"/>
          </p:cNvSpPr>
          <p:nvPr>
            <p:ph sz="half" idx="1"/>
          </p:nvPr>
        </p:nvSpPr>
        <p:spPr>
          <a:xfrm>
            <a:off x="838200" y="1253331"/>
            <a:ext cx="10515600" cy="5049146"/>
          </a:xfrm>
        </p:spPr>
        <p:txBody>
          <a:bodyPr/>
          <a:lstStyle/>
          <a:p>
            <a:r>
              <a:rPr lang="en-US" dirty="0"/>
              <a:t>Shallow ground (and surface) waters in Minnesota Karst Lands are highly susceptible to contamination from human activities on the land surface.</a:t>
            </a:r>
          </a:p>
          <a:p>
            <a:r>
              <a:rPr lang="en-US" dirty="0"/>
              <a:t>In Southeast Minnesota Karst Lands the major source of pollutants is agriculture.</a:t>
            </a:r>
          </a:p>
          <a:p>
            <a:r>
              <a:rPr lang="en-US" dirty="0"/>
              <a:t>In the greater Metro area Karst Lands the major sources of pollutants  are industrial and urban.</a:t>
            </a:r>
          </a:p>
          <a:p>
            <a:r>
              <a:rPr lang="en-US" dirty="0"/>
              <a:t>Shallow aquifers are polluted on time scales as short as minutes to days. </a:t>
            </a:r>
          </a:p>
          <a:p>
            <a:r>
              <a:rPr lang="en-US" dirty="0"/>
              <a:t>Deeper aquifers recharge on longer time scales are being polluted as increased pumping accelerates recharge from the shallower aquifers.</a:t>
            </a:r>
          </a:p>
        </p:txBody>
      </p:sp>
    </p:spTree>
    <p:extLst>
      <p:ext uri="{BB962C8B-B14F-4D97-AF65-F5344CB8AC3E}">
        <p14:creationId xmlns:p14="http://schemas.microsoft.com/office/powerpoint/2010/main" val="4027661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DD3C-C2A3-406F-931F-2D9C48C0824A}"/>
              </a:ext>
            </a:extLst>
          </p:cNvPr>
          <p:cNvSpPr>
            <a:spLocks noGrp="1"/>
          </p:cNvSpPr>
          <p:nvPr>
            <p:ph type="title"/>
          </p:nvPr>
        </p:nvSpPr>
        <p:spPr>
          <a:xfrm>
            <a:off x="838200" y="1240196"/>
            <a:ext cx="10515600" cy="3990565"/>
          </a:xfrm>
        </p:spPr>
        <p:txBody>
          <a:bodyPr>
            <a:normAutofit/>
          </a:bodyPr>
          <a:lstStyle/>
          <a:p>
            <a:r>
              <a:rPr lang="en-US" dirty="0"/>
              <a:t>Many of the models and rules and regulations based on those conceptual and computer models do not adequately describe the rapid and highly variable movement of surface and ground waters in karst regions.</a:t>
            </a:r>
          </a:p>
        </p:txBody>
      </p:sp>
    </p:spTree>
    <p:extLst>
      <p:ext uri="{BB962C8B-B14F-4D97-AF65-F5344CB8AC3E}">
        <p14:creationId xmlns:p14="http://schemas.microsoft.com/office/powerpoint/2010/main" val="332779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Groundwater</a:t>
            </a:r>
          </a:p>
        </p:txBody>
      </p:sp>
      <p:sp>
        <p:nvSpPr>
          <p:cNvPr id="6" name="AutoShape 2" descr="Image result for drinking water pi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Content Placeholder 11"/>
          <p:cNvSpPr>
            <a:spLocks noGrp="1"/>
          </p:cNvSpPr>
          <p:nvPr>
            <p:ph sz="half" idx="1"/>
          </p:nvPr>
        </p:nvSpPr>
        <p:spPr>
          <a:xfrm>
            <a:off x="6037217" y="1786854"/>
            <a:ext cx="5181600" cy="3974845"/>
          </a:xfrm>
        </p:spPr>
        <p:txBody>
          <a:bodyPr>
            <a:normAutofit fontScale="92500" lnSpcReduction="10000"/>
          </a:bodyPr>
          <a:lstStyle/>
          <a:p>
            <a:r>
              <a:rPr lang="en-US" dirty="0"/>
              <a:t>Source/well head protection</a:t>
            </a:r>
          </a:p>
          <a:p>
            <a:r>
              <a:rPr lang="en-US" dirty="0"/>
              <a:t>Nitrate</a:t>
            </a:r>
          </a:p>
          <a:p>
            <a:r>
              <a:rPr lang="en-US" dirty="0"/>
              <a:t>Viruses</a:t>
            </a:r>
          </a:p>
          <a:p>
            <a:r>
              <a:rPr lang="en-US" dirty="0"/>
              <a:t>Declining levels (overuse, climate, lack of recharge)</a:t>
            </a:r>
          </a:p>
          <a:p>
            <a:r>
              <a:rPr lang="en-US" dirty="0">
                <a:solidFill>
                  <a:srgbClr val="FF0000"/>
                </a:solidFill>
              </a:rPr>
              <a:t>Groundwater flow in Minnesota Karst Lands are much more complex and rapid than the current conceptual and mathematical models imply.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00" y="1862137"/>
            <a:ext cx="5467350" cy="3133725"/>
          </a:xfrm>
          <a:prstGeom prst="rect">
            <a:avLst/>
          </a:prstGeom>
        </p:spPr>
      </p:pic>
    </p:spTree>
    <p:extLst>
      <p:ext uri="{BB962C8B-B14F-4D97-AF65-F5344CB8AC3E}">
        <p14:creationId xmlns:p14="http://schemas.microsoft.com/office/powerpoint/2010/main" val="102062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D0B5-D73D-47D8-B245-2D94751001DE}"/>
              </a:ext>
            </a:extLst>
          </p:cNvPr>
          <p:cNvSpPr>
            <a:spLocks noGrp="1"/>
          </p:cNvSpPr>
          <p:nvPr>
            <p:ph type="title"/>
          </p:nvPr>
        </p:nvSpPr>
        <p:spPr>
          <a:xfrm>
            <a:off x="838198" y="365125"/>
            <a:ext cx="5181601" cy="1037695"/>
          </a:xfrm>
        </p:spPr>
        <p:txBody>
          <a:bodyPr/>
          <a:lstStyle/>
          <a:p>
            <a:pPr algn="ctr"/>
            <a:r>
              <a:rPr lang="en-US" b="1" dirty="0"/>
              <a:t>Minnesota Karst Lands</a:t>
            </a:r>
          </a:p>
        </p:txBody>
      </p:sp>
      <p:pic>
        <p:nvPicPr>
          <p:cNvPr id="7" name="Content Placeholder 6">
            <a:extLst>
              <a:ext uri="{FF2B5EF4-FFF2-40B4-BE49-F238E27FC236}">
                <a16:creationId xmlns:a16="http://schemas.microsoft.com/office/drawing/2014/main" id="{FDF43990-9FC4-4523-A484-2D357781256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39555" y="2715785"/>
            <a:ext cx="5718258" cy="3777090"/>
          </a:xfrm>
          <a:ln>
            <a:solidFill>
              <a:schemeClr val="tx1"/>
            </a:solidFill>
          </a:ln>
        </p:spPr>
      </p:pic>
      <p:pic>
        <p:nvPicPr>
          <p:cNvPr id="10" name="Content Placeholder 9">
            <a:extLst>
              <a:ext uri="{FF2B5EF4-FFF2-40B4-BE49-F238E27FC236}">
                <a16:creationId xmlns:a16="http://schemas.microsoft.com/office/drawing/2014/main" id="{270D78D8-F856-4D17-8F69-328BB64525AC}"/>
              </a:ext>
            </a:extLst>
          </p:cNvPr>
          <p:cNvPicPr>
            <a:picLocks noGrp="1" noChangeAspect="1"/>
          </p:cNvPicPr>
          <p:nvPr>
            <p:ph sz="half" idx="2"/>
          </p:nvPr>
        </p:nvPicPr>
        <p:blipFill>
          <a:blip r:embed="rId3"/>
          <a:stretch>
            <a:fillRect/>
          </a:stretch>
        </p:blipFill>
        <p:spPr>
          <a:xfrm>
            <a:off x="6582545" y="365125"/>
            <a:ext cx="4639637" cy="6183302"/>
          </a:xfrm>
          <a:prstGeom prst="rect">
            <a:avLst/>
          </a:prstGeom>
          <a:ln>
            <a:solidFill>
              <a:schemeClr val="tx1"/>
            </a:solidFill>
          </a:ln>
        </p:spPr>
      </p:pic>
      <p:sp>
        <p:nvSpPr>
          <p:cNvPr id="11" name="TextBox 10">
            <a:extLst>
              <a:ext uri="{FF2B5EF4-FFF2-40B4-BE49-F238E27FC236}">
                <a16:creationId xmlns:a16="http://schemas.microsoft.com/office/drawing/2014/main" id="{2A7ACAC7-77F9-4FFC-9AD0-5470E2A8F08D}"/>
              </a:ext>
            </a:extLst>
          </p:cNvPr>
          <p:cNvSpPr txBox="1"/>
          <p:nvPr/>
        </p:nvSpPr>
        <p:spPr>
          <a:xfrm>
            <a:off x="639555" y="1402820"/>
            <a:ext cx="5718258" cy="830997"/>
          </a:xfrm>
          <a:prstGeom prst="rect">
            <a:avLst/>
          </a:prstGeom>
          <a:noFill/>
        </p:spPr>
        <p:txBody>
          <a:bodyPr wrap="square" rtlCol="0">
            <a:spAutoFit/>
          </a:bodyPr>
          <a:lstStyle/>
          <a:p>
            <a:r>
              <a:rPr lang="en-US" sz="2400" dirty="0"/>
              <a:t>Karst forms in areas with soluble bedrock – limestone, dolomite and sandstones</a:t>
            </a:r>
          </a:p>
        </p:txBody>
      </p:sp>
    </p:spTree>
    <p:extLst>
      <p:ext uri="{BB962C8B-B14F-4D97-AF65-F5344CB8AC3E}">
        <p14:creationId xmlns:p14="http://schemas.microsoft.com/office/powerpoint/2010/main" val="175436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0240B8-6DA1-40A4-9DB1-1E0D4A17F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805" y="0"/>
            <a:ext cx="10298390" cy="6857999"/>
          </a:xfrm>
          <a:prstGeom prst="rect">
            <a:avLst/>
          </a:prstGeom>
        </p:spPr>
      </p:pic>
      <p:sp>
        <p:nvSpPr>
          <p:cNvPr id="7" name="TextBox 6">
            <a:extLst>
              <a:ext uri="{FF2B5EF4-FFF2-40B4-BE49-F238E27FC236}">
                <a16:creationId xmlns:a16="http://schemas.microsoft.com/office/drawing/2014/main" id="{1B69903D-5ABA-489F-9B10-B01E2D735477}"/>
              </a:ext>
            </a:extLst>
          </p:cNvPr>
          <p:cNvSpPr txBox="1"/>
          <p:nvPr/>
        </p:nvSpPr>
        <p:spPr>
          <a:xfrm>
            <a:off x="9606117" y="6351639"/>
            <a:ext cx="2497394" cy="338554"/>
          </a:xfrm>
          <a:prstGeom prst="rect">
            <a:avLst/>
          </a:prstGeom>
          <a:noFill/>
        </p:spPr>
        <p:txBody>
          <a:bodyPr wrap="square" rtlCol="0">
            <a:spAutoFit/>
          </a:bodyPr>
          <a:lstStyle/>
          <a:p>
            <a:r>
              <a:rPr lang="en-US" sz="1600" dirty="0"/>
              <a:t>Lascu &amp; Feinberg (2012)</a:t>
            </a:r>
          </a:p>
        </p:txBody>
      </p:sp>
      <p:sp>
        <p:nvSpPr>
          <p:cNvPr id="8" name="TextBox 7">
            <a:extLst>
              <a:ext uri="{FF2B5EF4-FFF2-40B4-BE49-F238E27FC236}">
                <a16:creationId xmlns:a16="http://schemas.microsoft.com/office/drawing/2014/main" id="{8552B3DA-15AD-4529-9F7D-C109F4822E03}"/>
              </a:ext>
            </a:extLst>
          </p:cNvPr>
          <p:cNvSpPr txBox="1"/>
          <p:nvPr/>
        </p:nvSpPr>
        <p:spPr>
          <a:xfrm>
            <a:off x="363794" y="422787"/>
            <a:ext cx="8003458" cy="646331"/>
          </a:xfrm>
          <a:prstGeom prst="rect">
            <a:avLst/>
          </a:prstGeom>
          <a:noFill/>
        </p:spPr>
        <p:txBody>
          <a:bodyPr wrap="square" rtlCol="0">
            <a:spAutoFit/>
          </a:bodyPr>
          <a:lstStyle/>
          <a:p>
            <a:r>
              <a:rPr lang="en-US" sz="3600" b="1" dirty="0"/>
              <a:t>Water Movement in SE Minnesota Karst</a:t>
            </a:r>
          </a:p>
        </p:txBody>
      </p:sp>
    </p:spTree>
    <p:extLst>
      <p:ext uri="{BB962C8B-B14F-4D97-AF65-F5344CB8AC3E}">
        <p14:creationId xmlns:p14="http://schemas.microsoft.com/office/powerpoint/2010/main" val="1663326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DBCC-B660-40AB-ABF5-AA6976BE5B02}"/>
              </a:ext>
            </a:extLst>
          </p:cNvPr>
          <p:cNvSpPr>
            <a:spLocks noGrp="1"/>
          </p:cNvSpPr>
          <p:nvPr>
            <p:ph type="title"/>
          </p:nvPr>
        </p:nvSpPr>
        <p:spPr>
          <a:xfrm>
            <a:off x="4322615" y="192062"/>
            <a:ext cx="7205775" cy="869819"/>
          </a:xfrm>
        </p:spPr>
        <p:txBody>
          <a:bodyPr/>
          <a:lstStyle/>
          <a:p>
            <a:pPr algn="ctr"/>
            <a:r>
              <a:rPr lang="en-US" b="1" dirty="0"/>
              <a:t>Triple Porosity Aquifers</a:t>
            </a:r>
          </a:p>
        </p:txBody>
      </p:sp>
      <p:pic>
        <p:nvPicPr>
          <p:cNvPr id="5" name="Content Placeholder 4">
            <a:extLst>
              <a:ext uri="{FF2B5EF4-FFF2-40B4-BE49-F238E27FC236}">
                <a16:creationId xmlns:a16="http://schemas.microsoft.com/office/drawing/2014/main" id="{CE0688EE-9F85-4C81-8B19-C16E87767FDD}"/>
              </a:ext>
            </a:extLst>
          </p:cNvPr>
          <p:cNvPicPr>
            <a:picLocks noGrp="1" noChangeAspect="1"/>
          </p:cNvPicPr>
          <p:nvPr>
            <p:ph sz="half" idx="1"/>
          </p:nvPr>
        </p:nvPicPr>
        <p:blipFill>
          <a:blip r:embed="rId3"/>
          <a:stretch>
            <a:fillRect/>
          </a:stretch>
        </p:blipFill>
        <p:spPr>
          <a:xfrm>
            <a:off x="1204976" y="424501"/>
            <a:ext cx="2577389" cy="1898913"/>
          </a:xfrm>
          <a:prstGeom prst="rect">
            <a:avLst/>
          </a:prstGeom>
          <a:ln>
            <a:solidFill>
              <a:schemeClr val="tx1"/>
            </a:solidFill>
          </a:ln>
        </p:spPr>
      </p:pic>
      <p:pic>
        <p:nvPicPr>
          <p:cNvPr id="6" name="Content Placeholder 5">
            <a:extLst>
              <a:ext uri="{FF2B5EF4-FFF2-40B4-BE49-F238E27FC236}">
                <a16:creationId xmlns:a16="http://schemas.microsoft.com/office/drawing/2014/main" id="{BE9CE031-6879-4FCE-8B4C-63EBE2B872DB}"/>
              </a:ext>
            </a:extLst>
          </p:cNvPr>
          <p:cNvPicPr>
            <a:picLocks noGrp="1" noChangeAspect="1"/>
          </p:cNvPicPr>
          <p:nvPr>
            <p:ph sz="half" idx="2"/>
          </p:nvPr>
        </p:nvPicPr>
        <p:blipFill>
          <a:blip r:embed="rId4"/>
          <a:stretch>
            <a:fillRect/>
          </a:stretch>
        </p:blipFill>
        <p:spPr>
          <a:xfrm>
            <a:off x="1195135" y="2521373"/>
            <a:ext cx="2577391" cy="1898913"/>
          </a:xfrm>
          <a:prstGeom prst="rect">
            <a:avLst/>
          </a:prstGeom>
          <a:ln>
            <a:solidFill>
              <a:schemeClr val="tx1"/>
            </a:solidFill>
          </a:ln>
        </p:spPr>
      </p:pic>
      <p:sp>
        <p:nvSpPr>
          <p:cNvPr id="7" name="TextBox 6">
            <a:extLst>
              <a:ext uri="{FF2B5EF4-FFF2-40B4-BE49-F238E27FC236}">
                <a16:creationId xmlns:a16="http://schemas.microsoft.com/office/drawing/2014/main" id="{1091B0EC-DD47-4DC0-93B3-85932B9DD6DF}"/>
              </a:ext>
            </a:extLst>
          </p:cNvPr>
          <p:cNvSpPr txBox="1"/>
          <p:nvPr/>
        </p:nvSpPr>
        <p:spPr>
          <a:xfrm>
            <a:off x="5403273" y="2909454"/>
            <a:ext cx="4690753" cy="3206337"/>
          </a:xfrm>
          <a:prstGeom prst="rect">
            <a:avLst/>
          </a:prstGeom>
          <a:noFill/>
        </p:spPr>
        <p:txBody>
          <a:bodyPr wrap="square" rtlCol="0">
            <a:spAutoFit/>
          </a:bodyPr>
          <a:lstStyle/>
          <a:p>
            <a:endParaRPr lang="en-US" dirty="0"/>
          </a:p>
        </p:txBody>
      </p:sp>
      <p:pic>
        <p:nvPicPr>
          <p:cNvPr id="8" name="Picture 7">
            <a:extLst>
              <a:ext uri="{FF2B5EF4-FFF2-40B4-BE49-F238E27FC236}">
                <a16:creationId xmlns:a16="http://schemas.microsoft.com/office/drawing/2014/main" id="{824733D0-2E6F-4971-A7CA-BE19AFC67A5F}"/>
              </a:ext>
            </a:extLst>
          </p:cNvPr>
          <p:cNvPicPr>
            <a:picLocks noChangeAspect="1"/>
          </p:cNvPicPr>
          <p:nvPr/>
        </p:nvPicPr>
        <p:blipFill>
          <a:blip r:embed="rId5"/>
          <a:stretch>
            <a:fillRect/>
          </a:stretch>
        </p:blipFill>
        <p:spPr>
          <a:xfrm>
            <a:off x="1195135" y="4618245"/>
            <a:ext cx="2577391" cy="1898913"/>
          </a:xfrm>
          <a:prstGeom prst="rect">
            <a:avLst/>
          </a:prstGeom>
          <a:ln>
            <a:solidFill>
              <a:schemeClr val="tx1"/>
            </a:solidFill>
          </a:ln>
        </p:spPr>
      </p:pic>
      <p:sp>
        <p:nvSpPr>
          <p:cNvPr id="9" name="TextBox 8">
            <a:extLst>
              <a:ext uri="{FF2B5EF4-FFF2-40B4-BE49-F238E27FC236}">
                <a16:creationId xmlns:a16="http://schemas.microsoft.com/office/drawing/2014/main" id="{4A0ABCB3-DCD1-4764-BA11-6E3CB7563A47}"/>
              </a:ext>
            </a:extLst>
          </p:cNvPr>
          <p:cNvSpPr txBox="1"/>
          <p:nvPr/>
        </p:nvSpPr>
        <p:spPr>
          <a:xfrm>
            <a:off x="4322618" y="1698171"/>
            <a:ext cx="7445829" cy="4794704"/>
          </a:xfrm>
          <a:prstGeom prst="rect">
            <a:avLst/>
          </a:prstGeom>
          <a:noFill/>
        </p:spPr>
        <p:txBody>
          <a:bodyPr wrap="square" rtlCol="0">
            <a:spAutoFit/>
          </a:bodyPr>
          <a:lstStyle/>
          <a:p>
            <a:endParaRPr lang="en-US" dirty="0"/>
          </a:p>
        </p:txBody>
      </p:sp>
      <p:grpSp>
        <p:nvGrpSpPr>
          <p:cNvPr id="13" name="Group 12">
            <a:extLst>
              <a:ext uri="{FF2B5EF4-FFF2-40B4-BE49-F238E27FC236}">
                <a16:creationId xmlns:a16="http://schemas.microsoft.com/office/drawing/2014/main" id="{32DEC5DE-3740-4A54-A6F9-44725109B208}"/>
              </a:ext>
            </a:extLst>
          </p:cNvPr>
          <p:cNvGrpSpPr/>
          <p:nvPr/>
        </p:nvGrpSpPr>
        <p:grpSpPr>
          <a:xfrm>
            <a:off x="4322615" y="1129905"/>
            <a:ext cx="7205776" cy="5355218"/>
            <a:chOff x="4322615" y="1129905"/>
            <a:chExt cx="7205776" cy="5355218"/>
          </a:xfrm>
        </p:grpSpPr>
        <p:pic>
          <p:nvPicPr>
            <p:cNvPr id="11" name="Picture 10">
              <a:extLst>
                <a:ext uri="{FF2B5EF4-FFF2-40B4-BE49-F238E27FC236}">
                  <a16:creationId xmlns:a16="http://schemas.microsoft.com/office/drawing/2014/main" id="{485588CD-6CD5-4968-9CF7-C61B1B114AB0}"/>
                </a:ext>
              </a:extLst>
            </p:cNvPr>
            <p:cNvPicPr>
              <a:picLocks noChangeAspect="1"/>
            </p:cNvPicPr>
            <p:nvPr/>
          </p:nvPicPr>
          <p:blipFill>
            <a:blip r:embed="rId6"/>
            <a:stretch>
              <a:fillRect/>
            </a:stretch>
          </p:blipFill>
          <p:spPr>
            <a:xfrm>
              <a:off x="4322616" y="1129905"/>
              <a:ext cx="7205775" cy="4920516"/>
            </a:xfrm>
            <a:prstGeom prst="rect">
              <a:avLst/>
            </a:prstGeom>
            <a:ln>
              <a:solidFill>
                <a:schemeClr val="tx1"/>
              </a:solidFill>
            </a:ln>
          </p:spPr>
        </p:pic>
        <p:sp>
          <p:nvSpPr>
            <p:cNvPr id="12" name="TextBox 11">
              <a:extLst>
                <a:ext uri="{FF2B5EF4-FFF2-40B4-BE49-F238E27FC236}">
                  <a16:creationId xmlns:a16="http://schemas.microsoft.com/office/drawing/2014/main" id="{94222E8B-789F-452A-BCE1-9B4592C79794}"/>
                </a:ext>
              </a:extLst>
            </p:cNvPr>
            <p:cNvSpPr txBox="1"/>
            <p:nvPr/>
          </p:nvSpPr>
          <p:spPr>
            <a:xfrm>
              <a:off x="4322615" y="6115791"/>
              <a:ext cx="7205775" cy="369332"/>
            </a:xfrm>
            <a:prstGeom prst="rect">
              <a:avLst/>
            </a:prstGeom>
            <a:noFill/>
          </p:spPr>
          <p:txBody>
            <a:bodyPr wrap="square" rtlCol="0">
              <a:spAutoFit/>
            </a:bodyPr>
            <a:lstStyle/>
            <a:p>
              <a:pPr algn="ctr"/>
              <a:r>
                <a:rPr lang="en-US" dirty="0"/>
                <a:t>1 – Channels or Conduits (rapid flow),   2 - Fractures,   3 – Matrix (storage)</a:t>
              </a:r>
            </a:p>
          </p:txBody>
        </p:sp>
      </p:grpSp>
    </p:spTree>
    <p:extLst>
      <p:ext uri="{BB962C8B-B14F-4D97-AF65-F5344CB8AC3E}">
        <p14:creationId xmlns:p14="http://schemas.microsoft.com/office/powerpoint/2010/main" val="22517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A6800-5F37-44D4-9CC1-F5AD4BD8587D}"/>
              </a:ext>
            </a:extLst>
          </p:cNvPr>
          <p:cNvSpPr>
            <a:spLocks noGrp="1"/>
          </p:cNvSpPr>
          <p:nvPr>
            <p:ph type="title"/>
          </p:nvPr>
        </p:nvSpPr>
        <p:spPr>
          <a:xfrm>
            <a:off x="838200" y="1761306"/>
            <a:ext cx="10515600" cy="2328914"/>
          </a:xfrm>
        </p:spPr>
        <p:txBody>
          <a:bodyPr>
            <a:normAutofit/>
          </a:bodyPr>
          <a:lstStyle/>
          <a:p>
            <a:pPr algn="ctr"/>
            <a:r>
              <a:rPr lang="en-US" dirty="0"/>
              <a:t>The next five slides are modified from research presented by Runkel et al. at the Minnesota Geological Survey.</a:t>
            </a:r>
          </a:p>
        </p:txBody>
      </p:sp>
    </p:spTree>
    <p:extLst>
      <p:ext uri="{BB962C8B-B14F-4D97-AF65-F5344CB8AC3E}">
        <p14:creationId xmlns:p14="http://schemas.microsoft.com/office/powerpoint/2010/main" val="344979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0E5E-2457-4F0E-91B3-824C4DC70A73}"/>
              </a:ext>
            </a:extLst>
          </p:cNvPr>
          <p:cNvSpPr>
            <a:spLocks noGrp="1"/>
          </p:cNvSpPr>
          <p:nvPr>
            <p:ph type="title"/>
          </p:nvPr>
        </p:nvSpPr>
        <p:spPr>
          <a:xfrm>
            <a:off x="838200" y="162077"/>
            <a:ext cx="10515600" cy="968634"/>
          </a:xfrm>
        </p:spPr>
        <p:txBody>
          <a:bodyPr>
            <a:normAutofit/>
          </a:bodyPr>
          <a:lstStyle/>
          <a:p>
            <a:pPr algn="ctr"/>
            <a:r>
              <a:rPr lang="en-US" sz="4000" b="1" dirty="0"/>
              <a:t>SE MN Regional </a:t>
            </a:r>
            <a:r>
              <a:rPr lang="en-US" sz="4000" b="1" dirty="0" err="1"/>
              <a:t>Hydrostratigrapic</a:t>
            </a:r>
            <a:r>
              <a:rPr lang="en-US" sz="4000" b="1" dirty="0"/>
              <a:t> Framework</a:t>
            </a:r>
          </a:p>
        </p:txBody>
      </p:sp>
      <p:pic>
        <p:nvPicPr>
          <p:cNvPr id="5" name="Picture 4">
            <a:extLst>
              <a:ext uri="{FF2B5EF4-FFF2-40B4-BE49-F238E27FC236}">
                <a16:creationId xmlns:a16="http://schemas.microsoft.com/office/drawing/2014/main" id="{DE424D49-FB70-467F-939A-9074314D05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322"/>
          <a:stretch/>
        </p:blipFill>
        <p:spPr>
          <a:xfrm>
            <a:off x="181521" y="921283"/>
            <a:ext cx="11828957" cy="2968425"/>
          </a:xfrm>
          <a:prstGeom prst="rect">
            <a:avLst/>
          </a:prstGeom>
        </p:spPr>
      </p:pic>
      <p:pic>
        <p:nvPicPr>
          <p:cNvPr id="6" name="Picture 2">
            <a:extLst>
              <a:ext uri="{FF2B5EF4-FFF2-40B4-BE49-F238E27FC236}">
                <a16:creationId xmlns:a16="http://schemas.microsoft.com/office/drawing/2014/main" id="{3B36898B-4298-4D27-B577-9EA76D18F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119" y="3509227"/>
            <a:ext cx="6077085" cy="86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83203D92-FA3D-4F1C-945A-9D59A49F045C}"/>
              </a:ext>
            </a:extLst>
          </p:cNvPr>
          <p:cNvSpPr txBox="1"/>
          <p:nvPr/>
        </p:nvSpPr>
        <p:spPr>
          <a:xfrm>
            <a:off x="727587" y="4837471"/>
            <a:ext cx="536841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Fracture &amp; Conduit dominate flow – velocities up to miles per day.</a:t>
            </a:r>
          </a:p>
          <a:p>
            <a:pPr marL="285750" indent="-285750">
              <a:buFont typeface="Arial" panose="020B0604020202020204" pitchFamily="34" charset="0"/>
              <a:buChar char="•"/>
            </a:pPr>
            <a:r>
              <a:rPr lang="en-US" dirty="0"/>
              <a:t>Very rapid recharge through heavily fractured uppermost bedrock, sinkholes and macropores.</a:t>
            </a:r>
          </a:p>
          <a:p>
            <a:pPr marL="285750" indent="-285750">
              <a:buFont typeface="Arial" panose="020B0604020202020204" pitchFamily="34" charset="0"/>
              <a:buChar char="•"/>
            </a:pPr>
            <a:r>
              <a:rPr lang="en-US" dirty="0"/>
              <a:t>Stacked layer of aquifers and aquitards.</a:t>
            </a:r>
          </a:p>
        </p:txBody>
      </p:sp>
      <p:sp>
        <p:nvSpPr>
          <p:cNvPr id="9" name="TextBox 8">
            <a:extLst>
              <a:ext uri="{FF2B5EF4-FFF2-40B4-BE49-F238E27FC236}">
                <a16:creationId xmlns:a16="http://schemas.microsoft.com/office/drawing/2014/main" id="{25582D0B-52AE-410D-8B34-2EECB5C50E8F}"/>
              </a:ext>
            </a:extLst>
          </p:cNvPr>
          <p:cNvSpPr txBox="1"/>
          <p:nvPr/>
        </p:nvSpPr>
        <p:spPr>
          <a:xfrm>
            <a:off x="6095999" y="4837471"/>
            <a:ext cx="552573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Rapid lateral flow especially along horizontal “fractures”.</a:t>
            </a:r>
          </a:p>
          <a:p>
            <a:pPr marL="285750" indent="-285750">
              <a:buFont typeface="Arial" panose="020B0604020202020204" pitchFamily="34" charset="0"/>
              <a:buChar char="•"/>
            </a:pPr>
            <a:r>
              <a:rPr lang="en-US" dirty="0"/>
              <a:t>Slower downward recharge to deeper aquifers through leaky aquitards.</a:t>
            </a:r>
          </a:p>
          <a:p>
            <a:pPr marL="285750" indent="-285750">
              <a:buFont typeface="Arial" panose="020B0604020202020204" pitchFamily="34" charset="0"/>
              <a:buChar char="•"/>
            </a:pPr>
            <a:r>
              <a:rPr lang="en-US" dirty="0"/>
              <a:t>Overall flow east toward the Mississippi River, but more complex locally.</a:t>
            </a:r>
          </a:p>
        </p:txBody>
      </p:sp>
    </p:spTree>
    <p:extLst>
      <p:ext uri="{BB962C8B-B14F-4D97-AF65-F5344CB8AC3E}">
        <p14:creationId xmlns:p14="http://schemas.microsoft.com/office/powerpoint/2010/main" val="83532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5A079-6B9D-4E68-96E8-0D89DDF175A0}"/>
              </a:ext>
            </a:extLst>
          </p:cNvPr>
          <p:cNvSpPr>
            <a:spLocks noGrp="1"/>
          </p:cNvSpPr>
          <p:nvPr>
            <p:ph type="title"/>
          </p:nvPr>
        </p:nvSpPr>
        <p:spPr>
          <a:xfrm>
            <a:off x="294965" y="352200"/>
            <a:ext cx="7678993" cy="824578"/>
          </a:xfrm>
        </p:spPr>
        <p:txBody>
          <a:bodyPr>
            <a:normAutofit/>
          </a:bodyPr>
          <a:lstStyle/>
          <a:p>
            <a:r>
              <a:rPr lang="en-US" sz="3200" b="1" dirty="0"/>
              <a:t>Generalized, regional Nitrate-N Contamination</a:t>
            </a:r>
          </a:p>
        </p:txBody>
      </p:sp>
      <p:pic>
        <p:nvPicPr>
          <p:cNvPr id="6" name="Picture 5">
            <a:extLst>
              <a:ext uri="{FF2B5EF4-FFF2-40B4-BE49-F238E27FC236}">
                <a16:creationId xmlns:a16="http://schemas.microsoft.com/office/drawing/2014/main" id="{F85A11A0-6029-43F1-8D10-6DB890082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263" y="3163689"/>
            <a:ext cx="11205550" cy="3329186"/>
          </a:xfrm>
          <a:prstGeom prst="rect">
            <a:avLst/>
          </a:prstGeom>
        </p:spPr>
      </p:pic>
      <p:pic>
        <p:nvPicPr>
          <p:cNvPr id="7" name="Picture 2">
            <a:extLst>
              <a:ext uri="{FF2B5EF4-FFF2-40B4-BE49-F238E27FC236}">
                <a16:creationId xmlns:a16="http://schemas.microsoft.com/office/drawing/2014/main" id="{FD308E7C-3891-4300-B183-37EDC34FF8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0606" y="352200"/>
            <a:ext cx="3723207" cy="297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C84E7F53-9C0A-4BD5-A35B-3A4C8157C75F}"/>
              </a:ext>
            </a:extLst>
          </p:cNvPr>
          <p:cNvSpPr txBox="1"/>
          <p:nvPr/>
        </p:nvSpPr>
        <p:spPr>
          <a:xfrm>
            <a:off x="540771" y="1132364"/>
            <a:ext cx="743318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Nitrates are rapidly transported to upper bedrock aquifer in this fractured karst system – time scales of minutes to hours.</a:t>
            </a:r>
          </a:p>
          <a:p>
            <a:pPr marL="285750" indent="-285750">
              <a:buFont typeface="Arial" panose="020B0604020202020204" pitchFamily="34" charset="0"/>
              <a:buChar char="•"/>
            </a:pPr>
            <a:r>
              <a:rPr lang="en-US" dirty="0"/>
              <a:t>Herbicides, pesticide, bacteria and viruses often accompany the nitrates.</a:t>
            </a:r>
          </a:p>
          <a:p>
            <a:pPr marL="285750" indent="-285750">
              <a:buFont typeface="Arial" panose="020B0604020202020204" pitchFamily="34" charset="0"/>
              <a:buChar char="•"/>
            </a:pPr>
            <a:r>
              <a:rPr lang="en-US" dirty="0"/>
              <a:t>Upper most bedrock aquifers contaminated with 5-15 ppm nitrate-N and new water wells can no longer be developed in the near surface aquifers.</a:t>
            </a:r>
          </a:p>
          <a:p>
            <a:pPr marL="285750" indent="-285750">
              <a:buFont typeface="Arial" panose="020B0604020202020204" pitchFamily="34" charset="0"/>
              <a:buChar char="•"/>
            </a:pPr>
            <a:r>
              <a:rPr lang="en-US" dirty="0"/>
              <a:t>Deeper aquifers recharge from the shallow aquifers and are showing increasing levels of pollution.</a:t>
            </a:r>
          </a:p>
        </p:txBody>
      </p:sp>
    </p:spTree>
    <p:extLst>
      <p:ext uri="{BB962C8B-B14F-4D97-AF65-F5344CB8AC3E}">
        <p14:creationId xmlns:p14="http://schemas.microsoft.com/office/powerpoint/2010/main" val="268039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AC7A8-8EFE-4C08-A528-41E641D519E1}"/>
              </a:ext>
            </a:extLst>
          </p:cNvPr>
          <p:cNvSpPr>
            <a:spLocks noGrp="1"/>
          </p:cNvSpPr>
          <p:nvPr>
            <p:ph type="title"/>
          </p:nvPr>
        </p:nvSpPr>
        <p:spPr>
          <a:xfrm>
            <a:off x="6130409" y="187087"/>
            <a:ext cx="5604387" cy="1325563"/>
          </a:xfrm>
        </p:spPr>
        <p:txBody>
          <a:bodyPr>
            <a:normAutofit/>
          </a:bodyPr>
          <a:lstStyle/>
          <a:p>
            <a:pPr algn="ctr"/>
            <a:r>
              <a:rPr lang="en-US" sz="4000" b="1" dirty="0"/>
              <a:t>Nitrate-N Levels and Row Crop Agriculture.</a:t>
            </a:r>
          </a:p>
        </p:txBody>
      </p:sp>
      <p:pic>
        <p:nvPicPr>
          <p:cNvPr id="5" name="Picture 4">
            <a:extLst>
              <a:ext uri="{FF2B5EF4-FFF2-40B4-BE49-F238E27FC236}">
                <a16:creationId xmlns:a16="http://schemas.microsoft.com/office/drawing/2014/main" id="{D0044C73-567D-4E58-BE9C-3FB0B86348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934" y="187087"/>
            <a:ext cx="5122263" cy="3428307"/>
          </a:xfrm>
          <a:prstGeom prst="rect">
            <a:avLst/>
          </a:prstGeom>
          <a:ln>
            <a:solidFill>
              <a:schemeClr val="tx1"/>
            </a:solidFill>
          </a:ln>
        </p:spPr>
      </p:pic>
      <p:pic>
        <p:nvPicPr>
          <p:cNvPr id="8" name="Picture 7">
            <a:extLst>
              <a:ext uri="{FF2B5EF4-FFF2-40B4-BE49-F238E27FC236}">
                <a16:creationId xmlns:a16="http://schemas.microsoft.com/office/drawing/2014/main" id="{F0DF8770-D501-401E-A8AA-840C87B0BA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625" t="18034" r="3089" b="22886"/>
          <a:stretch/>
        </p:blipFill>
        <p:spPr>
          <a:xfrm>
            <a:off x="521103" y="3694985"/>
            <a:ext cx="11218613" cy="2975928"/>
          </a:xfrm>
          <a:prstGeom prst="rect">
            <a:avLst/>
          </a:prstGeom>
          <a:ln>
            <a:solidFill>
              <a:schemeClr val="tx1"/>
            </a:solidFill>
          </a:ln>
        </p:spPr>
      </p:pic>
      <p:sp>
        <p:nvSpPr>
          <p:cNvPr id="9" name="TextBox 8">
            <a:extLst>
              <a:ext uri="{FF2B5EF4-FFF2-40B4-BE49-F238E27FC236}">
                <a16:creationId xmlns:a16="http://schemas.microsoft.com/office/drawing/2014/main" id="{A1D98EDA-84C1-4E80-8C3F-29124F9044C4}"/>
              </a:ext>
            </a:extLst>
          </p:cNvPr>
          <p:cNvSpPr txBox="1"/>
          <p:nvPr/>
        </p:nvSpPr>
        <p:spPr>
          <a:xfrm>
            <a:off x="5938684" y="1512650"/>
            <a:ext cx="579611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 Nitrate-N levels in surface streams and springs are strongly correlated with the fraction of the watershed in row crop agriculture.</a:t>
            </a:r>
          </a:p>
          <a:p>
            <a:pPr marL="285750" indent="-285750">
              <a:buFont typeface="Arial" panose="020B0604020202020204" pitchFamily="34" charset="0"/>
              <a:buChar char="•"/>
            </a:pPr>
            <a:r>
              <a:rPr lang="en-US" dirty="0"/>
              <a:t> Mixing with deeper, longer residence time groundwater and account for much of the scatter in the correlation.</a:t>
            </a:r>
          </a:p>
          <a:p>
            <a:pPr marL="285750" indent="-285750">
              <a:buFont typeface="Arial" panose="020B0604020202020204" pitchFamily="34" charset="0"/>
              <a:buChar char="•"/>
            </a:pPr>
            <a:r>
              <a:rPr lang="en-US" dirty="0"/>
              <a:t>This has implications for the pace at which various parts of the system respond to land use practice changes.</a:t>
            </a:r>
          </a:p>
        </p:txBody>
      </p:sp>
    </p:spTree>
    <p:extLst>
      <p:ext uri="{BB962C8B-B14F-4D97-AF65-F5344CB8AC3E}">
        <p14:creationId xmlns:p14="http://schemas.microsoft.com/office/powerpoint/2010/main" val="38089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666</Words>
  <Application>Microsoft Office PowerPoint</Application>
  <PresentationFormat>Widescreen</PresentationFormat>
  <Paragraphs>60</Paragraphs>
  <Slides>13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Water Contamination Issues in SE Minnesota Karst Lands</vt:lpstr>
      <vt:lpstr>Groundwater</vt:lpstr>
      <vt:lpstr>Minnesota Karst Lands</vt:lpstr>
      <vt:lpstr>PowerPoint Presentation</vt:lpstr>
      <vt:lpstr>Triple Porosity Aquifers</vt:lpstr>
      <vt:lpstr>The next five slides are modified from research presented by Runkel et al. at the Minnesota Geological Survey.</vt:lpstr>
      <vt:lpstr>SE MN Regional Hydrostratigrapic Framework</vt:lpstr>
      <vt:lpstr>Generalized, regional Nitrate-N Contamination</vt:lpstr>
      <vt:lpstr>Nitrate-N Levels and Row Crop Agriculture.</vt:lpstr>
      <vt:lpstr>PowerPoint Presentation</vt:lpstr>
      <vt:lpstr>PowerPoint Presentation</vt:lpstr>
      <vt:lpstr>Observations</vt:lpstr>
      <vt:lpstr>Many of the models and rules and regulations based on those conceptual and computer models do not adequately describe the rapid and highly variable movement of surface and ground waters in karst regions.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and Emerging Water Issues</dc:title>
  <dc:creator>bill</dc:creator>
  <cp:lastModifiedBy>Calvin Alexander</cp:lastModifiedBy>
  <cp:revision>41</cp:revision>
  <cp:lastPrinted>2019-01-24T21:21:04Z</cp:lastPrinted>
  <dcterms:created xsi:type="dcterms:W3CDTF">2019-01-23T22:38:12Z</dcterms:created>
  <dcterms:modified xsi:type="dcterms:W3CDTF">2019-01-25T22:29:52Z</dcterms:modified>
</cp:coreProperties>
</file>