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64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05" r:id="rId2"/>
    <p:sldId id="406" r:id="rId3"/>
    <p:sldId id="407" r:id="rId4"/>
    <p:sldId id="408" r:id="rId5"/>
    <p:sldId id="409" r:id="rId6"/>
    <p:sldId id="410" r:id="rId7"/>
    <p:sldId id="394" r:id="rId8"/>
    <p:sldId id="396" r:id="rId9"/>
    <p:sldId id="393" r:id="rId10"/>
    <p:sldId id="296" r:id="rId11"/>
    <p:sldId id="418" r:id="rId12"/>
    <p:sldId id="419" r:id="rId13"/>
    <p:sldId id="411" r:id="rId14"/>
    <p:sldId id="412" r:id="rId15"/>
    <p:sldId id="414" r:id="rId16"/>
    <p:sldId id="324" r:id="rId17"/>
    <p:sldId id="415" r:id="rId18"/>
    <p:sldId id="401" r:id="rId19"/>
    <p:sldId id="403" r:id="rId20"/>
    <p:sldId id="402" r:id="rId21"/>
    <p:sldId id="429" r:id="rId22"/>
    <p:sldId id="430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King" initials="LK" lastIdx="6" clrIdx="0">
    <p:extLst>
      <p:ext uri="{19B8F6BF-5375-455C-9EA6-DF929625EA0E}">
        <p15:presenceInfo xmlns:p15="http://schemas.microsoft.com/office/powerpoint/2012/main" userId="S-1-5-21-1019628751-3205267621-3864266546-28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B46"/>
    <a:srgbClr val="E8EDDB"/>
    <a:srgbClr val="D3E47E"/>
    <a:srgbClr val="73CEE4"/>
    <a:srgbClr val="0095DA"/>
    <a:srgbClr val="DB7C1B"/>
    <a:srgbClr val="9D9FA2"/>
    <a:srgbClr val="6D6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48953" autoAdjust="0"/>
  </p:normalViewPr>
  <p:slideViewPr>
    <p:cSldViewPr snapToGrid="0">
      <p:cViewPr varScale="1">
        <p:scale>
          <a:sx n="36" d="100"/>
          <a:sy n="36" d="100"/>
        </p:scale>
        <p:origin x="173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20" y="-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6CB7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37-4E7F-BD4D-19F0A03E42B0}"/>
              </c:ext>
            </c:extLst>
          </c:dPt>
          <c:dPt>
            <c:idx val="1"/>
            <c:bubble3D val="0"/>
            <c:spPr>
              <a:solidFill>
                <a:srgbClr val="0095DA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A37-4E7F-BD4D-19F0A03E42B0}"/>
              </c:ext>
            </c:extLst>
          </c:dPt>
          <c:dPt>
            <c:idx val="2"/>
            <c:bubble3D val="0"/>
            <c:spPr>
              <a:solidFill>
                <a:srgbClr val="73CEE4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A37-4E7F-BD4D-19F0A03E42B0}"/>
              </c:ext>
            </c:extLst>
          </c:dPt>
          <c:dPt>
            <c:idx val="3"/>
            <c:bubble3D val="0"/>
            <c:spPr>
              <a:solidFill>
                <a:srgbClr val="62BB46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A37-4E7F-BD4D-19F0A03E42B0}"/>
              </c:ext>
            </c:extLst>
          </c:dPt>
          <c:dLbls>
            <c:dLbl>
              <c:idx val="0"/>
              <c:layout>
                <c:manualLayout>
                  <c:x val="1.7133956386292701E-2"/>
                  <c:y val="-0.214105296564252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 smtClean="0">
                        <a:solidFill>
                          <a:schemeClr val="tx1"/>
                        </a:solidFill>
                      </a:rPr>
                      <a:t>Minnesota State</a:t>
                    </a:r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1600" baseline="0" dirty="0" smtClean="0">
                        <a:solidFill>
                          <a:schemeClr val="tx1"/>
                        </a:solidFill>
                      </a:rPr>
                      <a:t>58%</a:t>
                    </a:r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37-4E7F-BD4D-19F0A03E42B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University of </a:t>
                    </a:r>
                  </a:p>
                  <a:p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Minnesota</a:t>
                    </a:r>
                    <a:r>
                      <a:rPr lang="en-US" sz="145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19%</a:t>
                    </a:r>
                    <a:endParaRPr lang="en-US" sz="145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A37-4E7F-BD4D-19F0A03E42B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Private colleges</a:t>
                    </a:r>
                  </a:p>
                  <a:p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and universities </a:t>
                    </a:r>
                    <a:r>
                      <a:rPr lang="en-US" sz="145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16%</a:t>
                    </a:r>
                    <a:endParaRPr lang="en-US" sz="145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A37-4E7F-BD4D-19F0A03E42B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50" baseline="0" dirty="0">
                        <a:solidFill>
                          <a:schemeClr val="tx1"/>
                        </a:solidFill>
                      </a:rPr>
                      <a:t>For-profit schools
</a:t>
                    </a:r>
                    <a:r>
                      <a:rPr lang="en-US" sz="1450" baseline="0" dirty="0" smtClean="0">
                        <a:solidFill>
                          <a:schemeClr val="tx1"/>
                        </a:solidFill>
                      </a:rPr>
                      <a:t>8%</a:t>
                    </a:r>
                    <a:endParaRPr lang="en-US" sz="145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A37-4E7F-BD4D-19F0A03E42B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Minnesota State</c:v>
                </c:pt>
                <c:pt idx="1">
                  <c:v>University of Minnesota</c:v>
                </c:pt>
                <c:pt idx="2">
                  <c:v>Private colleges and universities</c:v>
                </c:pt>
                <c:pt idx="3">
                  <c:v>For-profit schools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57.9</c:v>
                </c:pt>
                <c:pt idx="1">
                  <c:v>18.8</c:v>
                </c:pt>
                <c:pt idx="2">
                  <c:v>15.6</c:v>
                </c:pt>
                <c:pt idx="3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A37-4E7F-BD4D-19F0A03E42B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59550561797753"/>
          <c:y val="0.13093289689034371"/>
          <c:w val="0.5449438202247191"/>
          <c:h val="0.7937806873977086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2017</c:v>
                </c:pt>
              </c:strCache>
            </c:strRef>
          </c:tx>
          <c:spPr>
            <a:ln w="849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D3E27E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739-43CD-85F3-F3F91186C89D}"/>
              </c:ext>
            </c:extLst>
          </c:dPt>
          <c:dPt>
            <c:idx val="1"/>
            <c:bubble3D val="0"/>
            <c:spPr>
              <a:solidFill>
                <a:srgbClr val="006CB7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39-43CD-85F3-F3F91186C89D}"/>
              </c:ext>
            </c:extLst>
          </c:dPt>
          <c:dPt>
            <c:idx val="2"/>
            <c:bubble3D val="0"/>
            <c:spPr>
              <a:solidFill>
                <a:srgbClr val="0095DA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739-43CD-85F3-F3F91186C89D}"/>
              </c:ext>
            </c:extLst>
          </c:dPt>
          <c:dPt>
            <c:idx val="3"/>
            <c:bubble3D val="0"/>
            <c:spPr>
              <a:solidFill>
                <a:srgbClr val="73CEE4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39-43CD-85F3-F3F91186C89D}"/>
              </c:ext>
            </c:extLst>
          </c:dPt>
          <c:dPt>
            <c:idx val="4"/>
            <c:bubble3D val="0"/>
            <c:spPr>
              <a:solidFill>
                <a:srgbClr val="62BB46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739-43CD-85F3-F3F91186C89D}"/>
              </c:ext>
            </c:extLst>
          </c:dPt>
          <c:dPt>
            <c:idx val="5"/>
            <c:bubble3D val="0"/>
            <c:spPr>
              <a:solidFill>
                <a:srgbClr val="FFCC00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39-43CD-85F3-F3F91186C89D}"/>
              </c:ext>
            </c:extLst>
          </c:dPt>
          <c:dLbls>
            <c:dLbl>
              <c:idx val="0"/>
              <c:layout>
                <c:manualLayout>
                  <c:x val="-2.9236098445374533E-4"/>
                  <c:y val="4.75012260590974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739-43CD-85F3-F3F91186C89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586203436326395E-2"/>
                  <c:y val="-1.8028527086306881E-2"/>
                </c:manualLayout>
              </c:layout>
              <c:numFmt formatCode="0%" sourceLinked="0"/>
              <c:spPr>
                <a:noFill/>
                <a:ln w="1699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39-43CD-85F3-F3F91186C89D}"/>
                </c:ext>
                <c:ext xmlns:c15="http://schemas.microsoft.com/office/drawing/2012/chart" uri="{CE6537A1-D6FC-4f65-9D91-7224C49458BB}">
                  <c15:layout>
                    <c:manualLayout>
                      <c:w val="0.16210725010492311"/>
                      <c:h val="8.414145823411051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5500291658053481E-2"/>
                  <c:y val="-2.0085364028899828E-2"/>
                </c:manualLayout>
              </c:layout>
              <c:numFmt formatCode="0%" sourceLinked="0"/>
              <c:spPr>
                <a:noFill/>
                <a:ln w="16990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739-43CD-85F3-F3F91186C89D}"/>
                </c:ext>
                <c:ext xmlns:c15="http://schemas.microsoft.com/office/drawing/2012/chart" uri="{CE6537A1-D6FC-4f65-9D91-7224C49458BB}">
                  <c15:layout>
                    <c:manualLayout>
                      <c:w val="0.20394503027231869"/>
                      <c:h val="8.222906921531453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9.4643054494271683E-3"/>
                  <c:y val="-2.34112916692578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739-43CD-85F3-F3F91186C89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022146697614317E-3"/>
                  <c:y val="-9.016653454333511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739-43CD-85F3-F3F91186C89D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1699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High School</c:v>
                </c:pt>
                <c:pt idx="1">
                  <c:v>First Time Undergrad</c:v>
                </c:pt>
                <c:pt idx="2">
                  <c:v>Transfer Undergrad</c:v>
                </c:pt>
                <c:pt idx="3">
                  <c:v>Other Undergrad</c:v>
                </c:pt>
                <c:pt idx="4">
                  <c:v>Graduate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40689</c:v>
                </c:pt>
                <c:pt idx="1">
                  <c:v>81933</c:v>
                </c:pt>
                <c:pt idx="2">
                  <c:v>81863</c:v>
                </c:pt>
                <c:pt idx="3">
                  <c:v>30690</c:v>
                </c:pt>
                <c:pt idx="4">
                  <c:v>9650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739-43CD-85F3-F3F91186C89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333399"/>
            </a:solidFill>
            <a:ln w="8495">
              <a:solidFill>
                <a:srgbClr val="000000"/>
              </a:solidFill>
              <a:prstDash val="solid"/>
            </a:ln>
          </c:spPr>
          <c:explosion val="5"/>
          <c:dPt>
            <c:idx val="0"/>
            <c:bubble3D val="0"/>
            <c:spPr>
              <a:solidFill>
                <a:srgbClr val="BBE0E3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39-43CD-85F3-F3F91186C89D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E739-43CD-85F3-F3F91186C89D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739-43CD-85F3-F3F91186C89D}"/>
              </c:ext>
            </c:extLst>
          </c:dPt>
          <c:dPt>
            <c:idx val="3"/>
            <c:bubble3D val="0"/>
            <c:spPr>
              <a:solidFill>
                <a:srgbClr val="99CC00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739-43CD-85F3-F3F91186C89D}"/>
              </c:ext>
            </c:extLst>
          </c:dPt>
          <c:dPt>
            <c:idx val="4"/>
            <c:bubble3D val="0"/>
            <c:spPr>
              <a:solidFill>
                <a:srgbClr val="808080"/>
              </a:solidFill>
              <a:ln w="8495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739-43CD-85F3-F3F91186C89D}"/>
              </c:ext>
            </c:extLst>
          </c:dPt>
          <c:dLbls>
            <c:spPr>
              <a:noFill/>
              <a:ln w="1699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High School</c:v>
                </c:pt>
                <c:pt idx="1">
                  <c:v>First Time Undergrad</c:v>
                </c:pt>
                <c:pt idx="2">
                  <c:v>Transfer Undergrad</c:v>
                </c:pt>
                <c:pt idx="3">
                  <c:v>Other Undergrad</c:v>
                </c:pt>
                <c:pt idx="4">
                  <c:v>Graduate</c:v>
                </c:pt>
              </c:strCache>
            </c:strRef>
          </c:cat>
          <c:val>
            <c:numRef>
              <c:f>Sheet1!$B$3:$F$3</c:f>
              <c:numCache>
                <c:formatCode>0.00%</c:formatCode>
                <c:ptCount val="5"/>
                <c:pt idx="0">
                  <c:v>0.17</c:v>
                </c:pt>
                <c:pt idx="1">
                  <c:v>0.33</c:v>
                </c:pt>
                <c:pt idx="2">
                  <c:v>0.33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739-43CD-85F3-F3F91186C89D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80"/>
      </c:pieChart>
      <c:spPr>
        <a:noFill/>
        <a:ln w="1699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06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997677265980323E-2"/>
          <c:y val="3.0461536607847509E-2"/>
          <c:w val="0.89014722536806345"/>
          <c:h val="0.76703296703296708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73CEE4"/>
            </a:solidFill>
            <a:ln w="12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4292115321533108E-4"/>
                  <c:y val="-9.7309427163814743E-3"/>
                </c:manualLayout>
              </c:layout>
              <c:numFmt formatCode="0.0%" sourceLinked="0"/>
              <c:spPr>
                <a:noFill/>
                <a:ln w="24381">
                  <a:noFill/>
                </a:ln>
              </c:spPr>
              <c:txPr>
                <a:bodyPr/>
                <a:lstStyle/>
                <a:p>
                  <a:pPr>
                    <a:defRPr sz="864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65-4F86-BBE3-85B5492F725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729219438718776E-3"/>
                  <c:y val="-2.0067001659516803E-2"/>
                </c:manualLayout>
              </c:layout>
              <c:numFmt formatCode="0.0%" sourceLinked="0"/>
              <c:spPr>
                <a:noFill/>
                <a:ln w="24381">
                  <a:noFill/>
                </a:ln>
              </c:spPr>
              <c:txPr>
                <a:bodyPr/>
                <a:lstStyle/>
                <a:p>
                  <a:pPr>
                    <a:defRPr sz="864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465-4F86-BBE3-85B5492F72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029227345284518E-3"/>
                  <c:y val="-1.3919288574597066E-2"/>
                </c:manualLayout>
              </c:layout>
              <c:numFmt formatCode="0.0%" sourceLinked="0"/>
              <c:spPr>
                <a:noFill/>
                <a:ln w="24381">
                  <a:noFill/>
                </a:ln>
              </c:spPr>
              <c:txPr>
                <a:bodyPr/>
                <a:lstStyle/>
                <a:p>
                  <a:pPr>
                    <a:defRPr sz="864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65-4F86-BBE3-85B5492F725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58776896942242352"/>
                  <c:y val="0.29230769230769232"/>
                </c:manualLayout>
              </c:layout>
              <c:numFmt formatCode="0.0%" sourceLinked="0"/>
              <c:spPr>
                <a:noFill/>
                <a:ln w="24381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65-4F86-BBE3-85B5492F725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4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6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Colleges</c:v>
                </c:pt>
                <c:pt idx="1">
                  <c:v>Universities</c:v>
                </c:pt>
                <c:pt idx="2">
                  <c:v>System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0.216</c:v>
                </c:pt>
                <c:pt idx="1">
                  <c:v>0.112</c:v>
                </c:pt>
                <c:pt idx="2">
                  <c:v>0.183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65-4F86-BBE3-85B5492F7254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DB7C1B"/>
            </a:solidFill>
            <a:ln w="12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873089303183046E-3"/>
                  <c:y val="-5.5803459503704633E-3"/>
                </c:manualLayout>
              </c:layout>
              <c:numFmt formatCode="0.0%" sourceLinked="0"/>
              <c:spPr>
                <a:noFill/>
                <a:ln w="24381">
                  <a:noFill/>
                </a:ln>
              </c:spPr>
              <c:txPr>
                <a:bodyPr/>
                <a:lstStyle/>
                <a:p>
                  <a:pPr>
                    <a:defRPr sz="864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465-4F86-BBE3-85B5492F725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4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6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Colleges</c:v>
                </c:pt>
                <c:pt idx="1">
                  <c:v>Universities</c:v>
                </c:pt>
                <c:pt idx="2">
                  <c:v>System</c:v>
                </c:pt>
              </c:strCache>
            </c:strRef>
          </c:cat>
          <c:val>
            <c:numRef>
              <c:f>Sheet1!$B$3:$D$3</c:f>
              <c:numCache>
                <c:formatCode>0.0%</c:formatCode>
                <c:ptCount val="3"/>
                <c:pt idx="0">
                  <c:v>0.255</c:v>
                </c:pt>
                <c:pt idx="1">
                  <c:v>0.13600000000000001</c:v>
                </c:pt>
                <c:pt idx="2">
                  <c:v>0.219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465-4F86-BBE3-85B5492F7254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E8EDDB"/>
            </a:solidFill>
            <a:ln w="12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725339926815523E-3"/>
                  <c:y val="9.1813312930374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E20-40B2-999D-4E34D577E0A7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4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6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Colleges</c:v>
                </c:pt>
                <c:pt idx="1">
                  <c:v>Universities</c:v>
                </c:pt>
                <c:pt idx="2">
                  <c:v>System</c:v>
                </c:pt>
              </c:strCache>
            </c:strRef>
          </c:cat>
          <c:val>
            <c:numRef>
              <c:f>Sheet1!$B$4:$D$4</c:f>
              <c:numCache>
                <c:formatCode>0.0%</c:formatCode>
                <c:ptCount val="3"/>
                <c:pt idx="0">
                  <c:v>0.28199999999999997</c:v>
                </c:pt>
                <c:pt idx="1">
                  <c:v>0.161</c:v>
                </c:pt>
                <c:pt idx="2">
                  <c:v>0.245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465-4F86-BBE3-85B5492F725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6CB7"/>
            </a:solidFill>
            <a:ln w="12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9.1813312930375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E20-40B2-999D-4E34D577E0A7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4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6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Colleges</c:v>
                </c:pt>
                <c:pt idx="1">
                  <c:v>Universities</c:v>
                </c:pt>
                <c:pt idx="2">
                  <c:v>System</c:v>
                </c:pt>
              </c:strCache>
            </c:strRef>
          </c:cat>
          <c:val>
            <c:numRef>
              <c:f>Sheet1!$B$5:$D$5</c:f>
              <c:numCache>
                <c:formatCode>0.0%</c:formatCode>
                <c:ptCount val="3"/>
                <c:pt idx="0">
                  <c:v>0.307</c:v>
                </c:pt>
                <c:pt idx="1">
                  <c:v>0.186</c:v>
                </c:pt>
                <c:pt idx="2">
                  <c:v>0.26900000000000002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65-4F86-BBE3-85B5492F72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05637248"/>
        <c:axId val="205642344"/>
      </c:barChart>
      <c:catAx>
        <c:axId val="20563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4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6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5642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5642344"/>
        <c:scaling>
          <c:orientation val="minMax"/>
          <c:max val="0.35"/>
          <c:min val="0"/>
        </c:scaling>
        <c:delete val="0"/>
        <c:axPos val="l"/>
        <c:majorGridlines>
          <c:spPr>
            <a:ln w="3048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48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Percent Students of Color</a:t>
                </a:r>
              </a:p>
            </c:rich>
          </c:tx>
          <c:layout>
            <c:manualLayout>
              <c:xMode val="edge"/>
              <c:yMode val="edge"/>
              <c:x val="0"/>
              <c:y val="0.20439560439560439"/>
            </c:manualLayout>
          </c:layout>
          <c:overlay val="0"/>
          <c:spPr>
            <a:noFill/>
            <a:ln w="24381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04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6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5637248"/>
        <c:crosses val="autoZero"/>
        <c:crossBetween val="between"/>
        <c:majorUnit val="0.1"/>
        <c:minorUnit val="0.01"/>
      </c:valAx>
      <c:spPr>
        <a:noFill/>
        <a:ln w="1219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1325028312570781"/>
          <c:y val="0.92307692307692313"/>
          <c:w val="0.72027180067950169"/>
          <c:h val="6.5934065934065936E-2"/>
        </c:manualLayout>
      </c:layout>
      <c:overlay val="0"/>
      <c:spPr>
        <a:noFill/>
        <a:ln w="24381">
          <a:noFill/>
        </a:ln>
      </c:spPr>
      <c:txPr>
        <a:bodyPr/>
        <a:lstStyle/>
        <a:p>
          <a:pPr>
            <a:defRPr sz="1411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0.96027</cdr:y>
    </cdr:from>
    <cdr:to>
      <cdr:x>0.05608</cdr:x>
      <cdr:y>1</cdr:y>
    </cdr:to>
    <cdr:sp macro="" textlink="">
      <cdr:nvSpPr>
        <cdr:cNvPr id="2" name="Slide Number Placeholder 3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5525116"/>
          <a:ext cx="457242" cy="2285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lIns="91440" tIns="0" rIns="91440" bIns="0" rtlCol="0" anchor="ctr" anchorCtr="0"/>
        <a:lstStyle xmlns:a="http://schemas.openxmlformats.org/drawingml/2006/main">
          <a:defPPr>
            <a:defRPr lang="en-US"/>
          </a:defPPr>
          <a:lvl1pPr algn="ctr" rtl="0" fontAlgn="base">
            <a:spcBef>
              <a:spcPct val="0"/>
            </a:spcBef>
            <a:spcAft>
              <a:spcPct val="0"/>
            </a:spcAft>
            <a:defRPr sz="1050" b="0" i="0" kern="1200" baseline="0">
              <a:solidFill>
                <a:schemeClr val="tx1"/>
              </a:solidFill>
              <a:latin typeface="Frutiger LT 55 Roman"/>
              <a:ea typeface="+mn-ea"/>
              <a:cs typeface="Frutiger LT 55 Roman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Helvetica" pitchFamily="34" charset="0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prstClr val="black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84339-E5C9-4B62-8748-C595769B2371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6941B-05A5-431E-A381-221C694C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14292C-0E26-4315-AEC7-42015C30CBDD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DB47BB-0B76-46C7-AE82-401CAC53D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79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13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0" y="735013"/>
            <a:ext cx="4873625" cy="3654425"/>
          </a:xfrm>
          <a:ln cap="flat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36" tIns="49369" rIns="98736" bIns="49369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019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33252-585B-435F-9951-7C8E7453B4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0" y="4252784"/>
            <a:ext cx="7008778" cy="4254056"/>
          </a:xfrm>
        </p:spPr>
        <p:txBody>
          <a:bodyPr/>
          <a:lstStyle/>
          <a:p>
            <a:pPr>
              <a:spcBef>
                <a:spcPts val="1223"/>
              </a:spcBef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221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5837" cy="3595687"/>
          </a:xfrm>
          <a:ln cap="flat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95" tIns="48448" rIns="96895" bIns="48448"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946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8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745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9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B99A-C39F-A24D-956D-66D24B0A3EF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4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14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50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4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16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6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3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975" y="4415479"/>
            <a:ext cx="6134253" cy="4641435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4C6C-459D-47F9-869A-ECC1DACEDC9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0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298953"/>
            <a:ext cx="5608320" cy="47688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5E7A-CE16-421C-9CAA-0D5F8ACBED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5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B99A-C39F-A24D-956D-66D24B0A3E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3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4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7BB-0B76-46C7-AE82-401CAC53D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4C6C-459D-47F9-869A-ECC1DACEDC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6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AEEA-588D-4219-98F9-4190BB9BE3F2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9E51-9EA2-48DC-9949-58A20922C08F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06F4-CA6C-4F12-99A1-8FB713DC0FC3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6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F4D"/>
              </a:buClr>
              <a:defRPr sz="2100">
                <a:solidFill>
                  <a:srgbClr val="0C2340"/>
                </a:solidFill>
              </a:defRPr>
            </a:lvl1pPr>
            <a:lvl2pPr>
              <a:buClr>
                <a:srgbClr val="009F4D"/>
              </a:buClr>
              <a:defRPr sz="1800">
                <a:solidFill>
                  <a:srgbClr val="0C2340"/>
                </a:solidFill>
              </a:defRPr>
            </a:lvl2pPr>
            <a:lvl3pPr>
              <a:buClr>
                <a:srgbClr val="009F4D"/>
              </a:buClr>
              <a:defRPr sz="1650">
                <a:solidFill>
                  <a:srgbClr val="0C2340"/>
                </a:solidFill>
              </a:defRPr>
            </a:lvl3pPr>
            <a:lvl4pPr>
              <a:buClr>
                <a:srgbClr val="009F4D"/>
              </a:buClr>
              <a:defRPr>
                <a:solidFill>
                  <a:srgbClr val="0C2340"/>
                </a:solidFill>
              </a:defRPr>
            </a:lvl4pPr>
            <a:lvl5pPr marL="1543050" indent="-171450">
              <a:buClr>
                <a:srgbClr val="009F4D"/>
              </a:buClr>
              <a:buFont typeface="Courier New" panose="02070309020205020404" pitchFamily="49" charset="0"/>
              <a:buChar char="o"/>
              <a:defRPr>
                <a:solidFill>
                  <a:srgbClr val="0C23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533403"/>
            <a:ext cx="3657600" cy="609599"/>
          </a:xfrm>
        </p:spPr>
        <p:txBody>
          <a:bodyPr anchor="b">
            <a:normAutofit/>
          </a:bodyPr>
          <a:lstStyle>
            <a:lvl1pPr marL="0" indent="0" algn="l">
              <a:buNone/>
              <a:defRPr sz="1050" b="1" cap="all" baseline="0">
                <a:solidFill>
                  <a:srgbClr val="0C234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TITLE </a:t>
            </a:r>
          </a:p>
          <a:p>
            <a:pPr lvl="0"/>
            <a:r>
              <a:rPr lang="en-US" dirty="0" smtClean="0"/>
              <a:t>(WHICH can RUN OVER two lines)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096002"/>
            <a:ext cx="1981200" cy="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F4D"/>
              </a:buClr>
              <a:defRPr sz="2100">
                <a:solidFill>
                  <a:srgbClr val="0C2340"/>
                </a:solidFill>
              </a:defRPr>
            </a:lvl1pPr>
            <a:lvl2pPr>
              <a:buClr>
                <a:srgbClr val="009F4D"/>
              </a:buClr>
              <a:defRPr sz="1800">
                <a:solidFill>
                  <a:srgbClr val="0C2340"/>
                </a:solidFill>
              </a:defRPr>
            </a:lvl2pPr>
            <a:lvl3pPr>
              <a:buClr>
                <a:srgbClr val="009F4D"/>
              </a:buClr>
              <a:defRPr sz="1650">
                <a:solidFill>
                  <a:srgbClr val="0C2340"/>
                </a:solidFill>
              </a:defRPr>
            </a:lvl3pPr>
            <a:lvl4pPr>
              <a:buClr>
                <a:srgbClr val="009F4D"/>
              </a:buClr>
              <a:defRPr>
                <a:solidFill>
                  <a:srgbClr val="0C2340"/>
                </a:solidFill>
              </a:defRPr>
            </a:lvl4pPr>
            <a:lvl5pPr marL="1543050" indent="-171450">
              <a:buClr>
                <a:srgbClr val="009F4D"/>
              </a:buClr>
              <a:buFont typeface="Courier New" panose="02070309020205020404" pitchFamily="49" charset="0"/>
              <a:buChar char="o"/>
              <a:defRPr>
                <a:solidFill>
                  <a:srgbClr val="0C23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533403"/>
            <a:ext cx="3657600" cy="609599"/>
          </a:xfrm>
        </p:spPr>
        <p:txBody>
          <a:bodyPr anchor="b">
            <a:normAutofit/>
          </a:bodyPr>
          <a:lstStyle>
            <a:lvl1pPr marL="0" indent="0" algn="l">
              <a:buNone/>
              <a:defRPr sz="1050" b="1" cap="all" baseline="0">
                <a:solidFill>
                  <a:srgbClr val="0C234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TITLE </a:t>
            </a:r>
          </a:p>
          <a:p>
            <a:pPr lvl="0"/>
            <a:r>
              <a:rPr lang="en-US" dirty="0" smtClean="0"/>
              <a:t>(WHICH can RUN OVER two lines)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096002"/>
            <a:ext cx="1981200" cy="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533411"/>
            <a:ext cx="3657600" cy="609599"/>
          </a:xfrm>
        </p:spPr>
        <p:txBody>
          <a:bodyPr anchor="b">
            <a:normAutofit/>
          </a:bodyPr>
          <a:lstStyle>
            <a:lvl1pPr marL="0" indent="0" algn="l">
              <a:buNone/>
              <a:defRPr sz="788" b="1" cap="all" baseline="0">
                <a:solidFill>
                  <a:srgbClr val="0C2340"/>
                </a:solidFill>
              </a:defRPr>
            </a:lvl1pPr>
            <a:lvl2pPr marL="25716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74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TITLE </a:t>
            </a:r>
          </a:p>
          <a:p>
            <a:pPr lvl="0"/>
            <a:r>
              <a:rPr lang="en-US" dirty="0" smtClean="0"/>
              <a:t>(WHICH can RUN OVER two lines)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096010"/>
            <a:ext cx="1981200" cy="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7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F4D"/>
              </a:buClr>
              <a:defRPr sz="2800">
                <a:solidFill>
                  <a:srgbClr val="0C2340"/>
                </a:solidFill>
              </a:defRPr>
            </a:lvl1pPr>
            <a:lvl2pPr>
              <a:buClr>
                <a:srgbClr val="009F4D"/>
              </a:buClr>
              <a:defRPr sz="2400">
                <a:solidFill>
                  <a:srgbClr val="0C2340"/>
                </a:solidFill>
              </a:defRPr>
            </a:lvl2pPr>
            <a:lvl3pPr>
              <a:buClr>
                <a:srgbClr val="009F4D"/>
              </a:buClr>
              <a:defRPr sz="2200">
                <a:solidFill>
                  <a:srgbClr val="0C2340"/>
                </a:solidFill>
              </a:defRPr>
            </a:lvl3pPr>
            <a:lvl4pPr>
              <a:buClr>
                <a:srgbClr val="009F4D"/>
              </a:buClr>
              <a:defRPr>
                <a:solidFill>
                  <a:srgbClr val="0C2340"/>
                </a:solidFill>
              </a:defRPr>
            </a:lvl4pPr>
            <a:lvl5pPr marL="2057400" indent="-228600">
              <a:buClr>
                <a:srgbClr val="009F4D"/>
              </a:buClr>
              <a:buFont typeface="Courier New" panose="02070309020205020404" pitchFamily="49" charset="0"/>
              <a:buChar char="o"/>
              <a:defRPr>
                <a:solidFill>
                  <a:srgbClr val="0C23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533401"/>
            <a:ext cx="3657600" cy="609599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 cap="all" baseline="0">
                <a:solidFill>
                  <a:srgbClr val="0C23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TITLE </a:t>
            </a:r>
          </a:p>
          <a:p>
            <a:pPr lvl="0"/>
            <a:r>
              <a:rPr lang="en-US" dirty="0" smtClean="0"/>
              <a:t>(WHICH can RUN OVER two lines)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096000"/>
            <a:ext cx="1981200" cy="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13" y="190500"/>
            <a:ext cx="7464425" cy="941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1138" y="1330325"/>
            <a:ext cx="365601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9550" y="1330325"/>
            <a:ext cx="3656013" cy="254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9550" y="4025900"/>
            <a:ext cx="3656013" cy="254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35825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F4D"/>
              </a:buClr>
              <a:defRPr sz="2800">
                <a:solidFill>
                  <a:srgbClr val="0C2340"/>
                </a:solidFill>
              </a:defRPr>
            </a:lvl1pPr>
            <a:lvl2pPr>
              <a:buClr>
                <a:srgbClr val="009F4D"/>
              </a:buClr>
              <a:defRPr sz="2400">
                <a:solidFill>
                  <a:srgbClr val="0C2340"/>
                </a:solidFill>
              </a:defRPr>
            </a:lvl2pPr>
            <a:lvl3pPr>
              <a:buClr>
                <a:srgbClr val="009F4D"/>
              </a:buClr>
              <a:defRPr sz="2200">
                <a:solidFill>
                  <a:srgbClr val="0C2340"/>
                </a:solidFill>
              </a:defRPr>
            </a:lvl3pPr>
            <a:lvl4pPr>
              <a:buClr>
                <a:srgbClr val="009F4D"/>
              </a:buClr>
              <a:defRPr>
                <a:solidFill>
                  <a:srgbClr val="0C2340"/>
                </a:solidFill>
              </a:defRPr>
            </a:lvl4pPr>
            <a:lvl5pPr marL="2057400" indent="-228600">
              <a:buClr>
                <a:srgbClr val="009F4D"/>
              </a:buClr>
              <a:buFont typeface="Courier New" panose="02070309020205020404" pitchFamily="49" charset="0"/>
              <a:buChar char="o"/>
              <a:defRPr>
                <a:solidFill>
                  <a:srgbClr val="0C23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533401"/>
            <a:ext cx="3657600" cy="609599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 cap="all" baseline="0">
                <a:solidFill>
                  <a:srgbClr val="0C23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TITLE </a:t>
            </a:r>
          </a:p>
          <a:p>
            <a:pPr lvl="0"/>
            <a:r>
              <a:rPr lang="en-US" dirty="0" smtClean="0"/>
              <a:t>(WHICH can RUN OVER two lines)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6096000"/>
            <a:ext cx="1981200" cy="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8A30E-BF63-4BA8-91F2-77330C151132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E126-DE7D-44C6-B9DA-9AE9C00B13C5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5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B02ED-6AFB-4498-A365-30795660D0FB}" type="datetime1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D6E62-2489-40A3-87C4-8054946C5C81}" type="datetime1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2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6B76-C933-4D4E-BA81-61D65DEDA347}" type="datetime1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94A-8E18-48DF-BC14-D83A4FFE3A13}" type="datetime1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343D-74A0-40C2-BF53-CCE231119E4E}" type="datetime1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5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A9C8-C32D-4A27-9B06-4E0AABC8DD4F}" type="datetime1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3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2E68-958B-4A72-A6CB-4805B41055D1}" type="datetime1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1DFB-F8E3-4F63-B0E8-89905F8C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6" r:id="rId13"/>
    <p:sldLayoutId id="2147483691" r:id="rId14"/>
    <p:sldLayoutId id="2147483694" r:id="rId15"/>
    <p:sldLayoutId id="2147483698" r:id="rId16"/>
    <p:sldLayoutId id="214748372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4.jp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openxmlformats.org/officeDocument/2006/relationships/image" Target="../media/image49.jpe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34" Type="http://schemas.openxmlformats.org/officeDocument/2006/relationships/image" Target="../media/image57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3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32" Type="http://schemas.openxmlformats.org/officeDocument/2006/relationships/image" Target="../media/image55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36" Type="http://schemas.openxmlformats.org/officeDocument/2006/relationships/image" Target="../media/image59.jp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31" Type="http://schemas.openxmlformats.org/officeDocument/2006/relationships/image" Target="../media/image54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Relationship Id="rId35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6282209" y="199332"/>
            <a:ext cx="2667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January 15, 2019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4288" y="0"/>
            <a:ext cx="9182100" cy="6867525"/>
            <a:chOff x="-9" y="0"/>
            <a:chExt cx="5784" cy="4326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0"/>
              <a:ext cx="5766" cy="4326"/>
            </a:xfrm>
            <a:custGeom>
              <a:avLst/>
              <a:gdLst>
                <a:gd name="T0" fmla="*/ 0 w 9599"/>
                <a:gd name="T1" fmla="*/ 7199 h 7199"/>
                <a:gd name="T2" fmla="*/ 0 w 9599"/>
                <a:gd name="T3" fmla="*/ 7199 h 7199"/>
                <a:gd name="T4" fmla="*/ 9599 w 9599"/>
                <a:gd name="T5" fmla="*/ 7199 h 7199"/>
                <a:gd name="T6" fmla="*/ 9599 w 9599"/>
                <a:gd name="T7" fmla="*/ 0 h 7199"/>
                <a:gd name="T8" fmla="*/ 0 w 9599"/>
                <a:gd name="T9" fmla="*/ 0 h 7199"/>
                <a:gd name="T10" fmla="*/ 0 w 9599"/>
                <a:gd name="T11" fmla="*/ 7199 h 7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9" h="7199">
                  <a:moveTo>
                    <a:pt x="0" y="7199"/>
                  </a:moveTo>
                  <a:lnTo>
                    <a:pt x="0" y="7199"/>
                  </a:lnTo>
                  <a:lnTo>
                    <a:pt x="9599" y="7199"/>
                  </a:lnTo>
                  <a:lnTo>
                    <a:pt x="9599" y="0"/>
                  </a:lnTo>
                  <a:lnTo>
                    <a:pt x="0" y="0"/>
                  </a:lnTo>
                  <a:lnTo>
                    <a:pt x="0" y="7199"/>
                  </a:lnTo>
                  <a:close/>
                </a:path>
              </a:pathLst>
            </a:custGeom>
            <a:solidFill>
              <a:srgbClr val="0F34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486"/>
              <a:ext cx="1913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" y="487"/>
              <a:ext cx="1904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" y="486"/>
              <a:ext cx="1912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1878" y="1944"/>
              <a:ext cx="344" cy="285"/>
            </a:xfrm>
            <a:custGeom>
              <a:avLst/>
              <a:gdLst>
                <a:gd name="T0" fmla="*/ 0 w 573"/>
                <a:gd name="T1" fmla="*/ 475 h 475"/>
                <a:gd name="T2" fmla="*/ 0 w 573"/>
                <a:gd name="T3" fmla="*/ 475 h 475"/>
                <a:gd name="T4" fmla="*/ 187 w 573"/>
                <a:gd name="T5" fmla="*/ 475 h 475"/>
                <a:gd name="T6" fmla="*/ 187 w 573"/>
                <a:gd name="T7" fmla="*/ 409 h 475"/>
                <a:gd name="T8" fmla="*/ 129 w 573"/>
                <a:gd name="T9" fmla="*/ 409 h 475"/>
                <a:gd name="T10" fmla="*/ 140 w 573"/>
                <a:gd name="T11" fmla="*/ 140 h 475"/>
                <a:gd name="T12" fmla="*/ 280 w 573"/>
                <a:gd name="T13" fmla="*/ 399 h 475"/>
                <a:gd name="T14" fmla="*/ 292 w 573"/>
                <a:gd name="T15" fmla="*/ 399 h 475"/>
                <a:gd name="T16" fmla="*/ 432 w 573"/>
                <a:gd name="T17" fmla="*/ 140 h 475"/>
                <a:gd name="T18" fmla="*/ 442 w 573"/>
                <a:gd name="T19" fmla="*/ 409 h 475"/>
                <a:gd name="T20" fmla="*/ 385 w 573"/>
                <a:gd name="T21" fmla="*/ 409 h 475"/>
                <a:gd name="T22" fmla="*/ 385 w 573"/>
                <a:gd name="T23" fmla="*/ 475 h 475"/>
                <a:gd name="T24" fmla="*/ 573 w 573"/>
                <a:gd name="T25" fmla="*/ 475 h 475"/>
                <a:gd name="T26" fmla="*/ 573 w 573"/>
                <a:gd name="T27" fmla="*/ 409 h 475"/>
                <a:gd name="T28" fmla="*/ 516 w 573"/>
                <a:gd name="T29" fmla="*/ 409 h 475"/>
                <a:gd name="T30" fmla="*/ 500 w 573"/>
                <a:gd name="T31" fmla="*/ 66 h 475"/>
                <a:gd name="T32" fmla="*/ 560 w 573"/>
                <a:gd name="T33" fmla="*/ 66 h 475"/>
                <a:gd name="T34" fmla="*/ 560 w 573"/>
                <a:gd name="T35" fmla="*/ 0 h 475"/>
                <a:gd name="T36" fmla="*/ 435 w 573"/>
                <a:gd name="T37" fmla="*/ 0 h 475"/>
                <a:gd name="T38" fmla="*/ 287 w 573"/>
                <a:gd name="T39" fmla="*/ 281 h 475"/>
                <a:gd name="T40" fmla="*/ 138 w 573"/>
                <a:gd name="T41" fmla="*/ 0 h 475"/>
                <a:gd name="T42" fmla="*/ 13 w 573"/>
                <a:gd name="T43" fmla="*/ 0 h 475"/>
                <a:gd name="T44" fmla="*/ 13 w 573"/>
                <a:gd name="T45" fmla="*/ 66 h 475"/>
                <a:gd name="T46" fmla="*/ 73 w 573"/>
                <a:gd name="T47" fmla="*/ 66 h 475"/>
                <a:gd name="T48" fmla="*/ 58 w 573"/>
                <a:gd name="T49" fmla="*/ 409 h 475"/>
                <a:gd name="T50" fmla="*/ 0 w 573"/>
                <a:gd name="T51" fmla="*/ 409 h 475"/>
                <a:gd name="T52" fmla="*/ 0 w 573"/>
                <a:gd name="T53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3" h="475">
                  <a:moveTo>
                    <a:pt x="0" y="475"/>
                  </a:moveTo>
                  <a:lnTo>
                    <a:pt x="0" y="475"/>
                  </a:lnTo>
                  <a:lnTo>
                    <a:pt x="187" y="475"/>
                  </a:lnTo>
                  <a:lnTo>
                    <a:pt x="187" y="409"/>
                  </a:lnTo>
                  <a:lnTo>
                    <a:pt x="129" y="409"/>
                  </a:lnTo>
                  <a:lnTo>
                    <a:pt x="140" y="140"/>
                  </a:lnTo>
                  <a:lnTo>
                    <a:pt x="280" y="399"/>
                  </a:lnTo>
                  <a:lnTo>
                    <a:pt x="292" y="399"/>
                  </a:lnTo>
                  <a:lnTo>
                    <a:pt x="432" y="140"/>
                  </a:lnTo>
                  <a:lnTo>
                    <a:pt x="442" y="409"/>
                  </a:lnTo>
                  <a:lnTo>
                    <a:pt x="385" y="409"/>
                  </a:lnTo>
                  <a:lnTo>
                    <a:pt x="385" y="475"/>
                  </a:lnTo>
                  <a:lnTo>
                    <a:pt x="573" y="475"/>
                  </a:lnTo>
                  <a:lnTo>
                    <a:pt x="573" y="409"/>
                  </a:lnTo>
                  <a:lnTo>
                    <a:pt x="516" y="409"/>
                  </a:lnTo>
                  <a:lnTo>
                    <a:pt x="500" y="66"/>
                  </a:lnTo>
                  <a:lnTo>
                    <a:pt x="560" y="66"/>
                  </a:lnTo>
                  <a:lnTo>
                    <a:pt x="560" y="0"/>
                  </a:lnTo>
                  <a:lnTo>
                    <a:pt x="435" y="0"/>
                  </a:lnTo>
                  <a:lnTo>
                    <a:pt x="287" y="281"/>
                  </a:lnTo>
                  <a:lnTo>
                    <a:pt x="138" y="0"/>
                  </a:lnTo>
                  <a:lnTo>
                    <a:pt x="13" y="0"/>
                  </a:lnTo>
                  <a:lnTo>
                    <a:pt x="13" y="66"/>
                  </a:lnTo>
                  <a:lnTo>
                    <a:pt x="73" y="66"/>
                  </a:lnTo>
                  <a:lnTo>
                    <a:pt x="58" y="409"/>
                  </a:lnTo>
                  <a:lnTo>
                    <a:pt x="0" y="409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1"/>
            <p:cNvSpPr>
              <a:spLocks noEditPoints="1"/>
            </p:cNvSpPr>
            <p:nvPr/>
          </p:nvSpPr>
          <p:spPr bwMode="auto">
            <a:xfrm>
              <a:off x="2258" y="1934"/>
              <a:ext cx="105" cy="295"/>
            </a:xfrm>
            <a:custGeom>
              <a:avLst/>
              <a:gdLst>
                <a:gd name="T0" fmla="*/ 80 w 176"/>
                <a:gd name="T1" fmla="*/ 100 h 492"/>
                <a:gd name="T2" fmla="*/ 80 w 176"/>
                <a:gd name="T3" fmla="*/ 100 h 492"/>
                <a:gd name="T4" fmla="*/ 131 w 176"/>
                <a:gd name="T5" fmla="*/ 50 h 492"/>
                <a:gd name="T6" fmla="*/ 82 w 176"/>
                <a:gd name="T7" fmla="*/ 0 h 492"/>
                <a:gd name="T8" fmla="*/ 30 w 176"/>
                <a:gd name="T9" fmla="*/ 50 h 492"/>
                <a:gd name="T10" fmla="*/ 80 w 176"/>
                <a:gd name="T11" fmla="*/ 100 h 492"/>
                <a:gd name="T12" fmla="*/ 0 w 176"/>
                <a:gd name="T13" fmla="*/ 492 h 492"/>
                <a:gd name="T14" fmla="*/ 0 w 176"/>
                <a:gd name="T15" fmla="*/ 492 h 492"/>
                <a:gd name="T16" fmla="*/ 176 w 176"/>
                <a:gd name="T17" fmla="*/ 492 h 492"/>
                <a:gd name="T18" fmla="*/ 176 w 176"/>
                <a:gd name="T19" fmla="*/ 431 h 492"/>
                <a:gd name="T20" fmla="*/ 125 w 176"/>
                <a:gd name="T21" fmla="*/ 431 h 492"/>
                <a:gd name="T22" fmla="*/ 125 w 176"/>
                <a:gd name="T23" fmla="*/ 162 h 492"/>
                <a:gd name="T24" fmla="*/ 0 w 176"/>
                <a:gd name="T25" fmla="*/ 162 h 492"/>
                <a:gd name="T26" fmla="*/ 0 w 176"/>
                <a:gd name="T27" fmla="*/ 224 h 492"/>
                <a:gd name="T28" fmla="*/ 52 w 176"/>
                <a:gd name="T29" fmla="*/ 224 h 492"/>
                <a:gd name="T30" fmla="*/ 52 w 176"/>
                <a:gd name="T31" fmla="*/ 431 h 492"/>
                <a:gd name="T32" fmla="*/ 0 w 176"/>
                <a:gd name="T33" fmla="*/ 431 h 492"/>
                <a:gd name="T34" fmla="*/ 0 w 176"/>
                <a:gd name="T35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492">
                  <a:moveTo>
                    <a:pt x="80" y="100"/>
                  </a:moveTo>
                  <a:lnTo>
                    <a:pt x="80" y="100"/>
                  </a:lnTo>
                  <a:cubicBezTo>
                    <a:pt x="107" y="100"/>
                    <a:pt x="131" y="78"/>
                    <a:pt x="131" y="50"/>
                  </a:cubicBezTo>
                  <a:cubicBezTo>
                    <a:pt x="131" y="22"/>
                    <a:pt x="108" y="0"/>
                    <a:pt x="82" y="0"/>
                  </a:cubicBezTo>
                  <a:cubicBezTo>
                    <a:pt x="54" y="0"/>
                    <a:pt x="30" y="22"/>
                    <a:pt x="30" y="50"/>
                  </a:cubicBezTo>
                  <a:cubicBezTo>
                    <a:pt x="30" y="78"/>
                    <a:pt x="53" y="100"/>
                    <a:pt x="80" y="100"/>
                  </a:cubicBezTo>
                  <a:close/>
                  <a:moveTo>
                    <a:pt x="0" y="492"/>
                  </a:moveTo>
                  <a:lnTo>
                    <a:pt x="0" y="492"/>
                  </a:lnTo>
                  <a:lnTo>
                    <a:pt x="176" y="492"/>
                  </a:lnTo>
                  <a:lnTo>
                    <a:pt x="176" y="431"/>
                  </a:lnTo>
                  <a:lnTo>
                    <a:pt x="125" y="431"/>
                  </a:lnTo>
                  <a:lnTo>
                    <a:pt x="125" y="162"/>
                  </a:lnTo>
                  <a:lnTo>
                    <a:pt x="0" y="162"/>
                  </a:lnTo>
                  <a:lnTo>
                    <a:pt x="0" y="224"/>
                  </a:lnTo>
                  <a:lnTo>
                    <a:pt x="52" y="224"/>
                  </a:lnTo>
                  <a:lnTo>
                    <a:pt x="52" y="431"/>
                  </a:lnTo>
                  <a:lnTo>
                    <a:pt x="0" y="431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>
              <a:off x="2396" y="2027"/>
              <a:ext cx="235" cy="202"/>
            </a:xfrm>
            <a:custGeom>
              <a:avLst/>
              <a:gdLst>
                <a:gd name="T0" fmla="*/ 120 w 391"/>
                <a:gd name="T1" fmla="*/ 6 h 336"/>
                <a:gd name="T2" fmla="*/ 120 w 391"/>
                <a:gd name="T3" fmla="*/ 6 h 336"/>
                <a:gd name="T4" fmla="*/ 0 w 391"/>
                <a:gd name="T5" fmla="*/ 6 h 336"/>
                <a:gd name="T6" fmla="*/ 0 w 391"/>
                <a:gd name="T7" fmla="*/ 68 h 336"/>
                <a:gd name="T8" fmla="*/ 51 w 391"/>
                <a:gd name="T9" fmla="*/ 68 h 336"/>
                <a:gd name="T10" fmla="*/ 51 w 391"/>
                <a:gd name="T11" fmla="*/ 275 h 336"/>
                <a:gd name="T12" fmla="*/ 0 w 391"/>
                <a:gd name="T13" fmla="*/ 275 h 336"/>
                <a:gd name="T14" fmla="*/ 0 w 391"/>
                <a:gd name="T15" fmla="*/ 336 h 336"/>
                <a:gd name="T16" fmla="*/ 170 w 391"/>
                <a:gd name="T17" fmla="*/ 336 h 336"/>
                <a:gd name="T18" fmla="*/ 170 w 391"/>
                <a:gd name="T19" fmla="*/ 275 h 336"/>
                <a:gd name="T20" fmla="*/ 123 w 391"/>
                <a:gd name="T21" fmla="*/ 275 h 336"/>
                <a:gd name="T22" fmla="*/ 123 w 391"/>
                <a:gd name="T23" fmla="*/ 111 h 336"/>
                <a:gd name="T24" fmla="*/ 216 w 391"/>
                <a:gd name="T25" fmla="*/ 66 h 336"/>
                <a:gd name="T26" fmla="*/ 261 w 391"/>
                <a:gd name="T27" fmla="*/ 90 h 336"/>
                <a:gd name="T28" fmla="*/ 268 w 391"/>
                <a:gd name="T29" fmla="*/ 127 h 336"/>
                <a:gd name="T30" fmla="*/ 268 w 391"/>
                <a:gd name="T31" fmla="*/ 275 h 336"/>
                <a:gd name="T32" fmla="*/ 221 w 391"/>
                <a:gd name="T33" fmla="*/ 275 h 336"/>
                <a:gd name="T34" fmla="*/ 221 w 391"/>
                <a:gd name="T35" fmla="*/ 336 h 336"/>
                <a:gd name="T36" fmla="*/ 391 w 391"/>
                <a:gd name="T37" fmla="*/ 336 h 336"/>
                <a:gd name="T38" fmla="*/ 391 w 391"/>
                <a:gd name="T39" fmla="*/ 275 h 336"/>
                <a:gd name="T40" fmla="*/ 341 w 391"/>
                <a:gd name="T41" fmla="*/ 275 h 336"/>
                <a:gd name="T42" fmla="*/ 341 w 391"/>
                <a:gd name="T43" fmla="*/ 110 h 336"/>
                <a:gd name="T44" fmla="*/ 324 w 391"/>
                <a:gd name="T45" fmla="*/ 42 h 336"/>
                <a:gd name="T46" fmla="*/ 238 w 391"/>
                <a:gd name="T47" fmla="*/ 0 h 336"/>
                <a:gd name="T48" fmla="*/ 120 w 391"/>
                <a:gd name="T49" fmla="*/ 62 h 336"/>
                <a:gd name="T50" fmla="*/ 120 w 391"/>
                <a:gd name="T51" fmla="*/ 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1" h="336">
                  <a:moveTo>
                    <a:pt x="120" y="6"/>
                  </a:moveTo>
                  <a:lnTo>
                    <a:pt x="120" y="6"/>
                  </a:lnTo>
                  <a:lnTo>
                    <a:pt x="0" y="6"/>
                  </a:lnTo>
                  <a:lnTo>
                    <a:pt x="0" y="68"/>
                  </a:lnTo>
                  <a:lnTo>
                    <a:pt x="51" y="68"/>
                  </a:lnTo>
                  <a:lnTo>
                    <a:pt x="51" y="275"/>
                  </a:lnTo>
                  <a:lnTo>
                    <a:pt x="0" y="275"/>
                  </a:lnTo>
                  <a:lnTo>
                    <a:pt x="0" y="336"/>
                  </a:lnTo>
                  <a:lnTo>
                    <a:pt x="170" y="336"/>
                  </a:lnTo>
                  <a:lnTo>
                    <a:pt x="170" y="275"/>
                  </a:lnTo>
                  <a:lnTo>
                    <a:pt x="123" y="275"/>
                  </a:lnTo>
                  <a:lnTo>
                    <a:pt x="123" y="111"/>
                  </a:lnTo>
                  <a:cubicBezTo>
                    <a:pt x="150" y="85"/>
                    <a:pt x="183" y="66"/>
                    <a:pt x="216" y="66"/>
                  </a:cubicBezTo>
                  <a:cubicBezTo>
                    <a:pt x="238" y="66"/>
                    <a:pt x="253" y="74"/>
                    <a:pt x="261" y="90"/>
                  </a:cubicBezTo>
                  <a:cubicBezTo>
                    <a:pt x="266" y="99"/>
                    <a:pt x="268" y="112"/>
                    <a:pt x="268" y="127"/>
                  </a:cubicBezTo>
                  <a:lnTo>
                    <a:pt x="268" y="275"/>
                  </a:lnTo>
                  <a:lnTo>
                    <a:pt x="221" y="275"/>
                  </a:lnTo>
                  <a:lnTo>
                    <a:pt x="221" y="336"/>
                  </a:lnTo>
                  <a:lnTo>
                    <a:pt x="391" y="336"/>
                  </a:lnTo>
                  <a:lnTo>
                    <a:pt x="391" y="275"/>
                  </a:lnTo>
                  <a:lnTo>
                    <a:pt x="341" y="275"/>
                  </a:lnTo>
                  <a:lnTo>
                    <a:pt x="341" y="110"/>
                  </a:lnTo>
                  <a:cubicBezTo>
                    <a:pt x="341" y="83"/>
                    <a:pt x="335" y="61"/>
                    <a:pt x="324" y="42"/>
                  </a:cubicBezTo>
                  <a:cubicBezTo>
                    <a:pt x="307" y="16"/>
                    <a:pt x="279" y="0"/>
                    <a:pt x="238" y="0"/>
                  </a:cubicBezTo>
                  <a:cubicBezTo>
                    <a:pt x="190" y="0"/>
                    <a:pt x="152" y="29"/>
                    <a:pt x="120" y="62"/>
                  </a:cubicBezTo>
                  <a:lnTo>
                    <a:pt x="120" y="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58" y="2027"/>
              <a:ext cx="236" cy="202"/>
            </a:xfrm>
            <a:custGeom>
              <a:avLst/>
              <a:gdLst>
                <a:gd name="T0" fmla="*/ 120 w 392"/>
                <a:gd name="T1" fmla="*/ 6 h 336"/>
                <a:gd name="T2" fmla="*/ 120 w 392"/>
                <a:gd name="T3" fmla="*/ 6 h 336"/>
                <a:gd name="T4" fmla="*/ 0 w 392"/>
                <a:gd name="T5" fmla="*/ 6 h 336"/>
                <a:gd name="T6" fmla="*/ 0 w 392"/>
                <a:gd name="T7" fmla="*/ 68 h 336"/>
                <a:gd name="T8" fmla="*/ 51 w 392"/>
                <a:gd name="T9" fmla="*/ 68 h 336"/>
                <a:gd name="T10" fmla="*/ 51 w 392"/>
                <a:gd name="T11" fmla="*/ 275 h 336"/>
                <a:gd name="T12" fmla="*/ 0 w 392"/>
                <a:gd name="T13" fmla="*/ 275 h 336"/>
                <a:gd name="T14" fmla="*/ 0 w 392"/>
                <a:gd name="T15" fmla="*/ 336 h 336"/>
                <a:gd name="T16" fmla="*/ 170 w 392"/>
                <a:gd name="T17" fmla="*/ 336 h 336"/>
                <a:gd name="T18" fmla="*/ 170 w 392"/>
                <a:gd name="T19" fmla="*/ 275 h 336"/>
                <a:gd name="T20" fmla="*/ 123 w 392"/>
                <a:gd name="T21" fmla="*/ 275 h 336"/>
                <a:gd name="T22" fmla="*/ 123 w 392"/>
                <a:gd name="T23" fmla="*/ 111 h 336"/>
                <a:gd name="T24" fmla="*/ 216 w 392"/>
                <a:gd name="T25" fmla="*/ 66 h 336"/>
                <a:gd name="T26" fmla="*/ 261 w 392"/>
                <a:gd name="T27" fmla="*/ 90 h 336"/>
                <a:gd name="T28" fmla="*/ 268 w 392"/>
                <a:gd name="T29" fmla="*/ 127 h 336"/>
                <a:gd name="T30" fmla="*/ 268 w 392"/>
                <a:gd name="T31" fmla="*/ 275 h 336"/>
                <a:gd name="T32" fmla="*/ 221 w 392"/>
                <a:gd name="T33" fmla="*/ 275 h 336"/>
                <a:gd name="T34" fmla="*/ 221 w 392"/>
                <a:gd name="T35" fmla="*/ 336 h 336"/>
                <a:gd name="T36" fmla="*/ 392 w 392"/>
                <a:gd name="T37" fmla="*/ 336 h 336"/>
                <a:gd name="T38" fmla="*/ 392 w 392"/>
                <a:gd name="T39" fmla="*/ 275 h 336"/>
                <a:gd name="T40" fmla="*/ 341 w 392"/>
                <a:gd name="T41" fmla="*/ 275 h 336"/>
                <a:gd name="T42" fmla="*/ 341 w 392"/>
                <a:gd name="T43" fmla="*/ 110 h 336"/>
                <a:gd name="T44" fmla="*/ 324 w 392"/>
                <a:gd name="T45" fmla="*/ 42 h 336"/>
                <a:gd name="T46" fmla="*/ 238 w 392"/>
                <a:gd name="T47" fmla="*/ 0 h 336"/>
                <a:gd name="T48" fmla="*/ 120 w 392"/>
                <a:gd name="T49" fmla="*/ 62 h 336"/>
                <a:gd name="T50" fmla="*/ 120 w 392"/>
                <a:gd name="T51" fmla="*/ 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6">
                  <a:moveTo>
                    <a:pt x="120" y="6"/>
                  </a:moveTo>
                  <a:lnTo>
                    <a:pt x="120" y="6"/>
                  </a:lnTo>
                  <a:lnTo>
                    <a:pt x="0" y="6"/>
                  </a:lnTo>
                  <a:lnTo>
                    <a:pt x="0" y="68"/>
                  </a:lnTo>
                  <a:lnTo>
                    <a:pt x="51" y="68"/>
                  </a:lnTo>
                  <a:lnTo>
                    <a:pt x="51" y="275"/>
                  </a:lnTo>
                  <a:lnTo>
                    <a:pt x="0" y="275"/>
                  </a:lnTo>
                  <a:lnTo>
                    <a:pt x="0" y="336"/>
                  </a:lnTo>
                  <a:lnTo>
                    <a:pt x="170" y="336"/>
                  </a:lnTo>
                  <a:lnTo>
                    <a:pt x="170" y="275"/>
                  </a:lnTo>
                  <a:lnTo>
                    <a:pt x="123" y="275"/>
                  </a:lnTo>
                  <a:lnTo>
                    <a:pt x="123" y="111"/>
                  </a:lnTo>
                  <a:cubicBezTo>
                    <a:pt x="150" y="85"/>
                    <a:pt x="183" y="66"/>
                    <a:pt x="216" y="66"/>
                  </a:cubicBezTo>
                  <a:cubicBezTo>
                    <a:pt x="238" y="66"/>
                    <a:pt x="253" y="74"/>
                    <a:pt x="261" y="90"/>
                  </a:cubicBezTo>
                  <a:cubicBezTo>
                    <a:pt x="266" y="99"/>
                    <a:pt x="268" y="112"/>
                    <a:pt x="268" y="127"/>
                  </a:cubicBezTo>
                  <a:lnTo>
                    <a:pt x="268" y="275"/>
                  </a:lnTo>
                  <a:lnTo>
                    <a:pt x="221" y="275"/>
                  </a:lnTo>
                  <a:lnTo>
                    <a:pt x="221" y="336"/>
                  </a:lnTo>
                  <a:lnTo>
                    <a:pt x="392" y="336"/>
                  </a:lnTo>
                  <a:lnTo>
                    <a:pt x="392" y="275"/>
                  </a:lnTo>
                  <a:lnTo>
                    <a:pt x="341" y="275"/>
                  </a:lnTo>
                  <a:lnTo>
                    <a:pt x="341" y="110"/>
                  </a:lnTo>
                  <a:cubicBezTo>
                    <a:pt x="341" y="83"/>
                    <a:pt x="335" y="61"/>
                    <a:pt x="324" y="42"/>
                  </a:cubicBezTo>
                  <a:cubicBezTo>
                    <a:pt x="307" y="16"/>
                    <a:pt x="279" y="0"/>
                    <a:pt x="238" y="0"/>
                  </a:cubicBezTo>
                  <a:cubicBezTo>
                    <a:pt x="190" y="0"/>
                    <a:pt x="152" y="29"/>
                    <a:pt x="120" y="62"/>
                  </a:cubicBezTo>
                  <a:lnTo>
                    <a:pt x="120" y="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"/>
            <p:cNvSpPr>
              <a:spLocks noEditPoints="1"/>
            </p:cNvSpPr>
            <p:nvPr/>
          </p:nvSpPr>
          <p:spPr bwMode="auto">
            <a:xfrm>
              <a:off x="2918" y="2027"/>
              <a:ext cx="193" cy="206"/>
            </a:xfrm>
            <a:custGeom>
              <a:avLst/>
              <a:gdLst>
                <a:gd name="T0" fmla="*/ 319 w 322"/>
                <a:gd name="T1" fmla="*/ 194 h 342"/>
                <a:gd name="T2" fmla="*/ 319 w 322"/>
                <a:gd name="T3" fmla="*/ 194 h 342"/>
                <a:gd name="T4" fmla="*/ 322 w 322"/>
                <a:gd name="T5" fmla="*/ 158 h 342"/>
                <a:gd name="T6" fmla="*/ 165 w 322"/>
                <a:gd name="T7" fmla="*/ 0 h 342"/>
                <a:gd name="T8" fmla="*/ 0 w 322"/>
                <a:gd name="T9" fmla="*/ 172 h 342"/>
                <a:gd name="T10" fmla="*/ 180 w 322"/>
                <a:gd name="T11" fmla="*/ 342 h 342"/>
                <a:gd name="T12" fmla="*/ 303 w 322"/>
                <a:gd name="T13" fmla="*/ 311 h 342"/>
                <a:gd name="T14" fmla="*/ 309 w 322"/>
                <a:gd name="T15" fmla="*/ 245 h 342"/>
                <a:gd name="T16" fmla="*/ 191 w 322"/>
                <a:gd name="T17" fmla="*/ 280 h 342"/>
                <a:gd name="T18" fmla="*/ 75 w 322"/>
                <a:gd name="T19" fmla="*/ 194 h 342"/>
                <a:gd name="T20" fmla="*/ 319 w 322"/>
                <a:gd name="T21" fmla="*/ 194 h 342"/>
                <a:gd name="T22" fmla="*/ 164 w 322"/>
                <a:gd name="T23" fmla="*/ 59 h 342"/>
                <a:gd name="T24" fmla="*/ 164 w 322"/>
                <a:gd name="T25" fmla="*/ 59 h 342"/>
                <a:gd name="T26" fmla="*/ 250 w 322"/>
                <a:gd name="T27" fmla="*/ 142 h 342"/>
                <a:gd name="T28" fmla="*/ 75 w 322"/>
                <a:gd name="T29" fmla="*/ 142 h 342"/>
                <a:gd name="T30" fmla="*/ 164 w 322"/>
                <a:gd name="T31" fmla="*/ 5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2" h="342">
                  <a:moveTo>
                    <a:pt x="319" y="194"/>
                  </a:moveTo>
                  <a:lnTo>
                    <a:pt x="319" y="194"/>
                  </a:lnTo>
                  <a:cubicBezTo>
                    <a:pt x="321" y="184"/>
                    <a:pt x="322" y="170"/>
                    <a:pt x="322" y="158"/>
                  </a:cubicBezTo>
                  <a:cubicBezTo>
                    <a:pt x="322" y="72"/>
                    <a:pt x="269" y="0"/>
                    <a:pt x="165" y="0"/>
                  </a:cubicBezTo>
                  <a:cubicBezTo>
                    <a:pt x="64" y="0"/>
                    <a:pt x="0" y="79"/>
                    <a:pt x="0" y="172"/>
                  </a:cubicBezTo>
                  <a:cubicBezTo>
                    <a:pt x="0" y="273"/>
                    <a:pt x="73" y="342"/>
                    <a:pt x="180" y="342"/>
                  </a:cubicBezTo>
                  <a:cubicBezTo>
                    <a:pt x="226" y="342"/>
                    <a:pt x="269" y="332"/>
                    <a:pt x="303" y="311"/>
                  </a:cubicBezTo>
                  <a:lnTo>
                    <a:pt x="309" y="245"/>
                  </a:lnTo>
                  <a:cubicBezTo>
                    <a:pt x="271" y="267"/>
                    <a:pt x="232" y="280"/>
                    <a:pt x="191" y="280"/>
                  </a:cubicBezTo>
                  <a:cubicBezTo>
                    <a:pt x="130" y="280"/>
                    <a:pt x="86" y="253"/>
                    <a:pt x="75" y="194"/>
                  </a:cubicBezTo>
                  <a:lnTo>
                    <a:pt x="319" y="194"/>
                  </a:lnTo>
                  <a:close/>
                  <a:moveTo>
                    <a:pt x="164" y="59"/>
                  </a:moveTo>
                  <a:lnTo>
                    <a:pt x="164" y="59"/>
                  </a:lnTo>
                  <a:cubicBezTo>
                    <a:pt x="217" y="59"/>
                    <a:pt x="248" y="93"/>
                    <a:pt x="250" y="142"/>
                  </a:cubicBezTo>
                  <a:lnTo>
                    <a:pt x="75" y="142"/>
                  </a:lnTo>
                  <a:cubicBezTo>
                    <a:pt x="84" y="85"/>
                    <a:pt x="123" y="59"/>
                    <a:pt x="164" y="59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5"/>
            <p:cNvSpPr>
              <a:spLocks/>
            </p:cNvSpPr>
            <p:nvPr/>
          </p:nvSpPr>
          <p:spPr bwMode="auto">
            <a:xfrm>
              <a:off x="3148" y="2027"/>
              <a:ext cx="169" cy="206"/>
            </a:xfrm>
            <a:custGeom>
              <a:avLst/>
              <a:gdLst>
                <a:gd name="T0" fmla="*/ 270 w 280"/>
                <a:gd name="T1" fmla="*/ 76 h 342"/>
                <a:gd name="T2" fmla="*/ 270 w 280"/>
                <a:gd name="T3" fmla="*/ 76 h 342"/>
                <a:gd name="T4" fmla="*/ 252 w 280"/>
                <a:gd name="T5" fmla="*/ 36 h 342"/>
                <a:gd name="T6" fmla="*/ 143 w 280"/>
                <a:gd name="T7" fmla="*/ 0 h 342"/>
                <a:gd name="T8" fmla="*/ 12 w 280"/>
                <a:gd name="T9" fmla="*/ 101 h 342"/>
                <a:gd name="T10" fmla="*/ 141 w 280"/>
                <a:gd name="T11" fmla="*/ 202 h 342"/>
                <a:gd name="T12" fmla="*/ 211 w 280"/>
                <a:gd name="T13" fmla="*/ 247 h 342"/>
                <a:gd name="T14" fmla="*/ 143 w 280"/>
                <a:gd name="T15" fmla="*/ 288 h 342"/>
                <a:gd name="T16" fmla="*/ 79 w 280"/>
                <a:gd name="T17" fmla="*/ 274 h 342"/>
                <a:gd name="T18" fmla="*/ 82 w 280"/>
                <a:gd name="T19" fmla="*/ 258 h 342"/>
                <a:gd name="T20" fmla="*/ 41 w 280"/>
                <a:gd name="T21" fmla="*/ 218 h 342"/>
                <a:gd name="T22" fmla="*/ 0 w 280"/>
                <a:gd name="T23" fmla="*/ 260 h 342"/>
                <a:gd name="T24" fmla="*/ 19 w 280"/>
                <a:gd name="T25" fmla="*/ 303 h 342"/>
                <a:gd name="T26" fmla="*/ 143 w 280"/>
                <a:gd name="T27" fmla="*/ 342 h 342"/>
                <a:gd name="T28" fmla="*/ 280 w 280"/>
                <a:gd name="T29" fmla="*/ 239 h 342"/>
                <a:gd name="T30" fmla="*/ 156 w 280"/>
                <a:gd name="T31" fmla="*/ 139 h 342"/>
                <a:gd name="T32" fmla="*/ 82 w 280"/>
                <a:gd name="T33" fmla="*/ 93 h 342"/>
                <a:gd name="T34" fmla="*/ 142 w 280"/>
                <a:gd name="T35" fmla="*/ 54 h 342"/>
                <a:gd name="T36" fmla="*/ 192 w 280"/>
                <a:gd name="T37" fmla="*/ 64 h 342"/>
                <a:gd name="T38" fmla="*/ 190 w 280"/>
                <a:gd name="T39" fmla="*/ 80 h 342"/>
                <a:gd name="T40" fmla="*/ 232 w 280"/>
                <a:gd name="T41" fmla="*/ 118 h 342"/>
                <a:gd name="T42" fmla="*/ 270 w 280"/>
                <a:gd name="T43" fmla="*/ 7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" h="342">
                  <a:moveTo>
                    <a:pt x="270" y="76"/>
                  </a:moveTo>
                  <a:lnTo>
                    <a:pt x="270" y="76"/>
                  </a:lnTo>
                  <a:cubicBezTo>
                    <a:pt x="270" y="61"/>
                    <a:pt x="264" y="47"/>
                    <a:pt x="252" y="36"/>
                  </a:cubicBezTo>
                  <a:cubicBezTo>
                    <a:pt x="230" y="14"/>
                    <a:pt x="185" y="0"/>
                    <a:pt x="143" y="0"/>
                  </a:cubicBezTo>
                  <a:cubicBezTo>
                    <a:pt x="55" y="0"/>
                    <a:pt x="12" y="50"/>
                    <a:pt x="12" y="101"/>
                  </a:cubicBezTo>
                  <a:cubicBezTo>
                    <a:pt x="12" y="159"/>
                    <a:pt x="54" y="180"/>
                    <a:pt x="141" y="202"/>
                  </a:cubicBezTo>
                  <a:cubicBezTo>
                    <a:pt x="191" y="215"/>
                    <a:pt x="211" y="226"/>
                    <a:pt x="211" y="247"/>
                  </a:cubicBezTo>
                  <a:cubicBezTo>
                    <a:pt x="211" y="273"/>
                    <a:pt x="181" y="288"/>
                    <a:pt x="143" y="288"/>
                  </a:cubicBezTo>
                  <a:cubicBezTo>
                    <a:pt x="116" y="288"/>
                    <a:pt x="93" y="281"/>
                    <a:pt x="79" y="274"/>
                  </a:cubicBezTo>
                  <a:cubicBezTo>
                    <a:pt x="81" y="269"/>
                    <a:pt x="82" y="264"/>
                    <a:pt x="82" y="258"/>
                  </a:cubicBezTo>
                  <a:cubicBezTo>
                    <a:pt x="82" y="233"/>
                    <a:pt x="63" y="218"/>
                    <a:pt x="41" y="218"/>
                  </a:cubicBezTo>
                  <a:cubicBezTo>
                    <a:pt x="17" y="218"/>
                    <a:pt x="0" y="237"/>
                    <a:pt x="0" y="260"/>
                  </a:cubicBezTo>
                  <a:cubicBezTo>
                    <a:pt x="0" y="277"/>
                    <a:pt x="6" y="290"/>
                    <a:pt x="19" y="303"/>
                  </a:cubicBezTo>
                  <a:cubicBezTo>
                    <a:pt x="41" y="325"/>
                    <a:pt x="93" y="342"/>
                    <a:pt x="143" y="342"/>
                  </a:cubicBezTo>
                  <a:cubicBezTo>
                    <a:pt x="217" y="342"/>
                    <a:pt x="280" y="306"/>
                    <a:pt x="280" y="239"/>
                  </a:cubicBezTo>
                  <a:cubicBezTo>
                    <a:pt x="280" y="178"/>
                    <a:pt x="230" y="158"/>
                    <a:pt x="156" y="139"/>
                  </a:cubicBezTo>
                  <a:cubicBezTo>
                    <a:pt x="104" y="125"/>
                    <a:pt x="82" y="115"/>
                    <a:pt x="82" y="93"/>
                  </a:cubicBezTo>
                  <a:cubicBezTo>
                    <a:pt x="82" y="74"/>
                    <a:pt x="102" y="54"/>
                    <a:pt x="142" y="54"/>
                  </a:cubicBezTo>
                  <a:cubicBezTo>
                    <a:pt x="161" y="54"/>
                    <a:pt x="179" y="58"/>
                    <a:pt x="192" y="64"/>
                  </a:cubicBezTo>
                  <a:cubicBezTo>
                    <a:pt x="190" y="68"/>
                    <a:pt x="190" y="74"/>
                    <a:pt x="190" y="80"/>
                  </a:cubicBezTo>
                  <a:cubicBezTo>
                    <a:pt x="190" y="103"/>
                    <a:pt x="207" y="118"/>
                    <a:pt x="232" y="118"/>
                  </a:cubicBezTo>
                  <a:cubicBezTo>
                    <a:pt x="254" y="118"/>
                    <a:pt x="270" y="101"/>
                    <a:pt x="270" y="76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6"/>
            <p:cNvSpPr>
              <a:spLocks noEditPoints="1"/>
            </p:cNvSpPr>
            <p:nvPr/>
          </p:nvSpPr>
          <p:spPr bwMode="auto">
            <a:xfrm>
              <a:off x="3354" y="2027"/>
              <a:ext cx="208" cy="206"/>
            </a:xfrm>
            <a:custGeom>
              <a:avLst/>
              <a:gdLst>
                <a:gd name="T0" fmla="*/ 173 w 347"/>
                <a:gd name="T1" fmla="*/ 342 h 342"/>
                <a:gd name="T2" fmla="*/ 173 w 347"/>
                <a:gd name="T3" fmla="*/ 342 h 342"/>
                <a:gd name="T4" fmla="*/ 347 w 347"/>
                <a:gd name="T5" fmla="*/ 171 h 342"/>
                <a:gd name="T6" fmla="*/ 173 w 347"/>
                <a:gd name="T7" fmla="*/ 0 h 342"/>
                <a:gd name="T8" fmla="*/ 0 w 347"/>
                <a:gd name="T9" fmla="*/ 171 h 342"/>
                <a:gd name="T10" fmla="*/ 173 w 347"/>
                <a:gd name="T11" fmla="*/ 342 h 342"/>
                <a:gd name="T12" fmla="*/ 173 w 347"/>
                <a:gd name="T13" fmla="*/ 281 h 342"/>
                <a:gd name="T14" fmla="*/ 173 w 347"/>
                <a:gd name="T15" fmla="*/ 281 h 342"/>
                <a:gd name="T16" fmla="*/ 74 w 347"/>
                <a:gd name="T17" fmla="*/ 171 h 342"/>
                <a:gd name="T18" fmla="*/ 173 w 347"/>
                <a:gd name="T19" fmla="*/ 61 h 342"/>
                <a:gd name="T20" fmla="*/ 272 w 347"/>
                <a:gd name="T21" fmla="*/ 171 h 342"/>
                <a:gd name="T22" fmla="*/ 173 w 347"/>
                <a:gd name="T23" fmla="*/ 28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7" h="342">
                  <a:moveTo>
                    <a:pt x="173" y="342"/>
                  </a:moveTo>
                  <a:lnTo>
                    <a:pt x="173" y="342"/>
                  </a:lnTo>
                  <a:cubicBezTo>
                    <a:pt x="279" y="342"/>
                    <a:pt x="347" y="262"/>
                    <a:pt x="347" y="171"/>
                  </a:cubicBezTo>
                  <a:cubicBezTo>
                    <a:pt x="347" y="78"/>
                    <a:pt x="280" y="0"/>
                    <a:pt x="173" y="0"/>
                  </a:cubicBezTo>
                  <a:cubicBezTo>
                    <a:pt x="68" y="0"/>
                    <a:pt x="0" y="80"/>
                    <a:pt x="0" y="171"/>
                  </a:cubicBezTo>
                  <a:cubicBezTo>
                    <a:pt x="0" y="264"/>
                    <a:pt x="66" y="342"/>
                    <a:pt x="173" y="342"/>
                  </a:cubicBezTo>
                  <a:close/>
                  <a:moveTo>
                    <a:pt x="173" y="281"/>
                  </a:moveTo>
                  <a:lnTo>
                    <a:pt x="173" y="281"/>
                  </a:lnTo>
                  <a:cubicBezTo>
                    <a:pt x="115" y="281"/>
                    <a:pt x="74" y="235"/>
                    <a:pt x="74" y="171"/>
                  </a:cubicBezTo>
                  <a:cubicBezTo>
                    <a:pt x="74" y="106"/>
                    <a:pt x="115" y="61"/>
                    <a:pt x="173" y="61"/>
                  </a:cubicBezTo>
                  <a:cubicBezTo>
                    <a:pt x="231" y="61"/>
                    <a:pt x="272" y="106"/>
                    <a:pt x="272" y="171"/>
                  </a:cubicBezTo>
                  <a:cubicBezTo>
                    <a:pt x="272" y="235"/>
                    <a:pt x="231" y="281"/>
                    <a:pt x="173" y="281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7"/>
            <p:cNvSpPr>
              <a:spLocks/>
            </p:cNvSpPr>
            <p:nvPr/>
          </p:nvSpPr>
          <p:spPr bwMode="auto">
            <a:xfrm>
              <a:off x="3587" y="1969"/>
              <a:ext cx="144" cy="264"/>
            </a:xfrm>
            <a:custGeom>
              <a:avLst/>
              <a:gdLst>
                <a:gd name="T0" fmla="*/ 156 w 240"/>
                <a:gd name="T1" fmla="*/ 439 h 439"/>
                <a:gd name="T2" fmla="*/ 156 w 240"/>
                <a:gd name="T3" fmla="*/ 439 h 439"/>
                <a:gd name="T4" fmla="*/ 233 w 240"/>
                <a:gd name="T5" fmla="*/ 420 h 439"/>
                <a:gd name="T6" fmla="*/ 240 w 240"/>
                <a:gd name="T7" fmla="*/ 355 h 439"/>
                <a:gd name="T8" fmla="*/ 176 w 240"/>
                <a:gd name="T9" fmla="*/ 374 h 439"/>
                <a:gd name="T10" fmla="*/ 140 w 240"/>
                <a:gd name="T11" fmla="*/ 357 h 439"/>
                <a:gd name="T12" fmla="*/ 135 w 240"/>
                <a:gd name="T13" fmla="*/ 333 h 439"/>
                <a:gd name="T14" fmla="*/ 135 w 240"/>
                <a:gd name="T15" fmla="*/ 165 h 439"/>
                <a:gd name="T16" fmla="*/ 235 w 240"/>
                <a:gd name="T17" fmla="*/ 165 h 439"/>
                <a:gd name="T18" fmla="*/ 235 w 240"/>
                <a:gd name="T19" fmla="*/ 103 h 439"/>
                <a:gd name="T20" fmla="*/ 135 w 240"/>
                <a:gd name="T21" fmla="*/ 103 h 439"/>
                <a:gd name="T22" fmla="*/ 135 w 240"/>
                <a:gd name="T23" fmla="*/ 0 h 439"/>
                <a:gd name="T24" fmla="*/ 63 w 240"/>
                <a:gd name="T25" fmla="*/ 30 h 439"/>
                <a:gd name="T26" fmla="*/ 63 w 240"/>
                <a:gd name="T27" fmla="*/ 103 h 439"/>
                <a:gd name="T28" fmla="*/ 0 w 240"/>
                <a:gd name="T29" fmla="*/ 103 h 439"/>
                <a:gd name="T30" fmla="*/ 0 w 240"/>
                <a:gd name="T31" fmla="*/ 165 h 439"/>
                <a:gd name="T32" fmla="*/ 63 w 240"/>
                <a:gd name="T33" fmla="*/ 165 h 439"/>
                <a:gd name="T34" fmla="*/ 63 w 240"/>
                <a:gd name="T35" fmla="*/ 346 h 439"/>
                <a:gd name="T36" fmla="*/ 73 w 240"/>
                <a:gd name="T37" fmla="*/ 396 h 439"/>
                <a:gd name="T38" fmla="*/ 156 w 240"/>
                <a:gd name="T3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439">
                  <a:moveTo>
                    <a:pt x="156" y="439"/>
                  </a:moveTo>
                  <a:lnTo>
                    <a:pt x="156" y="439"/>
                  </a:lnTo>
                  <a:cubicBezTo>
                    <a:pt x="187" y="439"/>
                    <a:pt x="212" y="430"/>
                    <a:pt x="233" y="420"/>
                  </a:cubicBezTo>
                  <a:lnTo>
                    <a:pt x="240" y="355"/>
                  </a:lnTo>
                  <a:cubicBezTo>
                    <a:pt x="221" y="365"/>
                    <a:pt x="196" y="374"/>
                    <a:pt x="176" y="374"/>
                  </a:cubicBezTo>
                  <a:cubicBezTo>
                    <a:pt x="158" y="374"/>
                    <a:pt x="146" y="368"/>
                    <a:pt x="140" y="357"/>
                  </a:cubicBezTo>
                  <a:cubicBezTo>
                    <a:pt x="136" y="351"/>
                    <a:pt x="135" y="344"/>
                    <a:pt x="135" y="333"/>
                  </a:cubicBezTo>
                  <a:lnTo>
                    <a:pt x="135" y="165"/>
                  </a:lnTo>
                  <a:lnTo>
                    <a:pt x="235" y="165"/>
                  </a:lnTo>
                  <a:lnTo>
                    <a:pt x="235" y="103"/>
                  </a:lnTo>
                  <a:lnTo>
                    <a:pt x="135" y="103"/>
                  </a:lnTo>
                  <a:lnTo>
                    <a:pt x="135" y="0"/>
                  </a:lnTo>
                  <a:lnTo>
                    <a:pt x="63" y="30"/>
                  </a:lnTo>
                  <a:lnTo>
                    <a:pt x="63" y="103"/>
                  </a:lnTo>
                  <a:lnTo>
                    <a:pt x="0" y="103"/>
                  </a:lnTo>
                  <a:lnTo>
                    <a:pt x="0" y="165"/>
                  </a:lnTo>
                  <a:lnTo>
                    <a:pt x="63" y="165"/>
                  </a:lnTo>
                  <a:lnTo>
                    <a:pt x="63" y="346"/>
                  </a:lnTo>
                  <a:cubicBezTo>
                    <a:pt x="63" y="366"/>
                    <a:pt x="67" y="383"/>
                    <a:pt x="73" y="396"/>
                  </a:cubicBezTo>
                  <a:cubicBezTo>
                    <a:pt x="89" y="425"/>
                    <a:pt x="118" y="439"/>
                    <a:pt x="156" y="439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3765" y="2027"/>
              <a:ext cx="203" cy="206"/>
            </a:xfrm>
            <a:custGeom>
              <a:avLst/>
              <a:gdLst>
                <a:gd name="T0" fmla="*/ 130 w 338"/>
                <a:gd name="T1" fmla="*/ 288 h 342"/>
                <a:gd name="T2" fmla="*/ 130 w 338"/>
                <a:gd name="T3" fmla="*/ 288 h 342"/>
                <a:gd name="T4" fmla="*/ 74 w 338"/>
                <a:gd name="T5" fmla="*/ 242 h 342"/>
                <a:gd name="T6" fmla="*/ 143 w 338"/>
                <a:gd name="T7" fmla="*/ 190 h 342"/>
                <a:gd name="T8" fmla="*/ 218 w 338"/>
                <a:gd name="T9" fmla="*/ 200 h 342"/>
                <a:gd name="T10" fmla="*/ 218 w 338"/>
                <a:gd name="T11" fmla="*/ 253 h 342"/>
                <a:gd name="T12" fmla="*/ 130 w 338"/>
                <a:gd name="T13" fmla="*/ 288 h 342"/>
                <a:gd name="T14" fmla="*/ 108 w 338"/>
                <a:gd name="T15" fmla="*/ 342 h 342"/>
                <a:gd name="T16" fmla="*/ 108 w 338"/>
                <a:gd name="T17" fmla="*/ 342 h 342"/>
                <a:gd name="T18" fmla="*/ 220 w 338"/>
                <a:gd name="T19" fmla="*/ 298 h 342"/>
                <a:gd name="T20" fmla="*/ 220 w 338"/>
                <a:gd name="T21" fmla="*/ 336 h 342"/>
                <a:gd name="T22" fmla="*/ 338 w 338"/>
                <a:gd name="T23" fmla="*/ 336 h 342"/>
                <a:gd name="T24" fmla="*/ 338 w 338"/>
                <a:gd name="T25" fmla="*/ 275 h 342"/>
                <a:gd name="T26" fmla="*/ 289 w 338"/>
                <a:gd name="T27" fmla="*/ 275 h 342"/>
                <a:gd name="T28" fmla="*/ 289 w 338"/>
                <a:gd name="T29" fmla="*/ 121 h 342"/>
                <a:gd name="T30" fmla="*/ 263 w 338"/>
                <a:gd name="T31" fmla="*/ 42 h 342"/>
                <a:gd name="T32" fmla="*/ 149 w 338"/>
                <a:gd name="T33" fmla="*/ 0 h 342"/>
                <a:gd name="T34" fmla="*/ 21 w 338"/>
                <a:gd name="T35" fmla="*/ 81 h 342"/>
                <a:gd name="T36" fmla="*/ 61 w 338"/>
                <a:gd name="T37" fmla="*/ 123 h 342"/>
                <a:gd name="T38" fmla="*/ 103 w 338"/>
                <a:gd name="T39" fmla="*/ 83 h 342"/>
                <a:gd name="T40" fmla="*/ 99 w 338"/>
                <a:gd name="T41" fmla="*/ 65 h 342"/>
                <a:gd name="T42" fmla="*/ 137 w 338"/>
                <a:gd name="T43" fmla="*/ 57 h 342"/>
                <a:gd name="T44" fmla="*/ 205 w 338"/>
                <a:gd name="T45" fmla="*/ 82 h 342"/>
                <a:gd name="T46" fmla="*/ 218 w 338"/>
                <a:gd name="T47" fmla="*/ 127 h 342"/>
                <a:gd name="T48" fmla="*/ 218 w 338"/>
                <a:gd name="T49" fmla="*/ 160 h 342"/>
                <a:gd name="T50" fmla="*/ 131 w 338"/>
                <a:gd name="T51" fmla="*/ 149 h 342"/>
                <a:gd name="T52" fmla="*/ 0 w 338"/>
                <a:gd name="T53" fmla="*/ 249 h 342"/>
                <a:gd name="T54" fmla="*/ 108 w 338"/>
                <a:gd name="T55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8" h="342">
                  <a:moveTo>
                    <a:pt x="130" y="288"/>
                  </a:moveTo>
                  <a:lnTo>
                    <a:pt x="130" y="288"/>
                  </a:lnTo>
                  <a:cubicBezTo>
                    <a:pt x="95" y="288"/>
                    <a:pt x="74" y="271"/>
                    <a:pt x="74" y="242"/>
                  </a:cubicBezTo>
                  <a:cubicBezTo>
                    <a:pt x="74" y="211"/>
                    <a:pt x="99" y="190"/>
                    <a:pt x="143" y="190"/>
                  </a:cubicBezTo>
                  <a:cubicBezTo>
                    <a:pt x="171" y="190"/>
                    <a:pt x="197" y="195"/>
                    <a:pt x="218" y="200"/>
                  </a:cubicBezTo>
                  <a:lnTo>
                    <a:pt x="218" y="253"/>
                  </a:lnTo>
                  <a:cubicBezTo>
                    <a:pt x="193" y="273"/>
                    <a:pt x="163" y="288"/>
                    <a:pt x="130" y="288"/>
                  </a:cubicBezTo>
                  <a:close/>
                  <a:moveTo>
                    <a:pt x="108" y="342"/>
                  </a:moveTo>
                  <a:lnTo>
                    <a:pt x="108" y="342"/>
                  </a:lnTo>
                  <a:cubicBezTo>
                    <a:pt x="152" y="342"/>
                    <a:pt x="193" y="321"/>
                    <a:pt x="220" y="298"/>
                  </a:cubicBezTo>
                  <a:lnTo>
                    <a:pt x="220" y="336"/>
                  </a:lnTo>
                  <a:lnTo>
                    <a:pt x="338" y="336"/>
                  </a:lnTo>
                  <a:lnTo>
                    <a:pt x="338" y="275"/>
                  </a:lnTo>
                  <a:lnTo>
                    <a:pt x="289" y="275"/>
                  </a:lnTo>
                  <a:lnTo>
                    <a:pt x="289" y="121"/>
                  </a:lnTo>
                  <a:cubicBezTo>
                    <a:pt x="289" y="90"/>
                    <a:pt x="280" y="63"/>
                    <a:pt x="263" y="42"/>
                  </a:cubicBezTo>
                  <a:cubicBezTo>
                    <a:pt x="240" y="15"/>
                    <a:pt x="203" y="0"/>
                    <a:pt x="149" y="0"/>
                  </a:cubicBezTo>
                  <a:cubicBezTo>
                    <a:pt x="63" y="0"/>
                    <a:pt x="21" y="42"/>
                    <a:pt x="21" y="81"/>
                  </a:cubicBezTo>
                  <a:cubicBezTo>
                    <a:pt x="21" y="106"/>
                    <a:pt x="38" y="123"/>
                    <a:pt x="61" y="123"/>
                  </a:cubicBezTo>
                  <a:cubicBezTo>
                    <a:pt x="85" y="123"/>
                    <a:pt x="103" y="106"/>
                    <a:pt x="103" y="83"/>
                  </a:cubicBezTo>
                  <a:cubicBezTo>
                    <a:pt x="103" y="77"/>
                    <a:pt x="101" y="70"/>
                    <a:pt x="99" y="65"/>
                  </a:cubicBezTo>
                  <a:cubicBezTo>
                    <a:pt x="108" y="61"/>
                    <a:pt x="119" y="57"/>
                    <a:pt x="137" y="57"/>
                  </a:cubicBezTo>
                  <a:cubicBezTo>
                    <a:pt x="168" y="57"/>
                    <a:pt x="191" y="64"/>
                    <a:pt x="205" y="82"/>
                  </a:cubicBezTo>
                  <a:cubicBezTo>
                    <a:pt x="213" y="93"/>
                    <a:pt x="218" y="108"/>
                    <a:pt x="218" y="127"/>
                  </a:cubicBezTo>
                  <a:lnTo>
                    <a:pt x="218" y="160"/>
                  </a:lnTo>
                  <a:cubicBezTo>
                    <a:pt x="201" y="156"/>
                    <a:pt x="165" y="149"/>
                    <a:pt x="131" y="149"/>
                  </a:cubicBezTo>
                  <a:cubicBezTo>
                    <a:pt x="54" y="149"/>
                    <a:pt x="0" y="187"/>
                    <a:pt x="0" y="249"/>
                  </a:cubicBezTo>
                  <a:cubicBezTo>
                    <a:pt x="0" y="309"/>
                    <a:pt x="49" y="342"/>
                    <a:pt x="108" y="34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4101" y="1939"/>
              <a:ext cx="197" cy="295"/>
            </a:xfrm>
            <a:custGeom>
              <a:avLst/>
              <a:gdLst>
                <a:gd name="T0" fmla="*/ 165 w 329"/>
                <a:gd name="T1" fmla="*/ 491 h 491"/>
                <a:gd name="T2" fmla="*/ 165 w 329"/>
                <a:gd name="T3" fmla="*/ 491 h 491"/>
                <a:gd name="T4" fmla="*/ 329 w 329"/>
                <a:gd name="T5" fmla="*/ 352 h 491"/>
                <a:gd name="T6" fmla="*/ 184 w 329"/>
                <a:gd name="T7" fmla="*/ 206 h 491"/>
                <a:gd name="T8" fmla="*/ 91 w 329"/>
                <a:gd name="T9" fmla="*/ 127 h 491"/>
                <a:gd name="T10" fmla="*/ 170 w 329"/>
                <a:gd name="T11" fmla="*/ 63 h 491"/>
                <a:gd name="T12" fmla="*/ 237 w 329"/>
                <a:gd name="T13" fmla="*/ 81 h 491"/>
                <a:gd name="T14" fmla="*/ 231 w 329"/>
                <a:gd name="T15" fmla="*/ 105 h 491"/>
                <a:gd name="T16" fmla="*/ 279 w 329"/>
                <a:gd name="T17" fmla="*/ 150 h 491"/>
                <a:gd name="T18" fmla="*/ 324 w 329"/>
                <a:gd name="T19" fmla="*/ 99 h 491"/>
                <a:gd name="T20" fmla="*/ 171 w 329"/>
                <a:gd name="T21" fmla="*/ 0 h 491"/>
                <a:gd name="T22" fmla="*/ 17 w 329"/>
                <a:gd name="T23" fmla="*/ 132 h 491"/>
                <a:gd name="T24" fmla="*/ 165 w 329"/>
                <a:gd name="T25" fmla="*/ 278 h 491"/>
                <a:gd name="T26" fmla="*/ 256 w 329"/>
                <a:gd name="T27" fmla="*/ 358 h 491"/>
                <a:gd name="T28" fmla="*/ 166 w 329"/>
                <a:gd name="T29" fmla="*/ 428 h 491"/>
                <a:gd name="T30" fmla="*/ 85 w 329"/>
                <a:gd name="T31" fmla="*/ 405 h 491"/>
                <a:gd name="T32" fmla="*/ 94 w 329"/>
                <a:gd name="T33" fmla="*/ 375 h 491"/>
                <a:gd name="T34" fmla="*/ 46 w 329"/>
                <a:gd name="T35" fmla="*/ 331 h 491"/>
                <a:gd name="T36" fmla="*/ 0 w 329"/>
                <a:gd name="T37" fmla="*/ 384 h 491"/>
                <a:gd name="T38" fmla="*/ 165 w 329"/>
                <a:gd name="T39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9" h="491">
                  <a:moveTo>
                    <a:pt x="165" y="491"/>
                  </a:moveTo>
                  <a:lnTo>
                    <a:pt x="165" y="491"/>
                  </a:lnTo>
                  <a:cubicBezTo>
                    <a:pt x="260" y="491"/>
                    <a:pt x="329" y="440"/>
                    <a:pt x="329" y="352"/>
                  </a:cubicBezTo>
                  <a:cubicBezTo>
                    <a:pt x="329" y="266"/>
                    <a:pt x="266" y="236"/>
                    <a:pt x="184" y="206"/>
                  </a:cubicBezTo>
                  <a:cubicBezTo>
                    <a:pt x="133" y="187"/>
                    <a:pt x="91" y="169"/>
                    <a:pt x="91" y="127"/>
                  </a:cubicBezTo>
                  <a:cubicBezTo>
                    <a:pt x="91" y="90"/>
                    <a:pt x="121" y="63"/>
                    <a:pt x="170" y="63"/>
                  </a:cubicBezTo>
                  <a:cubicBezTo>
                    <a:pt x="200" y="63"/>
                    <a:pt x="224" y="71"/>
                    <a:pt x="237" y="81"/>
                  </a:cubicBezTo>
                  <a:cubicBezTo>
                    <a:pt x="234" y="87"/>
                    <a:pt x="231" y="93"/>
                    <a:pt x="231" y="105"/>
                  </a:cubicBezTo>
                  <a:cubicBezTo>
                    <a:pt x="231" y="127"/>
                    <a:pt x="248" y="150"/>
                    <a:pt x="279" y="150"/>
                  </a:cubicBezTo>
                  <a:cubicBezTo>
                    <a:pt x="304" y="150"/>
                    <a:pt x="324" y="132"/>
                    <a:pt x="324" y="99"/>
                  </a:cubicBezTo>
                  <a:cubicBezTo>
                    <a:pt x="324" y="45"/>
                    <a:pt x="257" y="0"/>
                    <a:pt x="171" y="0"/>
                  </a:cubicBezTo>
                  <a:cubicBezTo>
                    <a:pt x="77" y="0"/>
                    <a:pt x="17" y="58"/>
                    <a:pt x="17" y="132"/>
                  </a:cubicBezTo>
                  <a:cubicBezTo>
                    <a:pt x="17" y="218"/>
                    <a:pt x="79" y="247"/>
                    <a:pt x="165" y="278"/>
                  </a:cubicBezTo>
                  <a:cubicBezTo>
                    <a:pt x="215" y="296"/>
                    <a:pt x="256" y="316"/>
                    <a:pt x="256" y="358"/>
                  </a:cubicBezTo>
                  <a:cubicBezTo>
                    <a:pt x="256" y="401"/>
                    <a:pt x="221" y="428"/>
                    <a:pt x="166" y="428"/>
                  </a:cubicBezTo>
                  <a:cubicBezTo>
                    <a:pt x="132" y="428"/>
                    <a:pt x="102" y="418"/>
                    <a:pt x="85" y="405"/>
                  </a:cubicBezTo>
                  <a:cubicBezTo>
                    <a:pt x="91" y="396"/>
                    <a:pt x="94" y="386"/>
                    <a:pt x="94" y="375"/>
                  </a:cubicBezTo>
                  <a:cubicBezTo>
                    <a:pt x="94" y="353"/>
                    <a:pt x="75" y="331"/>
                    <a:pt x="46" y="331"/>
                  </a:cubicBezTo>
                  <a:cubicBezTo>
                    <a:pt x="19" y="331"/>
                    <a:pt x="0" y="352"/>
                    <a:pt x="0" y="384"/>
                  </a:cubicBezTo>
                  <a:cubicBezTo>
                    <a:pt x="0" y="439"/>
                    <a:pt x="72" y="491"/>
                    <a:pt x="165" y="491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0"/>
            <p:cNvSpPr>
              <a:spLocks/>
            </p:cNvSpPr>
            <p:nvPr/>
          </p:nvSpPr>
          <p:spPr bwMode="auto">
            <a:xfrm>
              <a:off x="4328" y="1969"/>
              <a:ext cx="144" cy="264"/>
            </a:xfrm>
            <a:custGeom>
              <a:avLst/>
              <a:gdLst>
                <a:gd name="T0" fmla="*/ 157 w 240"/>
                <a:gd name="T1" fmla="*/ 439 h 439"/>
                <a:gd name="T2" fmla="*/ 157 w 240"/>
                <a:gd name="T3" fmla="*/ 439 h 439"/>
                <a:gd name="T4" fmla="*/ 234 w 240"/>
                <a:gd name="T5" fmla="*/ 420 h 439"/>
                <a:gd name="T6" fmla="*/ 240 w 240"/>
                <a:gd name="T7" fmla="*/ 355 h 439"/>
                <a:gd name="T8" fmla="*/ 177 w 240"/>
                <a:gd name="T9" fmla="*/ 374 h 439"/>
                <a:gd name="T10" fmla="*/ 141 w 240"/>
                <a:gd name="T11" fmla="*/ 357 h 439"/>
                <a:gd name="T12" fmla="*/ 135 w 240"/>
                <a:gd name="T13" fmla="*/ 333 h 439"/>
                <a:gd name="T14" fmla="*/ 135 w 240"/>
                <a:gd name="T15" fmla="*/ 165 h 439"/>
                <a:gd name="T16" fmla="*/ 236 w 240"/>
                <a:gd name="T17" fmla="*/ 165 h 439"/>
                <a:gd name="T18" fmla="*/ 236 w 240"/>
                <a:gd name="T19" fmla="*/ 103 h 439"/>
                <a:gd name="T20" fmla="*/ 135 w 240"/>
                <a:gd name="T21" fmla="*/ 103 h 439"/>
                <a:gd name="T22" fmla="*/ 135 w 240"/>
                <a:gd name="T23" fmla="*/ 0 h 439"/>
                <a:gd name="T24" fmla="*/ 63 w 240"/>
                <a:gd name="T25" fmla="*/ 30 h 439"/>
                <a:gd name="T26" fmla="*/ 63 w 240"/>
                <a:gd name="T27" fmla="*/ 103 h 439"/>
                <a:gd name="T28" fmla="*/ 0 w 240"/>
                <a:gd name="T29" fmla="*/ 103 h 439"/>
                <a:gd name="T30" fmla="*/ 0 w 240"/>
                <a:gd name="T31" fmla="*/ 165 h 439"/>
                <a:gd name="T32" fmla="*/ 63 w 240"/>
                <a:gd name="T33" fmla="*/ 165 h 439"/>
                <a:gd name="T34" fmla="*/ 63 w 240"/>
                <a:gd name="T35" fmla="*/ 346 h 439"/>
                <a:gd name="T36" fmla="*/ 74 w 240"/>
                <a:gd name="T37" fmla="*/ 396 h 439"/>
                <a:gd name="T38" fmla="*/ 157 w 240"/>
                <a:gd name="T3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439">
                  <a:moveTo>
                    <a:pt x="157" y="439"/>
                  </a:moveTo>
                  <a:lnTo>
                    <a:pt x="157" y="439"/>
                  </a:lnTo>
                  <a:cubicBezTo>
                    <a:pt x="188" y="439"/>
                    <a:pt x="213" y="430"/>
                    <a:pt x="234" y="420"/>
                  </a:cubicBezTo>
                  <a:lnTo>
                    <a:pt x="240" y="355"/>
                  </a:lnTo>
                  <a:cubicBezTo>
                    <a:pt x="221" y="365"/>
                    <a:pt x="197" y="374"/>
                    <a:pt x="177" y="374"/>
                  </a:cubicBezTo>
                  <a:cubicBezTo>
                    <a:pt x="158" y="374"/>
                    <a:pt x="146" y="368"/>
                    <a:pt x="141" y="357"/>
                  </a:cubicBezTo>
                  <a:cubicBezTo>
                    <a:pt x="137" y="351"/>
                    <a:pt x="135" y="344"/>
                    <a:pt x="135" y="333"/>
                  </a:cubicBezTo>
                  <a:lnTo>
                    <a:pt x="135" y="165"/>
                  </a:lnTo>
                  <a:lnTo>
                    <a:pt x="236" y="165"/>
                  </a:lnTo>
                  <a:lnTo>
                    <a:pt x="236" y="103"/>
                  </a:lnTo>
                  <a:lnTo>
                    <a:pt x="135" y="103"/>
                  </a:lnTo>
                  <a:lnTo>
                    <a:pt x="135" y="0"/>
                  </a:lnTo>
                  <a:lnTo>
                    <a:pt x="63" y="30"/>
                  </a:lnTo>
                  <a:lnTo>
                    <a:pt x="63" y="103"/>
                  </a:lnTo>
                  <a:lnTo>
                    <a:pt x="0" y="103"/>
                  </a:lnTo>
                  <a:lnTo>
                    <a:pt x="0" y="165"/>
                  </a:lnTo>
                  <a:lnTo>
                    <a:pt x="63" y="165"/>
                  </a:lnTo>
                  <a:lnTo>
                    <a:pt x="63" y="346"/>
                  </a:lnTo>
                  <a:cubicBezTo>
                    <a:pt x="63" y="366"/>
                    <a:pt x="67" y="383"/>
                    <a:pt x="74" y="396"/>
                  </a:cubicBezTo>
                  <a:cubicBezTo>
                    <a:pt x="89" y="425"/>
                    <a:pt x="119" y="439"/>
                    <a:pt x="157" y="439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1"/>
            <p:cNvSpPr>
              <a:spLocks noEditPoints="1"/>
            </p:cNvSpPr>
            <p:nvPr/>
          </p:nvSpPr>
          <p:spPr bwMode="auto">
            <a:xfrm>
              <a:off x="4506" y="2027"/>
              <a:ext cx="204" cy="206"/>
            </a:xfrm>
            <a:custGeom>
              <a:avLst/>
              <a:gdLst>
                <a:gd name="T0" fmla="*/ 131 w 339"/>
                <a:gd name="T1" fmla="*/ 288 h 342"/>
                <a:gd name="T2" fmla="*/ 131 w 339"/>
                <a:gd name="T3" fmla="*/ 288 h 342"/>
                <a:gd name="T4" fmla="*/ 74 w 339"/>
                <a:gd name="T5" fmla="*/ 242 h 342"/>
                <a:gd name="T6" fmla="*/ 144 w 339"/>
                <a:gd name="T7" fmla="*/ 190 h 342"/>
                <a:gd name="T8" fmla="*/ 218 w 339"/>
                <a:gd name="T9" fmla="*/ 200 h 342"/>
                <a:gd name="T10" fmla="*/ 218 w 339"/>
                <a:gd name="T11" fmla="*/ 253 h 342"/>
                <a:gd name="T12" fmla="*/ 131 w 339"/>
                <a:gd name="T13" fmla="*/ 288 h 342"/>
                <a:gd name="T14" fmla="*/ 108 w 339"/>
                <a:gd name="T15" fmla="*/ 342 h 342"/>
                <a:gd name="T16" fmla="*/ 108 w 339"/>
                <a:gd name="T17" fmla="*/ 342 h 342"/>
                <a:gd name="T18" fmla="*/ 220 w 339"/>
                <a:gd name="T19" fmla="*/ 298 h 342"/>
                <a:gd name="T20" fmla="*/ 220 w 339"/>
                <a:gd name="T21" fmla="*/ 336 h 342"/>
                <a:gd name="T22" fmla="*/ 339 w 339"/>
                <a:gd name="T23" fmla="*/ 336 h 342"/>
                <a:gd name="T24" fmla="*/ 339 w 339"/>
                <a:gd name="T25" fmla="*/ 275 h 342"/>
                <a:gd name="T26" fmla="*/ 289 w 339"/>
                <a:gd name="T27" fmla="*/ 275 h 342"/>
                <a:gd name="T28" fmla="*/ 289 w 339"/>
                <a:gd name="T29" fmla="*/ 121 h 342"/>
                <a:gd name="T30" fmla="*/ 263 w 339"/>
                <a:gd name="T31" fmla="*/ 42 h 342"/>
                <a:gd name="T32" fmla="*/ 150 w 339"/>
                <a:gd name="T33" fmla="*/ 0 h 342"/>
                <a:gd name="T34" fmla="*/ 21 w 339"/>
                <a:gd name="T35" fmla="*/ 81 h 342"/>
                <a:gd name="T36" fmla="*/ 62 w 339"/>
                <a:gd name="T37" fmla="*/ 123 h 342"/>
                <a:gd name="T38" fmla="*/ 103 w 339"/>
                <a:gd name="T39" fmla="*/ 83 h 342"/>
                <a:gd name="T40" fmla="*/ 99 w 339"/>
                <a:gd name="T41" fmla="*/ 65 h 342"/>
                <a:gd name="T42" fmla="*/ 138 w 339"/>
                <a:gd name="T43" fmla="*/ 57 h 342"/>
                <a:gd name="T44" fmla="*/ 205 w 339"/>
                <a:gd name="T45" fmla="*/ 82 h 342"/>
                <a:gd name="T46" fmla="*/ 218 w 339"/>
                <a:gd name="T47" fmla="*/ 127 h 342"/>
                <a:gd name="T48" fmla="*/ 218 w 339"/>
                <a:gd name="T49" fmla="*/ 160 h 342"/>
                <a:gd name="T50" fmla="*/ 131 w 339"/>
                <a:gd name="T51" fmla="*/ 149 h 342"/>
                <a:gd name="T52" fmla="*/ 0 w 339"/>
                <a:gd name="T53" fmla="*/ 249 h 342"/>
                <a:gd name="T54" fmla="*/ 108 w 339"/>
                <a:gd name="T55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9" h="342">
                  <a:moveTo>
                    <a:pt x="131" y="288"/>
                  </a:moveTo>
                  <a:lnTo>
                    <a:pt x="131" y="288"/>
                  </a:lnTo>
                  <a:cubicBezTo>
                    <a:pt x="96" y="288"/>
                    <a:pt x="74" y="271"/>
                    <a:pt x="74" y="242"/>
                  </a:cubicBezTo>
                  <a:cubicBezTo>
                    <a:pt x="74" y="211"/>
                    <a:pt x="100" y="190"/>
                    <a:pt x="144" y="190"/>
                  </a:cubicBezTo>
                  <a:cubicBezTo>
                    <a:pt x="171" y="190"/>
                    <a:pt x="198" y="195"/>
                    <a:pt x="218" y="200"/>
                  </a:cubicBezTo>
                  <a:lnTo>
                    <a:pt x="218" y="253"/>
                  </a:lnTo>
                  <a:cubicBezTo>
                    <a:pt x="193" y="273"/>
                    <a:pt x="163" y="288"/>
                    <a:pt x="131" y="288"/>
                  </a:cubicBezTo>
                  <a:close/>
                  <a:moveTo>
                    <a:pt x="108" y="342"/>
                  </a:moveTo>
                  <a:lnTo>
                    <a:pt x="108" y="342"/>
                  </a:lnTo>
                  <a:cubicBezTo>
                    <a:pt x="153" y="342"/>
                    <a:pt x="193" y="321"/>
                    <a:pt x="220" y="298"/>
                  </a:cubicBezTo>
                  <a:lnTo>
                    <a:pt x="220" y="336"/>
                  </a:lnTo>
                  <a:lnTo>
                    <a:pt x="339" y="336"/>
                  </a:lnTo>
                  <a:lnTo>
                    <a:pt x="339" y="275"/>
                  </a:lnTo>
                  <a:lnTo>
                    <a:pt x="289" y="275"/>
                  </a:lnTo>
                  <a:lnTo>
                    <a:pt x="289" y="121"/>
                  </a:lnTo>
                  <a:cubicBezTo>
                    <a:pt x="289" y="90"/>
                    <a:pt x="281" y="63"/>
                    <a:pt x="263" y="42"/>
                  </a:cubicBezTo>
                  <a:cubicBezTo>
                    <a:pt x="241" y="15"/>
                    <a:pt x="203" y="0"/>
                    <a:pt x="150" y="0"/>
                  </a:cubicBezTo>
                  <a:cubicBezTo>
                    <a:pt x="63" y="0"/>
                    <a:pt x="21" y="42"/>
                    <a:pt x="21" y="81"/>
                  </a:cubicBezTo>
                  <a:cubicBezTo>
                    <a:pt x="21" y="106"/>
                    <a:pt x="38" y="123"/>
                    <a:pt x="62" y="123"/>
                  </a:cubicBezTo>
                  <a:cubicBezTo>
                    <a:pt x="85" y="123"/>
                    <a:pt x="103" y="106"/>
                    <a:pt x="103" y="83"/>
                  </a:cubicBezTo>
                  <a:cubicBezTo>
                    <a:pt x="103" y="77"/>
                    <a:pt x="101" y="70"/>
                    <a:pt x="99" y="65"/>
                  </a:cubicBezTo>
                  <a:cubicBezTo>
                    <a:pt x="108" y="61"/>
                    <a:pt x="119" y="57"/>
                    <a:pt x="138" y="57"/>
                  </a:cubicBezTo>
                  <a:cubicBezTo>
                    <a:pt x="169" y="57"/>
                    <a:pt x="191" y="64"/>
                    <a:pt x="205" y="82"/>
                  </a:cubicBezTo>
                  <a:cubicBezTo>
                    <a:pt x="214" y="93"/>
                    <a:pt x="218" y="108"/>
                    <a:pt x="218" y="127"/>
                  </a:cubicBezTo>
                  <a:lnTo>
                    <a:pt x="218" y="160"/>
                  </a:lnTo>
                  <a:cubicBezTo>
                    <a:pt x="201" y="156"/>
                    <a:pt x="165" y="149"/>
                    <a:pt x="131" y="149"/>
                  </a:cubicBezTo>
                  <a:cubicBezTo>
                    <a:pt x="55" y="149"/>
                    <a:pt x="0" y="187"/>
                    <a:pt x="0" y="249"/>
                  </a:cubicBezTo>
                  <a:cubicBezTo>
                    <a:pt x="0" y="309"/>
                    <a:pt x="49" y="342"/>
                    <a:pt x="108" y="34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4727" y="1969"/>
              <a:ext cx="144" cy="264"/>
            </a:xfrm>
            <a:custGeom>
              <a:avLst/>
              <a:gdLst>
                <a:gd name="T0" fmla="*/ 156 w 240"/>
                <a:gd name="T1" fmla="*/ 439 h 439"/>
                <a:gd name="T2" fmla="*/ 156 w 240"/>
                <a:gd name="T3" fmla="*/ 439 h 439"/>
                <a:gd name="T4" fmla="*/ 233 w 240"/>
                <a:gd name="T5" fmla="*/ 420 h 439"/>
                <a:gd name="T6" fmla="*/ 240 w 240"/>
                <a:gd name="T7" fmla="*/ 355 h 439"/>
                <a:gd name="T8" fmla="*/ 176 w 240"/>
                <a:gd name="T9" fmla="*/ 374 h 439"/>
                <a:gd name="T10" fmla="*/ 140 w 240"/>
                <a:gd name="T11" fmla="*/ 357 h 439"/>
                <a:gd name="T12" fmla="*/ 135 w 240"/>
                <a:gd name="T13" fmla="*/ 333 h 439"/>
                <a:gd name="T14" fmla="*/ 135 w 240"/>
                <a:gd name="T15" fmla="*/ 165 h 439"/>
                <a:gd name="T16" fmla="*/ 235 w 240"/>
                <a:gd name="T17" fmla="*/ 165 h 439"/>
                <a:gd name="T18" fmla="*/ 235 w 240"/>
                <a:gd name="T19" fmla="*/ 103 h 439"/>
                <a:gd name="T20" fmla="*/ 135 w 240"/>
                <a:gd name="T21" fmla="*/ 103 h 439"/>
                <a:gd name="T22" fmla="*/ 135 w 240"/>
                <a:gd name="T23" fmla="*/ 0 h 439"/>
                <a:gd name="T24" fmla="*/ 63 w 240"/>
                <a:gd name="T25" fmla="*/ 30 h 439"/>
                <a:gd name="T26" fmla="*/ 63 w 240"/>
                <a:gd name="T27" fmla="*/ 103 h 439"/>
                <a:gd name="T28" fmla="*/ 0 w 240"/>
                <a:gd name="T29" fmla="*/ 103 h 439"/>
                <a:gd name="T30" fmla="*/ 0 w 240"/>
                <a:gd name="T31" fmla="*/ 165 h 439"/>
                <a:gd name="T32" fmla="*/ 63 w 240"/>
                <a:gd name="T33" fmla="*/ 165 h 439"/>
                <a:gd name="T34" fmla="*/ 63 w 240"/>
                <a:gd name="T35" fmla="*/ 346 h 439"/>
                <a:gd name="T36" fmla="*/ 73 w 240"/>
                <a:gd name="T37" fmla="*/ 396 h 439"/>
                <a:gd name="T38" fmla="*/ 156 w 240"/>
                <a:gd name="T3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439">
                  <a:moveTo>
                    <a:pt x="156" y="439"/>
                  </a:moveTo>
                  <a:lnTo>
                    <a:pt x="156" y="439"/>
                  </a:lnTo>
                  <a:cubicBezTo>
                    <a:pt x="187" y="439"/>
                    <a:pt x="212" y="430"/>
                    <a:pt x="233" y="420"/>
                  </a:cubicBezTo>
                  <a:lnTo>
                    <a:pt x="240" y="355"/>
                  </a:lnTo>
                  <a:cubicBezTo>
                    <a:pt x="221" y="365"/>
                    <a:pt x="196" y="374"/>
                    <a:pt x="176" y="374"/>
                  </a:cubicBezTo>
                  <a:cubicBezTo>
                    <a:pt x="158" y="374"/>
                    <a:pt x="146" y="368"/>
                    <a:pt x="140" y="357"/>
                  </a:cubicBezTo>
                  <a:cubicBezTo>
                    <a:pt x="136" y="351"/>
                    <a:pt x="135" y="344"/>
                    <a:pt x="135" y="333"/>
                  </a:cubicBezTo>
                  <a:lnTo>
                    <a:pt x="135" y="165"/>
                  </a:lnTo>
                  <a:lnTo>
                    <a:pt x="235" y="165"/>
                  </a:lnTo>
                  <a:lnTo>
                    <a:pt x="235" y="103"/>
                  </a:lnTo>
                  <a:lnTo>
                    <a:pt x="135" y="103"/>
                  </a:lnTo>
                  <a:lnTo>
                    <a:pt x="135" y="0"/>
                  </a:lnTo>
                  <a:lnTo>
                    <a:pt x="63" y="30"/>
                  </a:lnTo>
                  <a:lnTo>
                    <a:pt x="63" y="103"/>
                  </a:lnTo>
                  <a:lnTo>
                    <a:pt x="0" y="103"/>
                  </a:lnTo>
                  <a:lnTo>
                    <a:pt x="0" y="165"/>
                  </a:lnTo>
                  <a:lnTo>
                    <a:pt x="63" y="165"/>
                  </a:lnTo>
                  <a:lnTo>
                    <a:pt x="63" y="346"/>
                  </a:lnTo>
                  <a:cubicBezTo>
                    <a:pt x="63" y="366"/>
                    <a:pt x="67" y="383"/>
                    <a:pt x="73" y="396"/>
                  </a:cubicBezTo>
                  <a:cubicBezTo>
                    <a:pt x="89" y="425"/>
                    <a:pt x="118" y="439"/>
                    <a:pt x="156" y="439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3"/>
            <p:cNvSpPr>
              <a:spLocks noEditPoints="1"/>
            </p:cNvSpPr>
            <p:nvPr/>
          </p:nvSpPr>
          <p:spPr bwMode="auto">
            <a:xfrm>
              <a:off x="4900" y="2027"/>
              <a:ext cx="194" cy="206"/>
            </a:xfrm>
            <a:custGeom>
              <a:avLst/>
              <a:gdLst>
                <a:gd name="T0" fmla="*/ 319 w 323"/>
                <a:gd name="T1" fmla="*/ 194 h 342"/>
                <a:gd name="T2" fmla="*/ 319 w 323"/>
                <a:gd name="T3" fmla="*/ 194 h 342"/>
                <a:gd name="T4" fmla="*/ 323 w 323"/>
                <a:gd name="T5" fmla="*/ 158 h 342"/>
                <a:gd name="T6" fmla="*/ 166 w 323"/>
                <a:gd name="T7" fmla="*/ 0 h 342"/>
                <a:gd name="T8" fmla="*/ 0 w 323"/>
                <a:gd name="T9" fmla="*/ 172 h 342"/>
                <a:gd name="T10" fmla="*/ 181 w 323"/>
                <a:gd name="T11" fmla="*/ 342 h 342"/>
                <a:gd name="T12" fmla="*/ 303 w 323"/>
                <a:gd name="T13" fmla="*/ 311 h 342"/>
                <a:gd name="T14" fmla="*/ 309 w 323"/>
                <a:gd name="T15" fmla="*/ 245 h 342"/>
                <a:gd name="T16" fmla="*/ 191 w 323"/>
                <a:gd name="T17" fmla="*/ 280 h 342"/>
                <a:gd name="T18" fmla="*/ 76 w 323"/>
                <a:gd name="T19" fmla="*/ 194 h 342"/>
                <a:gd name="T20" fmla="*/ 319 w 323"/>
                <a:gd name="T21" fmla="*/ 194 h 342"/>
                <a:gd name="T22" fmla="*/ 164 w 323"/>
                <a:gd name="T23" fmla="*/ 59 h 342"/>
                <a:gd name="T24" fmla="*/ 164 w 323"/>
                <a:gd name="T25" fmla="*/ 59 h 342"/>
                <a:gd name="T26" fmla="*/ 251 w 323"/>
                <a:gd name="T27" fmla="*/ 142 h 342"/>
                <a:gd name="T28" fmla="*/ 76 w 323"/>
                <a:gd name="T29" fmla="*/ 142 h 342"/>
                <a:gd name="T30" fmla="*/ 164 w 323"/>
                <a:gd name="T31" fmla="*/ 5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342">
                  <a:moveTo>
                    <a:pt x="319" y="194"/>
                  </a:moveTo>
                  <a:lnTo>
                    <a:pt x="319" y="194"/>
                  </a:lnTo>
                  <a:cubicBezTo>
                    <a:pt x="321" y="184"/>
                    <a:pt x="323" y="170"/>
                    <a:pt x="323" y="158"/>
                  </a:cubicBezTo>
                  <a:cubicBezTo>
                    <a:pt x="323" y="72"/>
                    <a:pt x="269" y="0"/>
                    <a:pt x="166" y="0"/>
                  </a:cubicBezTo>
                  <a:cubicBezTo>
                    <a:pt x="65" y="0"/>
                    <a:pt x="0" y="79"/>
                    <a:pt x="0" y="172"/>
                  </a:cubicBezTo>
                  <a:cubicBezTo>
                    <a:pt x="0" y="273"/>
                    <a:pt x="74" y="342"/>
                    <a:pt x="181" y="342"/>
                  </a:cubicBezTo>
                  <a:cubicBezTo>
                    <a:pt x="226" y="342"/>
                    <a:pt x="269" y="332"/>
                    <a:pt x="303" y="311"/>
                  </a:cubicBezTo>
                  <a:lnTo>
                    <a:pt x="309" y="245"/>
                  </a:lnTo>
                  <a:cubicBezTo>
                    <a:pt x="271" y="267"/>
                    <a:pt x="232" y="280"/>
                    <a:pt x="191" y="280"/>
                  </a:cubicBezTo>
                  <a:cubicBezTo>
                    <a:pt x="131" y="280"/>
                    <a:pt x="86" y="253"/>
                    <a:pt x="76" y="194"/>
                  </a:cubicBezTo>
                  <a:lnTo>
                    <a:pt x="319" y="194"/>
                  </a:lnTo>
                  <a:close/>
                  <a:moveTo>
                    <a:pt x="164" y="59"/>
                  </a:moveTo>
                  <a:lnTo>
                    <a:pt x="164" y="59"/>
                  </a:lnTo>
                  <a:cubicBezTo>
                    <a:pt x="217" y="59"/>
                    <a:pt x="248" y="93"/>
                    <a:pt x="251" y="142"/>
                  </a:cubicBezTo>
                  <a:lnTo>
                    <a:pt x="76" y="142"/>
                  </a:lnTo>
                  <a:cubicBezTo>
                    <a:pt x="84" y="85"/>
                    <a:pt x="124" y="59"/>
                    <a:pt x="164" y="59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654" y="2027"/>
              <a:ext cx="284" cy="202"/>
            </a:xfrm>
            <a:custGeom>
              <a:avLst/>
              <a:gdLst>
                <a:gd name="T0" fmla="*/ 347 w 474"/>
                <a:gd name="T1" fmla="*/ 232 h 336"/>
                <a:gd name="T2" fmla="*/ 347 w 474"/>
                <a:gd name="T3" fmla="*/ 232 h 336"/>
                <a:gd name="T4" fmla="*/ 272 w 474"/>
                <a:gd name="T5" fmla="*/ 0 h 336"/>
                <a:gd name="T6" fmla="*/ 204 w 474"/>
                <a:gd name="T7" fmla="*/ 0 h 336"/>
                <a:gd name="T8" fmla="*/ 130 w 474"/>
                <a:gd name="T9" fmla="*/ 231 h 336"/>
                <a:gd name="T10" fmla="*/ 69 w 474"/>
                <a:gd name="T11" fmla="*/ 0 h 336"/>
                <a:gd name="T12" fmla="*/ 0 w 474"/>
                <a:gd name="T13" fmla="*/ 0 h 336"/>
                <a:gd name="T14" fmla="*/ 93 w 474"/>
                <a:gd name="T15" fmla="*/ 336 h 336"/>
                <a:gd name="T16" fmla="*/ 161 w 474"/>
                <a:gd name="T17" fmla="*/ 336 h 336"/>
                <a:gd name="T18" fmla="*/ 237 w 474"/>
                <a:gd name="T19" fmla="*/ 97 h 336"/>
                <a:gd name="T20" fmla="*/ 314 w 474"/>
                <a:gd name="T21" fmla="*/ 336 h 336"/>
                <a:gd name="T22" fmla="*/ 381 w 474"/>
                <a:gd name="T23" fmla="*/ 336 h 336"/>
                <a:gd name="T24" fmla="*/ 474 w 474"/>
                <a:gd name="T25" fmla="*/ 0 h 336"/>
                <a:gd name="T26" fmla="*/ 407 w 474"/>
                <a:gd name="T27" fmla="*/ 0 h 336"/>
                <a:gd name="T28" fmla="*/ 347 w 474"/>
                <a:gd name="T29" fmla="*/ 232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4" h="336">
                  <a:moveTo>
                    <a:pt x="347" y="232"/>
                  </a:moveTo>
                  <a:lnTo>
                    <a:pt x="347" y="232"/>
                  </a:lnTo>
                  <a:lnTo>
                    <a:pt x="272" y="0"/>
                  </a:lnTo>
                  <a:lnTo>
                    <a:pt x="204" y="0"/>
                  </a:lnTo>
                  <a:lnTo>
                    <a:pt x="130" y="23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93" y="336"/>
                  </a:lnTo>
                  <a:lnTo>
                    <a:pt x="161" y="336"/>
                  </a:lnTo>
                  <a:lnTo>
                    <a:pt x="237" y="97"/>
                  </a:lnTo>
                  <a:lnTo>
                    <a:pt x="314" y="336"/>
                  </a:lnTo>
                  <a:lnTo>
                    <a:pt x="381" y="336"/>
                  </a:lnTo>
                  <a:lnTo>
                    <a:pt x="474" y="0"/>
                  </a:lnTo>
                  <a:lnTo>
                    <a:pt x="407" y="0"/>
                  </a:lnTo>
                  <a:lnTo>
                    <a:pt x="347" y="232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5"/>
            <p:cNvSpPr>
              <a:spLocks/>
            </p:cNvSpPr>
            <p:nvPr/>
          </p:nvSpPr>
          <p:spPr bwMode="auto">
            <a:xfrm>
              <a:off x="971" y="2027"/>
              <a:ext cx="126" cy="202"/>
            </a:xfrm>
            <a:custGeom>
              <a:avLst/>
              <a:gdLst>
                <a:gd name="T0" fmla="*/ 210 w 210"/>
                <a:gd name="T1" fmla="*/ 336 h 336"/>
                <a:gd name="T2" fmla="*/ 210 w 210"/>
                <a:gd name="T3" fmla="*/ 336 h 336"/>
                <a:gd name="T4" fmla="*/ 210 w 210"/>
                <a:gd name="T5" fmla="*/ 274 h 336"/>
                <a:gd name="T6" fmla="*/ 65 w 210"/>
                <a:gd name="T7" fmla="*/ 274 h 336"/>
                <a:gd name="T8" fmla="*/ 65 w 210"/>
                <a:gd name="T9" fmla="*/ 197 h 336"/>
                <a:gd name="T10" fmla="*/ 196 w 210"/>
                <a:gd name="T11" fmla="*/ 197 h 336"/>
                <a:gd name="T12" fmla="*/ 196 w 210"/>
                <a:gd name="T13" fmla="*/ 138 h 336"/>
                <a:gd name="T14" fmla="*/ 65 w 210"/>
                <a:gd name="T15" fmla="*/ 138 h 336"/>
                <a:gd name="T16" fmla="*/ 65 w 210"/>
                <a:gd name="T17" fmla="*/ 62 h 336"/>
                <a:gd name="T18" fmla="*/ 210 w 210"/>
                <a:gd name="T19" fmla="*/ 62 h 336"/>
                <a:gd name="T20" fmla="*/ 210 w 210"/>
                <a:gd name="T21" fmla="*/ 0 h 336"/>
                <a:gd name="T22" fmla="*/ 0 w 210"/>
                <a:gd name="T23" fmla="*/ 0 h 336"/>
                <a:gd name="T24" fmla="*/ 0 w 210"/>
                <a:gd name="T25" fmla="*/ 336 h 336"/>
                <a:gd name="T26" fmla="*/ 210 w 210"/>
                <a:gd name="T2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336">
                  <a:moveTo>
                    <a:pt x="210" y="336"/>
                  </a:moveTo>
                  <a:lnTo>
                    <a:pt x="210" y="336"/>
                  </a:lnTo>
                  <a:lnTo>
                    <a:pt x="210" y="274"/>
                  </a:lnTo>
                  <a:lnTo>
                    <a:pt x="65" y="274"/>
                  </a:lnTo>
                  <a:lnTo>
                    <a:pt x="65" y="197"/>
                  </a:lnTo>
                  <a:lnTo>
                    <a:pt x="196" y="197"/>
                  </a:lnTo>
                  <a:lnTo>
                    <a:pt x="196" y="138"/>
                  </a:lnTo>
                  <a:lnTo>
                    <a:pt x="65" y="138"/>
                  </a:lnTo>
                  <a:lnTo>
                    <a:pt x="65" y="62"/>
                  </a:lnTo>
                  <a:lnTo>
                    <a:pt x="210" y="62"/>
                  </a:lnTo>
                  <a:lnTo>
                    <a:pt x="210" y="0"/>
                  </a:lnTo>
                  <a:lnTo>
                    <a:pt x="0" y="0"/>
                  </a:lnTo>
                  <a:lnTo>
                    <a:pt x="0" y="336"/>
                  </a:lnTo>
                  <a:lnTo>
                    <a:pt x="210" y="33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6"/>
            <p:cNvSpPr>
              <a:spLocks noEditPoints="1"/>
            </p:cNvSpPr>
            <p:nvPr/>
          </p:nvSpPr>
          <p:spPr bwMode="auto">
            <a:xfrm>
              <a:off x="1194" y="2027"/>
              <a:ext cx="199" cy="202"/>
            </a:xfrm>
            <a:custGeom>
              <a:avLst/>
              <a:gdLst>
                <a:gd name="T0" fmla="*/ 261 w 332"/>
                <a:gd name="T1" fmla="*/ 336 h 336"/>
                <a:gd name="T2" fmla="*/ 261 w 332"/>
                <a:gd name="T3" fmla="*/ 336 h 336"/>
                <a:gd name="T4" fmla="*/ 332 w 332"/>
                <a:gd name="T5" fmla="*/ 336 h 336"/>
                <a:gd name="T6" fmla="*/ 204 w 332"/>
                <a:gd name="T7" fmla="*/ 0 h 336"/>
                <a:gd name="T8" fmla="*/ 129 w 332"/>
                <a:gd name="T9" fmla="*/ 0 h 336"/>
                <a:gd name="T10" fmla="*/ 0 w 332"/>
                <a:gd name="T11" fmla="*/ 336 h 336"/>
                <a:gd name="T12" fmla="*/ 69 w 332"/>
                <a:gd name="T13" fmla="*/ 336 h 336"/>
                <a:gd name="T14" fmla="*/ 97 w 332"/>
                <a:gd name="T15" fmla="*/ 259 h 336"/>
                <a:gd name="T16" fmla="*/ 233 w 332"/>
                <a:gd name="T17" fmla="*/ 259 h 336"/>
                <a:gd name="T18" fmla="*/ 261 w 332"/>
                <a:gd name="T19" fmla="*/ 336 h 336"/>
                <a:gd name="T20" fmla="*/ 165 w 332"/>
                <a:gd name="T21" fmla="*/ 73 h 336"/>
                <a:gd name="T22" fmla="*/ 165 w 332"/>
                <a:gd name="T23" fmla="*/ 73 h 336"/>
                <a:gd name="T24" fmla="*/ 212 w 332"/>
                <a:gd name="T25" fmla="*/ 199 h 336"/>
                <a:gd name="T26" fmla="*/ 119 w 332"/>
                <a:gd name="T27" fmla="*/ 199 h 336"/>
                <a:gd name="T28" fmla="*/ 165 w 332"/>
                <a:gd name="T29" fmla="*/ 7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336">
                  <a:moveTo>
                    <a:pt x="261" y="336"/>
                  </a:moveTo>
                  <a:lnTo>
                    <a:pt x="261" y="336"/>
                  </a:lnTo>
                  <a:lnTo>
                    <a:pt x="332" y="336"/>
                  </a:lnTo>
                  <a:lnTo>
                    <a:pt x="204" y="0"/>
                  </a:lnTo>
                  <a:lnTo>
                    <a:pt x="129" y="0"/>
                  </a:lnTo>
                  <a:lnTo>
                    <a:pt x="0" y="336"/>
                  </a:lnTo>
                  <a:lnTo>
                    <a:pt x="69" y="336"/>
                  </a:lnTo>
                  <a:lnTo>
                    <a:pt x="97" y="259"/>
                  </a:lnTo>
                  <a:lnTo>
                    <a:pt x="233" y="259"/>
                  </a:lnTo>
                  <a:lnTo>
                    <a:pt x="261" y="336"/>
                  </a:lnTo>
                  <a:close/>
                  <a:moveTo>
                    <a:pt x="165" y="73"/>
                  </a:moveTo>
                  <a:lnTo>
                    <a:pt x="165" y="73"/>
                  </a:lnTo>
                  <a:lnTo>
                    <a:pt x="212" y="199"/>
                  </a:lnTo>
                  <a:lnTo>
                    <a:pt x="119" y="199"/>
                  </a:lnTo>
                  <a:lnTo>
                    <a:pt x="165" y="73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7"/>
            <p:cNvSpPr>
              <a:spLocks noEditPoints="1"/>
            </p:cNvSpPr>
            <p:nvPr/>
          </p:nvSpPr>
          <p:spPr bwMode="auto">
            <a:xfrm>
              <a:off x="1425" y="2027"/>
              <a:ext cx="144" cy="202"/>
            </a:xfrm>
            <a:custGeom>
              <a:avLst/>
              <a:gdLst>
                <a:gd name="T0" fmla="*/ 166 w 239"/>
                <a:gd name="T1" fmla="*/ 336 h 336"/>
                <a:gd name="T2" fmla="*/ 166 w 239"/>
                <a:gd name="T3" fmla="*/ 336 h 336"/>
                <a:gd name="T4" fmla="*/ 239 w 239"/>
                <a:gd name="T5" fmla="*/ 336 h 336"/>
                <a:gd name="T6" fmla="*/ 167 w 239"/>
                <a:gd name="T7" fmla="*/ 198 h 336"/>
                <a:gd name="T8" fmla="*/ 238 w 239"/>
                <a:gd name="T9" fmla="*/ 103 h 336"/>
                <a:gd name="T10" fmla="*/ 131 w 239"/>
                <a:gd name="T11" fmla="*/ 0 h 336"/>
                <a:gd name="T12" fmla="*/ 0 w 239"/>
                <a:gd name="T13" fmla="*/ 0 h 336"/>
                <a:gd name="T14" fmla="*/ 0 w 239"/>
                <a:gd name="T15" fmla="*/ 336 h 336"/>
                <a:gd name="T16" fmla="*/ 66 w 239"/>
                <a:gd name="T17" fmla="*/ 336 h 336"/>
                <a:gd name="T18" fmla="*/ 66 w 239"/>
                <a:gd name="T19" fmla="*/ 207 h 336"/>
                <a:gd name="T20" fmla="*/ 100 w 239"/>
                <a:gd name="T21" fmla="*/ 207 h 336"/>
                <a:gd name="T22" fmla="*/ 166 w 239"/>
                <a:gd name="T23" fmla="*/ 336 h 336"/>
                <a:gd name="T24" fmla="*/ 66 w 239"/>
                <a:gd name="T25" fmla="*/ 150 h 336"/>
                <a:gd name="T26" fmla="*/ 66 w 239"/>
                <a:gd name="T27" fmla="*/ 150 h 336"/>
                <a:gd name="T28" fmla="*/ 66 w 239"/>
                <a:gd name="T29" fmla="*/ 57 h 336"/>
                <a:gd name="T30" fmla="*/ 119 w 239"/>
                <a:gd name="T31" fmla="*/ 57 h 336"/>
                <a:gd name="T32" fmla="*/ 171 w 239"/>
                <a:gd name="T33" fmla="*/ 104 h 336"/>
                <a:gd name="T34" fmla="*/ 119 w 239"/>
                <a:gd name="T35" fmla="*/ 150 h 336"/>
                <a:gd name="T36" fmla="*/ 66 w 239"/>
                <a:gd name="T37" fmla="*/ 15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9" h="336">
                  <a:moveTo>
                    <a:pt x="166" y="336"/>
                  </a:moveTo>
                  <a:lnTo>
                    <a:pt x="166" y="336"/>
                  </a:lnTo>
                  <a:lnTo>
                    <a:pt x="239" y="336"/>
                  </a:lnTo>
                  <a:lnTo>
                    <a:pt x="167" y="198"/>
                  </a:lnTo>
                  <a:cubicBezTo>
                    <a:pt x="211" y="186"/>
                    <a:pt x="238" y="150"/>
                    <a:pt x="238" y="103"/>
                  </a:cubicBezTo>
                  <a:cubicBezTo>
                    <a:pt x="238" y="45"/>
                    <a:pt x="197" y="0"/>
                    <a:pt x="131" y="0"/>
                  </a:cubicBezTo>
                  <a:lnTo>
                    <a:pt x="0" y="0"/>
                  </a:lnTo>
                  <a:lnTo>
                    <a:pt x="0" y="336"/>
                  </a:lnTo>
                  <a:lnTo>
                    <a:pt x="66" y="336"/>
                  </a:lnTo>
                  <a:lnTo>
                    <a:pt x="66" y="207"/>
                  </a:lnTo>
                  <a:lnTo>
                    <a:pt x="100" y="207"/>
                  </a:lnTo>
                  <a:lnTo>
                    <a:pt x="166" y="336"/>
                  </a:lnTo>
                  <a:close/>
                  <a:moveTo>
                    <a:pt x="66" y="150"/>
                  </a:moveTo>
                  <a:lnTo>
                    <a:pt x="66" y="150"/>
                  </a:lnTo>
                  <a:lnTo>
                    <a:pt x="66" y="57"/>
                  </a:lnTo>
                  <a:lnTo>
                    <a:pt x="119" y="57"/>
                  </a:lnTo>
                  <a:cubicBezTo>
                    <a:pt x="152" y="57"/>
                    <a:pt x="171" y="76"/>
                    <a:pt x="171" y="104"/>
                  </a:cubicBezTo>
                  <a:cubicBezTo>
                    <a:pt x="171" y="131"/>
                    <a:pt x="152" y="150"/>
                    <a:pt x="119" y="150"/>
                  </a:cubicBezTo>
                  <a:lnTo>
                    <a:pt x="66" y="15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8"/>
            <p:cNvSpPr>
              <a:spLocks/>
            </p:cNvSpPr>
            <p:nvPr/>
          </p:nvSpPr>
          <p:spPr bwMode="auto">
            <a:xfrm>
              <a:off x="1609" y="2027"/>
              <a:ext cx="126" cy="202"/>
            </a:xfrm>
            <a:custGeom>
              <a:avLst/>
              <a:gdLst>
                <a:gd name="T0" fmla="*/ 210 w 210"/>
                <a:gd name="T1" fmla="*/ 336 h 336"/>
                <a:gd name="T2" fmla="*/ 210 w 210"/>
                <a:gd name="T3" fmla="*/ 336 h 336"/>
                <a:gd name="T4" fmla="*/ 210 w 210"/>
                <a:gd name="T5" fmla="*/ 274 h 336"/>
                <a:gd name="T6" fmla="*/ 65 w 210"/>
                <a:gd name="T7" fmla="*/ 274 h 336"/>
                <a:gd name="T8" fmla="*/ 65 w 210"/>
                <a:gd name="T9" fmla="*/ 197 h 336"/>
                <a:gd name="T10" fmla="*/ 196 w 210"/>
                <a:gd name="T11" fmla="*/ 197 h 336"/>
                <a:gd name="T12" fmla="*/ 196 w 210"/>
                <a:gd name="T13" fmla="*/ 138 h 336"/>
                <a:gd name="T14" fmla="*/ 65 w 210"/>
                <a:gd name="T15" fmla="*/ 138 h 336"/>
                <a:gd name="T16" fmla="*/ 65 w 210"/>
                <a:gd name="T17" fmla="*/ 62 h 336"/>
                <a:gd name="T18" fmla="*/ 210 w 210"/>
                <a:gd name="T19" fmla="*/ 62 h 336"/>
                <a:gd name="T20" fmla="*/ 210 w 210"/>
                <a:gd name="T21" fmla="*/ 0 h 336"/>
                <a:gd name="T22" fmla="*/ 0 w 210"/>
                <a:gd name="T23" fmla="*/ 0 h 336"/>
                <a:gd name="T24" fmla="*/ 0 w 210"/>
                <a:gd name="T25" fmla="*/ 336 h 336"/>
                <a:gd name="T26" fmla="*/ 210 w 210"/>
                <a:gd name="T2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336">
                  <a:moveTo>
                    <a:pt x="210" y="336"/>
                  </a:moveTo>
                  <a:lnTo>
                    <a:pt x="210" y="336"/>
                  </a:lnTo>
                  <a:lnTo>
                    <a:pt x="210" y="274"/>
                  </a:lnTo>
                  <a:lnTo>
                    <a:pt x="65" y="274"/>
                  </a:lnTo>
                  <a:lnTo>
                    <a:pt x="65" y="197"/>
                  </a:lnTo>
                  <a:lnTo>
                    <a:pt x="196" y="197"/>
                  </a:lnTo>
                  <a:lnTo>
                    <a:pt x="196" y="138"/>
                  </a:lnTo>
                  <a:lnTo>
                    <a:pt x="65" y="138"/>
                  </a:lnTo>
                  <a:lnTo>
                    <a:pt x="65" y="62"/>
                  </a:lnTo>
                  <a:lnTo>
                    <a:pt x="210" y="62"/>
                  </a:lnTo>
                  <a:lnTo>
                    <a:pt x="210" y="0"/>
                  </a:lnTo>
                  <a:lnTo>
                    <a:pt x="0" y="0"/>
                  </a:lnTo>
                  <a:lnTo>
                    <a:pt x="0" y="336"/>
                  </a:lnTo>
                  <a:lnTo>
                    <a:pt x="210" y="33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>
              <a:off x="696" y="2550"/>
              <a:ext cx="79" cy="106"/>
            </a:xfrm>
            <a:custGeom>
              <a:avLst/>
              <a:gdLst>
                <a:gd name="T0" fmla="*/ 52 w 131"/>
                <a:gd name="T1" fmla="*/ 94 h 176"/>
                <a:gd name="T2" fmla="*/ 52 w 131"/>
                <a:gd name="T3" fmla="*/ 94 h 176"/>
                <a:gd name="T4" fmla="*/ 68 w 131"/>
                <a:gd name="T5" fmla="*/ 91 h 176"/>
                <a:gd name="T6" fmla="*/ 98 w 131"/>
                <a:gd name="T7" fmla="*/ 119 h 176"/>
                <a:gd name="T8" fmla="*/ 66 w 131"/>
                <a:gd name="T9" fmla="*/ 149 h 176"/>
                <a:gd name="T10" fmla="*/ 31 w 131"/>
                <a:gd name="T11" fmla="*/ 115 h 176"/>
                <a:gd name="T12" fmla="*/ 0 w 131"/>
                <a:gd name="T13" fmla="*/ 122 h 176"/>
                <a:gd name="T14" fmla="*/ 66 w 131"/>
                <a:gd name="T15" fmla="*/ 176 h 176"/>
                <a:gd name="T16" fmla="*/ 131 w 131"/>
                <a:gd name="T17" fmla="*/ 120 h 176"/>
                <a:gd name="T18" fmla="*/ 79 w 131"/>
                <a:gd name="T19" fmla="*/ 67 h 176"/>
                <a:gd name="T20" fmla="*/ 126 w 131"/>
                <a:gd name="T21" fmla="*/ 26 h 176"/>
                <a:gd name="T22" fmla="*/ 126 w 131"/>
                <a:gd name="T23" fmla="*/ 0 h 176"/>
                <a:gd name="T24" fmla="*/ 6 w 131"/>
                <a:gd name="T25" fmla="*/ 0 h 176"/>
                <a:gd name="T26" fmla="*/ 6 w 131"/>
                <a:gd name="T27" fmla="*/ 28 h 176"/>
                <a:gd name="T28" fmla="*/ 85 w 131"/>
                <a:gd name="T29" fmla="*/ 28 h 176"/>
                <a:gd name="T30" fmla="*/ 37 w 131"/>
                <a:gd name="T31" fmla="*/ 70 h 176"/>
                <a:gd name="T32" fmla="*/ 52 w 131"/>
                <a:gd name="T33" fmla="*/ 9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176">
                  <a:moveTo>
                    <a:pt x="52" y="94"/>
                  </a:moveTo>
                  <a:lnTo>
                    <a:pt x="52" y="94"/>
                  </a:lnTo>
                  <a:cubicBezTo>
                    <a:pt x="54" y="93"/>
                    <a:pt x="60" y="91"/>
                    <a:pt x="68" y="91"/>
                  </a:cubicBezTo>
                  <a:cubicBezTo>
                    <a:pt x="82" y="91"/>
                    <a:pt x="98" y="100"/>
                    <a:pt x="98" y="119"/>
                  </a:cubicBezTo>
                  <a:cubicBezTo>
                    <a:pt x="98" y="135"/>
                    <a:pt x="87" y="149"/>
                    <a:pt x="66" y="149"/>
                  </a:cubicBezTo>
                  <a:cubicBezTo>
                    <a:pt x="47" y="149"/>
                    <a:pt x="32" y="135"/>
                    <a:pt x="31" y="115"/>
                  </a:cubicBezTo>
                  <a:lnTo>
                    <a:pt x="0" y="122"/>
                  </a:lnTo>
                  <a:cubicBezTo>
                    <a:pt x="2" y="150"/>
                    <a:pt x="26" y="176"/>
                    <a:pt x="66" y="176"/>
                  </a:cubicBezTo>
                  <a:cubicBezTo>
                    <a:pt x="107" y="176"/>
                    <a:pt x="131" y="149"/>
                    <a:pt x="131" y="120"/>
                  </a:cubicBezTo>
                  <a:cubicBezTo>
                    <a:pt x="131" y="86"/>
                    <a:pt x="105" y="68"/>
                    <a:pt x="79" y="67"/>
                  </a:cubicBezTo>
                  <a:lnTo>
                    <a:pt x="126" y="26"/>
                  </a:lnTo>
                  <a:lnTo>
                    <a:pt x="126" y="0"/>
                  </a:lnTo>
                  <a:lnTo>
                    <a:pt x="6" y="0"/>
                  </a:lnTo>
                  <a:lnTo>
                    <a:pt x="6" y="28"/>
                  </a:lnTo>
                  <a:lnTo>
                    <a:pt x="85" y="28"/>
                  </a:lnTo>
                  <a:lnTo>
                    <a:pt x="37" y="70"/>
                  </a:lnTo>
                  <a:lnTo>
                    <a:pt x="52" y="94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>
              <a:off x="784" y="2550"/>
              <a:ext cx="77" cy="104"/>
            </a:xfrm>
            <a:custGeom>
              <a:avLst/>
              <a:gdLst>
                <a:gd name="T0" fmla="*/ 129 w 129"/>
                <a:gd name="T1" fmla="*/ 0 h 172"/>
                <a:gd name="T2" fmla="*/ 129 w 129"/>
                <a:gd name="T3" fmla="*/ 0 h 172"/>
                <a:gd name="T4" fmla="*/ 0 w 129"/>
                <a:gd name="T5" fmla="*/ 0 h 172"/>
                <a:gd name="T6" fmla="*/ 0 w 129"/>
                <a:gd name="T7" fmla="*/ 28 h 172"/>
                <a:gd name="T8" fmla="*/ 93 w 129"/>
                <a:gd name="T9" fmla="*/ 28 h 172"/>
                <a:gd name="T10" fmla="*/ 25 w 129"/>
                <a:gd name="T11" fmla="*/ 172 h 172"/>
                <a:gd name="T12" fmla="*/ 58 w 129"/>
                <a:gd name="T13" fmla="*/ 172 h 172"/>
                <a:gd name="T14" fmla="*/ 129 w 129"/>
                <a:gd name="T15" fmla="*/ 28 h 172"/>
                <a:gd name="T16" fmla="*/ 129 w 129"/>
                <a:gd name="T1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72">
                  <a:moveTo>
                    <a:pt x="129" y="0"/>
                  </a:moveTo>
                  <a:lnTo>
                    <a:pt x="129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93" y="28"/>
                  </a:lnTo>
                  <a:cubicBezTo>
                    <a:pt x="93" y="28"/>
                    <a:pt x="33" y="76"/>
                    <a:pt x="25" y="172"/>
                  </a:cubicBezTo>
                  <a:lnTo>
                    <a:pt x="58" y="172"/>
                  </a:lnTo>
                  <a:cubicBezTo>
                    <a:pt x="66" y="83"/>
                    <a:pt x="115" y="40"/>
                    <a:pt x="129" y="28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>
              <a:off x="867" y="2550"/>
              <a:ext cx="79" cy="106"/>
            </a:xfrm>
            <a:custGeom>
              <a:avLst/>
              <a:gdLst>
                <a:gd name="T0" fmla="*/ 0 w 130"/>
                <a:gd name="T1" fmla="*/ 125 h 176"/>
                <a:gd name="T2" fmla="*/ 0 w 130"/>
                <a:gd name="T3" fmla="*/ 125 h 176"/>
                <a:gd name="T4" fmla="*/ 65 w 130"/>
                <a:gd name="T5" fmla="*/ 176 h 176"/>
                <a:gd name="T6" fmla="*/ 130 w 130"/>
                <a:gd name="T7" fmla="*/ 117 h 176"/>
                <a:gd name="T8" fmla="*/ 71 w 130"/>
                <a:gd name="T9" fmla="*/ 59 h 176"/>
                <a:gd name="T10" fmla="*/ 38 w 130"/>
                <a:gd name="T11" fmla="*/ 71 h 176"/>
                <a:gd name="T12" fmla="*/ 48 w 130"/>
                <a:gd name="T13" fmla="*/ 28 h 176"/>
                <a:gd name="T14" fmla="*/ 121 w 130"/>
                <a:gd name="T15" fmla="*/ 28 h 176"/>
                <a:gd name="T16" fmla="*/ 121 w 130"/>
                <a:gd name="T17" fmla="*/ 0 h 176"/>
                <a:gd name="T18" fmla="*/ 27 w 130"/>
                <a:gd name="T19" fmla="*/ 0 h 176"/>
                <a:gd name="T20" fmla="*/ 5 w 130"/>
                <a:gd name="T21" fmla="*/ 87 h 176"/>
                <a:gd name="T22" fmla="*/ 35 w 130"/>
                <a:gd name="T23" fmla="*/ 98 h 176"/>
                <a:gd name="T24" fmla="*/ 64 w 130"/>
                <a:gd name="T25" fmla="*/ 86 h 176"/>
                <a:gd name="T26" fmla="*/ 97 w 130"/>
                <a:gd name="T27" fmla="*/ 118 h 176"/>
                <a:gd name="T28" fmla="*/ 65 w 130"/>
                <a:gd name="T29" fmla="*/ 149 h 176"/>
                <a:gd name="T30" fmla="*/ 30 w 130"/>
                <a:gd name="T31" fmla="*/ 117 h 176"/>
                <a:gd name="T32" fmla="*/ 0 w 130"/>
                <a:gd name="T33" fmla="*/ 12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176">
                  <a:moveTo>
                    <a:pt x="0" y="125"/>
                  </a:moveTo>
                  <a:lnTo>
                    <a:pt x="0" y="125"/>
                  </a:lnTo>
                  <a:cubicBezTo>
                    <a:pt x="2" y="152"/>
                    <a:pt x="27" y="176"/>
                    <a:pt x="65" y="176"/>
                  </a:cubicBezTo>
                  <a:cubicBezTo>
                    <a:pt x="105" y="176"/>
                    <a:pt x="130" y="149"/>
                    <a:pt x="130" y="117"/>
                  </a:cubicBezTo>
                  <a:cubicBezTo>
                    <a:pt x="130" y="81"/>
                    <a:pt x="105" y="59"/>
                    <a:pt x="71" y="59"/>
                  </a:cubicBezTo>
                  <a:cubicBezTo>
                    <a:pt x="58" y="59"/>
                    <a:pt x="45" y="64"/>
                    <a:pt x="38" y="71"/>
                  </a:cubicBezTo>
                  <a:lnTo>
                    <a:pt x="48" y="28"/>
                  </a:lnTo>
                  <a:lnTo>
                    <a:pt x="121" y="28"/>
                  </a:lnTo>
                  <a:lnTo>
                    <a:pt x="121" y="0"/>
                  </a:lnTo>
                  <a:lnTo>
                    <a:pt x="27" y="0"/>
                  </a:lnTo>
                  <a:lnTo>
                    <a:pt x="5" y="87"/>
                  </a:lnTo>
                  <a:lnTo>
                    <a:pt x="35" y="98"/>
                  </a:lnTo>
                  <a:cubicBezTo>
                    <a:pt x="42" y="91"/>
                    <a:pt x="52" y="86"/>
                    <a:pt x="64" y="86"/>
                  </a:cubicBezTo>
                  <a:cubicBezTo>
                    <a:pt x="82" y="86"/>
                    <a:pt x="97" y="96"/>
                    <a:pt x="97" y="118"/>
                  </a:cubicBezTo>
                  <a:cubicBezTo>
                    <a:pt x="97" y="137"/>
                    <a:pt x="83" y="149"/>
                    <a:pt x="65" y="149"/>
                  </a:cubicBezTo>
                  <a:cubicBezTo>
                    <a:pt x="45" y="149"/>
                    <a:pt x="31" y="135"/>
                    <a:pt x="30" y="117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>
              <a:off x="961" y="2630"/>
              <a:ext cx="28" cy="50"/>
            </a:xfrm>
            <a:custGeom>
              <a:avLst/>
              <a:gdLst>
                <a:gd name="T0" fmla="*/ 0 w 47"/>
                <a:gd name="T1" fmla="*/ 21 h 84"/>
                <a:gd name="T2" fmla="*/ 0 w 47"/>
                <a:gd name="T3" fmla="*/ 21 h 84"/>
                <a:gd name="T4" fmla="*/ 21 w 47"/>
                <a:gd name="T5" fmla="*/ 41 h 84"/>
                <a:gd name="T6" fmla="*/ 27 w 47"/>
                <a:gd name="T7" fmla="*/ 40 h 84"/>
                <a:gd name="T8" fmla="*/ 3 w 47"/>
                <a:gd name="T9" fmla="*/ 68 h 84"/>
                <a:gd name="T10" fmla="*/ 3 w 47"/>
                <a:gd name="T11" fmla="*/ 84 h 84"/>
                <a:gd name="T12" fmla="*/ 47 w 47"/>
                <a:gd name="T13" fmla="*/ 29 h 84"/>
                <a:gd name="T14" fmla="*/ 23 w 47"/>
                <a:gd name="T15" fmla="*/ 0 h 84"/>
                <a:gd name="T16" fmla="*/ 0 w 47"/>
                <a:gd name="T17" fmla="*/ 2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84">
                  <a:moveTo>
                    <a:pt x="0" y="21"/>
                  </a:moveTo>
                  <a:lnTo>
                    <a:pt x="0" y="21"/>
                  </a:lnTo>
                  <a:cubicBezTo>
                    <a:pt x="0" y="33"/>
                    <a:pt x="9" y="41"/>
                    <a:pt x="21" y="41"/>
                  </a:cubicBezTo>
                  <a:cubicBezTo>
                    <a:pt x="24" y="41"/>
                    <a:pt x="26" y="40"/>
                    <a:pt x="27" y="40"/>
                  </a:cubicBezTo>
                  <a:cubicBezTo>
                    <a:pt x="27" y="53"/>
                    <a:pt x="16" y="66"/>
                    <a:pt x="3" y="68"/>
                  </a:cubicBezTo>
                  <a:lnTo>
                    <a:pt x="3" y="84"/>
                  </a:lnTo>
                  <a:cubicBezTo>
                    <a:pt x="21" y="82"/>
                    <a:pt x="47" y="66"/>
                    <a:pt x="47" y="29"/>
                  </a:cubicBezTo>
                  <a:cubicBezTo>
                    <a:pt x="47" y="12"/>
                    <a:pt x="37" y="0"/>
                    <a:pt x="23" y="0"/>
                  </a:cubicBezTo>
                  <a:cubicBezTo>
                    <a:pt x="10" y="0"/>
                    <a:pt x="0" y="10"/>
                    <a:pt x="0" y="21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3"/>
            <p:cNvSpPr>
              <a:spLocks noEditPoints="1"/>
            </p:cNvSpPr>
            <p:nvPr/>
          </p:nvSpPr>
          <p:spPr bwMode="auto">
            <a:xfrm>
              <a:off x="1005" y="2548"/>
              <a:ext cx="84" cy="108"/>
            </a:xfrm>
            <a:custGeom>
              <a:avLst/>
              <a:gdLst>
                <a:gd name="T0" fmla="*/ 31 w 140"/>
                <a:gd name="T1" fmla="*/ 90 h 180"/>
                <a:gd name="T2" fmla="*/ 31 w 140"/>
                <a:gd name="T3" fmla="*/ 90 h 180"/>
                <a:gd name="T4" fmla="*/ 43 w 140"/>
                <a:gd name="T5" fmla="*/ 41 h 180"/>
                <a:gd name="T6" fmla="*/ 70 w 140"/>
                <a:gd name="T7" fmla="*/ 28 h 180"/>
                <a:gd name="T8" fmla="*/ 97 w 140"/>
                <a:gd name="T9" fmla="*/ 41 h 180"/>
                <a:gd name="T10" fmla="*/ 109 w 140"/>
                <a:gd name="T11" fmla="*/ 90 h 180"/>
                <a:gd name="T12" fmla="*/ 97 w 140"/>
                <a:gd name="T13" fmla="*/ 139 h 180"/>
                <a:gd name="T14" fmla="*/ 70 w 140"/>
                <a:gd name="T15" fmla="*/ 152 h 180"/>
                <a:gd name="T16" fmla="*/ 43 w 140"/>
                <a:gd name="T17" fmla="*/ 139 h 180"/>
                <a:gd name="T18" fmla="*/ 31 w 140"/>
                <a:gd name="T19" fmla="*/ 90 h 180"/>
                <a:gd name="T20" fmla="*/ 0 w 140"/>
                <a:gd name="T21" fmla="*/ 90 h 180"/>
                <a:gd name="T22" fmla="*/ 0 w 140"/>
                <a:gd name="T23" fmla="*/ 90 h 180"/>
                <a:gd name="T24" fmla="*/ 15 w 140"/>
                <a:gd name="T25" fmla="*/ 152 h 180"/>
                <a:gd name="T26" fmla="*/ 70 w 140"/>
                <a:gd name="T27" fmla="*/ 180 h 180"/>
                <a:gd name="T28" fmla="*/ 125 w 140"/>
                <a:gd name="T29" fmla="*/ 152 h 180"/>
                <a:gd name="T30" fmla="*/ 140 w 140"/>
                <a:gd name="T31" fmla="*/ 90 h 180"/>
                <a:gd name="T32" fmla="*/ 125 w 140"/>
                <a:gd name="T33" fmla="*/ 28 h 180"/>
                <a:gd name="T34" fmla="*/ 70 w 140"/>
                <a:gd name="T35" fmla="*/ 0 h 180"/>
                <a:gd name="T36" fmla="*/ 15 w 140"/>
                <a:gd name="T37" fmla="*/ 28 h 180"/>
                <a:gd name="T38" fmla="*/ 0 w 140"/>
                <a:gd name="T39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80">
                  <a:moveTo>
                    <a:pt x="31" y="90"/>
                  </a:moveTo>
                  <a:lnTo>
                    <a:pt x="31" y="90"/>
                  </a:lnTo>
                  <a:cubicBezTo>
                    <a:pt x="31" y="68"/>
                    <a:pt x="35" y="51"/>
                    <a:pt x="43" y="41"/>
                  </a:cubicBezTo>
                  <a:cubicBezTo>
                    <a:pt x="49" y="33"/>
                    <a:pt x="58" y="28"/>
                    <a:pt x="70" y="28"/>
                  </a:cubicBezTo>
                  <a:cubicBezTo>
                    <a:pt x="83" y="28"/>
                    <a:pt x="91" y="33"/>
                    <a:pt x="97" y="41"/>
                  </a:cubicBezTo>
                  <a:cubicBezTo>
                    <a:pt x="105" y="51"/>
                    <a:pt x="109" y="68"/>
                    <a:pt x="109" y="90"/>
                  </a:cubicBezTo>
                  <a:cubicBezTo>
                    <a:pt x="109" y="112"/>
                    <a:pt x="105" y="129"/>
                    <a:pt x="97" y="139"/>
                  </a:cubicBezTo>
                  <a:cubicBezTo>
                    <a:pt x="91" y="147"/>
                    <a:pt x="83" y="152"/>
                    <a:pt x="70" y="152"/>
                  </a:cubicBezTo>
                  <a:cubicBezTo>
                    <a:pt x="58" y="152"/>
                    <a:pt x="49" y="147"/>
                    <a:pt x="43" y="139"/>
                  </a:cubicBezTo>
                  <a:cubicBezTo>
                    <a:pt x="35" y="129"/>
                    <a:pt x="31" y="112"/>
                    <a:pt x="31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113"/>
                    <a:pt x="3" y="134"/>
                    <a:pt x="15" y="152"/>
                  </a:cubicBezTo>
                  <a:cubicBezTo>
                    <a:pt x="26" y="169"/>
                    <a:pt x="44" y="180"/>
                    <a:pt x="70" y="180"/>
                  </a:cubicBezTo>
                  <a:cubicBezTo>
                    <a:pt x="96" y="180"/>
                    <a:pt x="114" y="169"/>
                    <a:pt x="125" y="152"/>
                  </a:cubicBezTo>
                  <a:cubicBezTo>
                    <a:pt x="137" y="134"/>
                    <a:pt x="140" y="113"/>
                    <a:pt x="140" y="90"/>
                  </a:cubicBezTo>
                  <a:cubicBezTo>
                    <a:pt x="140" y="67"/>
                    <a:pt x="137" y="46"/>
                    <a:pt x="125" y="28"/>
                  </a:cubicBezTo>
                  <a:cubicBezTo>
                    <a:pt x="114" y="11"/>
                    <a:pt x="96" y="0"/>
                    <a:pt x="70" y="0"/>
                  </a:cubicBezTo>
                  <a:cubicBezTo>
                    <a:pt x="44" y="0"/>
                    <a:pt x="26" y="11"/>
                    <a:pt x="15" y="28"/>
                  </a:cubicBezTo>
                  <a:cubicBezTo>
                    <a:pt x="3" y="46"/>
                    <a:pt x="0" y="67"/>
                    <a:pt x="0" y="9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4"/>
            <p:cNvSpPr>
              <a:spLocks noEditPoints="1"/>
            </p:cNvSpPr>
            <p:nvPr/>
          </p:nvSpPr>
          <p:spPr bwMode="auto">
            <a:xfrm>
              <a:off x="1105" y="2548"/>
              <a:ext cx="84" cy="108"/>
            </a:xfrm>
            <a:custGeom>
              <a:avLst/>
              <a:gdLst>
                <a:gd name="T0" fmla="*/ 32 w 141"/>
                <a:gd name="T1" fmla="*/ 90 h 180"/>
                <a:gd name="T2" fmla="*/ 32 w 141"/>
                <a:gd name="T3" fmla="*/ 90 h 180"/>
                <a:gd name="T4" fmla="*/ 44 w 141"/>
                <a:gd name="T5" fmla="*/ 41 h 180"/>
                <a:gd name="T6" fmla="*/ 71 w 141"/>
                <a:gd name="T7" fmla="*/ 28 h 180"/>
                <a:gd name="T8" fmla="*/ 98 w 141"/>
                <a:gd name="T9" fmla="*/ 41 h 180"/>
                <a:gd name="T10" fmla="*/ 110 w 141"/>
                <a:gd name="T11" fmla="*/ 90 h 180"/>
                <a:gd name="T12" fmla="*/ 98 w 141"/>
                <a:gd name="T13" fmla="*/ 139 h 180"/>
                <a:gd name="T14" fmla="*/ 71 w 141"/>
                <a:gd name="T15" fmla="*/ 152 h 180"/>
                <a:gd name="T16" fmla="*/ 44 w 141"/>
                <a:gd name="T17" fmla="*/ 139 h 180"/>
                <a:gd name="T18" fmla="*/ 32 w 141"/>
                <a:gd name="T19" fmla="*/ 90 h 180"/>
                <a:gd name="T20" fmla="*/ 0 w 141"/>
                <a:gd name="T21" fmla="*/ 90 h 180"/>
                <a:gd name="T22" fmla="*/ 0 w 141"/>
                <a:gd name="T23" fmla="*/ 90 h 180"/>
                <a:gd name="T24" fmla="*/ 16 w 141"/>
                <a:gd name="T25" fmla="*/ 152 h 180"/>
                <a:gd name="T26" fmla="*/ 71 w 141"/>
                <a:gd name="T27" fmla="*/ 180 h 180"/>
                <a:gd name="T28" fmla="*/ 126 w 141"/>
                <a:gd name="T29" fmla="*/ 152 h 180"/>
                <a:gd name="T30" fmla="*/ 141 w 141"/>
                <a:gd name="T31" fmla="*/ 90 h 180"/>
                <a:gd name="T32" fmla="*/ 126 w 141"/>
                <a:gd name="T33" fmla="*/ 28 h 180"/>
                <a:gd name="T34" fmla="*/ 71 w 141"/>
                <a:gd name="T35" fmla="*/ 0 h 180"/>
                <a:gd name="T36" fmla="*/ 16 w 141"/>
                <a:gd name="T37" fmla="*/ 28 h 180"/>
                <a:gd name="T38" fmla="*/ 0 w 141"/>
                <a:gd name="T39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80">
                  <a:moveTo>
                    <a:pt x="32" y="90"/>
                  </a:moveTo>
                  <a:lnTo>
                    <a:pt x="32" y="90"/>
                  </a:lnTo>
                  <a:cubicBezTo>
                    <a:pt x="32" y="68"/>
                    <a:pt x="36" y="51"/>
                    <a:pt x="44" y="41"/>
                  </a:cubicBezTo>
                  <a:cubicBezTo>
                    <a:pt x="50" y="33"/>
                    <a:pt x="58" y="28"/>
                    <a:pt x="71" y="28"/>
                  </a:cubicBezTo>
                  <a:cubicBezTo>
                    <a:pt x="83" y="28"/>
                    <a:pt x="91" y="33"/>
                    <a:pt x="98" y="41"/>
                  </a:cubicBezTo>
                  <a:cubicBezTo>
                    <a:pt x="106" y="51"/>
                    <a:pt x="110" y="68"/>
                    <a:pt x="110" y="90"/>
                  </a:cubicBezTo>
                  <a:cubicBezTo>
                    <a:pt x="110" y="112"/>
                    <a:pt x="106" y="129"/>
                    <a:pt x="98" y="139"/>
                  </a:cubicBezTo>
                  <a:cubicBezTo>
                    <a:pt x="91" y="147"/>
                    <a:pt x="83" y="152"/>
                    <a:pt x="71" y="152"/>
                  </a:cubicBezTo>
                  <a:cubicBezTo>
                    <a:pt x="58" y="152"/>
                    <a:pt x="50" y="147"/>
                    <a:pt x="44" y="139"/>
                  </a:cubicBezTo>
                  <a:cubicBezTo>
                    <a:pt x="36" y="129"/>
                    <a:pt x="32" y="112"/>
                    <a:pt x="32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113"/>
                    <a:pt x="4" y="134"/>
                    <a:pt x="16" y="152"/>
                  </a:cubicBezTo>
                  <a:cubicBezTo>
                    <a:pt x="27" y="169"/>
                    <a:pt x="45" y="180"/>
                    <a:pt x="71" y="180"/>
                  </a:cubicBezTo>
                  <a:cubicBezTo>
                    <a:pt x="97" y="180"/>
                    <a:pt x="115" y="169"/>
                    <a:pt x="126" y="152"/>
                  </a:cubicBezTo>
                  <a:cubicBezTo>
                    <a:pt x="137" y="134"/>
                    <a:pt x="141" y="113"/>
                    <a:pt x="141" y="90"/>
                  </a:cubicBezTo>
                  <a:cubicBezTo>
                    <a:pt x="141" y="67"/>
                    <a:pt x="137" y="46"/>
                    <a:pt x="126" y="28"/>
                  </a:cubicBezTo>
                  <a:cubicBezTo>
                    <a:pt x="115" y="11"/>
                    <a:pt x="97" y="0"/>
                    <a:pt x="71" y="0"/>
                  </a:cubicBezTo>
                  <a:cubicBezTo>
                    <a:pt x="45" y="0"/>
                    <a:pt x="27" y="11"/>
                    <a:pt x="16" y="28"/>
                  </a:cubicBezTo>
                  <a:cubicBezTo>
                    <a:pt x="4" y="46"/>
                    <a:pt x="0" y="67"/>
                    <a:pt x="0" y="9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5"/>
            <p:cNvSpPr>
              <a:spLocks noEditPoints="1"/>
            </p:cNvSpPr>
            <p:nvPr/>
          </p:nvSpPr>
          <p:spPr bwMode="auto">
            <a:xfrm>
              <a:off x="1205" y="2548"/>
              <a:ext cx="85" cy="108"/>
            </a:xfrm>
            <a:custGeom>
              <a:avLst/>
              <a:gdLst>
                <a:gd name="T0" fmla="*/ 32 w 141"/>
                <a:gd name="T1" fmla="*/ 90 h 180"/>
                <a:gd name="T2" fmla="*/ 32 w 141"/>
                <a:gd name="T3" fmla="*/ 90 h 180"/>
                <a:gd name="T4" fmla="*/ 44 w 141"/>
                <a:gd name="T5" fmla="*/ 41 h 180"/>
                <a:gd name="T6" fmla="*/ 71 w 141"/>
                <a:gd name="T7" fmla="*/ 28 h 180"/>
                <a:gd name="T8" fmla="*/ 98 w 141"/>
                <a:gd name="T9" fmla="*/ 41 h 180"/>
                <a:gd name="T10" fmla="*/ 109 w 141"/>
                <a:gd name="T11" fmla="*/ 90 h 180"/>
                <a:gd name="T12" fmla="*/ 98 w 141"/>
                <a:gd name="T13" fmla="*/ 139 h 180"/>
                <a:gd name="T14" fmla="*/ 71 w 141"/>
                <a:gd name="T15" fmla="*/ 152 h 180"/>
                <a:gd name="T16" fmla="*/ 44 w 141"/>
                <a:gd name="T17" fmla="*/ 139 h 180"/>
                <a:gd name="T18" fmla="*/ 32 w 141"/>
                <a:gd name="T19" fmla="*/ 90 h 180"/>
                <a:gd name="T20" fmla="*/ 0 w 141"/>
                <a:gd name="T21" fmla="*/ 90 h 180"/>
                <a:gd name="T22" fmla="*/ 0 w 141"/>
                <a:gd name="T23" fmla="*/ 90 h 180"/>
                <a:gd name="T24" fmla="*/ 16 w 141"/>
                <a:gd name="T25" fmla="*/ 152 h 180"/>
                <a:gd name="T26" fmla="*/ 71 w 141"/>
                <a:gd name="T27" fmla="*/ 180 h 180"/>
                <a:gd name="T28" fmla="*/ 126 w 141"/>
                <a:gd name="T29" fmla="*/ 152 h 180"/>
                <a:gd name="T30" fmla="*/ 141 w 141"/>
                <a:gd name="T31" fmla="*/ 90 h 180"/>
                <a:gd name="T32" fmla="*/ 126 w 141"/>
                <a:gd name="T33" fmla="*/ 28 h 180"/>
                <a:gd name="T34" fmla="*/ 71 w 141"/>
                <a:gd name="T35" fmla="*/ 0 h 180"/>
                <a:gd name="T36" fmla="*/ 16 w 141"/>
                <a:gd name="T37" fmla="*/ 28 h 180"/>
                <a:gd name="T38" fmla="*/ 0 w 141"/>
                <a:gd name="T39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80">
                  <a:moveTo>
                    <a:pt x="32" y="90"/>
                  </a:moveTo>
                  <a:lnTo>
                    <a:pt x="32" y="90"/>
                  </a:lnTo>
                  <a:cubicBezTo>
                    <a:pt x="32" y="68"/>
                    <a:pt x="36" y="51"/>
                    <a:pt x="44" y="41"/>
                  </a:cubicBezTo>
                  <a:cubicBezTo>
                    <a:pt x="50" y="33"/>
                    <a:pt x="58" y="28"/>
                    <a:pt x="71" y="28"/>
                  </a:cubicBezTo>
                  <a:cubicBezTo>
                    <a:pt x="83" y="28"/>
                    <a:pt x="91" y="33"/>
                    <a:pt x="98" y="41"/>
                  </a:cubicBezTo>
                  <a:cubicBezTo>
                    <a:pt x="106" y="51"/>
                    <a:pt x="109" y="68"/>
                    <a:pt x="109" y="90"/>
                  </a:cubicBezTo>
                  <a:cubicBezTo>
                    <a:pt x="109" y="112"/>
                    <a:pt x="106" y="129"/>
                    <a:pt x="98" y="139"/>
                  </a:cubicBezTo>
                  <a:cubicBezTo>
                    <a:pt x="91" y="147"/>
                    <a:pt x="83" y="152"/>
                    <a:pt x="71" y="152"/>
                  </a:cubicBezTo>
                  <a:cubicBezTo>
                    <a:pt x="58" y="152"/>
                    <a:pt x="50" y="147"/>
                    <a:pt x="44" y="139"/>
                  </a:cubicBezTo>
                  <a:cubicBezTo>
                    <a:pt x="36" y="129"/>
                    <a:pt x="32" y="112"/>
                    <a:pt x="32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113"/>
                    <a:pt x="4" y="134"/>
                    <a:pt x="16" y="152"/>
                  </a:cubicBezTo>
                  <a:cubicBezTo>
                    <a:pt x="27" y="169"/>
                    <a:pt x="45" y="180"/>
                    <a:pt x="71" y="180"/>
                  </a:cubicBezTo>
                  <a:cubicBezTo>
                    <a:pt x="97" y="180"/>
                    <a:pt x="115" y="169"/>
                    <a:pt x="126" y="152"/>
                  </a:cubicBezTo>
                  <a:cubicBezTo>
                    <a:pt x="137" y="134"/>
                    <a:pt x="141" y="113"/>
                    <a:pt x="141" y="90"/>
                  </a:cubicBezTo>
                  <a:cubicBezTo>
                    <a:pt x="141" y="67"/>
                    <a:pt x="137" y="46"/>
                    <a:pt x="126" y="28"/>
                  </a:cubicBezTo>
                  <a:cubicBezTo>
                    <a:pt x="115" y="11"/>
                    <a:pt x="97" y="0"/>
                    <a:pt x="71" y="0"/>
                  </a:cubicBezTo>
                  <a:cubicBezTo>
                    <a:pt x="45" y="0"/>
                    <a:pt x="27" y="11"/>
                    <a:pt x="16" y="28"/>
                  </a:cubicBezTo>
                  <a:cubicBezTo>
                    <a:pt x="4" y="46"/>
                    <a:pt x="0" y="67"/>
                    <a:pt x="0" y="9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6"/>
            <p:cNvSpPr>
              <a:spLocks/>
            </p:cNvSpPr>
            <p:nvPr/>
          </p:nvSpPr>
          <p:spPr bwMode="auto">
            <a:xfrm>
              <a:off x="1346" y="2538"/>
              <a:ext cx="84" cy="118"/>
            </a:xfrm>
            <a:custGeom>
              <a:avLst/>
              <a:gdLst>
                <a:gd name="T0" fmla="*/ 138 w 140"/>
                <a:gd name="T1" fmla="*/ 48 h 196"/>
                <a:gd name="T2" fmla="*/ 138 w 140"/>
                <a:gd name="T3" fmla="*/ 48 h 196"/>
                <a:gd name="T4" fmla="*/ 72 w 140"/>
                <a:gd name="T5" fmla="*/ 0 h 196"/>
                <a:gd name="T6" fmla="*/ 8 w 140"/>
                <a:gd name="T7" fmla="*/ 57 h 196"/>
                <a:gd name="T8" fmla="*/ 56 w 140"/>
                <a:gd name="T9" fmla="*/ 110 h 196"/>
                <a:gd name="T10" fmla="*/ 82 w 140"/>
                <a:gd name="T11" fmla="*/ 116 h 196"/>
                <a:gd name="T12" fmla="*/ 108 w 140"/>
                <a:gd name="T13" fmla="*/ 141 h 196"/>
                <a:gd name="T14" fmla="*/ 73 w 140"/>
                <a:gd name="T15" fmla="*/ 167 h 196"/>
                <a:gd name="T16" fmla="*/ 30 w 140"/>
                <a:gd name="T17" fmla="*/ 130 h 196"/>
                <a:gd name="T18" fmla="*/ 0 w 140"/>
                <a:gd name="T19" fmla="*/ 138 h 196"/>
                <a:gd name="T20" fmla="*/ 73 w 140"/>
                <a:gd name="T21" fmla="*/ 196 h 196"/>
                <a:gd name="T22" fmla="*/ 140 w 140"/>
                <a:gd name="T23" fmla="*/ 139 h 196"/>
                <a:gd name="T24" fmla="*/ 89 w 140"/>
                <a:gd name="T25" fmla="*/ 85 h 196"/>
                <a:gd name="T26" fmla="*/ 62 w 140"/>
                <a:gd name="T27" fmla="*/ 79 h 196"/>
                <a:gd name="T28" fmla="*/ 40 w 140"/>
                <a:gd name="T29" fmla="*/ 55 h 196"/>
                <a:gd name="T30" fmla="*/ 72 w 140"/>
                <a:gd name="T31" fmla="*/ 28 h 196"/>
                <a:gd name="T32" fmla="*/ 109 w 140"/>
                <a:gd name="T33" fmla="*/ 57 h 196"/>
                <a:gd name="T34" fmla="*/ 138 w 140"/>
                <a:gd name="T35" fmla="*/ 4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96">
                  <a:moveTo>
                    <a:pt x="138" y="48"/>
                  </a:moveTo>
                  <a:lnTo>
                    <a:pt x="138" y="48"/>
                  </a:lnTo>
                  <a:cubicBezTo>
                    <a:pt x="134" y="27"/>
                    <a:pt x="116" y="0"/>
                    <a:pt x="72" y="0"/>
                  </a:cubicBezTo>
                  <a:cubicBezTo>
                    <a:pt x="37" y="0"/>
                    <a:pt x="8" y="26"/>
                    <a:pt x="8" y="57"/>
                  </a:cubicBezTo>
                  <a:cubicBezTo>
                    <a:pt x="8" y="85"/>
                    <a:pt x="27" y="104"/>
                    <a:pt x="56" y="110"/>
                  </a:cubicBezTo>
                  <a:lnTo>
                    <a:pt x="82" y="116"/>
                  </a:lnTo>
                  <a:cubicBezTo>
                    <a:pt x="99" y="119"/>
                    <a:pt x="108" y="129"/>
                    <a:pt x="108" y="141"/>
                  </a:cubicBezTo>
                  <a:cubicBezTo>
                    <a:pt x="108" y="156"/>
                    <a:pt x="96" y="167"/>
                    <a:pt x="73" y="167"/>
                  </a:cubicBezTo>
                  <a:cubicBezTo>
                    <a:pt x="46" y="167"/>
                    <a:pt x="32" y="149"/>
                    <a:pt x="30" y="130"/>
                  </a:cubicBezTo>
                  <a:lnTo>
                    <a:pt x="0" y="138"/>
                  </a:lnTo>
                  <a:cubicBezTo>
                    <a:pt x="3" y="165"/>
                    <a:pt x="25" y="196"/>
                    <a:pt x="73" y="196"/>
                  </a:cubicBezTo>
                  <a:cubicBezTo>
                    <a:pt x="116" y="196"/>
                    <a:pt x="140" y="168"/>
                    <a:pt x="140" y="139"/>
                  </a:cubicBezTo>
                  <a:cubicBezTo>
                    <a:pt x="140" y="112"/>
                    <a:pt x="122" y="91"/>
                    <a:pt x="89" y="85"/>
                  </a:cubicBezTo>
                  <a:lnTo>
                    <a:pt x="62" y="79"/>
                  </a:lnTo>
                  <a:cubicBezTo>
                    <a:pt x="47" y="76"/>
                    <a:pt x="40" y="67"/>
                    <a:pt x="40" y="55"/>
                  </a:cubicBezTo>
                  <a:cubicBezTo>
                    <a:pt x="40" y="41"/>
                    <a:pt x="53" y="28"/>
                    <a:pt x="72" y="28"/>
                  </a:cubicBezTo>
                  <a:cubicBezTo>
                    <a:pt x="97" y="28"/>
                    <a:pt x="107" y="45"/>
                    <a:pt x="109" y="57"/>
                  </a:cubicBezTo>
                  <a:lnTo>
                    <a:pt x="138" y="4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7"/>
            <p:cNvSpPr>
              <a:spLocks/>
            </p:cNvSpPr>
            <p:nvPr/>
          </p:nvSpPr>
          <p:spPr bwMode="auto">
            <a:xfrm>
              <a:off x="1439" y="2541"/>
              <a:ext cx="92" cy="113"/>
            </a:xfrm>
            <a:custGeom>
              <a:avLst/>
              <a:gdLst>
                <a:gd name="T0" fmla="*/ 154 w 154"/>
                <a:gd name="T1" fmla="*/ 30 h 188"/>
                <a:gd name="T2" fmla="*/ 154 w 154"/>
                <a:gd name="T3" fmla="*/ 30 h 188"/>
                <a:gd name="T4" fmla="*/ 154 w 154"/>
                <a:gd name="T5" fmla="*/ 0 h 188"/>
                <a:gd name="T6" fmla="*/ 0 w 154"/>
                <a:gd name="T7" fmla="*/ 0 h 188"/>
                <a:gd name="T8" fmla="*/ 0 w 154"/>
                <a:gd name="T9" fmla="*/ 30 h 188"/>
                <a:gd name="T10" fmla="*/ 61 w 154"/>
                <a:gd name="T11" fmla="*/ 30 h 188"/>
                <a:gd name="T12" fmla="*/ 61 w 154"/>
                <a:gd name="T13" fmla="*/ 188 h 188"/>
                <a:gd name="T14" fmla="*/ 93 w 154"/>
                <a:gd name="T15" fmla="*/ 188 h 188"/>
                <a:gd name="T16" fmla="*/ 93 w 154"/>
                <a:gd name="T17" fmla="*/ 30 h 188"/>
                <a:gd name="T18" fmla="*/ 154 w 154"/>
                <a:gd name="T19" fmla="*/ 3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88">
                  <a:moveTo>
                    <a:pt x="154" y="30"/>
                  </a:moveTo>
                  <a:lnTo>
                    <a:pt x="154" y="30"/>
                  </a:lnTo>
                  <a:lnTo>
                    <a:pt x="15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1" y="30"/>
                  </a:lnTo>
                  <a:lnTo>
                    <a:pt x="61" y="188"/>
                  </a:lnTo>
                  <a:lnTo>
                    <a:pt x="93" y="188"/>
                  </a:lnTo>
                  <a:lnTo>
                    <a:pt x="93" y="30"/>
                  </a:lnTo>
                  <a:lnTo>
                    <a:pt x="154" y="3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8"/>
            <p:cNvSpPr>
              <a:spLocks/>
            </p:cNvSpPr>
            <p:nvPr/>
          </p:nvSpPr>
          <p:spPr bwMode="auto">
            <a:xfrm>
              <a:off x="1546" y="2541"/>
              <a:ext cx="85" cy="115"/>
            </a:xfrm>
            <a:custGeom>
              <a:avLst/>
              <a:gdLst>
                <a:gd name="T0" fmla="*/ 70 w 141"/>
                <a:gd name="T1" fmla="*/ 192 h 192"/>
                <a:gd name="T2" fmla="*/ 70 w 141"/>
                <a:gd name="T3" fmla="*/ 192 h 192"/>
                <a:gd name="T4" fmla="*/ 141 w 141"/>
                <a:gd name="T5" fmla="*/ 122 h 192"/>
                <a:gd name="T6" fmla="*/ 141 w 141"/>
                <a:gd name="T7" fmla="*/ 0 h 192"/>
                <a:gd name="T8" fmla="*/ 109 w 141"/>
                <a:gd name="T9" fmla="*/ 0 h 192"/>
                <a:gd name="T10" fmla="*/ 109 w 141"/>
                <a:gd name="T11" fmla="*/ 121 h 192"/>
                <a:gd name="T12" fmla="*/ 70 w 141"/>
                <a:gd name="T13" fmla="*/ 162 h 192"/>
                <a:gd name="T14" fmla="*/ 32 w 141"/>
                <a:gd name="T15" fmla="*/ 121 h 192"/>
                <a:gd name="T16" fmla="*/ 32 w 141"/>
                <a:gd name="T17" fmla="*/ 0 h 192"/>
                <a:gd name="T18" fmla="*/ 0 w 141"/>
                <a:gd name="T19" fmla="*/ 0 h 192"/>
                <a:gd name="T20" fmla="*/ 0 w 141"/>
                <a:gd name="T21" fmla="*/ 122 h 192"/>
                <a:gd name="T22" fmla="*/ 70 w 141"/>
                <a:gd name="T2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192">
                  <a:moveTo>
                    <a:pt x="70" y="192"/>
                  </a:moveTo>
                  <a:lnTo>
                    <a:pt x="70" y="192"/>
                  </a:lnTo>
                  <a:cubicBezTo>
                    <a:pt x="110" y="192"/>
                    <a:pt x="141" y="168"/>
                    <a:pt x="141" y="122"/>
                  </a:cubicBezTo>
                  <a:lnTo>
                    <a:pt x="141" y="0"/>
                  </a:lnTo>
                  <a:lnTo>
                    <a:pt x="109" y="0"/>
                  </a:lnTo>
                  <a:lnTo>
                    <a:pt x="109" y="121"/>
                  </a:lnTo>
                  <a:cubicBezTo>
                    <a:pt x="109" y="147"/>
                    <a:pt x="95" y="162"/>
                    <a:pt x="70" y="162"/>
                  </a:cubicBezTo>
                  <a:cubicBezTo>
                    <a:pt x="46" y="162"/>
                    <a:pt x="32" y="147"/>
                    <a:pt x="32" y="121"/>
                  </a:cubicBezTo>
                  <a:lnTo>
                    <a:pt x="32" y="0"/>
                  </a:lnTo>
                  <a:lnTo>
                    <a:pt x="0" y="0"/>
                  </a:lnTo>
                  <a:lnTo>
                    <a:pt x="0" y="122"/>
                  </a:lnTo>
                  <a:cubicBezTo>
                    <a:pt x="0" y="168"/>
                    <a:pt x="31" y="192"/>
                    <a:pt x="70" y="19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9"/>
            <p:cNvSpPr>
              <a:spLocks noEditPoints="1"/>
            </p:cNvSpPr>
            <p:nvPr/>
          </p:nvSpPr>
          <p:spPr bwMode="auto">
            <a:xfrm>
              <a:off x="1657" y="2541"/>
              <a:ext cx="95" cy="113"/>
            </a:xfrm>
            <a:custGeom>
              <a:avLst/>
              <a:gdLst>
                <a:gd name="T0" fmla="*/ 32 w 159"/>
                <a:gd name="T1" fmla="*/ 159 h 188"/>
                <a:gd name="T2" fmla="*/ 32 w 159"/>
                <a:gd name="T3" fmla="*/ 159 h 188"/>
                <a:gd name="T4" fmla="*/ 32 w 159"/>
                <a:gd name="T5" fmla="*/ 29 h 188"/>
                <a:gd name="T6" fmla="*/ 66 w 159"/>
                <a:gd name="T7" fmla="*/ 29 h 188"/>
                <a:gd name="T8" fmla="*/ 126 w 159"/>
                <a:gd name="T9" fmla="*/ 94 h 188"/>
                <a:gd name="T10" fmla="*/ 66 w 159"/>
                <a:gd name="T11" fmla="*/ 159 h 188"/>
                <a:gd name="T12" fmla="*/ 32 w 159"/>
                <a:gd name="T13" fmla="*/ 159 h 188"/>
                <a:gd name="T14" fmla="*/ 67 w 159"/>
                <a:gd name="T15" fmla="*/ 188 h 188"/>
                <a:gd name="T16" fmla="*/ 67 w 159"/>
                <a:gd name="T17" fmla="*/ 188 h 188"/>
                <a:gd name="T18" fmla="*/ 159 w 159"/>
                <a:gd name="T19" fmla="*/ 94 h 188"/>
                <a:gd name="T20" fmla="*/ 67 w 159"/>
                <a:gd name="T21" fmla="*/ 0 h 188"/>
                <a:gd name="T22" fmla="*/ 0 w 159"/>
                <a:gd name="T23" fmla="*/ 0 h 188"/>
                <a:gd name="T24" fmla="*/ 0 w 159"/>
                <a:gd name="T25" fmla="*/ 188 h 188"/>
                <a:gd name="T26" fmla="*/ 67 w 159"/>
                <a:gd name="T2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" h="188">
                  <a:moveTo>
                    <a:pt x="32" y="159"/>
                  </a:moveTo>
                  <a:lnTo>
                    <a:pt x="32" y="159"/>
                  </a:lnTo>
                  <a:lnTo>
                    <a:pt x="32" y="29"/>
                  </a:lnTo>
                  <a:lnTo>
                    <a:pt x="66" y="29"/>
                  </a:lnTo>
                  <a:cubicBezTo>
                    <a:pt x="99" y="29"/>
                    <a:pt x="126" y="50"/>
                    <a:pt x="126" y="94"/>
                  </a:cubicBezTo>
                  <a:cubicBezTo>
                    <a:pt x="126" y="138"/>
                    <a:pt x="99" y="159"/>
                    <a:pt x="66" y="159"/>
                  </a:cubicBezTo>
                  <a:lnTo>
                    <a:pt x="32" y="159"/>
                  </a:lnTo>
                  <a:close/>
                  <a:moveTo>
                    <a:pt x="67" y="188"/>
                  </a:moveTo>
                  <a:lnTo>
                    <a:pt x="67" y="188"/>
                  </a:lnTo>
                  <a:cubicBezTo>
                    <a:pt x="118" y="188"/>
                    <a:pt x="159" y="155"/>
                    <a:pt x="159" y="94"/>
                  </a:cubicBezTo>
                  <a:cubicBezTo>
                    <a:pt x="159" y="34"/>
                    <a:pt x="118" y="0"/>
                    <a:pt x="67" y="0"/>
                  </a:cubicBezTo>
                  <a:lnTo>
                    <a:pt x="0" y="0"/>
                  </a:lnTo>
                  <a:lnTo>
                    <a:pt x="0" y="188"/>
                  </a:lnTo>
                  <a:lnTo>
                    <a:pt x="6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0"/>
            <p:cNvSpPr>
              <a:spLocks/>
            </p:cNvSpPr>
            <p:nvPr/>
          </p:nvSpPr>
          <p:spPr bwMode="auto">
            <a:xfrm>
              <a:off x="1773" y="2541"/>
              <a:ext cx="69" cy="113"/>
            </a:xfrm>
            <a:custGeom>
              <a:avLst/>
              <a:gdLst>
                <a:gd name="T0" fmla="*/ 116 w 116"/>
                <a:gd name="T1" fmla="*/ 188 h 188"/>
                <a:gd name="T2" fmla="*/ 116 w 116"/>
                <a:gd name="T3" fmla="*/ 188 h 188"/>
                <a:gd name="T4" fmla="*/ 116 w 116"/>
                <a:gd name="T5" fmla="*/ 158 h 188"/>
                <a:gd name="T6" fmla="*/ 32 w 116"/>
                <a:gd name="T7" fmla="*/ 158 h 188"/>
                <a:gd name="T8" fmla="*/ 32 w 116"/>
                <a:gd name="T9" fmla="*/ 108 h 188"/>
                <a:gd name="T10" fmla="*/ 108 w 116"/>
                <a:gd name="T11" fmla="*/ 108 h 188"/>
                <a:gd name="T12" fmla="*/ 108 w 116"/>
                <a:gd name="T13" fmla="*/ 79 h 188"/>
                <a:gd name="T14" fmla="*/ 32 w 116"/>
                <a:gd name="T15" fmla="*/ 79 h 188"/>
                <a:gd name="T16" fmla="*/ 32 w 116"/>
                <a:gd name="T17" fmla="*/ 29 h 188"/>
                <a:gd name="T18" fmla="*/ 116 w 116"/>
                <a:gd name="T19" fmla="*/ 29 h 188"/>
                <a:gd name="T20" fmla="*/ 116 w 116"/>
                <a:gd name="T21" fmla="*/ 0 h 188"/>
                <a:gd name="T22" fmla="*/ 0 w 116"/>
                <a:gd name="T23" fmla="*/ 0 h 188"/>
                <a:gd name="T24" fmla="*/ 0 w 116"/>
                <a:gd name="T25" fmla="*/ 188 h 188"/>
                <a:gd name="T26" fmla="*/ 116 w 116"/>
                <a:gd name="T2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188">
                  <a:moveTo>
                    <a:pt x="116" y="188"/>
                  </a:moveTo>
                  <a:lnTo>
                    <a:pt x="116" y="188"/>
                  </a:lnTo>
                  <a:lnTo>
                    <a:pt x="116" y="158"/>
                  </a:lnTo>
                  <a:lnTo>
                    <a:pt x="32" y="158"/>
                  </a:lnTo>
                  <a:lnTo>
                    <a:pt x="32" y="108"/>
                  </a:lnTo>
                  <a:lnTo>
                    <a:pt x="108" y="108"/>
                  </a:lnTo>
                  <a:lnTo>
                    <a:pt x="108" y="79"/>
                  </a:lnTo>
                  <a:lnTo>
                    <a:pt x="32" y="79"/>
                  </a:lnTo>
                  <a:lnTo>
                    <a:pt x="32" y="29"/>
                  </a:lnTo>
                  <a:lnTo>
                    <a:pt x="116" y="29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116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1"/>
            <p:cNvSpPr>
              <a:spLocks/>
            </p:cNvSpPr>
            <p:nvPr/>
          </p:nvSpPr>
          <p:spPr bwMode="auto">
            <a:xfrm>
              <a:off x="1866" y="2541"/>
              <a:ext cx="95" cy="113"/>
            </a:xfrm>
            <a:custGeom>
              <a:avLst/>
              <a:gdLst>
                <a:gd name="T0" fmla="*/ 158 w 158"/>
                <a:gd name="T1" fmla="*/ 188 h 188"/>
                <a:gd name="T2" fmla="*/ 158 w 158"/>
                <a:gd name="T3" fmla="*/ 188 h 188"/>
                <a:gd name="T4" fmla="*/ 158 w 158"/>
                <a:gd name="T5" fmla="*/ 0 h 188"/>
                <a:gd name="T6" fmla="*/ 126 w 158"/>
                <a:gd name="T7" fmla="*/ 0 h 188"/>
                <a:gd name="T8" fmla="*/ 126 w 158"/>
                <a:gd name="T9" fmla="*/ 133 h 188"/>
                <a:gd name="T10" fmla="*/ 41 w 158"/>
                <a:gd name="T11" fmla="*/ 0 h 188"/>
                <a:gd name="T12" fmla="*/ 0 w 158"/>
                <a:gd name="T13" fmla="*/ 0 h 188"/>
                <a:gd name="T14" fmla="*/ 0 w 158"/>
                <a:gd name="T15" fmla="*/ 188 h 188"/>
                <a:gd name="T16" fmla="*/ 32 w 158"/>
                <a:gd name="T17" fmla="*/ 188 h 188"/>
                <a:gd name="T18" fmla="*/ 32 w 158"/>
                <a:gd name="T19" fmla="*/ 45 h 188"/>
                <a:gd name="T20" fmla="*/ 125 w 158"/>
                <a:gd name="T21" fmla="*/ 188 h 188"/>
                <a:gd name="T22" fmla="*/ 158 w 158"/>
                <a:gd name="T2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88">
                  <a:moveTo>
                    <a:pt x="158" y="188"/>
                  </a:moveTo>
                  <a:lnTo>
                    <a:pt x="158" y="188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126" y="133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2" y="188"/>
                  </a:lnTo>
                  <a:lnTo>
                    <a:pt x="32" y="45"/>
                  </a:lnTo>
                  <a:lnTo>
                    <a:pt x="125" y="188"/>
                  </a:lnTo>
                  <a:lnTo>
                    <a:pt x="158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2"/>
            <p:cNvSpPr>
              <a:spLocks/>
            </p:cNvSpPr>
            <p:nvPr/>
          </p:nvSpPr>
          <p:spPr bwMode="auto">
            <a:xfrm>
              <a:off x="1977" y="2541"/>
              <a:ext cx="93" cy="113"/>
            </a:xfrm>
            <a:custGeom>
              <a:avLst/>
              <a:gdLst>
                <a:gd name="T0" fmla="*/ 154 w 154"/>
                <a:gd name="T1" fmla="*/ 30 h 188"/>
                <a:gd name="T2" fmla="*/ 154 w 154"/>
                <a:gd name="T3" fmla="*/ 30 h 188"/>
                <a:gd name="T4" fmla="*/ 154 w 154"/>
                <a:gd name="T5" fmla="*/ 0 h 188"/>
                <a:gd name="T6" fmla="*/ 0 w 154"/>
                <a:gd name="T7" fmla="*/ 0 h 188"/>
                <a:gd name="T8" fmla="*/ 0 w 154"/>
                <a:gd name="T9" fmla="*/ 30 h 188"/>
                <a:gd name="T10" fmla="*/ 61 w 154"/>
                <a:gd name="T11" fmla="*/ 30 h 188"/>
                <a:gd name="T12" fmla="*/ 61 w 154"/>
                <a:gd name="T13" fmla="*/ 188 h 188"/>
                <a:gd name="T14" fmla="*/ 93 w 154"/>
                <a:gd name="T15" fmla="*/ 188 h 188"/>
                <a:gd name="T16" fmla="*/ 93 w 154"/>
                <a:gd name="T17" fmla="*/ 30 h 188"/>
                <a:gd name="T18" fmla="*/ 154 w 154"/>
                <a:gd name="T19" fmla="*/ 3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88">
                  <a:moveTo>
                    <a:pt x="154" y="30"/>
                  </a:moveTo>
                  <a:lnTo>
                    <a:pt x="154" y="30"/>
                  </a:lnTo>
                  <a:lnTo>
                    <a:pt x="15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1" y="30"/>
                  </a:lnTo>
                  <a:lnTo>
                    <a:pt x="61" y="188"/>
                  </a:lnTo>
                  <a:lnTo>
                    <a:pt x="93" y="188"/>
                  </a:lnTo>
                  <a:lnTo>
                    <a:pt x="93" y="30"/>
                  </a:lnTo>
                  <a:lnTo>
                    <a:pt x="154" y="3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3"/>
            <p:cNvSpPr>
              <a:spLocks/>
            </p:cNvSpPr>
            <p:nvPr/>
          </p:nvSpPr>
          <p:spPr bwMode="auto">
            <a:xfrm>
              <a:off x="2077" y="2538"/>
              <a:ext cx="84" cy="118"/>
            </a:xfrm>
            <a:custGeom>
              <a:avLst/>
              <a:gdLst>
                <a:gd name="T0" fmla="*/ 138 w 140"/>
                <a:gd name="T1" fmla="*/ 48 h 196"/>
                <a:gd name="T2" fmla="*/ 138 w 140"/>
                <a:gd name="T3" fmla="*/ 48 h 196"/>
                <a:gd name="T4" fmla="*/ 72 w 140"/>
                <a:gd name="T5" fmla="*/ 0 h 196"/>
                <a:gd name="T6" fmla="*/ 8 w 140"/>
                <a:gd name="T7" fmla="*/ 57 h 196"/>
                <a:gd name="T8" fmla="*/ 56 w 140"/>
                <a:gd name="T9" fmla="*/ 110 h 196"/>
                <a:gd name="T10" fmla="*/ 82 w 140"/>
                <a:gd name="T11" fmla="*/ 116 h 196"/>
                <a:gd name="T12" fmla="*/ 108 w 140"/>
                <a:gd name="T13" fmla="*/ 141 h 196"/>
                <a:gd name="T14" fmla="*/ 73 w 140"/>
                <a:gd name="T15" fmla="*/ 167 h 196"/>
                <a:gd name="T16" fmla="*/ 30 w 140"/>
                <a:gd name="T17" fmla="*/ 130 h 196"/>
                <a:gd name="T18" fmla="*/ 0 w 140"/>
                <a:gd name="T19" fmla="*/ 138 h 196"/>
                <a:gd name="T20" fmla="*/ 73 w 140"/>
                <a:gd name="T21" fmla="*/ 196 h 196"/>
                <a:gd name="T22" fmla="*/ 140 w 140"/>
                <a:gd name="T23" fmla="*/ 139 h 196"/>
                <a:gd name="T24" fmla="*/ 89 w 140"/>
                <a:gd name="T25" fmla="*/ 85 h 196"/>
                <a:gd name="T26" fmla="*/ 62 w 140"/>
                <a:gd name="T27" fmla="*/ 79 h 196"/>
                <a:gd name="T28" fmla="*/ 40 w 140"/>
                <a:gd name="T29" fmla="*/ 55 h 196"/>
                <a:gd name="T30" fmla="*/ 72 w 140"/>
                <a:gd name="T31" fmla="*/ 28 h 196"/>
                <a:gd name="T32" fmla="*/ 109 w 140"/>
                <a:gd name="T33" fmla="*/ 57 h 196"/>
                <a:gd name="T34" fmla="*/ 138 w 140"/>
                <a:gd name="T35" fmla="*/ 4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96">
                  <a:moveTo>
                    <a:pt x="138" y="48"/>
                  </a:moveTo>
                  <a:lnTo>
                    <a:pt x="138" y="48"/>
                  </a:lnTo>
                  <a:cubicBezTo>
                    <a:pt x="134" y="27"/>
                    <a:pt x="116" y="0"/>
                    <a:pt x="72" y="0"/>
                  </a:cubicBezTo>
                  <a:cubicBezTo>
                    <a:pt x="37" y="0"/>
                    <a:pt x="8" y="26"/>
                    <a:pt x="8" y="57"/>
                  </a:cubicBezTo>
                  <a:cubicBezTo>
                    <a:pt x="8" y="85"/>
                    <a:pt x="27" y="104"/>
                    <a:pt x="56" y="110"/>
                  </a:cubicBezTo>
                  <a:lnTo>
                    <a:pt x="82" y="116"/>
                  </a:lnTo>
                  <a:cubicBezTo>
                    <a:pt x="99" y="119"/>
                    <a:pt x="108" y="129"/>
                    <a:pt x="108" y="141"/>
                  </a:cubicBezTo>
                  <a:cubicBezTo>
                    <a:pt x="108" y="156"/>
                    <a:pt x="96" y="167"/>
                    <a:pt x="73" y="167"/>
                  </a:cubicBezTo>
                  <a:cubicBezTo>
                    <a:pt x="46" y="167"/>
                    <a:pt x="32" y="149"/>
                    <a:pt x="30" y="130"/>
                  </a:cubicBezTo>
                  <a:lnTo>
                    <a:pt x="0" y="138"/>
                  </a:lnTo>
                  <a:cubicBezTo>
                    <a:pt x="3" y="165"/>
                    <a:pt x="25" y="196"/>
                    <a:pt x="73" y="196"/>
                  </a:cubicBezTo>
                  <a:cubicBezTo>
                    <a:pt x="116" y="196"/>
                    <a:pt x="140" y="168"/>
                    <a:pt x="140" y="139"/>
                  </a:cubicBezTo>
                  <a:cubicBezTo>
                    <a:pt x="140" y="112"/>
                    <a:pt x="122" y="91"/>
                    <a:pt x="89" y="85"/>
                  </a:cubicBezTo>
                  <a:lnTo>
                    <a:pt x="62" y="79"/>
                  </a:lnTo>
                  <a:cubicBezTo>
                    <a:pt x="47" y="76"/>
                    <a:pt x="40" y="67"/>
                    <a:pt x="40" y="55"/>
                  </a:cubicBezTo>
                  <a:cubicBezTo>
                    <a:pt x="40" y="41"/>
                    <a:pt x="53" y="28"/>
                    <a:pt x="72" y="28"/>
                  </a:cubicBezTo>
                  <a:cubicBezTo>
                    <a:pt x="97" y="28"/>
                    <a:pt x="107" y="45"/>
                    <a:pt x="109" y="57"/>
                  </a:cubicBezTo>
                  <a:lnTo>
                    <a:pt x="138" y="4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4"/>
            <p:cNvSpPr>
              <a:spLocks/>
            </p:cNvSpPr>
            <p:nvPr/>
          </p:nvSpPr>
          <p:spPr bwMode="auto">
            <a:xfrm>
              <a:off x="2269" y="2524"/>
              <a:ext cx="6" cy="155"/>
            </a:xfrm>
            <a:custGeom>
              <a:avLst/>
              <a:gdLst>
                <a:gd name="T0" fmla="*/ 0 w 10"/>
                <a:gd name="T1" fmla="*/ 258 h 258"/>
                <a:gd name="T2" fmla="*/ 0 w 10"/>
                <a:gd name="T3" fmla="*/ 258 h 258"/>
                <a:gd name="T4" fmla="*/ 10 w 10"/>
                <a:gd name="T5" fmla="*/ 258 h 258"/>
                <a:gd name="T6" fmla="*/ 10 w 10"/>
                <a:gd name="T7" fmla="*/ 0 h 258"/>
                <a:gd name="T8" fmla="*/ 0 w 10"/>
                <a:gd name="T9" fmla="*/ 0 h 258"/>
                <a:gd name="T10" fmla="*/ 0 w 10"/>
                <a:gd name="T11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8">
                  <a:moveTo>
                    <a:pt x="0" y="258"/>
                  </a:moveTo>
                  <a:lnTo>
                    <a:pt x="0" y="258"/>
                  </a:lnTo>
                  <a:lnTo>
                    <a:pt x="10" y="25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19AE5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5"/>
            <p:cNvSpPr>
              <a:spLocks/>
            </p:cNvSpPr>
            <p:nvPr/>
          </p:nvSpPr>
          <p:spPr bwMode="auto">
            <a:xfrm>
              <a:off x="2384" y="2550"/>
              <a:ext cx="78" cy="106"/>
            </a:xfrm>
            <a:custGeom>
              <a:avLst/>
              <a:gdLst>
                <a:gd name="T0" fmla="*/ 0 w 130"/>
                <a:gd name="T1" fmla="*/ 125 h 176"/>
                <a:gd name="T2" fmla="*/ 0 w 130"/>
                <a:gd name="T3" fmla="*/ 125 h 176"/>
                <a:gd name="T4" fmla="*/ 65 w 130"/>
                <a:gd name="T5" fmla="*/ 176 h 176"/>
                <a:gd name="T6" fmla="*/ 130 w 130"/>
                <a:gd name="T7" fmla="*/ 117 h 176"/>
                <a:gd name="T8" fmla="*/ 71 w 130"/>
                <a:gd name="T9" fmla="*/ 59 h 176"/>
                <a:gd name="T10" fmla="*/ 38 w 130"/>
                <a:gd name="T11" fmla="*/ 71 h 176"/>
                <a:gd name="T12" fmla="*/ 48 w 130"/>
                <a:gd name="T13" fmla="*/ 28 h 176"/>
                <a:gd name="T14" fmla="*/ 121 w 130"/>
                <a:gd name="T15" fmla="*/ 28 h 176"/>
                <a:gd name="T16" fmla="*/ 121 w 130"/>
                <a:gd name="T17" fmla="*/ 0 h 176"/>
                <a:gd name="T18" fmla="*/ 27 w 130"/>
                <a:gd name="T19" fmla="*/ 0 h 176"/>
                <a:gd name="T20" fmla="*/ 5 w 130"/>
                <a:gd name="T21" fmla="*/ 87 h 176"/>
                <a:gd name="T22" fmla="*/ 35 w 130"/>
                <a:gd name="T23" fmla="*/ 98 h 176"/>
                <a:gd name="T24" fmla="*/ 64 w 130"/>
                <a:gd name="T25" fmla="*/ 86 h 176"/>
                <a:gd name="T26" fmla="*/ 97 w 130"/>
                <a:gd name="T27" fmla="*/ 118 h 176"/>
                <a:gd name="T28" fmla="*/ 65 w 130"/>
                <a:gd name="T29" fmla="*/ 149 h 176"/>
                <a:gd name="T30" fmla="*/ 30 w 130"/>
                <a:gd name="T31" fmla="*/ 117 h 176"/>
                <a:gd name="T32" fmla="*/ 0 w 130"/>
                <a:gd name="T33" fmla="*/ 12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176">
                  <a:moveTo>
                    <a:pt x="0" y="125"/>
                  </a:moveTo>
                  <a:lnTo>
                    <a:pt x="0" y="125"/>
                  </a:lnTo>
                  <a:cubicBezTo>
                    <a:pt x="2" y="152"/>
                    <a:pt x="27" y="176"/>
                    <a:pt x="65" y="176"/>
                  </a:cubicBezTo>
                  <a:cubicBezTo>
                    <a:pt x="105" y="176"/>
                    <a:pt x="130" y="149"/>
                    <a:pt x="130" y="117"/>
                  </a:cubicBezTo>
                  <a:cubicBezTo>
                    <a:pt x="130" y="81"/>
                    <a:pt x="105" y="59"/>
                    <a:pt x="71" y="59"/>
                  </a:cubicBezTo>
                  <a:cubicBezTo>
                    <a:pt x="58" y="59"/>
                    <a:pt x="45" y="64"/>
                    <a:pt x="38" y="71"/>
                  </a:cubicBezTo>
                  <a:lnTo>
                    <a:pt x="48" y="28"/>
                  </a:lnTo>
                  <a:lnTo>
                    <a:pt x="121" y="28"/>
                  </a:lnTo>
                  <a:lnTo>
                    <a:pt x="121" y="0"/>
                  </a:lnTo>
                  <a:lnTo>
                    <a:pt x="27" y="0"/>
                  </a:lnTo>
                  <a:lnTo>
                    <a:pt x="5" y="87"/>
                  </a:lnTo>
                  <a:lnTo>
                    <a:pt x="35" y="98"/>
                  </a:lnTo>
                  <a:cubicBezTo>
                    <a:pt x="42" y="91"/>
                    <a:pt x="52" y="86"/>
                    <a:pt x="64" y="86"/>
                  </a:cubicBezTo>
                  <a:cubicBezTo>
                    <a:pt x="82" y="86"/>
                    <a:pt x="97" y="96"/>
                    <a:pt x="97" y="118"/>
                  </a:cubicBezTo>
                  <a:cubicBezTo>
                    <a:pt x="97" y="137"/>
                    <a:pt x="83" y="149"/>
                    <a:pt x="65" y="149"/>
                  </a:cubicBezTo>
                  <a:cubicBezTo>
                    <a:pt x="45" y="149"/>
                    <a:pt x="31" y="135"/>
                    <a:pt x="30" y="117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6"/>
            <p:cNvSpPr>
              <a:spLocks noEditPoints="1"/>
            </p:cNvSpPr>
            <p:nvPr/>
          </p:nvSpPr>
          <p:spPr bwMode="auto">
            <a:xfrm>
              <a:off x="2474" y="2550"/>
              <a:ext cx="86" cy="104"/>
            </a:xfrm>
            <a:custGeom>
              <a:avLst/>
              <a:gdLst>
                <a:gd name="T0" fmla="*/ 0 w 143"/>
                <a:gd name="T1" fmla="*/ 134 h 172"/>
                <a:gd name="T2" fmla="*/ 0 w 143"/>
                <a:gd name="T3" fmla="*/ 134 h 172"/>
                <a:gd name="T4" fmla="*/ 83 w 143"/>
                <a:gd name="T5" fmla="*/ 134 h 172"/>
                <a:gd name="T6" fmla="*/ 83 w 143"/>
                <a:gd name="T7" fmla="*/ 172 h 172"/>
                <a:gd name="T8" fmla="*/ 114 w 143"/>
                <a:gd name="T9" fmla="*/ 172 h 172"/>
                <a:gd name="T10" fmla="*/ 114 w 143"/>
                <a:gd name="T11" fmla="*/ 134 h 172"/>
                <a:gd name="T12" fmla="*/ 143 w 143"/>
                <a:gd name="T13" fmla="*/ 134 h 172"/>
                <a:gd name="T14" fmla="*/ 143 w 143"/>
                <a:gd name="T15" fmla="*/ 106 h 172"/>
                <a:gd name="T16" fmla="*/ 114 w 143"/>
                <a:gd name="T17" fmla="*/ 106 h 172"/>
                <a:gd name="T18" fmla="*/ 114 w 143"/>
                <a:gd name="T19" fmla="*/ 0 h 172"/>
                <a:gd name="T20" fmla="*/ 73 w 143"/>
                <a:gd name="T21" fmla="*/ 0 h 172"/>
                <a:gd name="T22" fmla="*/ 0 w 143"/>
                <a:gd name="T23" fmla="*/ 100 h 172"/>
                <a:gd name="T24" fmla="*/ 0 w 143"/>
                <a:gd name="T25" fmla="*/ 134 h 172"/>
                <a:gd name="T26" fmla="*/ 83 w 143"/>
                <a:gd name="T27" fmla="*/ 106 h 172"/>
                <a:gd name="T28" fmla="*/ 83 w 143"/>
                <a:gd name="T29" fmla="*/ 106 h 172"/>
                <a:gd name="T30" fmla="*/ 28 w 143"/>
                <a:gd name="T31" fmla="*/ 106 h 172"/>
                <a:gd name="T32" fmla="*/ 83 w 143"/>
                <a:gd name="T33" fmla="*/ 32 h 172"/>
                <a:gd name="T34" fmla="*/ 83 w 143"/>
                <a:gd name="T35" fmla="*/ 10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72">
                  <a:moveTo>
                    <a:pt x="0" y="134"/>
                  </a:moveTo>
                  <a:lnTo>
                    <a:pt x="0" y="134"/>
                  </a:lnTo>
                  <a:lnTo>
                    <a:pt x="83" y="134"/>
                  </a:lnTo>
                  <a:lnTo>
                    <a:pt x="83" y="172"/>
                  </a:lnTo>
                  <a:lnTo>
                    <a:pt x="114" y="172"/>
                  </a:lnTo>
                  <a:lnTo>
                    <a:pt x="114" y="134"/>
                  </a:lnTo>
                  <a:lnTo>
                    <a:pt x="143" y="134"/>
                  </a:lnTo>
                  <a:lnTo>
                    <a:pt x="143" y="106"/>
                  </a:lnTo>
                  <a:lnTo>
                    <a:pt x="114" y="106"/>
                  </a:lnTo>
                  <a:lnTo>
                    <a:pt x="114" y="0"/>
                  </a:lnTo>
                  <a:lnTo>
                    <a:pt x="73" y="0"/>
                  </a:lnTo>
                  <a:lnTo>
                    <a:pt x="0" y="100"/>
                  </a:lnTo>
                  <a:lnTo>
                    <a:pt x="0" y="134"/>
                  </a:lnTo>
                  <a:close/>
                  <a:moveTo>
                    <a:pt x="83" y="106"/>
                  </a:moveTo>
                  <a:lnTo>
                    <a:pt x="83" y="106"/>
                  </a:lnTo>
                  <a:lnTo>
                    <a:pt x="28" y="106"/>
                  </a:lnTo>
                  <a:lnTo>
                    <a:pt x="83" y="32"/>
                  </a:lnTo>
                  <a:lnTo>
                    <a:pt x="83" y="10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7"/>
            <p:cNvSpPr>
              <a:spLocks/>
            </p:cNvSpPr>
            <p:nvPr/>
          </p:nvSpPr>
          <p:spPr bwMode="auto">
            <a:xfrm>
              <a:off x="2613" y="2538"/>
              <a:ext cx="108" cy="118"/>
            </a:xfrm>
            <a:custGeom>
              <a:avLst/>
              <a:gdLst>
                <a:gd name="T0" fmla="*/ 96 w 181"/>
                <a:gd name="T1" fmla="*/ 196 h 196"/>
                <a:gd name="T2" fmla="*/ 96 w 181"/>
                <a:gd name="T3" fmla="*/ 196 h 196"/>
                <a:gd name="T4" fmla="*/ 181 w 181"/>
                <a:gd name="T5" fmla="*/ 134 h 196"/>
                <a:gd name="T6" fmla="*/ 152 w 181"/>
                <a:gd name="T7" fmla="*/ 124 h 196"/>
                <a:gd name="T8" fmla="*/ 96 w 181"/>
                <a:gd name="T9" fmla="*/ 166 h 196"/>
                <a:gd name="T10" fmla="*/ 33 w 181"/>
                <a:gd name="T11" fmla="*/ 98 h 196"/>
                <a:gd name="T12" fmla="*/ 95 w 181"/>
                <a:gd name="T13" fmla="*/ 30 h 196"/>
                <a:gd name="T14" fmla="*/ 150 w 181"/>
                <a:gd name="T15" fmla="*/ 71 h 196"/>
                <a:gd name="T16" fmla="*/ 180 w 181"/>
                <a:gd name="T17" fmla="*/ 61 h 196"/>
                <a:gd name="T18" fmla="*/ 95 w 181"/>
                <a:gd name="T19" fmla="*/ 0 h 196"/>
                <a:gd name="T20" fmla="*/ 0 w 181"/>
                <a:gd name="T21" fmla="*/ 98 h 196"/>
                <a:gd name="T22" fmla="*/ 96 w 181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96">
                  <a:moveTo>
                    <a:pt x="96" y="196"/>
                  </a:moveTo>
                  <a:lnTo>
                    <a:pt x="96" y="196"/>
                  </a:lnTo>
                  <a:cubicBezTo>
                    <a:pt x="144" y="196"/>
                    <a:pt x="172" y="166"/>
                    <a:pt x="181" y="134"/>
                  </a:cubicBezTo>
                  <a:lnTo>
                    <a:pt x="152" y="124"/>
                  </a:lnTo>
                  <a:cubicBezTo>
                    <a:pt x="145" y="145"/>
                    <a:pt x="127" y="166"/>
                    <a:pt x="96" y="166"/>
                  </a:cubicBezTo>
                  <a:cubicBezTo>
                    <a:pt x="63" y="166"/>
                    <a:pt x="33" y="142"/>
                    <a:pt x="33" y="98"/>
                  </a:cubicBezTo>
                  <a:cubicBezTo>
                    <a:pt x="33" y="52"/>
                    <a:pt x="64" y="30"/>
                    <a:pt x="95" y="30"/>
                  </a:cubicBezTo>
                  <a:cubicBezTo>
                    <a:pt x="127" y="30"/>
                    <a:pt x="145" y="48"/>
                    <a:pt x="150" y="71"/>
                  </a:cubicBezTo>
                  <a:lnTo>
                    <a:pt x="180" y="61"/>
                  </a:lnTo>
                  <a:cubicBezTo>
                    <a:pt x="172" y="28"/>
                    <a:pt x="143" y="0"/>
                    <a:pt x="95" y="0"/>
                  </a:cubicBezTo>
                  <a:cubicBezTo>
                    <a:pt x="46" y="0"/>
                    <a:pt x="0" y="37"/>
                    <a:pt x="0" y="98"/>
                  </a:cubicBezTo>
                  <a:cubicBezTo>
                    <a:pt x="0" y="159"/>
                    <a:pt x="45" y="196"/>
                    <a:pt x="96" y="196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8"/>
            <p:cNvSpPr>
              <a:spLocks noEditPoints="1"/>
            </p:cNvSpPr>
            <p:nvPr/>
          </p:nvSpPr>
          <p:spPr bwMode="auto">
            <a:xfrm>
              <a:off x="2725" y="2541"/>
              <a:ext cx="110" cy="113"/>
            </a:xfrm>
            <a:custGeom>
              <a:avLst/>
              <a:gdLst>
                <a:gd name="T0" fmla="*/ 149 w 184"/>
                <a:gd name="T1" fmla="*/ 188 h 188"/>
                <a:gd name="T2" fmla="*/ 149 w 184"/>
                <a:gd name="T3" fmla="*/ 188 h 188"/>
                <a:gd name="T4" fmla="*/ 184 w 184"/>
                <a:gd name="T5" fmla="*/ 188 h 188"/>
                <a:gd name="T6" fmla="*/ 111 w 184"/>
                <a:gd name="T7" fmla="*/ 0 h 188"/>
                <a:gd name="T8" fmla="*/ 74 w 184"/>
                <a:gd name="T9" fmla="*/ 0 h 188"/>
                <a:gd name="T10" fmla="*/ 0 w 184"/>
                <a:gd name="T11" fmla="*/ 188 h 188"/>
                <a:gd name="T12" fmla="*/ 34 w 184"/>
                <a:gd name="T13" fmla="*/ 188 h 188"/>
                <a:gd name="T14" fmla="*/ 52 w 184"/>
                <a:gd name="T15" fmla="*/ 141 h 188"/>
                <a:gd name="T16" fmla="*/ 131 w 184"/>
                <a:gd name="T17" fmla="*/ 141 h 188"/>
                <a:gd name="T18" fmla="*/ 149 w 184"/>
                <a:gd name="T19" fmla="*/ 188 h 188"/>
                <a:gd name="T20" fmla="*/ 92 w 184"/>
                <a:gd name="T21" fmla="*/ 34 h 188"/>
                <a:gd name="T22" fmla="*/ 92 w 184"/>
                <a:gd name="T23" fmla="*/ 34 h 188"/>
                <a:gd name="T24" fmla="*/ 120 w 184"/>
                <a:gd name="T25" fmla="*/ 111 h 188"/>
                <a:gd name="T26" fmla="*/ 63 w 184"/>
                <a:gd name="T27" fmla="*/ 111 h 188"/>
                <a:gd name="T28" fmla="*/ 92 w 184"/>
                <a:gd name="T29" fmla="*/ 3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88">
                  <a:moveTo>
                    <a:pt x="149" y="188"/>
                  </a:moveTo>
                  <a:lnTo>
                    <a:pt x="149" y="188"/>
                  </a:lnTo>
                  <a:lnTo>
                    <a:pt x="184" y="188"/>
                  </a:lnTo>
                  <a:lnTo>
                    <a:pt x="111" y="0"/>
                  </a:lnTo>
                  <a:lnTo>
                    <a:pt x="74" y="0"/>
                  </a:lnTo>
                  <a:lnTo>
                    <a:pt x="0" y="188"/>
                  </a:lnTo>
                  <a:lnTo>
                    <a:pt x="34" y="188"/>
                  </a:lnTo>
                  <a:lnTo>
                    <a:pt x="52" y="141"/>
                  </a:lnTo>
                  <a:lnTo>
                    <a:pt x="131" y="141"/>
                  </a:lnTo>
                  <a:lnTo>
                    <a:pt x="149" y="188"/>
                  </a:lnTo>
                  <a:close/>
                  <a:moveTo>
                    <a:pt x="92" y="34"/>
                  </a:moveTo>
                  <a:lnTo>
                    <a:pt x="92" y="34"/>
                  </a:lnTo>
                  <a:lnTo>
                    <a:pt x="120" y="111"/>
                  </a:lnTo>
                  <a:lnTo>
                    <a:pt x="63" y="111"/>
                  </a:lnTo>
                  <a:lnTo>
                    <a:pt x="92" y="34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2851" y="2541"/>
              <a:ext cx="124" cy="113"/>
            </a:xfrm>
            <a:custGeom>
              <a:avLst/>
              <a:gdLst>
                <a:gd name="T0" fmla="*/ 207 w 207"/>
                <a:gd name="T1" fmla="*/ 188 h 188"/>
                <a:gd name="T2" fmla="*/ 207 w 207"/>
                <a:gd name="T3" fmla="*/ 188 h 188"/>
                <a:gd name="T4" fmla="*/ 207 w 207"/>
                <a:gd name="T5" fmla="*/ 0 h 188"/>
                <a:gd name="T6" fmla="*/ 164 w 207"/>
                <a:gd name="T7" fmla="*/ 0 h 188"/>
                <a:gd name="T8" fmla="*/ 104 w 207"/>
                <a:gd name="T9" fmla="*/ 143 h 188"/>
                <a:gd name="T10" fmla="*/ 42 w 207"/>
                <a:gd name="T11" fmla="*/ 0 h 188"/>
                <a:gd name="T12" fmla="*/ 0 w 207"/>
                <a:gd name="T13" fmla="*/ 0 h 188"/>
                <a:gd name="T14" fmla="*/ 0 w 207"/>
                <a:gd name="T15" fmla="*/ 188 h 188"/>
                <a:gd name="T16" fmla="*/ 31 w 207"/>
                <a:gd name="T17" fmla="*/ 188 h 188"/>
                <a:gd name="T18" fmla="*/ 31 w 207"/>
                <a:gd name="T19" fmla="*/ 50 h 188"/>
                <a:gd name="T20" fmla="*/ 89 w 207"/>
                <a:gd name="T21" fmla="*/ 188 h 188"/>
                <a:gd name="T22" fmla="*/ 117 w 207"/>
                <a:gd name="T23" fmla="*/ 188 h 188"/>
                <a:gd name="T24" fmla="*/ 176 w 207"/>
                <a:gd name="T25" fmla="*/ 49 h 188"/>
                <a:gd name="T26" fmla="*/ 176 w 207"/>
                <a:gd name="T27" fmla="*/ 188 h 188"/>
                <a:gd name="T28" fmla="*/ 207 w 207"/>
                <a:gd name="T2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7" h="188">
                  <a:moveTo>
                    <a:pt x="207" y="188"/>
                  </a:moveTo>
                  <a:lnTo>
                    <a:pt x="207" y="188"/>
                  </a:lnTo>
                  <a:lnTo>
                    <a:pt x="207" y="0"/>
                  </a:lnTo>
                  <a:lnTo>
                    <a:pt x="164" y="0"/>
                  </a:lnTo>
                  <a:lnTo>
                    <a:pt x="104" y="143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1" y="188"/>
                  </a:lnTo>
                  <a:lnTo>
                    <a:pt x="31" y="50"/>
                  </a:lnTo>
                  <a:lnTo>
                    <a:pt x="89" y="188"/>
                  </a:lnTo>
                  <a:lnTo>
                    <a:pt x="117" y="188"/>
                  </a:lnTo>
                  <a:lnTo>
                    <a:pt x="176" y="49"/>
                  </a:lnTo>
                  <a:lnTo>
                    <a:pt x="176" y="188"/>
                  </a:lnTo>
                  <a:lnTo>
                    <a:pt x="20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0"/>
            <p:cNvSpPr>
              <a:spLocks noEditPoints="1"/>
            </p:cNvSpPr>
            <p:nvPr/>
          </p:nvSpPr>
          <p:spPr bwMode="auto">
            <a:xfrm>
              <a:off x="3003" y="2541"/>
              <a:ext cx="78" cy="113"/>
            </a:xfrm>
            <a:custGeom>
              <a:avLst/>
              <a:gdLst>
                <a:gd name="T0" fmla="*/ 32 w 130"/>
                <a:gd name="T1" fmla="*/ 86 h 188"/>
                <a:gd name="T2" fmla="*/ 32 w 130"/>
                <a:gd name="T3" fmla="*/ 86 h 188"/>
                <a:gd name="T4" fmla="*/ 32 w 130"/>
                <a:gd name="T5" fmla="*/ 28 h 188"/>
                <a:gd name="T6" fmla="*/ 65 w 130"/>
                <a:gd name="T7" fmla="*/ 28 h 188"/>
                <a:gd name="T8" fmla="*/ 98 w 130"/>
                <a:gd name="T9" fmla="*/ 57 h 188"/>
                <a:gd name="T10" fmla="*/ 65 w 130"/>
                <a:gd name="T11" fmla="*/ 86 h 188"/>
                <a:gd name="T12" fmla="*/ 32 w 130"/>
                <a:gd name="T13" fmla="*/ 86 h 188"/>
                <a:gd name="T14" fmla="*/ 70 w 130"/>
                <a:gd name="T15" fmla="*/ 114 h 188"/>
                <a:gd name="T16" fmla="*/ 70 w 130"/>
                <a:gd name="T17" fmla="*/ 114 h 188"/>
                <a:gd name="T18" fmla="*/ 130 w 130"/>
                <a:gd name="T19" fmla="*/ 57 h 188"/>
                <a:gd name="T20" fmla="*/ 70 w 130"/>
                <a:gd name="T21" fmla="*/ 0 h 188"/>
                <a:gd name="T22" fmla="*/ 0 w 130"/>
                <a:gd name="T23" fmla="*/ 0 h 188"/>
                <a:gd name="T24" fmla="*/ 0 w 130"/>
                <a:gd name="T25" fmla="*/ 188 h 188"/>
                <a:gd name="T26" fmla="*/ 32 w 130"/>
                <a:gd name="T27" fmla="*/ 188 h 188"/>
                <a:gd name="T28" fmla="*/ 32 w 130"/>
                <a:gd name="T29" fmla="*/ 114 h 188"/>
                <a:gd name="T30" fmla="*/ 70 w 130"/>
                <a:gd name="T31" fmla="*/ 1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0" h="188">
                  <a:moveTo>
                    <a:pt x="32" y="86"/>
                  </a:moveTo>
                  <a:lnTo>
                    <a:pt x="32" y="86"/>
                  </a:lnTo>
                  <a:lnTo>
                    <a:pt x="32" y="28"/>
                  </a:lnTo>
                  <a:lnTo>
                    <a:pt x="65" y="28"/>
                  </a:lnTo>
                  <a:cubicBezTo>
                    <a:pt x="86" y="28"/>
                    <a:pt x="98" y="39"/>
                    <a:pt x="98" y="57"/>
                  </a:cubicBezTo>
                  <a:cubicBezTo>
                    <a:pt x="98" y="75"/>
                    <a:pt x="86" y="86"/>
                    <a:pt x="65" y="86"/>
                  </a:cubicBezTo>
                  <a:lnTo>
                    <a:pt x="32" y="86"/>
                  </a:lnTo>
                  <a:close/>
                  <a:moveTo>
                    <a:pt x="70" y="114"/>
                  </a:moveTo>
                  <a:lnTo>
                    <a:pt x="70" y="114"/>
                  </a:lnTo>
                  <a:cubicBezTo>
                    <a:pt x="106" y="114"/>
                    <a:pt x="130" y="90"/>
                    <a:pt x="130" y="57"/>
                  </a:cubicBezTo>
                  <a:cubicBezTo>
                    <a:pt x="130" y="24"/>
                    <a:pt x="106" y="0"/>
                    <a:pt x="70" y="0"/>
                  </a:cubicBezTo>
                  <a:lnTo>
                    <a:pt x="0" y="0"/>
                  </a:lnTo>
                  <a:lnTo>
                    <a:pt x="0" y="188"/>
                  </a:lnTo>
                  <a:lnTo>
                    <a:pt x="32" y="188"/>
                  </a:lnTo>
                  <a:lnTo>
                    <a:pt x="32" y="114"/>
                  </a:lnTo>
                  <a:lnTo>
                    <a:pt x="70" y="114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1"/>
            <p:cNvSpPr>
              <a:spLocks/>
            </p:cNvSpPr>
            <p:nvPr/>
          </p:nvSpPr>
          <p:spPr bwMode="auto">
            <a:xfrm>
              <a:off x="3098" y="2541"/>
              <a:ext cx="85" cy="115"/>
            </a:xfrm>
            <a:custGeom>
              <a:avLst/>
              <a:gdLst>
                <a:gd name="T0" fmla="*/ 70 w 141"/>
                <a:gd name="T1" fmla="*/ 192 h 192"/>
                <a:gd name="T2" fmla="*/ 70 w 141"/>
                <a:gd name="T3" fmla="*/ 192 h 192"/>
                <a:gd name="T4" fmla="*/ 141 w 141"/>
                <a:gd name="T5" fmla="*/ 122 h 192"/>
                <a:gd name="T6" fmla="*/ 141 w 141"/>
                <a:gd name="T7" fmla="*/ 0 h 192"/>
                <a:gd name="T8" fmla="*/ 109 w 141"/>
                <a:gd name="T9" fmla="*/ 0 h 192"/>
                <a:gd name="T10" fmla="*/ 109 w 141"/>
                <a:gd name="T11" fmla="*/ 121 h 192"/>
                <a:gd name="T12" fmla="*/ 70 w 141"/>
                <a:gd name="T13" fmla="*/ 162 h 192"/>
                <a:gd name="T14" fmla="*/ 32 w 141"/>
                <a:gd name="T15" fmla="*/ 121 h 192"/>
                <a:gd name="T16" fmla="*/ 32 w 141"/>
                <a:gd name="T17" fmla="*/ 0 h 192"/>
                <a:gd name="T18" fmla="*/ 0 w 141"/>
                <a:gd name="T19" fmla="*/ 0 h 192"/>
                <a:gd name="T20" fmla="*/ 0 w 141"/>
                <a:gd name="T21" fmla="*/ 122 h 192"/>
                <a:gd name="T22" fmla="*/ 70 w 141"/>
                <a:gd name="T2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192">
                  <a:moveTo>
                    <a:pt x="70" y="192"/>
                  </a:moveTo>
                  <a:lnTo>
                    <a:pt x="70" y="192"/>
                  </a:lnTo>
                  <a:cubicBezTo>
                    <a:pt x="110" y="192"/>
                    <a:pt x="141" y="168"/>
                    <a:pt x="141" y="122"/>
                  </a:cubicBezTo>
                  <a:lnTo>
                    <a:pt x="141" y="0"/>
                  </a:lnTo>
                  <a:lnTo>
                    <a:pt x="109" y="0"/>
                  </a:lnTo>
                  <a:lnTo>
                    <a:pt x="109" y="121"/>
                  </a:lnTo>
                  <a:cubicBezTo>
                    <a:pt x="109" y="147"/>
                    <a:pt x="94" y="162"/>
                    <a:pt x="70" y="162"/>
                  </a:cubicBezTo>
                  <a:cubicBezTo>
                    <a:pt x="46" y="162"/>
                    <a:pt x="32" y="147"/>
                    <a:pt x="32" y="121"/>
                  </a:cubicBezTo>
                  <a:lnTo>
                    <a:pt x="32" y="0"/>
                  </a:lnTo>
                  <a:lnTo>
                    <a:pt x="0" y="0"/>
                  </a:lnTo>
                  <a:lnTo>
                    <a:pt x="0" y="122"/>
                  </a:lnTo>
                  <a:cubicBezTo>
                    <a:pt x="0" y="168"/>
                    <a:pt x="31" y="192"/>
                    <a:pt x="70" y="19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2"/>
            <p:cNvSpPr>
              <a:spLocks/>
            </p:cNvSpPr>
            <p:nvPr/>
          </p:nvSpPr>
          <p:spPr bwMode="auto">
            <a:xfrm>
              <a:off x="3201" y="2538"/>
              <a:ext cx="83" cy="118"/>
            </a:xfrm>
            <a:custGeom>
              <a:avLst/>
              <a:gdLst>
                <a:gd name="T0" fmla="*/ 137 w 139"/>
                <a:gd name="T1" fmla="*/ 48 h 196"/>
                <a:gd name="T2" fmla="*/ 137 w 139"/>
                <a:gd name="T3" fmla="*/ 48 h 196"/>
                <a:gd name="T4" fmla="*/ 71 w 139"/>
                <a:gd name="T5" fmla="*/ 0 h 196"/>
                <a:gd name="T6" fmla="*/ 7 w 139"/>
                <a:gd name="T7" fmla="*/ 57 h 196"/>
                <a:gd name="T8" fmla="*/ 55 w 139"/>
                <a:gd name="T9" fmla="*/ 110 h 196"/>
                <a:gd name="T10" fmla="*/ 82 w 139"/>
                <a:gd name="T11" fmla="*/ 116 h 196"/>
                <a:gd name="T12" fmla="*/ 107 w 139"/>
                <a:gd name="T13" fmla="*/ 141 h 196"/>
                <a:gd name="T14" fmla="*/ 73 w 139"/>
                <a:gd name="T15" fmla="*/ 167 h 196"/>
                <a:gd name="T16" fmla="*/ 30 w 139"/>
                <a:gd name="T17" fmla="*/ 130 h 196"/>
                <a:gd name="T18" fmla="*/ 0 w 139"/>
                <a:gd name="T19" fmla="*/ 138 h 196"/>
                <a:gd name="T20" fmla="*/ 73 w 139"/>
                <a:gd name="T21" fmla="*/ 196 h 196"/>
                <a:gd name="T22" fmla="*/ 139 w 139"/>
                <a:gd name="T23" fmla="*/ 139 h 196"/>
                <a:gd name="T24" fmla="*/ 88 w 139"/>
                <a:gd name="T25" fmla="*/ 85 h 196"/>
                <a:gd name="T26" fmla="*/ 61 w 139"/>
                <a:gd name="T27" fmla="*/ 79 h 196"/>
                <a:gd name="T28" fmla="*/ 39 w 139"/>
                <a:gd name="T29" fmla="*/ 55 h 196"/>
                <a:gd name="T30" fmla="*/ 72 w 139"/>
                <a:gd name="T31" fmla="*/ 28 h 196"/>
                <a:gd name="T32" fmla="*/ 109 w 139"/>
                <a:gd name="T33" fmla="*/ 57 h 196"/>
                <a:gd name="T34" fmla="*/ 137 w 139"/>
                <a:gd name="T35" fmla="*/ 4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96">
                  <a:moveTo>
                    <a:pt x="137" y="48"/>
                  </a:moveTo>
                  <a:lnTo>
                    <a:pt x="137" y="48"/>
                  </a:lnTo>
                  <a:cubicBezTo>
                    <a:pt x="133" y="27"/>
                    <a:pt x="116" y="0"/>
                    <a:pt x="71" y="0"/>
                  </a:cubicBezTo>
                  <a:cubicBezTo>
                    <a:pt x="36" y="0"/>
                    <a:pt x="7" y="26"/>
                    <a:pt x="7" y="57"/>
                  </a:cubicBezTo>
                  <a:cubicBezTo>
                    <a:pt x="7" y="85"/>
                    <a:pt x="26" y="104"/>
                    <a:pt x="55" y="110"/>
                  </a:cubicBezTo>
                  <a:lnTo>
                    <a:pt x="82" y="116"/>
                  </a:lnTo>
                  <a:cubicBezTo>
                    <a:pt x="98" y="119"/>
                    <a:pt x="107" y="129"/>
                    <a:pt x="107" y="141"/>
                  </a:cubicBezTo>
                  <a:cubicBezTo>
                    <a:pt x="107" y="156"/>
                    <a:pt x="95" y="167"/>
                    <a:pt x="73" y="167"/>
                  </a:cubicBezTo>
                  <a:cubicBezTo>
                    <a:pt x="45" y="167"/>
                    <a:pt x="31" y="149"/>
                    <a:pt x="30" y="130"/>
                  </a:cubicBezTo>
                  <a:lnTo>
                    <a:pt x="0" y="138"/>
                  </a:lnTo>
                  <a:cubicBezTo>
                    <a:pt x="3" y="165"/>
                    <a:pt x="25" y="196"/>
                    <a:pt x="73" y="196"/>
                  </a:cubicBezTo>
                  <a:cubicBezTo>
                    <a:pt x="116" y="196"/>
                    <a:pt x="139" y="168"/>
                    <a:pt x="139" y="139"/>
                  </a:cubicBezTo>
                  <a:cubicBezTo>
                    <a:pt x="139" y="112"/>
                    <a:pt x="122" y="91"/>
                    <a:pt x="88" y="85"/>
                  </a:cubicBezTo>
                  <a:lnTo>
                    <a:pt x="61" y="79"/>
                  </a:lnTo>
                  <a:cubicBezTo>
                    <a:pt x="47" y="76"/>
                    <a:pt x="39" y="67"/>
                    <a:pt x="39" y="55"/>
                  </a:cubicBezTo>
                  <a:cubicBezTo>
                    <a:pt x="39" y="41"/>
                    <a:pt x="52" y="28"/>
                    <a:pt x="72" y="28"/>
                  </a:cubicBezTo>
                  <a:cubicBezTo>
                    <a:pt x="97" y="28"/>
                    <a:pt x="107" y="45"/>
                    <a:pt x="109" y="57"/>
                  </a:cubicBezTo>
                  <a:lnTo>
                    <a:pt x="137" y="4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3"/>
            <p:cNvSpPr>
              <a:spLocks/>
            </p:cNvSpPr>
            <p:nvPr/>
          </p:nvSpPr>
          <p:spPr bwMode="auto">
            <a:xfrm>
              <a:off x="3305" y="2541"/>
              <a:ext cx="70" cy="113"/>
            </a:xfrm>
            <a:custGeom>
              <a:avLst/>
              <a:gdLst>
                <a:gd name="T0" fmla="*/ 117 w 117"/>
                <a:gd name="T1" fmla="*/ 188 h 188"/>
                <a:gd name="T2" fmla="*/ 117 w 117"/>
                <a:gd name="T3" fmla="*/ 188 h 188"/>
                <a:gd name="T4" fmla="*/ 117 w 117"/>
                <a:gd name="T5" fmla="*/ 158 h 188"/>
                <a:gd name="T6" fmla="*/ 32 w 117"/>
                <a:gd name="T7" fmla="*/ 158 h 188"/>
                <a:gd name="T8" fmla="*/ 32 w 117"/>
                <a:gd name="T9" fmla="*/ 108 h 188"/>
                <a:gd name="T10" fmla="*/ 109 w 117"/>
                <a:gd name="T11" fmla="*/ 108 h 188"/>
                <a:gd name="T12" fmla="*/ 109 w 117"/>
                <a:gd name="T13" fmla="*/ 79 h 188"/>
                <a:gd name="T14" fmla="*/ 32 w 117"/>
                <a:gd name="T15" fmla="*/ 79 h 188"/>
                <a:gd name="T16" fmla="*/ 32 w 117"/>
                <a:gd name="T17" fmla="*/ 29 h 188"/>
                <a:gd name="T18" fmla="*/ 117 w 117"/>
                <a:gd name="T19" fmla="*/ 29 h 188"/>
                <a:gd name="T20" fmla="*/ 117 w 117"/>
                <a:gd name="T21" fmla="*/ 0 h 188"/>
                <a:gd name="T22" fmla="*/ 0 w 117"/>
                <a:gd name="T23" fmla="*/ 0 h 188"/>
                <a:gd name="T24" fmla="*/ 0 w 117"/>
                <a:gd name="T25" fmla="*/ 188 h 188"/>
                <a:gd name="T26" fmla="*/ 117 w 117"/>
                <a:gd name="T2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188">
                  <a:moveTo>
                    <a:pt x="117" y="188"/>
                  </a:moveTo>
                  <a:lnTo>
                    <a:pt x="117" y="188"/>
                  </a:lnTo>
                  <a:lnTo>
                    <a:pt x="117" y="158"/>
                  </a:lnTo>
                  <a:lnTo>
                    <a:pt x="32" y="158"/>
                  </a:lnTo>
                  <a:lnTo>
                    <a:pt x="32" y="108"/>
                  </a:lnTo>
                  <a:lnTo>
                    <a:pt x="109" y="108"/>
                  </a:lnTo>
                  <a:lnTo>
                    <a:pt x="109" y="79"/>
                  </a:lnTo>
                  <a:lnTo>
                    <a:pt x="32" y="79"/>
                  </a:lnTo>
                  <a:lnTo>
                    <a:pt x="32" y="29"/>
                  </a:lnTo>
                  <a:lnTo>
                    <a:pt x="117" y="29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11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3390" y="2538"/>
              <a:ext cx="83" cy="118"/>
            </a:xfrm>
            <a:custGeom>
              <a:avLst/>
              <a:gdLst>
                <a:gd name="T0" fmla="*/ 137 w 139"/>
                <a:gd name="T1" fmla="*/ 48 h 196"/>
                <a:gd name="T2" fmla="*/ 137 w 139"/>
                <a:gd name="T3" fmla="*/ 48 h 196"/>
                <a:gd name="T4" fmla="*/ 71 w 139"/>
                <a:gd name="T5" fmla="*/ 0 h 196"/>
                <a:gd name="T6" fmla="*/ 7 w 139"/>
                <a:gd name="T7" fmla="*/ 57 h 196"/>
                <a:gd name="T8" fmla="*/ 55 w 139"/>
                <a:gd name="T9" fmla="*/ 110 h 196"/>
                <a:gd name="T10" fmla="*/ 82 w 139"/>
                <a:gd name="T11" fmla="*/ 116 h 196"/>
                <a:gd name="T12" fmla="*/ 107 w 139"/>
                <a:gd name="T13" fmla="*/ 141 h 196"/>
                <a:gd name="T14" fmla="*/ 73 w 139"/>
                <a:gd name="T15" fmla="*/ 167 h 196"/>
                <a:gd name="T16" fmla="*/ 29 w 139"/>
                <a:gd name="T17" fmla="*/ 130 h 196"/>
                <a:gd name="T18" fmla="*/ 0 w 139"/>
                <a:gd name="T19" fmla="*/ 138 h 196"/>
                <a:gd name="T20" fmla="*/ 73 w 139"/>
                <a:gd name="T21" fmla="*/ 196 h 196"/>
                <a:gd name="T22" fmla="*/ 139 w 139"/>
                <a:gd name="T23" fmla="*/ 139 h 196"/>
                <a:gd name="T24" fmla="*/ 88 w 139"/>
                <a:gd name="T25" fmla="*/ 85 h 196"/>
                <a:gd name="T26" fmla="*/ 61 w 139"/>
                <a:gd name="T27" fmla="*/ 79 h 196"/>
                <a:gd name="T28" fmla="*/ 39 w 139"/>
                <a:gd name="T29" fmla="*/ 55 h 196"/>
                <a:gd name="T30" fmla="*/ 71 w 139"/>
                <a:gd name="T31" fmla="*/ 28 h 196"/>
                <a:gd name="T32" fmla="*/ 108 w 139"/>
                <a:gd name="T33" fmla="*/ 57 h 196"/>
                <a:gd name="T34" fmla="*/ 137 w 139"/>
                <a:gd name="T35" fmla="*/ 4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96">
                  <a:moveTo>
                    <a:pt x="137" y="48"/>
                  </a:moveTo>
                  <a:lnTo>
                    <a:pt x="137" y="48"/>
                  </a:lnTo>
                  <a:cubicBezTo>
                    <a:pt x="133" y="27"/>
                    <a:pt x="116" y="0"/>
                    <a:pt x="71" y="0"/>
                  </a:cubicBezTo>
                  <a:cubicBezTo>
                    <a:pt x="36" y="0"/>
                    <a:pt x="7" y="26"/>
                    <a:pt x="7" y="57"/>
                  </a:cubicBezTo>
                  <a:cubicBezTo>
                    <a:pt x="7" y="85"/>
                    <a:pt x="26" y="104"/>
                    <a:pt x="55" y="110"/>
                  </a:cubicBezTo>
                  <a:lnTo>
                    <a:pt x="82" y="116"/>
                  </a:lnTo>
                  <a:cubicBezTo>
                    <a:pt x="98" y="119"/>
                    <a:pt x="107" y="129"/>
                    <a:pt x="107" y="141"/>
                  </a:cubicBezTo>
                  <a:cubicBezTo>
                    <a:pt x="107" y="156"/>
                    <a:pt x="95" y="167"/>
                    <a:pt x="73" y="167"/>
                  </a:cubicBezTo>
                  <a:cubicBezTo>
                    <a:pt x="45" y="167"/>
                    <a:pt x="31" y="149"/>
                    <a:pt x="29" y="130"/>
                  </a:cubicBezTo>
                  <a:lnTo>
                    <a:pt x="0" y="138"/>
                  </a:lnTo>
                  <a:cubicBezTo>
                    <a:pt x="3" y="165"/>
                    <a:pt x="25" y="196"/>
                    <a:pt x="73" y="196"/>
                  </a:cubicBezTo>
                  <a:cubicBezTo>
                    <a:pt x="116" y="196"/>
                    <a:pt x="139" y="168"/>
                    <a:pt x="139" y="139"/>
                  </a:cubicBezTo>
                  <a:cubicBezTo>
                    <a:pt x="139" y="112"/>
                    <a:pt x="122" y="91"/>
                    <a:pt x="88" y="85"/>
                  </a:cubicBezTo>
                  <a:lnTo>
                    <a:pt x="61" y="79"/>
                  </a:lnTo>
                  <a:cubicBezTo>
                    <a:pt x="46" y="76"/>
                    <a:pt x="39" y="67"/>
                    <a:pt x="39" y="55"/>
                  </a:cubicBezTo>
                  <a:cubicBezTo>
                    <a:pt x="39" y="41"/>
                    <a:pt x="52" y="28"/>
                    <a:pt x="71" y="28"/>
                  </a:cubicBezTo>
                  <a:cubicBezTo>
                    <a:pt x="97" y="28"/>
                    <a:pt x="107" y="45"/>
                    <a:pt x="108" y="57"/>
                  </a:cubicBezTo>
                  <a:lnTo>
                    <a:pt x="137" y="4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5"/>
            <p:cNvSpPr>
              <a:spLocks/>
            </p:cNvSpPr>
            <p:nvPr/>
          </p:nvSpPr>
          <p:spPr bwMode="auto">
            <a:xfrm>
              <a:off x="3581" y="2524"/>
              <a:ext cx="6" cy="155"/>
            </a:xfrm>
            <a:custGeom>
              <a:avLst/>
              <a:gdLst>
                <a:gd name="T0" fmla="*/ 0 w 10"/>
                <a:gd name="T1" fmla="*/ 258 h 258"/>
                <a:gd name="T2" fmla="*/ 0 w 10"/>
                <a:gd name="T3" fmla="*/ 258 h 258"/>
                <a:gd name="T4" fmla="*/ 10 w 10"/>
                <a:gd name="T5" fmla="*/ 258 h 258"/>
                <a:gd name="T6" fmla="*/ 10 w 10"/>
                <a:gd name="T7" fmla="*/ 0 h 258"/>
                <a:gd name="T8" fmla="*/ 0 w 10"/>
                <a:gd name="T9" fmla="*/ 0 h 258"/>
                <a:gd name="T10" fmla="*/ 0 w 10"/>
                <a:gd name="T11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8">
                  <a:moveTo>
                    <a:pt x="0" y="258"/>
                  </a:moveTo>
                  <a:lnTo>
                    <a:pt x="0" y="258"/>
                  </a:lnTo>
                  <a:lnTo>
                    <a:pt x="10" y="25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19AE5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6"/>
            <p:cNvSpPr>
              <a:spLocks noEditPoints="1"/>
            </p:cNvSpPr>
            <p:nvPr/>
          </p:nvSpPr>
          <p:spPr bwMode="auto">
            <a:xfrm>
              <a:off x="3696" y="2550"/>
              <a:ext cx="86" cy="104"/>
            </a:xfrm>
            <a:custGeom>
              <a:avLst/>
              <a:gdLst>
                <a:gd name="T0" fmla="*/ 0 w 144"/>
                <a:gd name="T1" fmla="*/ 134 h 172"/>
                <a:gd name="T2" fmla="*/ 0 w 144"/>
                <a:gd name="T3" fmla="*/ 134 h 172"/>
                <a:gd name="T4" fmla="*/ 83 w 144"/>
                <a:gd name="T5" fmla="*/ 134 h 172"/>
                <a:gd name="T6" fmla="*/ 83 w 144"/>
                <a:gd name="T7" fmla="*/ 172 h 172"/>
                <a:gd name="T8" fmla="*/ 115 w 144"/>
                <a:gd name="T9" fmla="*/ 172 h 172"/>
                <a:gd name="T10" fmla="*/ 115 w 144"/>
                <a:gd name="T11" fmla="*/ 134 h 172"/>
                <a:gd name="T12" fmla="*/ 144 w 144"/>
                <a:gd name="T13" fmla="*/ 134 h 172"/>
                <a:gd name="T14" fmla="*/ 144 w 144"/>
                <a:gd name="T15" fmla="*/ 106 h 172"/>
                <a:gd name="T16" fmla="*/ 115 w 144"/>
                <a:gd name="T17" fmla="*/ 106 h 172"/>
                <a:gd name="T18" fmla="*/ 115 w 144"/>
                <a:gd name="T19" fmla="*/ 0 h 172"/>
                <a:gd name="T20" fmla="*/ 74 w 144"/>
                <a:gd name="T21" fmla="*/ 0 h 172"/>
                <a:gd name="T22" fmla="*/ 0 w 144"/>
                <a:gd name="T23" fmla="*/ 100 h 172"/>
                <a:gd name="T24" fmla="*/ 0 w 144"/>
                <a:gd name="T25" fmla="*/ 134 h 172"/>
                <a:gd name="T26" fmla="*/ 83 w 144"/>
                <a:gd name="T27" fmla="*/ 106 h 172"/>
                <a:gd name="T28" fmla="*/ 83 w 144"/>
                <a:gd name="T29" fmla="*/ 106 h 172"/>
                <a:gd name="T30" fmla="*/ 29 w 144"/>
                <a:gd name="T31" fmla="*/ 106 h 172"/>
                <a:gd name="T32" fmla="*/ 83 w 144"/>
                <a:gd name="T33" fmla="*/ 32 h 172"/>
                <a:gd name="T34" fmla="*/ 83 w 144"/>
                <a:gd name="T35" fmla="*/ 10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172">
                  <a:moveTo>
                    <a:pt x="0" y="134"/>
                  </a:moveTo>
                  <a:lnTo>
                    <a:pt x="0" y="134"/>
                  </a:lnTo>
                  <a:lnTo>
                    <a:pt x="83" y="134"/>
                  </a:lnTo>
                  <a:lnTo>
                    <a:pt x="83" y="172"/>
                  </a:lnTo>
                  <a:lnTo>
                    <a:pt x="115" y="172"/>
                  </a:lnTo>
                  <a:lnTo>
                    <a:pt x="115" y="134"/>
                  </a:lnTo>
                  <a:lnTo>
                    <a:pt x="144" y="134"/>
                  </a:lnTo>
                  <a:lnTo>
                    <a:pt x="144" y="106"/>
                  </a:lnTo>
                  <a:lnTo>
                    <a:pt x="115" y="106"/>
                  </a:lnTo>
                  <a:lnTo>
                    <a:pt x="115" y="0"/>
                  </a:lnTo>
                  <a:lnTo>
                    <a:pt x="74" y="0"/>
                  </a:lnTo>
                  <a:lnTo>
                    <a:pt x="0" y="100"/>
                  </a:lnTo>
                  <a:lnTo>
                    <a:pt x="0" y="134"/>
                  </a:lnTo>
                  <a:close/>
                  <a:moveTo>
                    <a:pt x="83" y="106"/>
                  </a:moveTo>
                  <a:lnTo>
                    <a:pt x="83" y="106"/>
                  </a:lnTo>
                  <a:lnTo>
                    <a:pt x="29" y="106"/>
                  </a:lnTo>
                  <a:lnTo>
                    <a:pt x="83" y="32"/>
                  </a:lnTo>
                  <a:lnTo>
                    <a:pt x="83" y="10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7"/>
            <p:cNvSpPr>
              <a:spLocks/>
            </p:cNvSpPr>
            <p:nvPr/>
          </p:nvSpPr>
          <p:spPr bwMode="auto">
            <a:xfrm>
              <a:off x="3786" y="2550"/>
              <a:ext cx="77" cy="104"/>
            </a:xfrm>
            <a:custGeom>
              <a:avLst/>
              <a:gdLst>
                <a:gd name="T0" fmla="*/ 129 w 129"/>
                <a:gd name="T1" fmla="*/ 0 h 172"/>
                <a:gd name="T2" fmla="*/ 129 w 129"/>
                <a:gd name="T3" fmla="*/ 0 h 172"/>
                <a:gd name="T4" fmla="*/ 0 w 129"/>
                <a:gd name="T5" fmla="*/ 0 h 172"/>
                <a:gd name="T6" fmla="*/ 0 w 129"/>
                <a:gd name="T7" fmla="*/ 28 h 172"/>
                <a:gd name="T8" fmla="*/ 93 w 129"/>
                <a:gd name="T9" fmla="*/ 28 h 172"/>
                <a:gd name="T10" fmla="*/ 25 w 129"/>
                <a:gd name="T11" fmla="*/ 172 h 172"/>
                <a:gd name="T12" fmla="*/ 58 w 129"/>
                <a:gd name="T13" fmla="*/ 172 h 172"/>
                <a:gd name="T14" fmla="*/ 129 w 129"/>
                <a:gd name="T15" fmla="*/ 28 h 172"/>
                <a:gd name="T16" fmla="*/ 129 w 129"/>
                <a:gd name="T1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72">
                  <a:moveTo>
                    <a:pt x="129" y="0"/>
                  </a:moveTo>
                  <a:lnTo>
                    <a:pt x="129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93" y="28"/>
                  </a:lnTo>
                  <a:cubicBezTo>
                    <a:pt x="93" y="28"/>
                    <a:pt x="33" y="76"/>
                    <a:pt x="25" y="172"/>
                  </a:cubicBezTo>
                  <a:lnTo>
                    <a:pt x="58" y="172"/>
                  </a:lnTo>
                  <a:cubicBezTo>
                    <a:pt x="66" y="83"/>
                    <a:pt x="115" y="40"/>
                    <a:pt x="129" y="28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8"/>
            <p:cNvSpPr>
              <a:spLocks/>
            </p:cNvSpPr>
            <p:nvPr/>
          </p:nvSpPr>
          <p:spPr bwMode="auto">
            <a:xfrm>
              <a:off x="3915" y="2538"/>
              <a:ext cx="108" cy="118"/>
            </a:xfrm>
            <a:custGeom>
              <a:avLst/>
              <a:gdLst>
                <a:gd name="T0" fmla="*/ 95 w 180"/>
                <a:gd name="T1" fmla="*/ 196 h 196"/>
                <a:gd name="T2" fmla="*/ 95 w 180"/>
                <a:gd name="T3" fmla="*/ 196 h 196"/>
                <a:gd name="T4" fmla="*/ 180 w 180"/>
                <a:gd name="T5" fmla="*/ 134 h 196"/>
                <a:gd name="T6" fmla="*/ 151 w 180"/>
                <a:gd name="T7" fmla="*/ 124 h 196"/>
                <a:gd name="T8" fmla="*/ 95 w 180"/>
                <a:gd name="T9" fmla="*/ 166 h 196"/>
                <a:gd name="T10" fmla="*/ 32 w 180"/>
                <a:gd name="T11" fmla="*/ 98 h 196"/>
                <a:gd name="T12" fmla="*/ 95 w 180"/>
                <a:gd name="T13" fmla="*/ 30 h 196"/>
                <a:gd name="T14" fmla="*/ 149 w 180"/>
                <a:gd name="T15" fmla="*/ 71 h 196"/>
                <a:gd name="T16" fmla="*/ 179 w 180"/>
                <a:gd name="T17" fmla="*/ 61 h 196"/>
                <a:gd name="T18" fmla="*/ 95 w 180"/>
                <a:gd name="T19" fmla="*/ 0 h 196"/>
                <a:gd name="T20" fmla="*/ 0 w 180"/>
                <a:gd name="T21" fmla="*/ 98 h 196"/>
                <a:gd name="T22" fmla="*/ 95 w 180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196">
                  <a:moveTo>
                    <a:pt x="95" y="196"/>
                  </a:moveTo>
                  <a:lnTo>
                    <a:pt x="95" y="196"/>
                  </a:lnTo>
                  <a:cubicBezTo>
                    <a:pt x="143" y="196"/>
                    <a:pt x="172" y="166"/>
                    <a:pt x="180" y="134"/>
                  </a:cubicBezTo>
                  <a:lnTo>
                    <a:pt x="151" y="124"/>
                  </a:lnTo>
                  <a:cubicBezTo>
                    <a:pt x="145" y="145"/>
                    <a:pt x="126" y="166"/>
                    <a:pt x="95" y="166"/>
                  </a:cubicBezTo>
                  <a:cubicBezTo>
                    <a:pt x="63" y="166"/>
                    <a:pt x="32" y="142"/>
                    <a:pt x="32" y="98"/>
                  </a:cubicBezTo>
                  <a:cubicBezTo>
                    <a:pt x="32" y="52"/>
                    <a:pt x="63" y="30"/>
                    <a:pt x="95" y="30"/>
                  </a:cubicBezTo>
                  <a:cubicBezTo>
                    <a:pt x="126" y="30"/>
                    <a:pt x="144" y="48"/>
                    <a:pt x="149" y="71"/>
                  </a:cubicBezTo>
                  <a:lnTo>
                    <a:pt x="179" y="61"/>
                  </a:lnTo>
                  <a:cubicBezTo>
                    <a:pt x="171" y="28"/>
                    <a:pt x="142" y="0"/>
                    <a:pt x="95" y="0"/>
                  </a:cubicBezTo>
                  <a:cubicBezTo>
                    <a:pt x="46" y="0"/>
                    <a:pt x="0" y="37"/>
                    <a:pt x="0" y="98"/>
                  </a:cubicBezTo>
                  <a:cubicBezTo>
                    <a:pt x="0" y="159"/>
                    <a:pt x="44" y="196"/>
                    <a:pt x="95" y="196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9"/>
            <p:cNvSpPr>
              <a:spLocks noEditPoints="1"/>
            </p:cNvSpPr>
            <p:nvPr/>
          </p:nvSpPr>
          <p:spPr bwMode="auto">
            <a:xfrm>
              <a:off x="4035" y="2538"/>
              <a:ext cx="115" cy="118"/>
            </a:xfrm>
            <a:custGeom>
              <a:avLst/>
              <a:gdLst>
                <a:gd name="T0" fmla="*/ 32 w 191"/>
                <a:gd name="T1" fmla="*/ 98 h 196"/>
                <a:gd name="T2" fmla="*/ 32 w 191"/>
                <a:gd name="T3" fmla="*/ 98 h 196"/>
                <a:gd name="T4" fmla="*/ 95 w 191"/>
                <a:gd name="T5" fmla="*/ 30 h 196"/>
                <a:gd name="T6" fmla="*/ 159 w 191"/>
                <a:gd name="T7" fmla="*/ 98 h 196"/>
                <a:gd name="T8" fmla="*/ 95 w 191"/>
                <a:gd name="T9" fmla="*/ 166 h 196"/>
                <a:gd name="T10" fmla="*/ 32 w 191"/>
                <a:gd name="T11" fmla="*/ 98 h 196"/>
                <a:gd name="T12" fmla="*/ 0 w 191"/>
                <a:gd name="T13" fmla="*/ 98 h 196"/>
                <a:gd name="T14" fmla="*/ 0 w 191"/>
                <a:gd name="T15" fmla="*/ 98 h 196"/>
                <a:gd name="T16" fmla="*/ 95 w 191"/>
                <a:gd name="T17" fmla="*/ 196 h 196"/>
                <a:gd name="T18" fmla="*/ 191 w 191"/>
                <a:gd name="T19" fmla="*/ 98 h 196"/>
                <a:gd name="T20" fmla="*/ 95 w 191"/>
                <a:gd name="T21" fmla="*/ 0 h 196"/>
                <a:gd name="T22" fmla="*/ 0 w 191"/>
                <a:gd name="T23" fmla="*/ 9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196">
                  <a:moveTo>
                    <a:pt x="32" y="98"/>
                  </a:moveTo>
                  <a:lnTo>
                    <a:pt x="32" y="98"/>
                  </a:lnTo>
                  <a:cubicBezTo>
                    <a:pt x="32" y="52"/>
                    <a:pt x="64" y="30"/>
                    <a:pt x="95" y="30"/>
                  </a:cubicBezTo>
                  <a:cubicBezTo>
                    <a:pt x="127" y="30"/>
                    <a:pt x="159" y="52"/>
                    <a:pt x="159" y="98"/>
                  </a:cubicBezTo>
                  <a:cubicBezTo>
                    <a:pt x="159" y="143"/>
                    <a:pt x="127" y="166"/>
                    <a:pt x="95" y="166"/>
                  </a:cubicBezTo>
                  <a:cubicBezTo>
                    <a:pt x="64" y="166"/>
                    <a:pt x="32" y="143"/>
                    <a:pt x="32" y="98"/>
                  </a:cubicBezTo>
                  <a:close/>
                  <a:moveTo>
                    <a:pt x="0" y="98"/>
                  </a:moveTo>
                  <a:lnTo>
                    <a:pt x="0" y="98"/>
                  </a:lnTo>
                  <a:cubicBezTo>
                    <a:pt x="0" y="160"/>
                    <a:pt x="46" y="196"/>
                    <a:pt x="95" y="196"/>
                  </a:cubicBezTo>
                  <a:cubicBezTo>
                    <a:pt x="145" y="196"/>
                    <a:pt x="191" y="160"/>
                    <a:pt x="191" y="98"/>
                  </a:cubicBezTo>
                  <a:cubicBezTo>
                    <a:pt x="191" y="36"/>
                    <a:pt x="145" y="0"/>
                    <a:pt x="95" y="0"/>
                  </a:cubicBezTo>
                  <a:cubicBezTo>
                    <a:pt x="46" y="0"/>
                    <a:pt x="0" y="36"/>
                    <a:pt x="0" y="98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0"/>
            <p:cNvSpPr>
              <a:spLocks/>
            </p:cNvSpPr>
            <p:nvPr/>
          </p:nvSpPr>
          <p:spPr bwMode="auto">
            <a:xfrm>
              <a:off x="4171" y="2541"/>
              <a:ext cx="124" cy="113"/>
            </a:xfrm>
            <a:custGeom>
              <a:avLst/>
              <a:gdLst>
                <a:gd name="T0" fmla="*/ 207 w 207"/>
                <a:gd name="T1" fmla="*/ 188 h 188"/>
                <a:gd name="T2" fmla="*/ 207 w 207"/>
                <a:gd name="T3" fmla="*/ 188 h 188"/>
                <a:gd name="T4" fmla="*/ 207 w 207"/>
                <a:gd name="T5" fmla="*/ 0 h 188"/>
                <a:gd name="T6" fmla="*/ 164 w 207"/>
                <a:gd name="T7" fmla="*/ 0 h 188"/>
                <a:gd name="T8" fmla="*/ 103 w 207"/>
                <a:gd name="T9" fmla="*/ 143 h 188"/>
                <a:gd name="T10" fmla="*/ 42 w 207"/>
                <a:gd name="T11" fmla="*/ 0 h 188"/>
                <a:gd name="T12" fmla="*/ 0 w 207"/>
                <a:gd name="T13" fmla="*/ 0 h 188"/>
                <a:gd name="T14" fmla="*/ 0 w 207"/>
                <a:gd name="T15" fmla="*/ 188 h 188"/>
                <a:gd name="T16" fmla="*/ 31 w 207"/>
                <a:gd name="T17" fmla="*/ 188 h 188"/>
                <a:gd name="T18" fmla="*/ 31 w 207"/>
                <a:gd name="T19" fmla="*/ 50 h 188"/>
                <a:gd name="T20" fmla="*/ 89 w 207"/>
                <a:gd name="T21" fmla="*/ 188 h 188"/>
                <a:gd name="T22" fmla="*/ 117 w 207"/>
                <a:gd name="T23" fmla="*/ 188 h 188"/>
                <a:gd name="T24" fmla="*/ 176 w 207"/>
                <a:gd name="T25" fmla="*/ 49 h 188"/>
                <a:gd name="T26" fmla="*/ 176 w 207"/>
                <a:gd name="T27" fmla="*/ 188 h 188"/>
                <a:gd name="T28" fmla="*/ 207 w 207"/>
                <a:gd name="T2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7" h="188">
                  <a:moveTo>
                    <a:pt x="207" y="188"/>
                  </a:moveTo>
                  <a:lnTo>
                    <a:pt x="207" y="188"/>
                  </a:lnTo>
                  <a:lnTo>
                    <a:pt x="207" y="0"/>
                  </a:lnTo>
                  <a:lnTo>
                    <a:pt x="164" y="0"/>
                  </a:lnTo>
                  <a:lnTo>
                    <a:pt x="103" y="143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1" y="188"/>
                  </a:lnTo>
                  <a:lnTo>
                    <a:pt x="31" y="50"/>
                  </a:lnTo>
                  <a:lnTo>
                    <a:pt x="89" y="188"/>
                  </a:lnTo>
                  <a:lnTo>
                    <a:pt x="117" y="188"/>
                  </a:lnTo>
                  <a:lnTo>
                    <a:pt x="176" y="49"/>
                  </a:lnTo>
                  <a:lnTo>
                    <a:pt x="176" y="188"/>
                  </a:lnTo>
                  <a:lnTo>
                    <a:pt x="20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1"/>
            <p:cNvSpPr>
              <a:spLocks/>
            </p:cNvSpPr>
            <p:nvPr/>
          </p:nvSpPr>
          <p:spPr bwMode="auto">
            <a:xfrm>
              <a:off x="4323" y="2541"/>
              <a:ext cx="124" cy="113"/>
            </a:xfrm>
            <a:custGeom>
              <a:avLst/>
              <a:gdLst>
                <a:gd name="T0" fmla="*/ 207 w 207"/>
                <a:gd name="T1" fmla="*/ 188 h 188"/>
                <a:gd name="T2" fmla="*/ 207 w 207"/>
                <a:gd name="T3" fmla="*/ 188 h 188"/>
                <a:gd name="T4" fmla="*/ 207 w 207"/>
                <a:gd name="T5" fmla="*/ 0 h 188"/>
                <a:gd name="T6" fmla="*/ 164 w 207"/>
                <a:gd name="T7" fmla="*/ 0 h 188"/>
                <a:gd name="T8" fmla="*/ 104 w 207"/>
                <a:gd name="T9" fmla="*/ 143 h 188"/>
                <a:gd name="T10" fmla="*/ 43 w 207"/>
                <a:gd name="T11" fmla="*/ 0 h 188"/>
                <a:gd name="T12" fmla="*/ 0 w 207"/>
                <a:gd name="T13" fmla="*/ 0 h 188"/>
                <a:gd name="T14" fmla="*/ 0 w 207"/>
                <a:gd name="T15" fmla="*/ 188 h 188"/>
                <a:gd name="T16" fmla="*/ 31 w 207"/>
                <a:gd name="T17" fmla="*/ 188 h 188"/>
                <a:gd name="T18" fmla="*/ 31 w 207"/>
                <a:gd name="T19" fmla="*/ 50 h 188"/>
                <a:gd name="T20" fmla="*/ 89 w 207"/>
                <a:gd name="T21" fmla="*/ 188 h 188"/>
                <a:gd name="T22" fmla="*/ 117 w 207"/>
                <a:gd name="T23" fmla="*/ 188 h 188"/>
                <a:gd name="T24" fmla="*/ 176 w 207"/>
                <a:gd name="T25" fmla="*/ 49 h 188"/>
                <a:gd name="T26" fmla="*/ 176 w 207"/>
                <a:gd name="T27" fmla="*/ 188 h 188"/>
                <a:gd name="T28" fmla="*/ 207 w 207"/>
                <a:gd name="T2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7" h="188">
                  <a:moveTo>
                    <a:pt x="207" y="188"/>
                  </a:moveTo>
                  <a:lnTo>
                    <a:pt x="207" y="188"/>
                  </a:lnTo>
                  <a:lnTo>
                    <a:pt x="207" y="0"/>
                  </a:lnTo>
                  <a:lnTo>
                    <a:pt x="164" y="0"/>
                  </a:lnTo>
                  <a:lnTo>
                    <a:pt x="104" y="14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1" y="188"/>
                  </a:lnTo>
                  <a:lnTo>
                    <a:pt x="31" y="50"/>
                  </a:lnTo>
                  <a:lnTo>
                    <a:pt x="89" y="188"/>
                  </a:lnTo>
                  <a:lnTo>
                    <a:pt x="117" y="188"/>
                  </a:lnTo>
                  <a:lnTo>
                    <a:pt x="176" y="49"/>
                  </a:lnTo>
                  <a:lnTo>
                    <a:pt x="176" y="188"/>
                  </a:lnTo>
                  <a:lnTo>
                    <a:pt x="20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2"/>
            <p:cNvSpPr>
              <a:spLocks/>
            </p:cNvSpPr>
            <p:nvPr/>
          </p:nvSpPr>
          <p:spPr bwMode="auto">
            <a:xfrm>
              <a:off x="4474" y="2541"/>
              <a:ext cx="84" cy="115"/>
            </a:xfrm>
            <a:custGeom>
              <a:avLst/>
              <a:gdLst>
                <a:gd name="T0" fmla="*/ 70 w 141"/>
                <a:gd name="T1" fmla="*/ 192 h 192"/>
                <a:gd name="T2" fmla="*/ 70 w 141"/>
                <a:gd name="T3" fmla="*/ 192 h 192"/>
                <a:gd name="T4" fmla="*/ 141 w 141"/>
                <a:gd name="T5" fmla="*/ 122 h 192"/>
                <a:gd name="T6" fmla="*/ 141 w 141"/>
                <a:gd name="T7" fmla="*/ 0 h 192"/>
                <a:gd name="T8" fmla="*/ 109 w 141"/>
                <a:gd name="T9" fmla="*/ 0 h 192"/>
                <a:gd name="T10" fmla="*/ 109 w 141"/>
                <a:gd name="T11" fmla="*/ 121 h 192"/>
                <a:gd name="T12" fmla="*/ 70 w 141"/>
                <a:gd name="T13" fmla="*/ 162 h 192"/>
                <a:gd name="T14" fmla="*/ 32 w 141"/>
                <a:gd name="T15" fmla="*/ 121 h 192"/>
                <a:gd name="T16" fmla="*/ 32 w 141"/>
                <a:gd name="T17" fmla="*/ 0 h 192"/>
                <a:gd name="T18" fmla="*/ 0 w 141"/>
                <a:gd name="T19" fmla="*/ 0 h 192"/>
                <a:gd name="T20" fmla="*/ 0 w 141"/>
                <a:gd name="T21" fmla="*/ 122 h 192"/>
                <a:gd name="T22" fmla="*/ 70 w 141"/>
                <a:gd name="T2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192">
                  <a:moveTo>
                    <a:pt x="70" y="192"/>
                  </a:moveTo>
                  <a:lnTo>
                    <a:pt x="70" y="192"/>
                  </a:lnTo>
                  <a:cubicBezTo>
                    <a:pt x="110" y="192"/>
                    <a:pt x="141" y="168"/>
                    <a:pt x="141" y="122"/>
                  </a:cubicBezTo>
                  <a:lnTo>
                    <a:pt x="141" y="0"/>
                  </a:lnTo>
                  <a:lnTo>
                    <a:pt x="109" y="0"/>
                  </a:lnTo>
                  <a:lnTo>
                    <a:pt x="109" y="121"/>
                  </a:lnTo>
                  <a:cubicBezTo>
                    <a:pt x="109" y="147"/>
                    <a:pt x="95" y="162"/>
                    <a:pt x="70" y="162"/>
                  </a:cubicBezTo>
                  <a:cubicBezTo>
                    <a:pt x="46" y="162"/>
                    <a:pt x="32" y="147"/>
                    <a:pt x="32" y="121"/>
                  </a:cubicBezTo>
                  <a:lnTo>
                    <a:pt x="32" y="0"/>
                  </a:lnTo>
                  <a:lnTo>
                    <a:pt x="0" y="0"/>
                  </a:lnTo>
                  <a:lnTo>
                    <a:pt x="0" y="122"/>
                  </a:lnTo>
                  <a:cubicBezTo>
                    <a:pt x="0" y="168"/>
                    <a:pt x="31" y="192"/>
                    <a:pt x="70" y="19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3"/>
            <p:cNvSpPr>
              <a:spLocks/>
            </p:cNvSpPr>
            <p:nvPr/>
          </p:nvSpPr>
          <p:spPr bwMode="auto">
            <a:xfrm>
              <a:off x="4584" y="2541"/>
              <a:ext cx="96" cy="113"/>
            </a:xfrm>
            <a:custGeom>
              <a:avLst/>
              <a:gdLst>
                <a:gd name="T0" fmla="*/ 159 w 159"/>
                <a:gd name="T1" fmla="*/ 188 h 188"/>
                <a:gd name="T2" fmla="*/ 159 w 159"/>
                <a:gd name="T3" fmla="*/ 188 h 188"/>
                <a:gd name="T4" fmla="*/ 159 w 159"/>
                <a:gd name="T5" fmla="*/ 0 h 188"/>
                <a:gd name="T6" fmla="*/ 127 w 159"/>
                <a:gd name="T7" fmla="*/ 0 h 188"/>
                <a:gd name="T8" fmla="*/ 127 w 159"/>
                <a:gd name="T9" fmla="*/ 133 h 188"/>
                <a:gd name="T10" fmla="*/ 41 w 159"/>
                <a:gd name="T11" fmla="*/ 0 h 188"/>
                <a:gd name="T12" fmla="*/ 0 w 159"/>
                <a:gd name="T13" fmla="*/ 0 h 188"/>
                <a:gd name="T14" fmla="*/ 0 w 159"/>
                <a:gd name="T15" fmla="*/ 188 h 188"/>
                <a:gd name="T16" fmla="*/ 32 w 159"/>
                <a:gd name="T17" fmla="*/ 188 h 188"/>
                <a:gd name="T18" fmla="*/ 32 w 159"/>
                <a:gd name="T19" fmla="*/ 45 h 188"/>
                <a:gd name="T20" fmla="*/ 125 w 159"/>
                <a:gd name="T21" fmla="*/ 188 h 188"/>
                <a:gd name="T22" fmla="*/ 159 w 159"/>
                <a:gd name="T2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9" h="188">
                  <a:moveTo>
                    <a:pt x="159" y="188"/>
                  </a:moveTo>
                  <a:lnTo>
                    <a:pt x="159" y="188"/>
                  </a:lnTo>
                  <a:lnTo>
                    <a:pt x="159" y="0"/>
                  </a:lnTo>
                  <a:lnTo>
                    <a:pt x="127" y="0"/>
                  </a:lnTo>
                  <a:lnTo>
                    <a:pt x="127" y="133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2" y="188"/>
                  </a:lnTo>
                  <a:lnTo>
                    <a:pt x="32" y="45"/>
                  </a:lnTo>
                  <a:lnTo>
                    <a:pt x="125" y="188"/>
                  </a:lnTo>
                  <a:lnTo>
                    <a:pt x="159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4"/>
            <p:cNvSpPr>
              <a:spLocks/>
            </p:cNvSpPr>
            <p:nvPr/>
          </p:nvSpPr>
          <p:spPr bwMode="auto">
            <a:xfrm>
              <a:off x="4707" y="2541"/>
              <a:ext cx="20" cy="113"/>
            </a:xfrm>
            <a:custGeom>
              <a:avLst/>
              <a:gdLst>
                <a:gd name="T0" fmla="*/ 33 w 33"/>
                <a:gd name="T1" fmla="*/ 188 h 188"/>
                <a:gd name="T2" fmla="*/ 33 w 33"/>
                <a:gd name="T3" fmla="*/ 188 h 188"/>
                <a:gd name="T4" fmla="*/ 33 w 33"/>
                <a:gd name="T5" fmla="*/ 0 h 188"/>
                <a:gd name="T6" fmla="*/ 0 w 33"/>
                <a:gd name="T7" fmla="*/ 0 h 188"/>
                <a:gd name="T8" fmla="*/ 0 w 33"/>
                <a:gd name="T9" fmla="*/ 188 h 188"/>
                <a:gd name="T10" fmla="*/ 33 w 33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88">
                  <a:moveTo>
                    <a:pt x="33" y="188"/>
                  </a:moveTo>
                  <a:lnTo>
                    <a:pt x="33" y="188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3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5"/>
            <p:cNvSpPr>
              <a:spLocks/>
            </p:cNvSpPr>
            <p:nvPr/>
          </p:nvSpPr>
          <p:spPr bwMode="auto">
            <a:xfrm>
              <a:off x="4742" y="2541"/>
              <a:ext cx="93" cy="113"/>
            </a:xfrm>
            <a:custGeom>
              <a:avLst/>
              <a:gdLst>
                <a:gd name="T0" fmla="*/ 155 w 155"/>
                <a:gd name="T1" fmla="*/ 30 h 188"/>
                <a:gd name="T2" fmla="*/ 155 w 155"/>
                <a:gd name="T3" fmla="*/ 30 h 188"/>
                <a:gd name="T4" fmla="*/ 155 w 155"/>
                <a:gd name="T5" fmla="*/ 0 h 188"/>
                <a:gd name="T6" fmla="*/ 0 w 155"/>
                <a:gd name="T7" fmla="*/ 0 h 188"/>
                <a:gd name="T8" fmla="*/ 0 w 155"/>
                <a:gd name="T9" fmla="*/ 30 h 188"/>
                <a:gd name="T10" fmla="*/ 61 w 155"/>
                <a:gd name="T11" fmla="*/ 30 h 188"/>
                <a:gd name="T12" fmla="*/ 61 w 155"/>
                <a:gd name="T13" fmla="*/ 188 h 188"/>
                <a:gd name="T14" fmla="*/ 93 w 155"/>
                <a:gd name="T15" fmla="*/ 188 h 188"/>
                <a:gd name="T16" fmla="*/ 93 w 155"/>
                <a:gd name="T17" fmla="*/ 30 h 188"/>
                <a:gd name="T18" fmla="*/ 155 w 155"/>
                <a:gd name="T19" fmla="*/ 3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88">
                  <a:moveTo>
                    <a:pt x="155" y="30"/>
                  </a:moveTo>
                  <a:lnTo>
                    <a:pt x="155" y="30"/>
                  </a:lnTo>
                  <a:lnTo>
                    <a:pt x="155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1" y="30"/>
                  </a:lnTo>
                  <a:lnTo>
                    <a:pt x="61" y="188"/>
                  </a:lnTo>
                  <a:lnTo>
                    <a:pt x="93" y="188"/>
                  </a:lnTo>
                  <a:lnTo>
                    <a:pt x="93" y="30"/>
                  </a:lnTo>
                  <a:lnTo>
                    <a:pt x="155" y="3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6"/>
            <p:cNvSpPr>
              <a:spLocks/>
            </p:cNvSpPr>
            <p:nvPr/>
          </p:nvSpPr>
          <p:spPr bwMode="auto">
            <a:xfrm>
              <a:off x="4851" y="2541"/>
              <a:ext cx="20" cy="113"/>
            </a:xfrm>
            <a:custGeom>
              <a:avLst/>
              <a:gdLst>
                <a:gd name="T0" fmla="*/ 33 w 33"/>
                <a:gd name="T1" fmla="*/ 188 h 188"/>
                <a:gd name="T2" fmla="*/ 33 w 33"/>
                <a:gd name="T3" fmla="*/ 188 h 188"/>
                <a:gd name="T4" fmla="*/ 33 w 33"/>
                <a:gd name="T5" fmla="*/ 0 h 188"/>
                <a:gd name="T6" fmla="*/ 0 w 33"/>
                <a:gd name="T7" fmla="*/ 0 h 188"/>
                <a:gd name="T8" fmla="*/ 0 w 33"/>
                <a:gd name="T9" fmla="*/ 188 h 188"/>
                <a:gd name="T10" fmla="*/ 33 w 33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88">
                  <a:moveTo>
                    <a:pt x="33" y="188"/>
                  </a:moveTo>
                  <a:lnTo>
                    <a:pt x="33" y="188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33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7"/>
            <p:cNvSpPr>
              <a:spLocks/>
            </p:cNvSpPr>
            <p:nvPr/>
          </p:nvSpPr>
          <p:spPr bwMode="auto">
            <a:xfrm>
              <a:off x="4898" y="2541"/>
              <a:ext cx="70" cy="113"/>
            </a:xfrm>
            <a:custGeom>
              <a:avLst/>
              <a:gdLst>
                <a:gd name="T0" fmla="*/ 117 w 117"/>
                <a:gd name="T1" fmla="*/ 188 h 188"/>
                <a:gd name="T2" fmla="*/ 117 w 117"/>
                <a:gd name="T3" fmla="*/ 188 h 188"/>
                <a:gd name="T4" fmla="*/ 117 w 117"/>
                <a:gd name="T5" fmla="*/ 158 h 188"/>
                <a:gd name="T6" fmla="*/ 32 w 117"/>
                <a:gd name="T7" fmla="*/ 158 h 188"/>
                <a:gd name="T8" fmla="*/ 32 w 117"/>
                <a:gd name="T9" fmla="*/ 108 h 188"/>
                <a:gd name="T10" fmla="*/ 109 w 117"/>
                <a:gd name="T11" fmla="*/ 108 h 188"/>
                <a:gd name="T12" fmla="*/ 109 w 117"/>
                <a:gd name="T13" fmla="*/ 79 h 188"/>
                <a:gd name="T14" fmla="*/ 32 w 117"/>
                <a:gd name="T15" fmla="*/ 79 h 188"/>
                <a:gd name="T16" fmla="*/ 32 w 117"/>
                <a:gd name="T17" fmla="*/ 29 h 188"/>
                <a:gd name="T18" fmla="*/ 117 w 117"/>
                <a:gd name="T19" fmla="*/ 29 h 188"/>
                <a:gd name="T20" fmla="*/ 117 w 117"/>
                <a:gd name="T21" fmla="*/ 0 h 188"/>
                <a:gd name="T22" fmla="*/ 0 w 117"/>
                <a:gd name="T23" fmla="*/ 0 h 188"/>
                <a:gd name="T24" fmla="*/ 0 w 117"/>
                <a:gd name="T25" fmla="*/ 188 h 188"/>
                <a:gd name="T26" fmla="*/ 117 w 117"/>
                <a:gd name="T2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188">
                  <a:moveTo>
                    <a:pt x="117" y="188"/>
                  </a:moveTo>
                  <a:lnTo>
                    <a:pt x="117" y="188"/>
                  </a:lnTo>
                  <a:lnTo>
                    <a:pt x="117" y="158"/>
                  </a:lnTo>
                  <a:lnTo>
                    <a:pt x="32" y="158"/>
                  </a:lnTo>
                  <a:lnTo>
                    <a:pt x="32" y="108"/>
                  </a:lnTo>
                  <a:lnTo>
                    <a:pt x="109" y="108"/>
                  </a:lnTo>
                  <a:lnTo>
                    <a:pt x="109" y="79"/>
                  </a:lnTo>
                  <a:lnTo>
                    <a:pt x="32" y="79"/>
                  </a:lnTo>
                  <a:lnTo>
                    <a:pt x="32" y="29"/>
                  </a:lnTo>
                  <a:lnTo>
                    <a:pt x="117" y="29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117" y="18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98"/>
            <p:cNvSpPr>
              <a:spLocks/>
            </p:cNvSpPr>
            <p:nvPr/>
          </p:nvSpPr>
          <p:spPr bwMode="auto">
            <a:xfrm>
              <a:off x="4983" y="2538"/>
              <a:ext cx="84" cy="118"/>
            </a:xfrm>
            <a:custGeom>
              <a:avLst/>
              <a:gdLst>
                <a:gd name="T0" fmla="*/ 137 w 139"/>
                <a:gd name="T1" fmla="*/ 48 h 196"/>
                <a:gd name="T2" fmla="*/ 137 w 139"/>
                <a:gd name="T3" fmla="*/ 48 h 196"/>
                <a:gd name="T4" fmla="*/ 71 w 139"/>
                <a:gd name="T5" fmla="*/ 0 h 196"/>
                <a:gd name="T6" fmla="*/ 7 w 139"/>
                <a:gd name="T7" fmla="*/ 57 h 196"/>
                <a:gd name="T8" fmla="*/ 55 w 139"/>
                <a:gd name="T9" fmla="*/ 110 h 196"/>
                <a:gd name="T10" fmla="*/ 82 w 139"/>
                <a:gd name="T11" fmla="*/ 116 h 196"/>
                <a:gd name="T12" fmla="*/ 107 w 139"/>
                <a:gd name="T13" fmla="*/ 141 h 196"/>
                <a:gd name="T14" fmla="*/ 73 w 139"/>
                <a:gd name="T15" fmla="*/ 167 h 196"/>
                <a:gd name="T16" fmla="*/ 30 w 139"/>
                <a:gd name="T17" fmla="*/ 130 h 196"/>
                <a:gd name="T18" fmla="*/ 0 w 139"/>
                <a:gd name="T19" fmla="*/ 138 h 196"/>
                <a:gd name="T20" fmla="*/ 73 w 139"/>
                <a:gd name="T21" fmla="*/ 196 h 196"/>
                <a:gd name="T22" fmla="*/ 139 w 139"/>
                <a:gd name="T23" fmla="*/ 139 h 196"/>
                <a:gd name="T24" fmla="*/ 88 w 139"/>
                <a:gd name="T25" fmla="*/ 85 h 196"/>
                <a:gd name="T26" fmla="*/ 61 w 139"/>
                <a:gd name="T27" fmla="*/ 79 h 196"/>
                <a:gd name="T28" fmla="*/ 39 w 139"/>
                <a:gd name="T29" fmla="*/ 55 h 196"/>
                <a:gd name="T30" fmla="*/ 72 w 139"/>
                <a:gd name="T31" fmla="*/ 28 h 196"/>
                <a:gd name="T32" fmla="*/ 109 w 139"/>
                <a:gd name="T33" fmla="*/ 57 h 196"/>
                <a:gd name="T34" fmla="*/ 137 w 139"/>
                <a:gd name="T35" fmla="*/ 4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96">
                  <a:moveTo>
                    <a:pt x="137" y="48"/>
                  </a:moveTo>
                  <a:lnTo>
                    <a:pt x="137" y="48"/>
                  </a:lnTo>
                  <a:cubicBezTo>
                    <a:pt x="133" y="27"/>
                    <a:pt x="116" y="0"/>
                    <a:pt x="71" y="0"/>
                  </a:cubicBezTo>
                  <a:cubicBezTo>
                    <a:pt x="36" y="0"/>
                    <a:pt x="7" y="26"/>
                    <a:pt x="7" y="57"/>
                  </a:cubicBezTo>
                  <a:cubicBezTo>
                    <a:pt x="7" y="85"/>
                    <a:pt x="26" y="104"/>
                    <a:pt x="55" y="110"/>
                  </a:cubicBezTo>
                  <a:lnTo>
                    <a:pt x="82" y="116"/>
                  </a:lnTo>
                  <a:cubicBezTo>
                    <a:pt x="98" y="119"/>
                    <a:pt x="107" y="129"/>
                    <a:pt x="107" y="141"/>
                  </a:cubicBezTo>
                  <a:cubicBezTo>
                    <a:pt x="107" y="156"/>
                    <a:pt x="95" y="167"/>
                    <a:pt x="73" y="167"/>
                  </a:cubicBezTo>
                  <a:cubicBezTo>
                    <a:pt x="45" y="167"/>
                    <a:pt x="31" y="149"/>
                    <a:pt x="30" y="130"/>
                  </a:cubicBezTo>
                  <a:lnTo>
                    <a:pt x="0" y="138"/>
                  </a:lnTo>
                  <a:cubicBezTo>
                    <a:pt x="3" y="165"/>
                    <a:pt x="25" y="196"/>
                    <a:pt x="73" y="196"/>
                  </a:cubicBezTo>
                  <a:cubicBezTo>
                    <a:pt x="116" y="196"/>
                    <a:pt x="139" y="168"/>
                    <a:pt x="139" y="139"/>
                  </a:cubicBezTo>
                  <a:cubicBezTo>
                    <a:pt x="139" y="112"/>
                    <a:pt x="122" y="91"/>
                    <a:pt x="88" y="85"/>
                  </a:cubicBezTo>
                  <a:lnTo>
                    <a:pt x="61" y="79"/>
                  </a:lnTo>
                  <a:cubicBezTo>
                    <a:pt x="47" y="76"/>
                    <a:pt x="39" y="67"/>
                    <a:pt x="39" y="55"/>
                  </a:cubicBezTo>
                  <a:cubicBezTo>
                    <a:pt x="39" y="41"/>
                    <a:pt x="52" y="28"/>
                    <a:pt x="72" y="28"/>
                  </a:cubicBezTo>
                  <a:cubicBezTo>
                    <a:pt x="97" y="28"/>
                    <a:pt x="107" y="45"/>
                    <a:pt x="109" y="57"/>
                  </a:cubicBezTo>
                  <a:lnTo>
                    <a:pt x="137" y="48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9"/>
            <p:cNvSpPr>
              <a:spLocks/>
            </p:cNvSpPr>
            <p:nvPr/>
          </p:nvSpPr>
          <p:spPr bwMode="auto">
            <a:xfrm>
              <a:off x="648" y="2377"/>
              <a:ext cx="4470" cy="0"/>
            </a:xfrm>
            <a:custGeom>
              <a:avLst/>
              <a:gdLst>
                <a:gd name="T0" fmla="*/ 0 w 7440"/>
                <a:gd name="T1" fmla="*/ 0 w 7440"/>
                <a:gd name="T2" fmla="*/ 7440 w 74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440">
                  <a:moveTo>
                    <a:pt x="0" y="0"/>
                  </a:moveTo>
                  <a:lnTo>
                    <a:pt x="0" y="0"/>
                  </a:lnTo>
                  <a:lnTo>
                    <a:pt x="7440" y="0"/>
                  </a:lnTo>
                </a:path>
              </a:pathLst>
            </a:custGeom>
            <a:noFill/>
            <a:ln w="38100" cap="flat">
              <a:solidFill>
                <a:srgbClr val="19AE5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0"/>
            <p:cNvSpPr>
              <a:spLocks/>
            </p:cNvSpPr>
            <p:nvPr/>
          </p:nvSpPr>
          <p:spPr bwMode="auto">
            <a:xfrm>
              <a:off x="4852" y="4073"/>
              <a:ext cx="57" cy="58"/>
            </a:xfrm>
            <a:custGeom>
              <a:avLst/>
              <a:gdLst>
                <a:gd name="T0" fmla="*/ 48 w 95"/>
                <a:gd name="T1" fmla="*/ 60 h 96"/>
                <a:gd name="T2" fmla="*/ 48 w 95"/>
                <a:gd name="T3" fmla="*/ 60 h 96"/>
                <a:gd name="T4" fmla="*/ 8 w 95"/>
                <a:gd name="T5" fmla="*/ 0 h 96"/>
                <a:gd name="T6" fmla="*/ 4 w 95"/>
                <a:gd name="T7" fmla="*/ 1 h 96"/>
                <a:gd name="T8" fmla="*/ 0 w 95"/>
                <a:gd name="T9" fmla="*/ 96 h 96"/>
                <a:gd name="T10" fmla="*/ 18 w 95"/>
                <a:gd name="T11" fmla="*/ 96 h 96"/>
                <a:gd name="T12" fmla="*/ 19 w 95"/>
                <a:gd name="T13" fmla="*/ 45 h 96"/>
                <a:gd name="T14" fmla="*/ 46 w 95"/>
                <a:gd name="T15" fmla="*/ 85 h 96"/>
                <a:gd name="T16" fmla="*/ 49 w 95"/>
                <a:gd name="T17" fmla="*/ 85 h 96"/>
                <a:gd name="T18" fmla="*/ 76 w 95"/>
                <a:gd name="T19" fmla="*/ 45 h 96"/>
                <a:gd name="T20" fmla="*/ 77 w 95"/>
                <a:gd name="T21" fmla="*/ 96 h 96"/>
                <a:gd name="T22" fmla="*/ 95 w 95"/>
                <a:gd name="T23" fmla="*/ 96 h 96"/>
                <a:gd name="T24" fmla="*/ 91 w 95"/>
                <a:gd name="T25" fmla="*/ 1 h 96"/>
                <a:gd name="T26" fmla="*/ 87 w 95"/>
                <a:gd name="T27" fmla="*/ 0 h 96"/>
                <a:gd name="T28" fmla="*/ 48 w 95"/>
                <a:gd name="T29" fmla="*/ 6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96">
                  <a:moveTo>
                    <a:pt x="48" y="60"/>
                  </a:moveTo>
                  <a:lnTo>
                    <a:pt x="48" y="6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96"/>
                  </a:lnTo>
                  <a:lnTo>
                    <a:pt x="18" y="96"/>
                  </a:lnTo>
                  <a:lnTo>
                    <a:pt x="19" y="45"/>
                  </a:lnTo>
                  <a:lnTo>
                    <a:pt x="46" y="85"/>
                  </a:lnTo>
                  <a:lnTo>
                    <a:pt x="49" y="85"/>
                  </a:lnTo>
                  <a:lnTo>
                    <a:pt x="76" y="45"/>
                  </a:lnTo>
                  <a:lnTo>
                    <a:pt x="77" y="96"/>
                  </a:lnTo>
                  <a:lnTo>
                    <a:pt x="95" y="96"/>
                  </a:lnTo>
                  <a:lnTo>
                    <a:pt x="91" y="1"/>
                  </a:lnTo>
                  <a:lnTo>
                    <a:pt x="87" y="0"/>
                  </a:lnTo>
                  <a:lnTo>
                    <a:pt x="48" y="6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1"/>
            <p:cNvSpPr>
              <a:spLocks/>
            </p:cNvSpPr>
            <p:nvPr/>
          </p:nvSpPr>
          <p:spPr bwMode="auto">
            <a:xfrm>
              <a:off x="4925" y="4082"/>
              <a:ext cx="11" cy="49"/>
            </a:xfrm>
            <a:custGeom>
              <a:avLst/>
              <a:gdLst>
                <a:gd name="T0" fmla="*/ 0 w 17"/>
                <a:gd name="T1" fmla="*/ 81 h 81"/>
                <a:gd name="T2" fmla="*/ 0 w 17"/>
                <a:gd name="T3" fmla="*/ 81 h 81"/>
                <a:gd name="T4" fmla="*/ 17 w 17"/>
                <a:gd name="T5" fmla="*/ 81 h 81"/>
                <a:gd name="T6" fmla="*/ 17 w 17"/>
                <a:gd name="T7" fmla="*/ 0 h 81"/>
                <a:gd name="T8" fmla="*/ 0 w 17"/>
                <a:gd name="T9" fmla="*/ 0 h 81"/>
                <a:gd name="T10" fmla="*/ 0 w 17"/>
                <a:gd name="T1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81">
                  <a:moveTo>
                    <a:pt x="0" y="81"/>
                  </a:moveTo>
                  <a:lnTo>
                    <a:pt x="0" y="81"/>
                  </a:lnTo>
                  <a:lnTo>
                    <a:pt x="17" y="81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2"/>
            <p:cNvSpPr>
              <a:spLocks/>
            </p:cNvSpPr>
            <p:nvPr/>
          </p:nvSpPr>
          <p:spPr bwMode="auto">
            <a:xfrm>
              <a:off x="4951" y="4081"/>
              <a:ext cx="40" cy="51"/>
            </a:xfrm>
            <a:custGeom>
              <a:avLst/>
              <a:gdLst>
                <a:gd name="T0" fmla="*/ 0 w 67"/>
                <a:gd name="T1" fmla="*/ 1 h 85"/>
                <a:gd name="T2" fmla="*/ 0 w 67"/>
                <a:gd name="T3" fmla="*/ 1 h 85"/>
                <a:gd name="T4" fmla="*/ 0 w 67"/>
                <a:gd name="T5" fmla="*/ 83 h 85"/>
                <a:gd name="T6" fmla="*/ 17 w 67"/>
                <a:gd name="T7" fmla="*/ 83 h 85"/>
                <a:gd name="T8" fmla="*/ 17 w 67"/>
                <a:gd name="T9" fmla="*/ 36 h 85"/>
                <a:gd name="T10" fmla="*/ 63 w 67"/>
                <a:gd name="T11" fmla="*/ 85 h 85"/>
                <a:gd name="T12" fmla="*/ 67 w 67"/>
                <a:gd name="T13" fmla="*/ 84 h 85"/>
                <a:gd name="T14" fmla="*/ 67 w 67"/>
                <a:gd name="T15" fmla="*/ 2 h 85"/>
                <a:gd name="T16" fmla="*/ 51 w 67"/>
                <a:gd name="T17" fmla="*/ 2 h 85"/>
                <a:gd name="T18" fmla="*/ 51 w 67"/>
                <a:gd name="T19" fmla="*/ 49 h 85"/>
                <a:gd name="T20" fmla="*/ 4 w 67"/>
                <a:gd name="T21" fmla="*/ 0 h 85"/>
                <a:gd name="T22" fmla="*/ 0 w 67"/>
                <a:gd name="T23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5">
                  <a:moveTo>
                    <a:pt x="0" y="1"/>
                  </a:moveTo>
                  <a:lnTo>
                    <a:pt x="0" y="1"/>
                  </a:lnTo>
                  <a:lnTo>
                    <a:pt x="0" y="83"/>
                  </a:lnTo>
                  <a:lnTo>
                    <a:pt x="17" y="83"/>
                  </a:lnTo>
                  <a:lnTo>
                    <a:pt x="17" y="36"/>
                  </a:lnTo>
                  <a:lnTo>
                    <a:pt x="63" y="85"/>
                  </a:lnTo>
                  <a:lnTo>
                    <a:pt x="67" y="84"/>
                  </a:lnTo>
                  <a:lnTo>
                    <a:pt x="67" y="2"/>
                  </a:lnTo>
                  <a:lnTo>
                    <a:pt x="51" y="2"/>
                  </a:lnTo>
                  <a:lnTo>
                    <a:pt x="51" y="49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3"/>
            <p:cNvSpPr>
              <a:spLocks/>
            </p:cNvSpPr>
            <p:nvPr/>
          </p:nvSpPr>
          <p:spPr bwMode="auto">
            <a:xfrm>
              <a:off x="5006" y="4081"/>
              <a:ext cx="40" cy="51"/>
            </a:xfrm>
            <a:custGeom>
              <a:avLst/>
              <a:gdLst>
                <a:gd name="T0" fmla="*/ 0 w 67"/>
                <a:gd name="T1" fmla="*/ 1 h 85"/>
                <a:gd name="T2" fmla="*/ 0 w 67"/>
                <a:gd name="T3" fmla="*/ 1 h 85"/>
                <a:gd name="T4" fmla="*/ 0 w 67"/>
                <a:gd name="T5" fmla="*/ 83 h 85"/>
                <a:gd name="T6" fmla="*/ 16 w 67"/>
                <a:gd name="T7" fmla="*/ 83 h 85"/>
                <a:gd name="T8" fmla="*/ 16 w 67"/>
                <a:gd name="T9" fmla="*/ 36 h 85"/>
                <a:gd name="T10" fmla="*/ 63 w 67"/>
                <a:gd name="T11" fmla="*/ 85 h 85"/>
                <a:gd name="T12" fmla="*/ 67 w 67"/>
                <a:gd name="T13" fmla="*/ 84 h 85"/>
                <a:gd name="T14" fmla="*/ 67 w 67"/>
                <a:gd name="T15" fmla="*/ 2 h 85"/>
                <a:gd name="T16" fmla="*/ 50 w 67"/>
                <a:gd name="T17" fmla="*/ 2 h 85"/>
                <a:gd name="T18" fmla="*/ 50 w 67"/>
                <a:gd name="T19" fmla="*/ 49 h 85"/>
                <a:gd name="T20" fmla="*/ 4 w 67"/>
                <a:gd name="T21" fmla="*/ 0 h 85"/>
                <a:gd name="T22" fmla="*/ 0 w 67"/>
                <a:gd name="T23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5">
                  <a:moveTo>
                    <a:pt x="0" y="1"/>
                  </a:moveTo>
                  <a:lnTo>
                    <a:pt x="0" y="1"/>
                  </a:lnTo>
                  <a:lnTo>
                    <a:pt x="0" y="83"/>
                  </a:lnTo>
                  <a:lnTo>
                    <a:pt x="16" y="83"/>
                  </a:lnTo>
                  <a:lnTo>
                    <a:pt x="16" y="36"/>
                  </a:lnTo>
                  <a:lnTo>
                    <a:pt x="63" y="85"/>
                  </a:lnTo>
                  <a:lnTo>
                    <a:pt x="67" y="84"/>
                  </a:lnTo>
                  <a:lnTo>
                    <a:pt x="67" y="2"/>
                  </a:lnTo>
                  <a:lnTo>
                    <a:pt x="50" y="2"/>
                  </a:lnTo>
                  <a:lnTo>
                    <a:pt x="50" y="49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4"/>
            <p:cNvSpPr>
              <a:spLocks/>
            </p:cNvSpPr>
            <p:nvPr/>
          </p:nvSpPr>
          <p:spPr bwMode="auto">
            <a:xfrm>
              <a:off x="5061" y="4082"/>
              <a:ext cx="30" cy="49"/>
            </a:xfrm>
            <a:custGeom>
              <a:avLst/>
              <a:gdLst>
                <a:gd name="T0" fmla="*/ 0 w 51"/>
                <a:gd name="T1" fmla="*/ 0 h 81"/>
                <a:gd name="T2" fmla="*/ 0 w 51"/>
                <a:gd name="T3" fmla="*/ 0 h 81"/>
                <a:gd name="T4" fmla="*/ 0 w 51"/>
                <a:gd name="T5" fmla="*/ 81 h 81"/>
                <a:gd name="T6" fmla="*/ 51 w 51"/>
                <a:gd name="T7" fmla="*/ 81 h 81"/>
                <a:gd name="T8" fmla="*/ 51 w 51"/>
                <a:gd name="T9" fmla="*/ 66 h 81"/>
                <a:gd name="T10" fmla="*/ 17 w 51"/>
                <a:gd name="T11" fmla="*/ 66 h 81"/>
                <a:gd name="T12" fmla="*/ 17 w 51"/>
                <a:gd name="T13" fmla="*/ 47 h 81"/>
                <a:gd name="T14" fmla="*/ 48 w 51"/>
                <a:gd name="T15" fmla="*/ 47 h 81"/>
                <a:gd name="T16" fmla="*/ 48 w 51"/>
                <a:gd name="T17" fmla="*/ 32 h 81"/>
                <a:gd name="T18" fmla="*/ 17 w 51"/>
                <a:gd name="T19" fmla="*/ 32 h 81"/>
                <a:gd name="T20" fmla="*/ 17 w 51"/>
                <a:gd name="T21" fmla="*/ 15 h 81"/>
                <a:gd name="T22" fmla="*/ 51 w 51"/>
                <a:gd name="T23" fmla="*/ 15 h 81"/>
                <a:gd name="T24" fmla="*/ 51 w 51"/>
                <a:gd name="T25" fmla="*/ 0 h 81"/>
                <a:gd name="T26" fmla="*/ 0 w 51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81">
                  <a:moveTo>
                    <a:pt x="0" y="0"/>
                  </a:moveTo>
                  <a:lnTo>
                    <a:pt x="0" y="0"/>
                  </a:lnTo>
                  <a:lnTo>
                    <a:pt x="0" y="81"/>
                  </a:lnTo>
                  <a:lnTo>
                    <a:pt x="51" y="81"/>
                  </a:lnTo>
                  <a:lnTo>
                    <a:pt x="51" y="66"/>
                  </a:lnTo>
                  <a:lnTo>
                    <a:pt x="17" y="66"/>
                  </a:lnTo>
                  <a:lnTo>
                    <a:pt x="17" y="47"/>
                  </a:lnTo>
                  <a:lnTo>
                    <a:pt x="48" y="47"/>
                  </a:lnTo>
                  <a:lnTo>
                    <a:pt x="48" y="32"/>
                  </a:lnTo>
                  <a:lnTo>
                    <a:pt x="17" y="32"/>
                  </a:lnTo>
                  <a:lnTo>
                    <a:pt x="17" y="15"/>
                  </a:lnTo>
                  <a:lnTo>
                    <a:pt x="51" y="15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5"/>
            <p:cNvSpPr>
              <a:spLocks/>
            </p:cNvSpPr>
            <p:nvPr/>
          </p:nvSpPr>
          <p:spPr bwMode="auto">
            <a:xfrm>
              <a:off x="5101" y="4082"/>
              <a:ext cx="33" cy="50"/>
            </a:xfrm>
            <a:custGeom>
              <a:avLst/>
              <a:gdLst>
                <a:gd name="T0" fmla="*/ 33 w 54"/>
                <a:gd name="T1" fmla="*/ 34 h 84"/>
                <a:gd name="T2" fmla="*/ 33 w 54"/>
                <a:gd name="T3" fmla="*/ 34 h 84"/>
                <a:gd name="T4" fmla="*/ 21 w 54"/>
                <a:gd name="T5" fmla="*/ 23 h 84"/>
                <a:gd name="T6" fmla="*/ 31 w 54"/>
                <a:gd name="T7" fmla="*/ 15 h 84"/>
                <a:gd name="T8" fmla="*/ 46 w 54"/>
                <a:gd name="T9" fmla="*/ 20 h 84"/>
                <a:gd name="T10" fmla="*/ 48 w 54"/>
                <a:gd name="T11" fmla="*/ 21 h 84"/>
                <a:gd name="T12" fmla="*/ 53 w 54"/>
                <a:gd name="T13" fmla="*/ 6 h 84"/>
                <a:gd name="T14" fmla="*/ 52 w 54"/>
                <a:gd name="T15" fmla="*/ 5 h 84"/>
                <a:gd name="T16" fmla="*/ 32 w 54"/>
                <a:gd name="T17" fmla="*/ 0 h 84"/>
                <a:gd name="T18" fmla="*/ 4 w 54"/>
                <a:gd name="T19" fmla="*/ 23 h 84"/>
                <a:gd name="T20" fmla="*/ 24 w 54"/>
                <a:gd name="T21" fmla="*/ 47 h 84"/>
                <a:gd name="T22" fmla="*/ 37 w 54"/>
                <a:gd name="T23" fmla="*/ 59 h 84"/>
                <a:gd name="T24" fmla="*/ 27 w 54"/>
                <a:gd name="T25" fmla="*/ 68 h 84"/>
                <a:gd name="T26" fmla="*/ 8 w 54"/>
                <a:gd name="T27" fmla="*/ 61 h 84"/>
                <a:gd name="T28" fmla="*/ 6 w 54"/>
                <a:gd name="T29" fmla="*/ 60 h 84"/>
                <a:gd name="T30" fmla="*/ 0 w 54"/>
                <a:gd name="T31" fmla="*/ 75 h 84"/>
                <a:gd name="T32" fmla="*/ 1 w 54"/>
                <a:gd name="T33" fmla="*/ 76 h 84"/>
                <a:gd name="T34" fmla="*/ 27 w 54"/>
                <a:gd name="T35" fmla="*/ 84 h 84"/>
                <a:gd name="T36" fmla="*/ 54 w 54"/>
                <a:gd name="T37" fmla="*/ 59 h 84"/>
                <a:gd name="T38" fmla="*/ 33 w 54"/>
                <a:gd name="T39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4">
                  <a:moveTo>
                    <a:pt x="33" y="34"/>
                  </a:moveTo>
                  <a:lnTo>
                    <a:pt x="33" y="34"/>
                  </a:lnTo>
                  <a:cubicBezTo>
                    <a:pt x="24" y="30"/>
                    <a:pt x="21" y="27"/>
                    <a:pt x="21" y="23"/>
                  </a:cubicBezTo>
                  <a:cubicBezTo>
                    <a:pt x="21" y="18"/>
                    <a:pt x="25" y="15"/>
                    <a:pt x="31" y="15"/>
                  </a:cubicBezTo>
                  <a:cubicBezTo>
                    <a:pt x="36" y="15"/>
                    <a:pt x="42" y="17"/>
                    <a:pt x="46" y="20"/>
                  </a:cubicBezTo>
                  <a:lnTo>
                    <a:pt x="48" y="21"/>
                  </a:lnTo>
                  <a:lnTo>
                    <a:pt x="53" y="6"/>
                  </a:lnTo>
                  <a:lnTo>
                    <a:pt x="52" y="5"/>
                  </a:lnTo>
                  <a:cubicBezTo>
                    <a:pt x="48" y="3"/>
                    <a:pt x="40" y="0"/>
                    <a:pt x="32" y="0"/>
                  </a:cubicBezTo>
                  <a:cubicBezTo>
                    <a:pt x="14" y="0"/>
                    <a:pt x="4" y="11"/>
                    <a:pt x="4" y="23"/>
                  </a:cubicBezTo>
                  <a:cubicBezTo>
                    <a:pt x="4" y="34"/>
                    <a:pt x="10" y="41"/>
                    <a:pt x="24" y="47"/>
                  </a:cubicBezTo>
                  <a:cubicBezTo>
                    <a:pt x="37" y="52"/>
                    <a:pt x="37" y="55"/>
                    <a:pt x="37" y="59"/>
                  </a:cubicBezTo>
                  <a:cubicBezTo>
                    <a:pt x="37" y="65"/>
                    <a:pt x="34" y="68"/>
                    <a:pt x="27" y="68"/>
                  </a:cubicBezTo>
                  <a:cubicBezTo>
                    <a:pt x="21" y="68"/>
                    <a:pt x="14" y="65"/>
                    <a:pt x="8" y="61"/>
                  </a:cubicBezTo>
                  <a:lnTo>
                    <a:pt x="6" y="60"/>
                  </a:lnTo>
                  <a:lnTo>
                    <a:pt x="0" y="75"/>
                  </a:lnTo>
                  <a:lnTo>
                    <a:pt x="1" y="76"/>
                  </a:lnTo>
                  <a:cubicBezTo>
                    <a:pt x="9" y="81"/>
                    <a:pt x="18" y="84"/>
                    <a:pt x="27" y="84"/>
                  </a:cubicBezTo>
                  <a:cubicBezTo>
                    <a:pt x="45" y="84"/>
                    <a:pt x="54" y="71"/>
                    <a:pt x="54" y="59"/>
                  </a:cubicBezTo>
                  <a:cubicBezTo>
                    <a:pt x="54" y="47"/>
                    <a:pt x="49" y="40"/>
                    <a:pt x="33" y="3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6"/>
            <p:cNvSpPr>
              <a:spLocks noEditPoints="1"/>
            </p:cNvSpPr>
            <p:nvPr/>
          </p:nvSpPr>
          <p:spPr bwMode="auto">
            <a:xfrm>
              <a:off x="5145" y="4082"/>
              <a:ext cx="49" cy="50"/>
            </a:xfrm>
            <a:custGeom>
              <a:avLst/>
              <a:gdLst>
                <a:gd name="T0" fmla="*/ 65 w 82"/>
                <a:gd name="T1" fmla="*/ 42 h 84"/>
                <a:gd name="T2" fmla="*/ 65 w 82"/>
                <a:gd name="T3" fmla="*/ 42 h 84"/>
                <a:gd name="T4" fmla="*/ 41 w 82"/>
                <a:gd name="T5" fmla="*/ 69 h 84"/>
                <a:gd name="T6" fmla="*/ 17 w 82"/>
                <a:gd name="T7" fmla="*/ 42 h 84"/>
                <a:gd name="T8" fmla="*/ 41 w 82"/>
                <a:gd name="T9" fmla="*/ 15 h 84"/>
                <a:gd name="T10" fmla="*/ 65 w 82"/>
                <a:gd name="T11" fmla="*/ 42 h 84"/>
                <a:gd name="T12" fmla="*/ 41 w 82"/>
                <a:gd name="T13" fmla="*/ 0 h 84"/>
                <a:gd name="T14" fmla="*/ 41 w 82"/>
                <a:gd name="T15" fmla="*/ 0 h 84"/>
                <a:gd name="T16" fmla="*/ 0 w 82"/>
                <a:gd name="T17" fmla="*/ 42 h 84"/>
                <a:gd name="T18" fmla="*/ 41 w 82"/>
                <a:gd name="T19" fmla="*/ 84 h 84"/>
                <a:gd name="T20" fmla="*/ 82 w 82"/>
                <a:gd name="T21" fmla="*/ 42 h 84"/>
                <a:gd name="T22" fmla="*/ 41 w 82"/>
                <a:gd name="T2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84">
                  <a:moveTo>
                    <a:pt x="65" y="42"/>
                  </a:moveTo>
                  <a:lnTo>
                    <a:pt x="65" y="42"/>
                  </a:lnTo>
                  <a:cubicBezTo>
                    <a:pt x="65" y="57"/>
                    <a:pt x="55" y="69"/>
                    <a:pt x="41" y="69"/>
                  </a:cubicBezTo>
                  <a:cubicBezTo>
                    <a:pt x="27" y="69"/>
                    <a:pt x="17" y="57"/>
                    <a:pt x="17" y="42"/>
                  </a:cubicBezTo>
                  <a:cubicBezTo>
                    <a:pt x="17" y="26"/>
                    <a:pt x="27" y="15"/>
                    <a:pt x="41" y="15"/>
                  </a:cubicBezTo>
                  <a:cubicBezTo>
                    <a:pt x="55" y="15"/>
                    <a:pt x="65" y="26"/>
                    <a:pt x="65" y="42"/>
                  </a:cubicBezTo>
                  <a:close/>
                  <a:moveTo>
                    <a:pt x="41" y="0"/>
                  </a:moveTo>
                  <a:lnTo>
                    <a:pt x="41" y="0"/>
                  </a:lnTo>
                  <a:cubicBezTo>
                    <a:pt x="18" y="0"/>
                    <a:pt x="0" y="18"/>
                    <a:pt x="0" y="42"/>
                  </a:cubicBezTo>
                  <a:cubicBezTo>
                    <a:pt x="0" y="66"/>
                    <a:pt x="17" y="84"/>
                    <a:pt x="41" y="84"/>
                  </a:cubicBezTo>
                  <a:cubicBezTo>
                    <a:pt x="64" y="84"/>
                    <a:pt x="82" y="66"/>
                    <a:pt x="82" y="42"/>
                  </a:cubicBezTo>
                  <a:cubicBezTo>
                    <a:pt x="82" y="17"/>
                    <a:pt x="65" y="0"/>
                    <a:pt x="41" y="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7"/>
            <p:cNvSpPr>
              <a:spLocks/>
            </p:cNvSpPr>
            <p:nvPr/>
          </p:nvSpPr>
          <p:spPr bwMode="auto">
            <a:xfrm>
              <a:off x="5199" y="4082"/>
              <a:ext cx="40" cy="49"/>
            </a:xfrm>
            <a:custGeom>
              <a:avLst/>
              <a:gdLst>
                <a:gd name="T0" fmla="*/ 67 w 67"/>
                <a:gd name="T1" fmla="*/ 0 h 81"/>
                <a:gd name="T2" fmla="*/ 67 w 67"/>
                <a:gd name="T3" fmla="*/ 0 h 81"/>
                <a:gd name="T4" fmla="*/ 0 w 67"/>
                <a:gd name="T5" fmla="*/ 0 h 81"/>
                <a:gd name="T6" fmla="*/ 0 w 67"/>
                <a:gd name="T7" fmla="*/ 15 h 81"/>
                <a:gd name="T8" fmla="*/ 25 w 67"/>
                <a:gd name="T9" fmla="*/ 15 h 81"/>
                <a:gd name="T10" fmla="*/ 25 w 67"/>
                <a:gd name="T11" fmla="*/ 81 h 81"/>
                <a:gd name="T12" fmla="*/ 42 w 67"/>
                <a:gd name="T13" fmla="*/ 81 h 81"/>
                <a:gd name="T14" fmla="*/ 42 w 67"/>
                <a:gd name="T15" fmla="*/ 15 h 81"/>
                <a:gd name="T16" fmla="*/ 67 w 67"/>
                <a:gd name="T17" fmla="*/ 15 h 81"/>
                <a:gd name="T18" fmla="*/ 67 w 67"/>
                <a:gd name="T1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81">
                  <a:moveTo>
                    <a:pt x="67" y="0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25" y="81"/>
                  </a:lnTo>
                  <a:lnTo>
                    <a:pt x="42" y="81"/>
                  </a:lnTo>
                  <a:lnTo>
                    <a:pt x="42" y="15"/>
                  </a:lnTo>
                  <a:lnTo>
                    <a:pt x="67" y="1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8"/>
            <p:cNvSpPr>
              <a:spLocks noEditPoints="1"/>
            </p:cNvSpPr>
            <p:nvPr/>
          </p:nvSpPr>
          <p:spPr bwMode="auto">
            <a:xfrm>
              <a:off x="5238" y="4082"/>
              <a:ext cx="47" cy="49"/>
            </a:xfrm>
            <a:custGeom>
              <a:avLst/>
              <a:gdLst>
                <a:gd name="T0" fmla="*/ 48 w 79"/>
                <a:gd name="T1" fmla="*/ 51 h 82"/>
                <a:gd name="T2" fmla="*/ 48 w 79"/>
                <a:gd name="T3" fmla="*/ 51 h 82"/>
                <a:gd name="T4" fmla="*/ 30 w 79"/>
                <a:gd name="T5" fmla="*/ 51 h 82"/>
                <a:gd name="T6" fmla="*/ 39 w 79"/>
                <a:gd name="T7" fmla="*/ 30 h 82"/>
                <a:gd name="T8" fmla="*/ 48 w 79"/>
                <a:gd name="T9" fmla="*/ 51 h 82"/>
                <a:gd name="T10" fmla="*/ 37 w 79"/>
                <a:gd name="T11" fmla="*/ 0 h 82"/>
                <a:gd name="T12" fmla="*/ 37 w 79"/>
                <a:gd name="T13" fmla="*/ 0 h 82"/>
                <a:gd name="T14" fmla="*/ 0 w 79"/>
                <a:gd name="T15" fmla="*/ 82 h 82"/>
                <a:gd name="T16" fmla="*/ 17 w 79"/>
                <a:gd name="T17" fmla="*/ 82 h 82"/>
                <a:gd name="T18" fmla="*/ 25 w 79"/>
                <a:gd name="T19" fmla="*/ 64 h 82"/>
                <a:gd name="T20" fmla="*/ 54 w 79"/>
                <a:gd name="T21" fmla="*/ 64 h 82"/>
                <a:gd name="T22" fmla="*/ 61 w 79"/>
                <a:gd name="T23" fmla="*/ 82 h 82"/>
                <a:gd name="T24" fmla="*/ 79 w 79"/>
                <a:gd name="T25" fmla="*/ 82 h 82"/>
                <a:gd name="T26" fmla="*/ 41 w 79"/>
                <a:gd name="T27" fmla="*/ 0 h 82"/>
                <a:gd name="T28" fmla="*/ 37 w 7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82">
                  <a:moveTo>
                    <a:pt x="48" y="51"/>
                  </a:moveTo>
                  <a:lnTo>
                    <a:pt x="48" y="51"/>
                  </a:lnTo>
                  <a:lnTo>
                    <a:pt x="30" y="51"/>
                  </a:lnTo>
                  <a:lnTo>
                    <a:pt x="39" y="30"/>
                  </a:lnTo>
                  <a:lnTo>
                    <a:pt x="48" y="51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0" y="82"/>
                  </a:lnTo>
                  <a:lnTo>
                    <a:pt x="17" y="82"/>
                  </a:lnTo>
                  <a:lnTo>
                    <a:pt x="25" y="64"/>
                  </a:lnTo>
                  <a:lnTo>
                    <a:pt x="54" y="64"/>
                  </a:lnTo>
                  <a:lnTo>
                    <a:pt x="61" y="82"/>
                  </a:lnTo>
                  <a:lnTo>
                    <a:pt x="79" y="8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9"/>
            <p:cNvSpPr>
              <a:spLocks/>
            </p:cNvSpPr>
            <p:nvPr/>
          </p:nvSpPr>
          <p:spPr bwMode="auto">
            <a:xfrm>
              <a:off x="5311" y="4073"/>
              <a:ext cx="37" cy="59"/>
            </a:xfrm>
            <a:custGeom>
              <a:avLst/>
              <a:gdLst>
                <a:gd name="T0" fmla="*/ 39 w 63"/>
                <a:gd name="T1" fmla="*/ 40 h 98"/>
                <a:gd name="T2" fmla="*/ 39 w 63"/>
                <a:gd name="T3" fmla="*/ 40 h 98"/>
                <a:gd name="T4" fmla="*/ 24 w 63"/>
                <a:gd name="T5" fmla="*/ 27 h 98"/>
                <a:gd name="T6" fmla="*/ 36 w 63"/>
                <a:gd name="T7" fmla="*/ 17 h 98"/>
                <a:gd name="T8" fmla="*/ 54 w 63"/>
                <a:gd name="T9" fmla="*/ 24 h 98"/>
                <a:gd name="T10" fmla="*/ 55 w 63"/>
                <a:gd name="T11" fmla="*/ 25 h 98"/>
                <a:gd name="T12" fmla="*/ 61 w 63"/>
                <a:gd name="T13" fmla="*/ 8 h 98"/>
                <a:gd name="T14" fmla="*/ 60 w 63"/>
                <a:gd name="T15" fmla="*/ 7 h 98"/>
                <a:gd name="T16" fmla="*/ 37 w 63"/>
                <a:gd name="T17" fmla="*/ 0 h 98"/>
                <a:gd name="T18" fmla="*/ 5 w 63"/>
                <a:gd name="T19" fmla="*/ 28 h 98"/>
                <a:gd name="T20" fmla="*/ 28 w 63"/>
                <a:gd name="T21" fmla="*/ 55 h 98"/>
                <a:gd name="T22" fmla="*/ 44 w 63"/>
                <a:gd name="T23" fmla="*/ 70 h 98"/>
                <a:gd name="T24" fmla="*/ 32 w 63"/>
                <a:gd name="T25" fmla="*/ 80 h 98"/>
                <a:gd name="T26" fmla="*/ 9 w 63"/>
                <a:gd name="T27" fmla="*/ 72 h 98"/>
                <a:gd name="T28" fmla="*/ 7 w 63"/>
                <a:gd name="T29" fmla="*/ 71 h 98"/>
                <a:gd name="T30" fmla="*/ 0 w 63"/>
                <a:gd name="T31" fmla="*/ 88 h 98"/>
                <a:gd name="T32" fmla="*/ 2 w 63"/>
                <a:gd name="T33" fmla="*/ 89 h 98"/>
                <a:gd name="T34" fmla="*/ 31 w 63"/>
                <a:gd name="T35" fmla="*/ 98 h 98"/>
                <a:gd name="T36" fmla="*/ 63 w 63"/>
                <a:gd name="T37" fmla="*/ 69 h 98"/>
                <a:gd name="T38" fmla="*/ 39 w 63"/>
                <a:gd name="T3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98">
                  <a:moveTo>
                    <a:pt x="39" y="40"/>
                  </a:moveTo>
                  <a:lnTo>
                    <a:pt x="39" y="40"/>
                  </a:lnTo>
                  <a:cubicBezTo>
                    <a:pt x="27" y="35"/>
                    <a:pt x="24" y="32"/>
                    <a:pt x="24" y="27"/>
                  </a:cubicBezTo>
                  <a:cubicBezTo>
                    <a:pt x="24" y="21"/>
                    <a:pt x="29" y="17"/>
                    <a:pt x="36" y="17"/>
                  </a:cubicBezTo>
                  <a:cubicBezTo>
                    <a:pt x="42" y="17"/>
                    <a:pt x="49" y="21"/>
                    <a:pt x="54" y="24"/>
                  </a:cubicBezTo>
                  <a:lnTo>
                    <a:pt x="55" y="25"/>
                  </a:lnTo>
                  <a:lnTo>
                    <a:pt x="61" y="8"/>
                  </a:lnTo>
                  <a:lnTo>
                    <a:pt x="60" y="7"/>
                  </a:lnTo>
                  <a:cubicBezTo>
                    <a:pt x="55" y="4"/>
                    <a:pt x="47" y="0"/>
                    <a:pt x="37" y="0"/>
                  </a:cubicBezTo>
                  <a:cubicBezTo>
                    <a:pt x="16" y="0"/>
                    <a:pt x="5" y="14"/>
                    <a:pt x="5" y="28"/>
                  </a:cubicBezTo>
                  <a:cubicBezTo>
                    <a:pt x="5" y="40"/>
                    <a:pt x="12" y="48"/>
                    <a:pt x="28" y="55"/>
                  </a:cubicBezTo>
                  <a:cubicBezTo>
                    <a:pt x="43" y="61"/>
                    <a:pt x="44" y="65"/>
                    <a:pt x="44" y="70"/>
                  </a:cubicBezTo>
                  <a:cubicBezTo>
                    <a:pt x="44" y="76"/>
                    <a:pt x="39" y="80"/>
                    <a:pt x="32" y="80"/>
                  </a:cubicBezTo>
                  <a:cubicBezTo>
                    <a:pt x="24" y="80"/>
                    <a:pt x="16" y="77"/>
                    <a:pt x="9" y="72"/>
                  </a:cubicBezTo>
                  <a:lnTo>
                    <a:pt x="7" y="71"/>
                  </a:lnTo>
                  <a:lnTo>
                    <a:pt x="0" y="88"/>
                  </a:lnTo>
                  <a:lnTo>
                    <a:pt x="2" y="89"/>
                  </a:lnTo>
                  <a:cubicBezTo>
                    <a:pt x="10" y="94"/>
                    <a:pt x="21" y="98"/>
                    <a:pt x="31" y="98"/>
                  </a:cubicBezTo>
                  <a:cubicBezTo>
                    <a:pt x="52" y="98"/>
                    <a:pt x="63" y="83"/>
                    <a:pt x="63" y="69"/>
                  </a:cubicBezTo>
                  <a:cubicBezTo>
                    <a:pt x="63" y="56"/>
                    <a:pt x="56" y="48"/>
                    <a:pt x="39" y="4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0"/>
            <p:cNvSpPr>
              <a:spLocks/>
            </p:cNvSpPr>
            <p:nvPr/>
          </p:nvSpPr>
          <p:spPr bwMode="auto">
            <a:xfrm>
              <a:off x="5357" y="4082"/>
              <a:ext cx="39" cy="49"/>
            </a:xfrm>
            <a:custGeom>
              <a:avLst/>
              <a:gdLst>
                <a:gd name="T0" fmla="*/ 66 w 66"/>
                <a:gd name="T1" fmla="*/ 0 h 81"/>
                <a:gd name="T2" fmla="*/ 66 w 66"/>
                <a:gd name="T3" fmla="*/ 0 h 81"/>
                <a:gd name="T4" fmla="*/ 0 w 66"/>
                <a:gd name="T5" fmla="*/ 0 h 81"/>
                <a:gd name="T6" fmla="*/ 0 w 66"/>
                <a:gd name="T7" fmla="*/ 15 h 81"/>
                <a:gd name="T8" fmla="*/ 24 w 66"/>
                <a:gd name="T9" fmla="*/ 15 h 81"/>
                <a:gd name="T10" fmla="*/ 24 w 66"/>
                <a:gd name="T11" fmla="*/ 81 h 81"/>
                <a:gd name="T12" fmla="*/ 41 w 66"/>
                <a:gd name="T13" fmla="*/ 81 h 81"/>
                <a:gd name="T14" fmla="*/ 41 w 66"/>
                <a:gd name="T15" fmla="*/ 15 h 81"/>
                <a:gd name="T16" fmla="*/ 66 w 66"/>
                <a:gd name="T17" fmla="*/ 15 h 81"/>
                <a:gd name="T18" fmla="*/ 66 w 66"/>
                <a:gd name="T1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1">
                  <a:moveTo>
                    <a:pt x="66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24" y="81"/>
                  </a:lnTo>
                  <a:lnTo>
                    <a:pt x="41" y="81"/>
                  </a:lnTo>
                  <a:lnTo>
                    <a:pt x="41" y="15"/>
                  </a:lnTo>
                  <a:lnTo>
                    <a:pt x="66" y="1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1"/>
            <p:cNvSpPr>
              <a:spLocks noEditPoints="1"/>
            </p:cNvSpPr>
            <p:nvPr/>
          </p:nvSpPr>
          <p:spPr bwMode="auto">
            <a:xfrm>
              <a:off x="5395" y="4082"/>
              <a:ext cx="48" cy="49"/>
            </a:xfrm>
            <a:custGeom>
              <a:avLst/>
              <a:gdLst>
                <a:gd name="T0" fmla="*/ 48 w 79"/>
                <a:gd name="T1" fmla="*/ 51 h 82"/>
                <a:gd name="T2" fmla="*/ 48 w 79"/>
                <a:gd name="T3" fmla="*/ 51 h 82"/>
                <a:gd name="T4" fmla="*/ 31 w 79"/>
                <a:gd name="T5" fmla="*/ 51 h 82"/>
                <a:gd name="T6" fmla="*/ 39 w 79"/>
                <a:gd name="T7" fmla="*/ 30 h 82"/>
                <a:gd name="T8" fmla="*/ 48 w 79"/>
                <a:gd name="T9" fmla="*/ 51 h 82"/>
                <a:gd name="T10" fmla="*/ 38 w 79"/>
                <a:gd name="T11" fmla="*/ 0 h 82"/>
                <a:gd name="T12" fmla="*/ 38 w 79"/>
                <a:gd name="T13" fmla="*/ 0 h 82"/>
                <a:gd name="T14" fmla="*/ 0 w 79"/>
                <a:gd name="T15" fmla="*/ 82 h 82"/>
                <a:gd name="T16" fmla="*/ 17 w 79"/>
                <a:gd name="T17" fmla="*/ 82 h 82"/>
                <a:gd name="T18" fmla="*/ 25 w 79"/>
                <a:gd name="T19" fmla="*/ 64 h 82"/>
                <a:gd name="T20" fmla="*/ 54 w 79"/>
                <a:gd name="T21" fmla="*/ 64 h 82"/>
                <a:gd name="T22" fmla="*/ 61 w 79"/>
                <a:gd name="T23" fmla="*/ 82 h 82"/>
                <a:gd name="T24" fmla="*/ 79 w 79"/>
                <a:gd name="T25" fmla="*/ 82 h 82"/>
                <a:gd name="T26" fmla="*/ 42 w 79"/>
                <a:gd name="T27" fmla="*/ 0 h 82"/>
                <a:gd name="T28" fmla="*/ 38 w 7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82">
                  <a:moveTo>
                    <a:pt x="48" y="51"/>
                  </a:moveTo>
                  <a:lnTo>
                    <a:pt x="48" y="51"/>
                  </a:lnTo>
                  <a:lnTo>
                    <a:pt x="31" y="51"/>
                  </a:lnTo>
                  <a:lnTo>
                    <a:pt x="39" y="30"/>
                  </a:lnTo>
                  <a:lnTo>
                    <a:pt x="48" y="51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0" y="82"/>
                  </a:lnTo>
                  <a:lnTo>
                    <a:pt x="17" y="82"/>
                  </a:lnTo>
                  <a:lnTo>
                    <a:pt x="25" y="64"/>
                  </a:lnTo>
                  <a:lnTo>
                    <a:pt x="54" y="64"/>
                  </a:lnTo>
                  <a:lnTo>
                    <a:pt x="61" y="82"/>
                  </a:lnTo>
                  <a:lnTo>
                    <a:pt x="79" y="8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2"/>
            <p:cNvSpPr>
              <a:spLocks/>
            </p:cNvSpPr>
            <p:nvPr/>
          </p:nvSpPr>
          <p:spPr bwMode="auto">
            <a:xfrm>
              <a:off x="5441" y="4082"/>
              <a:ext cx="41" cy="49"/>
            </a:xfrm>
            <a:custGeom>
              <a:avLst/>
              <a:gdLst>
                <a:gd name="T0" fmla="*/ 0 w 67"/>
                <a:gd name="T1" fmla="*/ 15 h 81"/>
                <a:gd name="T2" fmla="*/ 0 w 67"/>
                <a:gd name="T3" fmla="*/ 15 h 81"/>
                <a:gd name="T4" fmla="*/ 25 w 67"/>
                <a:gd name="T5" fmla="*/ 15 h 81"/>
                <a:gd name="T6" fmla="*/ 25 w 67"/>
                <a:gd name="T7" fmla="*/ 81 h 81"/>
                <a:gd name="T8" fmla="*/ 42 w 67"/>
                <a:gd name="T9" fmla="*/ 81 h 81"/>
                <a:gd name="T10" fmla="*/ 42 w 67"/>
                <a:gd name="T11" fmla="*/ 15 h 81"/>
                <a:gd name="T12" fmla="*/ 67 w 67"/>
                <a:gd name="T13" fmla="*/ 15 h 81"/>
                <a:gd name="T14" fmla="*/ 67 w 67"/>
                <a:gd name="T15" fmla="*/ 0 h 81"/>
                <a:gd name="T16" fmla="*/ 0 w 67"/>
                <a:gd name="T17" fmla="*/ 0 h 81"/>
                <a:gd name="T18" fmla="*/ 0 w 67"/>
                <a:gd name="T1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81">
                  <a:moveTo>
                    <a:pt x="0" y="15"/>
                  </a:moveTo>
                  <a:lnTo>
                    <a:pt x="0" y="15"/>
                  </a:lnTo>
                  <a:lnTo>
                    <a:pt x="25" y="15"/>
                  </a:lnTo>
                  <a:lnTo>
                    <a:pt x="25" y="81"/>
                  </a:lnTo>
                  <a:lnTo>
                    <a:pt x="42" y="81"/>
                  </a:lnTo>
                  <a:lnTo>
                    <a:pt x="42" y="15"/>
                  </a:lnTo>
                  <a:lnTo>
                    <a:pt x="67" y="15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3"/>
            <p:cNvSpPr>
              <a:spLocks/>
            </p:cNvSpPr>
            <p:nvPr/>
          </p:nvSpPr>
          <p:spPr bwMode="auto">
            <a:xfrm>
              <a:off x="5493" y="4082"/>
              <a:ext cx="30" cy="49"/>
            </a:xfrm>
            <a:custGeom>
              <a:avLst/>
              <a:gdLst>
                <a:gd name="T0" fmla="*/ 51 w 51"/>
                <a:gd name="T1" fmla="*/ 15 h 81"/>
                <a:gd name="T2" fmla="*/ 51 w 51"/>
                <a:gd name="T3" fmla="*/ 15 h 81"/>
                <a:gd name="T4" fmla="*/ 51 w 51"/>
                <a:gd name="T5" fmla="*/ 0 h 81"/>
                <a:gd name="T6" fmla="*/ 0 w 51"/>
                <a:gd name="T7" fmla="*/ 0 h 81"/>
                <a:gd name="T8" fmla="*/ 0 w 51"/>
                <a:gd name="T9" fmla="*/ 81 h 81"/>
                <a:gd name="T10" fmla="*/ 51 w 51"/>
                <a:gd name="T11" fmla="*/ 81 h 81"/>
                <a:gd name="T12" fmla="*/ 51 w 51"/>
                <a:gd name="T13" fmla="*/ 66 h 81"/>
                <a:gd name="T14" fmla="*/ 17 w 51"/>
                <a:gd name="T15" fmla="*/ 66 h 81"/>
                <a:gd name="T16" fmla="*/ 17 w 51"/>
                <a:gd name="T17" fmla="*/ 47 h 81"/>
                <a:gd name="T18" fmla="*/ 48 w 51"/>
                <a:gd name="T19" fmla="*/ 47 h 81"/>
                <a:gd name="T20" fmla="*/ 48 w 51"/>
                <a:gd name="T21" fmla="*/ 32 h 81"/>
                <a:gd name="T22" fmla="*/ 17 w 51"/>
                <a:gd name="T23" fmla="*/ 32 h 81"/>
                <a:gd name="T24" fmla="*/ 17 w 51"/>
                <a:gd name="T25" fmla="*/ 15 h 81"/>
                <a:gd name="T26" fmla="*/ 51 w 51"/>
                <a:gd name="T27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81">
                  <a:moveTo>
                    <a:pt x="51" y="15"/>
                  </a:moveTo>
                  <a:lnTo>
                    <a:pt x="51" y="15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81"/>
                  </a:lnTo>
                  <a:lnTo>
                    <a:pt x="51" y="81"/>
                  </a:lnTo>
                  <a:lnTo>
                    <a:pt x="51" y="66"/>
                  </a:lnTo>
                  <a:lnTo>
                    <a:pt x="17" y="66"/>
                  </a:lnTo>
                  <a:lnTo>
                    <a:pt x="17" y="47"/>
                  </a:lnTo>
                  <a:lnTo>
                    <a:pt x="48" y="47"/>
                  </a:lnTo>
                  <a:lnTo>
                    <a:pt x="48" y="32"/>
                  </a:lnTo>
                  <a:lnTo>
                    <a:pt x="17" y="32"/>
                  </a:lnTo>
                  <a:lnTo>
                    <a:pt x="17" y="15"/>
                  </a:lnTo>
                  <a:lnTo>
                    <a:pt x="51" y="15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14"/>
            <p:cNvSpPr>
              <a:spLocks noEditPoints="1"/>
            </p:cNvSpPr>
            <p:nvPr/>
          </p:nvSpPr>
          <p:spPr bwMode="auto">
            <a:xfrm>
              <a:off x="4995" y="3360"/>
              <a:ext cx="385" cy="667"/>
            </a:xfrm>
            <a:custGeom>
              <a:avLst/>
              <a:gdLst>
                <a:gd name="T0" fmla="*/ 395 w 641"/>
                <a:gd name="T1" fmla="*/ 373 h 1111"/>
                <a:gd name="T2" fmla="*/ 395 w 641"/>
                <a:gd name="T3" fmla="*/ 373 h 1111"/>
                <a:gd name="T4" fmla="*/ 457 w 641"/>
                <a:gd name="T5" fmla="*/ 478 h 1111"/>
                <a:gd name="T6" fmla="*/ 352 w 641"/>
                <a:gd name="T7" fmla="*/ 417 h 1111"/>
                <a:gd name="T8" fmla="*/ 320 w 641"/>
                <a:gd name="T9" fmla="*/ 579 h 1111"/>
                <a:gd name="T10" fmla="*/ 289 w 641"/>
                <a:gd name="T11" fmla="*/ 417 h 1111"/>
                <a:gd name="T12" fmla="*/ 184 w 641"/>
                <a:gd name="T13" fmla="*/ 478 h 1111"/>
                <a:gd name="T14" fmla="*/ 246 w 641"/>
                <a:gd name="T15" fmla="*/ 373 h 1111"/>
                <a:gd name="T16" fmla="*/ 83 w 641"/>
                <a:gd name="T17" fmla="*/ 342 h 1111"/>
                <a:gd name="T18" fmla="*/ 246 w 641"/>
                <a:gd name="T19" fmla="*/ 311 h 1111"/>
                <a:gd name="T20" fmla="*/ 184 w 641"/>
                <a:gd name="T21" fmla="*/ 205 h 1111"/>
                <a:gd name="T22" fmla="*/ 289 w 641"/>
                <a:gd name="T23" fmla="*/ 267 h 1111"/>
                <a:gd name="T24" fmla="*/ 320 w 641"/>
                <a:gd name="T25" fmla="*/ 105 h 1111"/>
                <a:gd name="T26" fmla="*/ 352 w 641"/>
                <a:gd name="T27" fmla="*/ 267 h 1111"/>
                <a:gd name="T28" fmla="*/ 457 w 641"/>
                <a:gd name="T29" fmla="*/ 205 h 1111"/>
                <a:gd name="T30" fmla="*/ 395 w 641"/>
                <a:gd name="T31" fmla="*/ 311 h 1111"/>
                <a:gd name="T32" fmla="*/ 558 w 641"/>
                <a:gd name="T33" fmla="*/ 342 h 1111"/>
                <a:gd name="T34" fmla="*/ 395 w 641"/>
                <a:gd name="T35" fmla="*/ 373 h 1111"/>
                <a:gd name="T36" fmla="*/ 409 w 641"/>
                <a:gd name="T37" fmla="*/ 833 h 1111"/>
                <a:gd name="T38" fmla="*/ 409 w 641"/>
                <a:gd name="T39" fmla="*/ 833 h 1111"/>
                <a:gd name="T40" fmla="*/ 405 w 641"/>
                <a:gd name="T41" fmla="*/ 697 h 1111"/>
                <a:gd name="T42" fmla="*/ 320 w 641"/>
                <a:gd name="T43" fmla="*/ 799 h 1111"/>
                <a:gd name="T44" fmla="*/ 235 w 641"/>
                <a:gd name="T45" fmla="*/ 697 h 1111"/>
                <a:gd name="T46" fmla="*/ 232 w 641"/>
                <a:gd name="T47" fmla="*/ 833 h 1111"/>
                <a:gd name="T48" fmla="*/ 170 w 641"/>
                <a:gd name="T49" fmla="*/ 833 h 1111"/>
                <a:gd name="T50" fmla="*/ 183 w 641"/>
                <a:gd name="T51" fmla="*/ 535 h 1111"/>
                <a:gd name="T52" fmla="*/ 322 w 641"/>
                <a:gd name="T53" fmla="*/ 714 h 1111"/>
                <a:gd name="T54" fmla="*/ 458 w 641"/>
                <a:gd name="T55" fmla="*/ 535 h 1111"/>
                <a:gd name="T56" fmla="*/ 470 w 641"/>
                <a:gd name="T57" fmla="*/ 833 h 1111"/>
                <a:gd name="T58" fmla="*/ 409 w 641"/>
                <a:gd name="T59" fmla="*/ 833 h 1111"/>
                <a:gd name="T60" fmla="*/ 0 w 641"/>
                <a:gd name="T61" fmla="*/ 0 h 1111"/>
                <a:gd name="T62" fmla="*/ 0 w 641"/>
                <a:gd name="T63" fmla="*/ 0 h 1111"/>
                <a:gd name="T64" fmla="*/ 0 w 641"/>
                <a:gd name="T65" fmla="*/ 1111 h 1111"/>
                <a:gd name="T66" fmla="*/ 320 w 641"/>
                <a:gd name="T67" fmla="*/ 977 h 1111"/>
                <a:gd name="T68" fmla="*/ 641 w 641"/>
                <a:gd name="T69" fmla="*/ 1111 h 1111"/>
                <a:gd name="T70" fmla="*/ 641 w 641"/>
                <a:gd name="T71" fmla="*/ 0 h 1111"/>
                <a:gd name="T72" fmla="*/ 0 w 641"/>
                <a:gd name="T73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1" h="1111">
                  <a:moveTo>
                    <a:pt x="395" y="373"/>
                  </a:moveTo>
                  <a:lnTo>
                    <a:pt x="395" y="373"/>
                  </a:lnTo>
                  <a:lnTo>
                    <a:pt x="457" y="478"/>
                  </a:lnTo>
                  <a:lnTo>
                    <a:pt x="352" y="417"/>
                  </a:lnTo>
                  <a:lnTo>
                    <a:pt x="320" y="579"/>
                  </a:lnTo>
                  <a:lnTo>
                    <a:pt x="289" y="417"/>
                  </a:lnTo>
                  <a:lnTo>
                    <a:pt x="184" y="478"/>
                  </a:lnTo>
                  <a:lnTo>
                    <a:pt x="246" y="373"/>
                  </a:lnTo>
                  <a:lnTo>
                    <a:pt x="83" y="342"/>
                  </a:lnTo>
                  <a:lnTo>
                    <a:pt x="246" y="311"/>
                  </a:lnTo>
                  <a:lnTo>
                    <a:pt x="184" y="205"/>
                  </a:lnTo>
                  <a:lnTo>
                    <a:pt x="289" y="267"/>
                  </a:lnTo>
                  <a:lnTo>
                    <a:pt x="320" y="105"/>
                  </a:lnTo>
                  <a:lnTo>
                    <a:pt x="352" y="267"/>
                  </a:lnTo>
                  <a:lnTo>
                    <a:pt x="457" y="205"/>
                  </a:lnTo>
                  <a:lnTo>
                    <a:pt x="395" y="311"/>
                  </a:lnTo>
                  <a:lnTo>
                    <a:pt x="558" y="342"/>
                  </a:lnTo>
                  <a:lnTo>
                    <a:pt x="395" y="373"/>
                  </a:lnTo>
                  <a:close/>
                  <a:moveTo>
                    <a:pt x="409" y="833"/>
                  </a:moveTo>
                  <a:lnTo>
                    <a:pt x="409" y="833"/>
                  </a:lnTo>
                  <a:lnTo>
                    <a:pt x="405" y="697"/>
                  </a:lnTo>
                  <a:lnTo>
                    <a:pt x="320" y="799"/>
                  </a:lnTo>
                  <a:lnTo>
                    <a:pt x="235" y="697"/>
                  </a:lnTo>
                  <a:lnTo>
                    <a:pt x="232" y="833"/>
                  </a:lnTo>
                  <a:lnTo>
                    <a:pt x="170" y="833"/>
                  </a:lnTo>
                  <a:lnTo>
                    <a:pt x="183" y="535"/>
                  </a:lnTo>
                  <a:lnTo>
                    <a:pt x="322" y="714"/>
                  </a:lnTo>
                  <a:lnTo>
                    <a:pt x="458" y="535"/>
                  </a:lnTo>
                  <a:lnTo>
                    <a:pt x="470" y="833"/>
                  </a:lnTo>
                  <a:lnTo>
                    <a:pt x="409" y="83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111"/>
                  </a:lnTo>
                  <a:lnTo>
                    <a:pt x="320" y="977"/>
                  </a:lnTo>
                  <a:lnTo>
                    <a:pt x="641" y="1111"/>
                  </a:lnTo>
                  <a:lnTo>
                    <a:pt x="6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15"/>
            <p:cNvSpPr>
              <a:spLocks noEditPoints="1"/>
            </p:cNvSpPr>
            <p:nvPr/>
          </p:nvSpPr>
          <p:spPr bwMode="auto">
            <a:xfrm>
              <a:off x="442" y="4079"/>
              <a:ext cx="51" cy="53"/>
            </a:xfrm>
            <a:custGeom>
              <a:avLst/>
              <a:gdLst>
                <a:gd name="T0" fmla="*/ 34 w 85"/>
                <a:gd name="T1" fmla="*/ 33 h 88"/>
                <a:gd name="T2" fmla="*/ 34 w 85"/>
                <a:gd name="T3" fmla="*/ 33 h 88"/>
                <a:gd name="T4" fmla="*/ 54 w 85"/>
                <a:gd name="T5" fmla="*/ 33 h 88"/>
                <a:gd name="T6" fmla="*/ 51 w 85"/>
                <a:gd name="T7" fmla="*/ 54 h 88"/>
                <a:gd name="T8" fmla="*/ 31 w 85"/>
                <a:gd name="T9" fmla="*/ 54 h 88"/>
                <a:gd name="T10" fmla="*/ 34 w 85"/>
                <a:gd name="T11" fmla="*/ 33 h 88"/>
                <a:gd name="T12" fmla="*/ 5 w 85"/>
                <a:gd name="T13" fmla="*/ 33 h 88"/>
                <a:gd name="T14" fmla="*/ 5 w 85"/>
                <a:gd name="T15" fmla="*/ 33 h 88"/>
                <a:gd name="T16" fmla="*/ 20 w 85"/>
                <a:gd name="T17" fmla="*/ 33 h 88"/>
                <a:gd name="T18" fmla="*/ 16 w 85"/>
                <a:gd name="T19" fmla="*/ 53 h 88"/>
                <a:gd name="T20" fmla="*/ 0 w 85"/>
                <a:gd name="T21" fmla="*/ 53 h 88"/>
                <a:gd name="T22" fmla="*/ 0 w 85"/>
                <a:gd name="T23" fmla="*/ 67 h 88"/>
                <a:gd name="T24" fmla="*/ 14 w 85"/>
                <a:gd name="T25" fmla="*/ 67 h 88"/>
                <a:gd name="T26" fmla="*/ 11 w 85"/>
                <a:gd name="T27" fmla="*/ 88 h 88"/>
                <a:gd name="T28" fmla="*/ 26 w 85"/>
                <a:gd name="T29" fmla="*/ 88 h 88"/>
                <a:gd name="T30" fmla="*/ 29 w 85"/>
                <a:gd name="T31" fmla="*/ 67 h 88"/>
                <a:gd name="T32" fmla="*/ 48 w 85"/>
                <a:gd name="T33" fmla="*/ 67 h 88"/>
                <a:gd name="T34" fmla="*/ 45 w 85"/>
                <a:gd name="T35" fmla="*/ 88 h 88"/>
                <a:gd name="T36" fmla="*/ 60 w 85"/>
                <a:gd name="T37" fmla="*/ 88 h 88"/>
                <a:gd name="T38" fmla="*/ 63 w 85"/>
                <a:gd name="T39" fmla="*/ 67 h 88"/>
                <a:gd name="T40" fmla="*/ 79 w 85"/>
                <a:gd name="T41" fmla="*/ 67 h 88"/>
                <a:gd name="T42" fmla="*/ 79 w 85"/>
                <a:gd name="T43" fmla="*/ 53 h 88"/>
                <a:gd name="T44" fmla="*/ 65 w 85"/>
                <a:gd name="T45" fmla="*/ 53 h 88"/>
                <a:gd name="T46" fmla="*/ 68 w 85"/>
                <a:gd name="T47" fmla="*/ 33 h 88"/>
                <a:gd name="T48" fmla="*/ 85 w 85"/>
                <a:gd name="T49" fmla="*/ 33 h 88"/>
                <a:gd name="T50" fmla="*/ 85 w 85"/>
                <a:gd name="T51" fmla="*/ 20 h 88"/>
                <a:gd name="T52" fmla="*/ 70 w 85"/>
                <a:gd name="T53" fmla="*/ 20 h 88"/>
                <a:gd name="T54" fmla="*/ 73 w 85"/>
                <a:gd name="T55" fmla="*/ 0 h 88"/>
                <a:gd name="T56" fmla="*/ 59 w 85"/>
                <a:gd name="T57" fmla="*/ 0 h 88"/>
                <a:gd name="T58" fmla="*/ 55 w 85"/>
                <a:gd name="T59" fmla="*/ 20 h 88"/>
                <a:gd name="T60" fmla="*/ 36 w 85"/>
                <a:gd name="T61" fmla="*/ 20 h 88"/>
                <a:gd name="T62" fmla="*/ 39 w 85"/>
                <a:gd name="T63" fmla="*/ 0 h 88"/>
                <a:gd name="T64" fmla="*/ 25 w 85"/>
                <a:gd name="T65" fmla="*/ 0 h 88"/>
                <a:gd name="T66" fmla="*/ 22 w 85"/>
                <a:gd name="T67" fmla="*/ 20 h 88"/>
                <a:gd name="T68" fmla="*/ 5 w 85"/>
                <a:gd name="T69" fmla="*/ 20 h 88"/>
                <a:gd name="T70" fmla="*/ 5 w 85"/>
                <a:gd name="T71" fmla="*/ 3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" h="88">
                  <a:moveTo>
                    <a:pt x="34" y="33"/>
                  </a:moveTo>
                  <a:lnTo>
                    <a:pt x="34" y="33"/>
                  </a:lnTo>
                  <a:lnTo>
                    <a:pt x="54" y="33"/>
                  </a:lnTo>
                  <a:lnTo>
                    <a:pt x="51" y="54"/>
                  </a:lnTo>
                  <a:lnTo>
                    <a:pt x="31" y="54"/>
                  </a:lnTo>
                  <a:lnTo>
                    <a:pt x="34" y="33"/>
                  </a:lnTo>
                  <a:close/>
                  <a:moveTo>
                    <a:pt x="5" y="33"/>
                  </a:moveTo>
                  <a:lnTo>
                    <a:pt x="5" y="33"/>
                  </a:lnTo>
                  <a:lnTo>
                    <a:pt x="20" y="33"/>
                  </a:lnTo>
                  <a:lnTo>
                    <a:pt x="16" y="53"/>
                  </a:lnTo>
                  <a:lnTo>
                    <a:pt x="0" y="53"/>
                  </a:lnTo>
                  <a:lnTo>
                    <a:pt x="0" y="67"/>
                  </a:lnTo>
                  <a:lnTo>
                    <a:pt x="14" y="67"/>
                  </a:lnTo>
                  <a:lnTo>
                    <a:pt x="11" y="88"/>
                  </a:lnTo>
                  <a:lnTo>
                    <a:pt x="26" y="88"/>
                  </a:lnTo>
                  <a:lnTo>
                    <a:pt x="29" y="67"/>
                  </a:lnTo>
                  <a:lnTo>
                    <a:pt x="48" y="67"/>
                  </a:lnTo>
                  <a:lnTo>
                    <a:pt x="45" y="88"/>
                  </a:lnTo>
                  <a:lnTo>
                    <a:pt x="60" y="88"/>
                  </a:lnTo>
                  <a:lnTo>
                    <a:pt x="63" y="67"/>
                  </a:lnTo>
                  <a:lnTo>
                    <a:pt x="79" y="67"/>
                  </a:lnTo>
                  <a:lnTo>
                    <a:pt x="79" y="53"/>
                  </a:lnTo>
                  <a:lnTo>
                    <a:pt x="65" y="53"/>
                  </a:lnTo>
                  <a:lnTo>
                    <a:pt x="68" y="33"/>
                  </a:lnTo>
                  <a:lnTo>
                    <a:pt x="85" y="33"/>
                  </a:lnTo>
                  <a:lnTo>
                    <a:pt x="85" y="20"/>
                  </a:lnTo>
                  <a:lnTo>
                    <a:pt x="70" y="20"/>
                  </a:lnTo>
                  <a:lnTo>
                    <a:pt x="73" y="0"/>
                  </a:lnTo>
                  <a:lnTo>
                    <a:pt x="59" y="0"/>
                  </a:lnTo>
                  <a:lnTo>
                    <a:pt x="55" y="20"/>
                  </a:lnTo>
                  <a:lnTo>
                    <a:pt x="36" y="20"/>
                  </a:lnTo>
                  <a:lnTo>
                    <a:pt x="39" y="0"/>
                  </a:lnTo>
                  <a:lnTo>
                    <a:pt x="25" y="0"/>
                  </a:lnTo>
                  <a:lnTo>
                    <a:pt x="22" y="20"/>
                  </a:lnTo>
                  <a:lnTo>
                    <a:pt x="5" y="20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6"/>
            <p:cNvSpPr>
              <a:spLocks/>
            </p:cNvSpPr>
            <p:nvPr/>
          </p:nvSpPr>
          <p:spPr bwMode="auto">
            <a:xfrm>
              <a:off x="500" y="4069"/>
              <a:ext cx="47" cy="63"/>
            </a:xfrm>
            <a:custGeom>
              <a:avLst/>
              <a:gdLst>
                <a:gd name="T0" fmla="*/ 0 w 78"/>
                <a:gd name="T1" fmla="*/ 106 h 106"/>
                <a:gd name="T2" fmla="*/ 0 w 78"/>
                <a:gd name="T3" fmla="*/ 106 h 106"/>
                <a:gd name="T4" fmla="*/ 43 w 78"/>
                <a:gd name="T5" fmla="*/ 106 h 106"/>
                <a:gd name="T6" fmla="*/ 43 w 78"/>
                <a:gd name="T7" fmla="*/ 91 h 106"/>
                <a:gd name="T8" fmla="*/ 29 w 78"/>
                <a:gd name="T9" fmla="*/ 91 h 106"/>
                <a:gd name="T10" fmla="*/ 29 w 78"/>
                <a:gd name="T11" fmla="*/ 61 h 106"/>
                <a:gd name="T12" fmla="*/ 61 w 78"/>
                <a:gd name="T13" fmla="*/ 61 h 106"/>
                <a:gd name="T14" fmla="*/ 61 w 78"/>
                <a:gd name="T15" fmla="*/ 47 h 106"/>
                <a:gd name="T16" fmla="*/ 29 w 78"/>
                <a:gd name="T17" fmla="*/ 47 h 106"/>
                <a:gd name="T18" fmla="*/ 29 w 78"/>
                <a:gd name="T19" fmla="*/ 15 h 106"/>
                <a:gd name="T20" fmla="*/ 62 w 78"/>
                <a:gd name="T21" fmla="*/ 15 h 106"/>
                <a:gd name="T22" fmla="*/ 62 w 78"/>
                <a:gd name="T23" fmla="*/ 29 h 106"/>
                <a:gd name="T24" fmla="*/ 78 w 78"/>
                <a:gd name="T25" fmla="*/ 29 h 106"/>
                <a:gd name="T26" fmla="*/ 78 w 78"/>
                <a:gd name="T27" fmla="*/ 0 h 106"/>
                <a:gd name="T28" fmla="*/ 0 w 78"/>
                <a:gd name="T29" fmla="*/ 0 h 106"/>
                <a:gd name="T30" fmla="*/ 0 w 78"/>
                <a:gd name="T31" fmla="*/ 15 h 106"/>
                <a:gd name="T32" fmla="*/ 13 w 78"/>
                <a:gd name="T33" fmla="*/ 15 h 106"/>
                <a:gd name="T34" fmla="*/ 13 w 78"/>
                <a:gd name="T35" fmla="*/ 91 h 106"/>
                <a:gd name="T36" fmla="*/ 0 w 78"/>
                <a:gd name="T37" fmla="*/ 91 h 106"/>
                <a:gd name="T38" fmla="*/ 0 w 78"/>
                <a:gd name="T3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06">
                  <a:moveTo>
                    <a:pt x="0" y="106"/>
                  </a:moveTo>
                  <a:lnTo>
                    <a:pt x="0" y="106"/>
                  </a:lnTo>
                  <a:lnTo>
                    <a:pt x="43" y="106"/>
                  </a:lnTo>
                  <a:lnTo>
                    <a:pt x="43" y="91"/>
                  </a:lnTo>
                  <a:lnTo>
                    <a:pt x="29" y="91"/>
                  </a:lnTo>
                  <a:lnTo>
                    <a:pt x="29" y="61"/>
                  </a:lnTo>
                  <a:lnTo>
                    <a:pt x="61" y="61"/>
                  </a:lnTo>
                  <a:lnTo>
                    <a:pt x="61" y="47"/>
                  </a:lnTo>
                  <a:lnTo>
                    <a:pt x="29" y="47"/>
                  </a:lnTo>
                  <a:lnTo>
                    <a:pt x="29" y="15"/>
                  </a:lnTo>
                  <a:lnTo>
                    <a:pt x="62" y="15"/>
                  </a:lnTo>
                  <a:lnTo>
                    <a:pt x="62" y="29"/>
                  </a:lnTo>
                  <a:lnTo>
                    <a:pt x="78" y="29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91"/>
                  </a:lnTo>
                  <a:lnTo>
                    <a:pt x="0" y="9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7"/>
            <p:cNvSpPr>
              <a:spLocks/>
            </p:cNvSpPr>
            <p:nvPr/>
          </p:nvSpPr>
          <p:spPr bwMode="auto">
            <a:xfrm>
              <a:off x="548" y="4088"/>
              <a:ext cx="53" cy="45"/>
            </a:xfrm>
            <a:custGeom>
              <a:avLst/>
              <a:gdLst>
                <a:gd name="T0" fmla="*/ 34 w 87"/>
                <a:gd name="T1" fmla="*/ 74 h 74"/>
                <a:gd name="T2" fmla="*/ 34 w 87"/>
                <a:gd name="T3" fmla="*/ 74 h 74"/>
                <a:gd name="T4" fmla="*/ 61 w 87"/>
                <a:gd name="T5" fmla="*/ 61 h 74"/>
                <a:gd name="T6" fmla="*/ 61 w 87"/>
                <a:gd name="T7" fmla="*/ 73 h 74"/>
                <a:gd name="T8" fmla="*/ 87 w 87"/>
                <a:gd name="T9" fmla="*/ 73 h 74"/>
                <a:gd name="T10" fmla="*/ 87 w 87"/>
                <a:gd name="T11" fmla="*/ 60 h 74"/>
                <a:gd name="T12" fmla="*/ 76 w 87"/>
                <a:gd name="T13" fmla="*/ 60 h 74"/>
                <a:gd name="T14" fmla="*/ 76 w 87"/>
                <a:gd name="T15" fmla="*/ 0 h 74"/>
                <a:gd name="T16" fmla="*/ 49 w 87"/>
                <a:gd name="T17" fmla="*/ 0 h 74"/>
                <a:gd name="T18" fmla="*/ 49 w 87"/>
                <a:gd name="T19" fmla="*/ 13 h 74"/>
                <a:gd name="T20" fmla="*/ 60 w 87"/>
                <a:gd name="T21" fmla="*/ 13 h 74"/>
                <a:gd name="T22" fmla="*/ 60 w 87"/>
                <a:gd name="T23" fmla="*/ 50 h 74"/>
                <a:gd name="T24" fmla="*/ 39 w 87"/>
                <a:gd name="T25" fmla="*/ 60 h 74"/>
                <a:gd name="T26" fmla="*/ 29 w 87"/>
                <a:gd name="T27" fmla="*/ 54 h 74"/>
                <a:gd name="T28" fmla="*/ 28 w 87"/>
                <a:gd name="T29" fmla="*/ 46 h 74"/>
                <a:gd name="T30" fmla="*/ 28 w 87"/>
                <a:gd name="T31" fmla="*/ 0 h 74"/>
                <a:gd name="T32" fmla="*/ 0 w 87"/>
                <a:gd name="T33" fmla="*/ 0 h 74"/>
                <a:gd name="T34" fmla="*/ 0 w 87"/>
                <a:gd name="T35" fmla="*/ 13 h 74"/>
                <a:gd name="T36" fmla="*/ 11 w 87"/>
                <a:gd name="T37" fmla="*/ 13 h 74"/>
                <a:gd name="T38" fmla="*/ 11 w 87"/>
                <a:gd name="T39" fmla="*/ 50 h 74"/>
                <a:gd name="T40" fmla="*/ 15 w 87"/>
                <a:gd name="T41" fmla="*/ 65 h 74"/>
                <a:gd name="T42" fmla="*/ 34 w 87"/>
                <a:gd name="T4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74">
                  <a:moveTo>
                    <a:pt x="34" y="74"/>
                  </a:moveTo>
                  <a:lnTo>
                    <a:pt x="34" y="74"/>
                  </a:lnTo>
                  <a:cubicBezTo>
                    <a:pt x="45" y="74"/>
                    <a:pt x="54" y="68"/>
                    <a:pt x="61" y="61"/>
                  </a:cubicBezTo>
                  <a:lnTo>
                    <a:pt x="61" y="73"/>
                  </a:lnTo>
                  <a:lnTo>
                    <a:pt x="87" y="73"/>
                  </a:lnTo>
                  <a:lnTo>
                    <a:pt x="87" y="60"/>
                  </a:lnTo>
                  <a:lnTo>
                    <a:pt x="76" y="60"/>
                  </a:lnTo>
                  <a:lnTo>
                    <a:pt x="76" y="0"/>
                  </a:lnTo>
                  <a:lnTo>
                    <a:pt x="49" y="0"/>
                  </a:lnTo>
                  <a:lnTo>
                    <a:pt x="49" y="13"/>
                  </a:lnTo>
                  <a:lnTo>
                    <a:pt x="60" y="13"/>
                  </a:lnTo>
                  <a:lnTo>
                    <a:pt x="60" y="50"/>
                  </a:lnTo>
                  <a:cubicBezTo>
                    <a:pt x="54" y="55"/>
                    <a:pt x="47" y="60"/>
                    <a:pt x="39" y="60"/>
                  </a:cubicBezTo>
                  <a:cubicBezTo>
                    <a:pt x="34" y="60"/>
                    <a:pt x="31" y="58"/>
                    <a:pt x="29" y="54"/>
                  </a:cubicBezTo>
                  <a:cubicBezTo>
                    <a:pt x="28" y="52"/>
                    <a:pt x="28" y="49"/>
                    <a:pt x="28" y="46"/>
                  </a:cubicBezTo>
                  <a:lnTo>
                    <a:pt x="2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50"/>
                  </a:lnTo>
                  <a:cubicBezTo>
                    <a:pt x="11" y="56"/>
                    <a:pt x="13" y="61"/>
                    <a:pt x="15" y="65"/>
                  </a:cubicBezTo>
                  <a:cubicBezTo>
                    <a:pt x="19" y="71"/>
                    <a:pt x="25" y="74"/>
                    <a:pt x="34" y="74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8"/>
            <p:cNvSpPr>
              <a:spLocks/>
            </p:cNvSpPr>
            <p:nvPr/>
          </p:nvSpPr>
          <p:spPr bwMode="auto">
            <a:xfrm>
              <a:off x="608" y="4087"/>
              <a:ext cx="52" cy="45"/>
            </a:xfrm>
            <a:custGeom>
              <a:avLst/>
              <a:gdLst>
                <a:gd name="T0" fmla="*/ 27 w 87"/>
                <a:gd name="T1" fmla="*/ 2 h 75"/>
                <a:gd name="T2" fmla="*/ 27 w 87"/>
                <a:gd name="T3" fmla="*/ 2 h 75"/>
                <a:gd name="T4" fmla="*/ 0 w 87"/>
                <a:gd name="T5" fmla="*/ 2 h 75"/>
                <a:gd name="T6" fmla="*/ 0 w 87"/>
                <a:gd name="T7" fmla="*/ 15 h 75"/>
                <a:gd name="T8" fmla="*/ 11 w 87"/>
                <a:gd name="T9" fmla="*/ 15 h 75"/>
                <a:gd name="T10" fmla="*/ 11 w 87"/>
                <a:gd name="T11" fmla="*/ 62 h 75"/>
                <a:gd name="T12" fmla="*/ 0 w 87"/>
                <a:gd name="T13" fmla="*/ 62 h 75"/>
                <a:gd name="T14" fmla="*/ 0 w 87"/>
                <a:gd name="T15" fmla="*/ 75 h 75"/>
                <a:gd name="T16" fmla="*/ 38 w 87"/>
                <a:gd name="T17" fmla="*/ 75 h 75"/>
                <a:gd name="T18" fmla="*/ 38 w 87"/>
                <a:gd name="T19" fmla="*/ 62 h 75"/>
                <a:gd name="T20" fmla="*/ 27 w 87"/>
                <a:gd name="T21" fmla="*/ 62 h 75"/>
                <a:gd name="T22" fmla="*/ 27 w 87"/>
                <a:gd name="T23" fmla="*/ 25 h 75"/>
                <a:gd name="T24" fmla="*/ 48 w 87"/>
                <a:gd name="T25" fmla="*/ 15 h 75"/>
                <a:gd name="T26" fmla="*/ 58 w 87"/>
                <a:gd name="T27" fmla="*/ 20 h 75"/>
                <a:gd name="T28" fmla="*/ 60 w 87"/>
                <a:gd name="T29" fmla="*/ 29 h 75"/>
                <a:gd name="T30" fmla="*/ 60 w 87"/>
                <a:gd name="T31" fmla="*/ 62 h 75"/>
                <a:gd name="T32" fmla="*/ 49 w 87"/>
                <a:gd name="T33" fmla="*/ 62 h 75"/>
                <a:gd name="T34" fmla="*/ 49 w 87"/>
                <a:gd name="T35" fmla="*/ 75 h 75"/>
                <a:gd name="T36" fmla="*/ 87 w 87"/>
                <a:gd name="T37" fmla="*/ 75 h 75"/>
                <a:gd name="T38" fmla="*/ 87 w 87"/>
                <a:gd name="T39" fmla="*/ 62 h 75"/>
                <a:gd name="T40" fmla="*/ 76 w 87"/>
                <a:gd name="T41" fmla="*/ 62 h 75"/>
                <a:gd name="T42" fmla="*/ 76 w 87"/>
                <a:gd name="T43" fmla="*/ 25 h 75"/>
                <a:gd name="T44" fmla="*/ 72 w 87"/>
                <a:gd name="T45" fmla="*/ 10 h 75"/>
                <a:gd name="T46" fmla="*/ 53 w 87"/>
                <a:gd name="T47" fmla="*/ 0 h 75"/>
                <a:gd name="T48" fmla="*/ 27 w 87"/>
                <a:gd name="T49" fmla="*/ 14 h 75"/>
                <a:gd name="T50" fmla="*/ 27 w 87"/>
                <a:gd name="T51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" h="75">
                  <a:moveTo>
                    <a:pt x="27" y="2"/>
                  </a:moveTo>
                  <a:lnTo>
                    <a:pt x="27" y="2"/>
                  </a:lnTo>
                  <a:lnTo>
                    <a:pt x="0" y="2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11" y="62"/>
                  </a:lnTo>
                  <a:lnTo>
                    <a:pt x="0" y="62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62"/>
                  </a:lnTo>
                  <a:lnTo>
                    <a:pt x="27" y="62"/>
                  </a:lnTo>
                  <a:lnTo>
                    <a:pt x="27" y="25"/>
                  </a:lnTo>
                  <a:cubicBezTo>
                    <a:pt x="34" y="19"/>
                    <a:pt x="41" y="15"/>
                    <a:pt x="48" y="15"/>
                  </a:cubicBezTo>
                  <a:cubicBezTo>
                    <a:pt x="53" y="15"/>
                    <a:pt x="57" y="17"/>
                    <a:pt x="58" y="20"/>
                  </a:cubicBezTo>
                  <a:cubicBezTo>
                    <a:pt x="59" y="22"/>
                    <a:pt x="60" y="25"/>
                    <a:pt x="60" y="29"/>
                  </a:cubicBezTo>
                  <a:lnTo>
                    <a:pt x="60" y="62"/>
                  </a:lnTo>
                  <a:lnTo>
                    <a:pt x="49" y="62"/>
                  </a:lnTo>
                  <a:lnTo>
                    <a:pt x="49" y="75"/>
                  </a:lnTo>
                  <a:lnTo>
                    <a:pt x="87" y="75"/>
                  </a:lnTo>
                  <a:lnTo>
                    <a:pt x="87" y="62"/>
                  </a:lnTo>
                  <a:lnTo>
                    <a:pt x="76" y="62"/>
                  </a:lnTo>
                  <a:lnTo>
                    <a:pt x="76" y="25"/>
                  </a:lnTo>
                  <a:cubicBezTo>
                    <a:pt x="76" y="19"/>
                    <a:pt x="75" y="14"/>
                    <a:pt x="72" y="10"/>
                  </a:cubicBezTo>
                  <a:cubicBezTo>
                    <a:pt x="69" y="4"/>
                    <a:pt x="62" y="0"/>
                    <a:pt x="53" y="0"/>
                  </a:cubicBezTo>
                  <a:cubicBezTo>
                    <a:pt x="43" y="0"/>
                    <a:pt x="34" y="7"/>
                    <a:pt x="27" y="14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9"/>
            <p:cNvSpPr>
              <a:spLocks noEditPoints="1"/>
            </p:cNvSpPr>
            <p:nvPr/>
          </p:nvSpPr>
          <p:spPr bwMode="auto">
            <a:xfrm>
              <a:off x="666" y="4058"/>
              <a:ext cx="51" cy="75"/>
            </a:xfrm>
            <a:custGeom>
              <a:avLst/>
              <a:gdLst>
                <a:gd name="T0" fmla="*/ 38 w 84"/>
                <a:gd name="T1" fmla="*/ 111 h 125"/>
                <a:gd name="T2" fmla="*/ 38 w 84"/>
                <a:gd name="T3" fmla="*/ 111 h 125"/>
                <a:gd name="T4" fmla="*/ 16 w 84"/>
                <a:gd name="T5" fmla="*/ 87 h 125"/>
                <a:gd name="T6" fmla="*/ 38 w 84"/>
                <a:gd name="T7" fmla="*/ 63 h 125"/>
                <a:gd name="T8" fmla="*/ 57 w 84"/>
                <a:gd name="T9" fmla="*/ 70 h 125"/>
                <a:gd name="T10" fmla="*/ 57 w 84"/>
                <a:gd name="T11" fmla="*/ 103 h 125"/>
                <a:gd name="T12" fmla="*/ 38 w 84"/>
                <a:gd name="T13" fmla="*/ 111 h 125"/>
                <a:gd name="T14" fmla="*/ 34 w 84"/>
                <a:gd name="T15" fmla="*/ 125 h 125"/>
                <a:gd name="T16" fmla="*/ 34 w 84"/>
                <a:gd name="T17" fmla="*/ 125 h 125"/>
                <a:gd name="T18" fmla="*/ 57 w 84"/>
                <a:gd name="T19" fmla="*/ 115 h 125"/>
                <a:gd name="T20" fmla="*/ 57 w 84"/>
                <a:gd name="T21" fmla="*/ 124 h 125"/>
                <a:gd name="T22" fmla="*/ 84 w 84"/>
                <a:gd name="T23" fmla="*/ 124 h 125"/>
                <a:gd name="T24" fmla="*/ 84 w 84"/>
                <a:gd name="T25" fmla="*/ 111 h 125"/>
                <a:gd name="T26" fmla="*/ 73 w 84"/>
                <a:gd name="T27" fmla="*/ 111 h 125"/>
                <a:gd name="T28" fmla="*/ 73 w 84"/>
                <a:gd name="T29" fmla="*/ 0 h 125"/>
                <a:gd name="T30" fmla="*/ 45 w 84"/>
                <a:gd name="T31" fmla="*/ 0 h 125"/>
                <a:gd name="T32" fmla="*/ 45 w 84"/>
                <a:gd name="T33" fmla="*/ 14 h 125"/>
                <a:gd name="T34" fmla="*/ 57 w 84"/>
                <a:gd name="T35" fmla="*/ 14 h 125"/>
                <a:gd name="T36" fmla="*/ 57 w 84"/>
                <a:gd name="T37" fmla="*/ 57 h 125"/>
                <a:gd name="T38" fmla="*/ 35 w 84"/>
                <a:gd name="T39" fmla="*/ 49 h 125"/>
                <a:gd name="T40" fmla="*/ 0 w 84"/>
                <a:gd name="T41" fmla="*/ 88 h 125"/>
                <a:gd name="T42" fmla="*/ 34 w 84"/>
                <a:gd name="T4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125">
                  <a:moveTo>
                    <a:pt x="38" y="111"/>
                  </a:moveTo>
                  <a:lnTo>
                    <a:pt x="38" y="111"/>
                  </a:lnTo>
                  <a:cubicBezTo>
                    <a:pt x="26" y="111"/>
                    <a:pt x="16" y="102"/>
                    <a:pt x="16" y="87"/>
                  </a:cubicBezTo>
                  <a:cubicBezTo>
                    <a:pt x="16" y="72"/>
                    <a:pt x="26" y="63"/>
                    <a:pt x="38" y="63"/>
                  </a:cubicBezTo>
                  <a:cubicBezTo>
                    <a:pt x="46" y="63"/>
                    <a:pt x="52" y="66"/>
                    <a:pt x="57" y="70"/>
                  </a:cubicBezTo>
                  <a:lnTo>
                    <a:pt x="57" y="103"/>
                  </a:lnTo>
                  <a:cubicBezTo>
                    <a:pt x="51" y="108"/>
                    <a:pt x="45" y="111"/>
                    <a:pt x="38" y="111"/>
                  </a:cubicBezTo>
                  <a:close/>
                  <a:moveTo>
                    <a:pt x="34" y="125"/>
                  </a:moveTo>
                  <a:lnTo>
                    <a:pt x="34" y="125"/>
                  </a:lnTo>
                  <a:cubicBezTo>
                    <a:pt x="44" y="125"/>
                    <a:pt x="51" y="121"/>
                    <a:pt x="57" y="115"/>
                  </a:cubicBezTo>
                  <a:lnTo>
                    <a:pt x="57" y="124"/>
                  </a:lnTo>
                  <a:lnTo>
                    <a:pt x="84" y="124"/>
                  </a:lnTo>
                  <a:lnTo>
                    <a:pt x="84" y="111"/>
                  </a:lnTo>
                  <a:lnTo>
                    <a:pt x="73" y="111"/>
                  </a:lnTo>
                  <a:lnTo>
                    <a:pt x="73" y="0"/>
                  </a:lnTo>
                  <a:lnTo>
                    <a:pt x="45" y="0"/>
                  </a:lnTo>
                  <a:lnTo>
                    <a:pt x="45" y="14"/>
                  </a:lnTo>
                  <a:lnTo>
                    <a:pt x="57" y="14"/>
                  </a:lnTo>
                  <a:lnTo>
                    <a:pt x="57" y="57"/>
                  </a:lnTo>
                  <a:cubicBezTo>
                    <a:pt x="52" y="53"/>
                    <a:pt x="45" y="49"/>
                    <a:pt x="35" y="49"/>
                  </a:cubicBezTo>
                  <a:cubicBezTo>
                    <a:pt x="15" y="49"/>
                    <a:pt x="0" y="66"/>
                    <a:pt x="0" y="88"/>
                  </a:cubicBezTo>
                  <a:cubicBezTo>
                    <a:pt x="0" y="110"/>
                    <a:pt x="15" y="125"/>
                    <a:pt x="34" y="125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20"/>
            <p:cNvSpPr>
              <a:spLocks/>
            </p:cNvSpPr>
            <p:nvPr/>
          </p:nvSpPr>
          <p:spPr bwMode="auto">
            <a:xfrm>
              <a:off x="723" y="4069"/>
              <a:ext cx="77" cy="63"/>
            </a:xfrm>
            <a:custGeom>
              <a:avLst/>
              <a:gdLst>
                <a:gd name="T0" fmla="*/ 0 w 128"/>
                <a:gd name="T1" fmla="*/ 106 h 106"/>
                <a:gd name="T2" fmla="*/ 0 w 128"/>
                <a:gd name="T3" fmla="*/ 106 h 106"/>
                <a:gd name="T4" fmla="*/ 42 w 128"/>
                <a:gd name="T5" fmla="*/ 106 h 106"/>
                <a:gd name="T6" fmla="*/ 42 w 128"/>
                <a:gd name="T7" fmla="*/ 91 h 106"/>
                <a:gd name="T8" fmla="*/ 29 w 128"/>
                <a:gd name="T9" fmla="*/ 91 h 106"/>
                <a:gd name="T10" fmla="*/ 31 w 128"/>
                <a:gd name="T11" fmla="*/ 31 h 106"/>
                <a:gd name="T12" fmla="*/ 62 w 128"/>
                <a:gd name="T13" fmla="*/ 89 h 106"/>
                <a:gd name="T14" fmla="*/ 65 w 128"/>
                <a:gd name="T15" fmla="*/ 89 h 106"/>
                <a:gd name="T16" fmla="*/ 96 w 128"/>
                <a:gd name="T17" fmla="*/ 31 h 106"/>
                <a:gd name="T18" fmla="*/ 98 w 128"/>
                <a:gd name="T19" fmla="*/ 91 h 106"/>
                <a:gd name="T20" fmla="*/ 86 w 128"/>
                <a:gd name="T21" fmla="*/ 91 h 106"/>
                <a:gd name="T22" fmla="*/ 86 w 128"/>
                <a:gd name="T23" fmla="*/ 106 h 106"/>
                <a:gd name="T24" fmla="*/ 128 w 128"/>
                <a:gd name="T25" fmla="*/ 106 h 106"/>
                <a:gd name="T26" fmla="*/ 128 w 128"/>
                <a:gd name="T27" fmla="*/ 91 h 106"/>
                <a:gd name="T28" fmla="*/ 115 w 128"/>
                <a:gd name="T29" fmla="*/ 91 h 106"/>
                <a:gd name="T30" fmla="*/ 111 w 128"/>
                <a:gd name="T31" fmla="*/ 15 h 106"/>
                <a:gd name="T32" fmla="*/ 125 w 128"/>
                <a:gd name="T33" fmla="*/ 15 h 106"/>
                <a:gd name="T34" fmla="*/ 125 w 128"/>
                <a:gd name="T35" fmla="*/ 0 h 106"/>
                <a:gd name="T36" fmla="*/ 97 w 128"/>
                <a:gd name="T37" fmla="*/ 0 h 106"/>
                <a:gd name="T38" fmla="*/ 64 w 128"/>
                <a:gd name="T39" fmla="*/ 63 h 106"/>
                <a:gd name="T40" fmla="*/ 31 w 128"/>
                <a:gd name="T41" fmla="*/ 0 h 106"/>
                <a:gd name="T42" fmla="*/ 3 w 128"/>
                <a:gd name="T43" fmla="*/ 0 h 106"/>
                <a:gd name="T44" fmla="*/ 3 w 128"/>
                <a:gd name="T45" fmla="*/ 15 h 106"/>
                <a:gd name="T46" fmla="*/ 16 w 128"/>
                <a:gd name="T47" fmla="*/ 15 h 106"/>
                <a:gd name="T48" fmla="*/ 13 w 128"/>
                <a:gd name="T49" fmla="*/ 91 h 106"/>
                <a:gd name="T50" fmla="*/ 0 w 128"/>
                <a:gd name="T51" fmla="*/ 91 h 106"/>
                <a:gd name="T52" fmla="*/ 0 w 128"/>
                <a:gd name="T5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106">
                  <a:moveTo>
                    <a:pt x="0" y="106"/>
                  </a:moveTo>
                  <a:lnTo>
                    <a:pt x="0" y="106"/>
                  </a:lnTo>
                  <a:lnTo>
                    <a:pt x="42" y="106"/>
                  </a:lnTo>
                  <a:lnTo>
                    <a:pt x="42" y="91"/>
                  </a:lnTo>
                  <a:lnTo>
                    <a:pt x="29" y="91"/>
                  </a:lnTo>
                  <a:lnTo>
                    <a:pt x="31" y="31"/>
                  </a:lnTo>
                  <a:lnTo>
                    <a:pt x="62" y="89"/>
                  </a:lnTo>
                  <a:lnTo>
                    <a:pt x="65" y="89"/>
                  </a:lnTo>
                  <a:lnTo>
                    <a:pt x="96" y="31"/>
                  </a:lnTo>
                  <a:lnTo>
                    <a:pt x="98" y="91"/>
                  </a:lnTo>
                  <a:lnTo>
                    <a:pt x="86" y="91"/>
                  </a:lnTo>
                  <a:lnTo>
                    <a:pt x="86" y="106"/>
                  </a:lnTo>
                  <a:lnTo>
                    <a:pt x="128" y="106"/>
                  </a:lnTo>
                  <a:lnTo>
                    <a:pt x="128" y="91"/>
                  </a:lnTo>
                  <a:lnTo>
                    <a:pt x="115" y="91"/>
                  </a:lnTo>
                  <a:lnTo>
                    <a:pt x="111" y="15"/>
                  </a:lnTo>
                  <a:lnTo>
                    <a:pt x="125" y="15"/>
                  </a:lnTo>
                  <a:lnTo>
                    <a:pt x="125" y="0"/>
                  </a:lnTo>
                  <a:lnTo>
                    <a:pt x="97" y="0"/>
                  </a:lnTo>
                  <a:lnTo>
                    <a:pt x="64" y="63"/>
                  </a:lnTo>
                  <a:lnTo>
                    <a:pt x="31" y="0"/>
                  </a:lnTo>
                  <a:lnTo>
                    <a:pt x="3" y="0"/>
                  </a:lnTo>
                  <a:lnTo>
                    <a:pt x="3" y="15"/>
                  </a:lnTo>
                  <a:lnTo>
                    <a:pt x="16" y="15"/>
                  </a:lnTo>
                  <a:lnTo>
                    <a:pt x="13" y="91"/>
                  </a:lnTo>
                  <a:lnTo>
                    <a:pt x="0" y="9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21"/>
            <p:cNvSpPr>
              <a:spLocks noEditPoints="1"/>
            </p:cNvSpPr>
            <p:nvPr/>
          </p:nvSpPr>
          <p:spPr bwMode="auto">
            <a:xfrm>
              <a:off x="808" y="4066"/>
              <a:ext cx="23" cy="66"/>
            </a:xfrm>
            <a:custGeom>
              <a:avLst/>
              <a:gdLst>
                <a:gd name="T0" fmla="*/ 18 w 39"/>
                <a:gd name="T1" fmla="*/ 23 h 110"/>
                <a:gd name="T2" fmla="*/ 18 w 39"/>
                <a:gd name="T3" fmla="*/ 23 h 110"/>
                <a:gd name="T4" fmla="*/ 29 w 39"/>
                <a:gd name="T5" fmla="*/ 11 h 110"/>
                <a:gd name="T6" fmla="*/ 18 w 39"/>
                <a:gd name="T7" fmla="*/ 0 h 110"/>
                <a:gd name="T8" fmla="*/ 7 w 39"/>
                <a:gd name="T9" fmla="*/ 11 h 110"/>
                <a:gd name="T10" fmla="*/ 18 w 39"/>
                <a:gd name="T11" fmla="*/ 23 h 110"/>
                <a:gd name="T12" fmla="*/ 0 w 39"/>
                <a:gd name="T13" fmla="*/ 110 h 110"/>
                <a:gd name="T14" fmla="*/ 0 w 39"/>
                <a:gd name="T15" fmla="*/ 110 h 110"/>
                <a:gd name="T16" fmla="*/ 39 w 39"/>
                <a:gd name="T17" fmla="*/ 110 h 110"/>
                <a:gd name="T18" fmla="*/ 39 w 39"/>
                <a:gd name="T19" fmla="*/ 97 h 110"/>
                <a:gd name="T20" fmla="*/ 28 w 39"/>
                <a:gd name="T21" fmla="*/ 97 h 110"/>
                <a:gd name="T22" fmla="*/ 28 w 39"/>
                <a:gd name="T23" fmla="*/ 37 h 110"/>
                <a:gd name="T24" fmla="*/ 0 w 39"/>
                <a:gd name="T25" fmla="*/ 37 h 110"/>
                <a:gd name="T26" fmla="*/ 0 w 39"/>
                <a:gd name="T27" fmla="*/ 50 h 110"/>
                <a:gd name="T28" fmla="*/ 12 w 39"/>
                <a:gd name="T29" fmla="*/ 50 h 110"/>
                <a:gd name="T30" fmla="*/ 12 w 39"/>
                <a:gd name="T31" fmla="*/ 97 h 110"/>
                <a:gd name="T32" fmla="*/ 0 w 39"/>
                <a:gd name="T33" fmla="*/ 97 h 110"/>
                <a:gd name="T34" fmla="*/ 0 w 39"/>
                <a:gd name="T3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10">
                  <a:moveTo>
                    <a:pt x="18" y="23"/>
                  </a:moveTo>
                  <a:lnTo>
                    <a:pt x="18" y="23"/>
                  </a:lnTo>
                  <a:cubicBezTo>
                    <a:pt x="24" y="23"/>
                    <a:pt x="29" y="18"/>
                    <a:pt x="29" y="11"/>
                  </a:cubicBezTo>
                  <a:cubicBezTo>
                    <a:pt x="29" y="5"/>
                    <a:pt x="24" y="0"/>
                    <a:pt x="18" y="0"/>
                  </a:cubicBezTo>
                  <a:cubicBezTo>
                    <a:pt x="12" y="0"/>
                    <a:pt x="7" y="5"/>
                    <a:pt x="7" y="11"/>
                  </a:cubicBezTo>
                  <a:cubicBezTo>
                    <a:pt x="7" y="18"/>
                    <a:pt x="12" y="23"/>
                    <a:pt x="18" y="23"/>
                  </a:cubicBezTo>
                  <a:close/>
                  <a:moveTo>
                    <a:pt x="0" y="110"/>
                  </a:moveTo>
                  <a:lnTo>
                    <a:pt x="0" y="110"/>
                  </a:lnTo>
                  <a:lnTo>
                    <a:pt x="39" y="110"/>
                  </a:lnTo>
                  <a:lnTo>
                    <a:pt x="39" y="97"/>
                  </a:lnTo>
                  <a:lnTo>
                    <a:pt x="28" y="97"/>
                  </a:lnTo>
                  <a:lnTo>
                    <a:pt x="28" y="37"/>
                  </a:lnTo>
                  <a:lnTo>
                    <a:pt x="0" y="37"/>
                  </a:lnTo>
                  <a:lnTo>
                    <a:pt x="0" y="50"/>
                  </a:lnTo>
                  <a:lnTo>
                    <a:pt x="12" y="50"/>
                  </a:lnTo>
                  <a:lnTo>
                    <a:pt x="12" y="97"/>
                  </a:lnTo>
                  <a:lnTo>
                    <a:pt x="0" y="97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22"/>
            <p:cNvSpPr>
              <a:spLocks/>
            </p:cNvSpPr>
            <p:nvPr/>
          </p:nvSpPr>
          <p:spPr bwMode="auto">
            <a:xfrm>
              <a:off x="839" y="4087"/>
              <a:ext cx="52" cy="45"/>
            </a:xfrm>
            <a:custGeom>
              <a:avLst/>
              <a:gdLst>
                <a:gd name="T0" fmla="*/ 27 w 87"/>
                <a:gd name="T1" fmla="*/ 2 h 75"/>
                <a:gd name="T2" fmla="*/ 27 w 87"/>
                <a:gd name="T3" fmla="*/ 2 h 75"/>
                <a:gd name="T4" fmla="*/ 0 w 87"/>
                <a:gd name="T5" fmla="*/ 2 h 75"/>
                <a:gd name="T6" fmla="*/ 0 w 87"/>
                <a:gd name="T7" fmla="*/ 15 h 75"/>
                <a:gd name="T8" fmla="*/ 11 w 87"/>
                <a:gd name="T9" fmla="*/ 15 h 75"/>
                <a:gd name="T10" fmla="*/ 11 w 87"/>
                <a:gd name="T11" fmla="*/ 62 h 75"/>
                <a:gd name="T12" fmla="*/ 0 w 87"/>
                <a:gd name="T13" fmla="*/ 62 h 75"/>
                <a:gd name="T14" fmla="*/ 0 w 87"/>
                <a:gd name="T15" fmla="*/ 75 h 75"/>
                <a:gd name="T16" fmla="*/ 38 w 87"/>
                <a:gd name="T17" fmla="*/ 75 h 75"/>
                <a:gd name="T18" fmla="*/ 38 w 87"/>
                <a:gd name="T19" fmla="*/ 62 h 75"/>
                <a:gd name="T20" fmla="*/ 27 w 87"/>
                <a:gd name="T21" fmla="*/ 62 h 75"/>
                <a:gd name="T22" fmla="*/ 27 w 87"/>
                <a:gd name="T23" fmla="*/ 25 h 75"/>
                <a:gd name="T24" fmla="*/ 48 w 87"/>
                <a:gd name="T25" fmla="*/ 15 h 75"/>
                <a:gd name="T26" fmla="*/ 58 w 87"/>
                <a:gd name="T27" fmla="*/ 20 h 75"/>
                <a:gd name="T28" fmla="*/ 60 w 87"/>
                <a:gd name="T29" fmla="*/ 29 h 75"/>
                <a:gd name="T30" fmla="*/ 60 w 87"/>
                <a:gd name="T31" fmla="*/ 62 h 75"/>
                <a:gd name="T32" fmla="*/ 49 w 87"/>
                <a:gd name="T33" fmla="*/ 62 h 75"/>
                <a:gd name="T34" fmla="*/ 49 w 87"/>
                <a:gd name="T35" fmla="*/ 75 h 75"/>
                <a:gd name="T36" fmla="*/ 87 w 87"/>
                <a:gd name="T37" fmla="*/ 75 h 75"/>
                <a:gd name="T38" fmla="*/ 87 w 87"/>
                <a:gd name="T39" fmla="*/ 62 h 75"/>
                <a:gd name="T40" fmla="*/ 76 w 87"/>
                <a:gd name="T41" fmla="*/ 62 h 75"/>
                <a:gd name="T42" fmla="*/ 76 w 87"/>
                <a:gd name="T43" fmla="*/ 25 h 75"/>
                <a:gd name="T44" fmla="*/ 72 w 87"/>
                <a:gd name="T45" fmla="*/ 10 h 75"/>
                <a:gd name="T46" fmla="*/ 53 w 87"/>
                <a:gd name="T47" fmla="*/ 0 h 75"/>
                <a:gd name="T48" fmla="*/ 27 w 87"/>
                <a:gd name="T49" fmla="*/ 14 h 75"/>
                <a:gd name="T50" fmla="*/ 27 w 87"/>
                <a:gd name="T51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" h="75">
                  <a:moveTo>
                    <a:pt x="27" y="2"/>
                  </a:moveTo>
                  <a:lnTo>
                    <a:pt x="27" y="2"/>
                  </a:lnTo>
                  <a:lnTo>
                    <a:pt x="0" y="2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11" y="62"/>
                  </a:lnTo>
                  <a:lnTo>
                    <a:pt x="0" y="62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62"/>
                  </a:lnTo>
                  <a:lnTo>
                    <a:pt x="27" y="62"/>
                  </a:lnTo>
                  <a:lnTo>
                    <a:pt x="27" y="25"/>
                  </a:lnTo>
                  <a:cubicBezTo>
                    <a:pt x="33" y="19"/>
                    <a:pt x="41" y="15"/>
                    <a:pt x="48" y="15"/>
                  </a:cubicBezTo>
                  <a:cubicBezTo>
                    <a:pt x="53" y="15"/>
                    <a:pt x="56" y="17"/>
                    <a:pt x="58" y="20"/>
                  </a:cubicBezTo>
                  <a:cubicBezTo>
                    <a:pt x="59" y="22"/>
                    <a:pt x="60" y="25"/>
                    <a:pt x="60" y="29"/>
                  </a:cubicBezTo>
                  <a:lnTo>
                    <a:pt x="60" y="62"/>
                  </a:lnTo>
                  <a:lnTo>
                    <a:pt x="49" y="62"/>
                  </a:lnTo>
                  <a:lnTo>
                    <a:pt x="49" y="75"/>
                  </a:lnTo>
                  <a:lnTo>
                    <a:pt x="87" y="75"/>
                  </a:lnTo>
                  <a:lnTo>
                    <a:pt x="87" y="62"/>
                  </a:lnTo>
                  <a:lnTo>
                    <a:pt x="76" y="62"/>
                  </a:lnTo>
                  <a:lnTo>
                    <a:pt x="76" y="25"/>
                  </a:lnTo>
                  <a:cubicBezTo>
                    <a:pt x="76" y="19"/>
                    <a:pt x="74" y="14"/>
                    <a:pt x="72" y="10"/>
                  </a:cubicBezTo>
                  <a:cubicBezTo>
                    <a:pt x="68" y="4"/>
                    <a:pt x="62" y="0"/>
                    <a:pt x="53" y="0"/>
                  </a:cubicBezTo>
                  <a:cubicBezTo>
                    <a:pt x="42" y="0"/>
                    <a:pt x="34" y="7"/>
                    <a:pt x="27" y="14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23"/>
            <p:cNvSpPr>
              <a:spLocks/>
            </p:cNvSpPr>
            <p:nvPr/>
          </p:nvSpPr>
          <p:spPr bwMode="auto">
            <a:xfrm>
              <a:off x="897" y="4087"/>
              <a:ext cx="53" cy="45"/>
            </a:xfrm>
            <a:custGeom>
              <a:avLst/>
              <a:gdLst>
                <a:gd name="T0" fmla="*/ 27 w 88"/>
                <a:gd name="T1" fmla="*/ 2 h 75"/>
                <a:gd name="T2" fmla="*/ 27 w 88"/>
                <a:gd name="T3" fmla="*/ 2 h 75"/>
                <a:gd name="T4" fmla="*/ 0 w 88"/>
                <a:gd name="T5" fmla="*/ 2 h 75"/>
                <a:gd name="T6" fmla="*/ 0 w 88"/>
                <a:gd name="T7" fmla="*/ 15 h 75"/>
                <a:gd name="T8" fmla="*/ 12 w 88"/>
                <a:gd name="T9" fmla="*/ 15 h 75"/>
                <a:gd name="T10" fmla="*/ 12 w 88"/>
                <a:gd name="T11" fmla="*/ 62 h 75"/>
                <a:gd name="T12" fmla="*/ 0 w 88"/>
                <a:gd name="T13" fmla="*/ 62 h 75"/>
                <a:gd name="T14" fmla="*/ 0 w 88"/>
                <a:gd name="T15" fmla="*/ 75 h 75"/>
                <a:gd name="T16" fmla="*/ 38 w 88"/>
                <a:gd name="T17" fmla="*/ 75 h 75"/>
                <a:gd name="T18" fmla="*/ 38 w 88"/>
                <a:gd name="T19" fmla="*/ 62 h 75"/>
                <a:gd name="T20" fmla="*/ 28 w 88"/>
                <a:gd name="T21" fmla="*/ 62 h 75"/>
                <a:gd name="T22" fmla="*/ 28 w 88"/>
                <a:gd name="T23" fmla="*/ 25 h 75"/>
                <a:gd name="T24" fmla="*/ 48 w 88"/>
                <a:gd name="T25" fmla="*/ 15 h 75"/>
                <a:gd name="T26" fmla="*/ 59 w 88"/>
                <a:gd name="T27" fmla="*/ 20 h 75"/>
                <a:gd name="T28" fmla="*/ 60 w 88"/>
                <a:gd name="T29" fmla="*/ 29 h 75"/>
                <a:gd name="T30" fmla="*/ 60 w 88"/>
                <a:gd name="T31" fmla="*/ 62 h 75"/>
                <a:gd name="T32" fmla="*/ 50 w 88"/>
                <a:gd name="T33" fmla="*/ 62 h 75"/>
                <a:gd name="T34" fmla="*/ 50 w 88"/>
                <a:gd name="T35" fmla="*/ 75 h 75"/>
                <a:gd name="T36" fmla="*/ 88 w 88"/>
                <a:gd name="T37" fmla="*/ 75 h 75"/>
                <a:gd name="T38" fmla="*/ 88 w 88"/>
                <a:gd name="T39" fmla="*/ 62 h 75"/>
                <a:gd name="T40" fmla="*/ 76 w 88"/>
                <a:gd name="T41" fmla="*/ 62 h 75"/>
                <a:gd name="T42" fmla="*/ 76 w 88"/>
                <a:gd name="T43" fmla="*/ 25 h 75"/>
                <a:gd name="T44" fmla="*/ 73 w 88"/>
                <a:gd name="T45" fmla="*/ 10 h 75"/>
                <a:gd name="T46" fmla="*/ 53 w 88"/>
                <a:gd name="T47" fmla="*/ 0 h 75"/>
                <a:gd name="T48" fmla="*/ 27 w 88"/>
                <a:gd name="T49" fmla="*/ 14 h 75"/>
                <a:gd name="T50" fmla="*/ 27 w 88"/>
                <a:gd name="T51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8" h="75">
                  <a:moveTo>
                    <a:pt x="27" y="2"/>
                  </a:moveTo>
                  <a:lnTo>
                    <a:pt x="27" y="2"/>
                  </a:lnTo>
                  <a:lnTo>
                    <a:pt x="0" y="2"/>
                  </a:lnTo>
                  <a:lnTo>
                    <a:pt x="0" y="15"/>
                  </a:lnTo>
                  <a:lnTo>
                    <a:pt x="12" y="15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0" y="75"/>
                  </a:lnTo>
                  <a:lnTo>
                    <a:pt x="38" y="75"/>
                  </a:lnTo>
                  <a:lnTo>
                    <a:pt x="38" y="62"/>
                  </a:lnTo>
                  <a:lnTo>
                    <a:pt x="28" y="62"/>
                  </a:lnTo>
                  <a:lnTo>
                    <a:pt x="28" y="25"/>
                  </a:lnTo>
                  <a:cubicBezTo>
                    <a:pt x="34" y="19"/>
                    <a:pt x="41" y="15"/>
                    <a:pt x="48" y="15"/>
                  </a:cubicBezTo>
                  <a:cubicBezTo>
                    <a:pt x="53" y="15"/>
                    <a:pt x="57" y="17"/>
                    <a:pt x="59" y="20"/>
                  </a:cubicBezTo>
                  <a:cubicBezTo>
                    <a:pt x="60" y="22"/>
                    <a:pt x="60" y="25"/>
                    <a:pt x="60" y="29"/>
                  </a:cubicBezTo>
                  <a:lnTo>
                    <a:pt x="60" y="62"/>
                  </a:lnTo>
                  <a:lnTo>
                    <a:pt x="50" y="62"/>
                  </a:lnTo>
                  <a:lnTo>
                    <a:pt x="50" y="75"/>
                  </a:lnTo>
                  <a:lnTo>
                    <a:pt x="88" y="75"/>
                  </a:lnTo>
                  <a:lnTo>
                    <a:pt x="88" y="62"/>
                  </a:lnTo>
                  <a:lnTo>
                    <a:pt x="76" y="62"/>
                  </a:lnTo>
                  <a:lnTo>
                    <a:pt x="76" y="25"/>
                  </a:lnTo>
                  <a:cubicBezTo>
                    <a:pt x="76" y="19"/>
                    <a:pt x="75" y="14"/>
                    <a:pt x="73" y="10"/>
                  </a:cubicBezTo>
                  <a:cubicBezTo>
                    <a:pt x="69" y="4"/>
                    <a:pt x="62" y="0"/>
                    <a:pt x="53" y="0"/>
                  </a:cubicBezTo>
                  <a:cubicBezTo>
                    <a:pt x="43" y="0"/>
                    <a:pt x="34" y="7"/>
                    <a:pt x="27" y="14"/>
                  </a:cubicBezTo>
                  <a:lnTo>
                    <a:pt x="27" y="2"/>
                  </a:ln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4"/>
            <p:cNvSpPr>
              <a:spLocks noEditPoints="1"/>
            </p:cNvSpPr>
            <p:nvPr/>
          </p:nvSpPr>
          <p:spPr bwMode="auto">
            <a:xfrm>
              <a:off x="956" y="4087"/>
              <a:ext cx="43" cy="46"/>
            </a:xfrm>
            <a:custGeom>
              <a:avLst/>
              <a:gdLst>
                <a:gd name="T0" fmla="*/ 71 w 72"/>
                <a:gd name="T1" fmla="*/ 43 h 76"/>
                <a:gd name="T2" fmla="*/ 71 w 72"/>
                <a:gd name="T3" fmla="*/ 43 h 76"/>
                <a:gd name="T4" fmla="*/ 72 w 72"/>
                <a:gd name="T5" fmla="*/ 35 h 76"/>
                <a:gd name="T6" fmla="*/ 37 w 72"/>
                <a:gd name="T7" fmla="*/ 0 h 76"/>
                <a:gd name="T8" fmla="*/ 0 w 72"/>
                <a:gd name="T9" fmla="*/ 38 h 76"/>
                <a:gd name="T10" fmla="*/ 40 w 72"/>
                <a:gd name="T11" fmla="*/ 76 h 76"/>
                <a:gd name="T12" fmla="*/ 67 w 72"/>
                <a:gd name="T13" fmla="*/ 69 h 76"/>
                <a:gd name="T14" fmla="*/ 69 w 72"/>
                <a:gd name="T15" fmla="*/ 55 h 76"/>
                <a:gd name="T16" fmla="*/ 42 w 72"/>
                <a:gd name="T17" fmla="*/ 63 h 76"/>
                <a:gd name="T18" fmla="*/ 17 w 72"/>
                <a:gd name="T19" fmla="*/ 43 h 76"/>
                <a:gd name="T20" fmla="*/ 71 w 72"/>
                <a:gd name="T21" fmla="*/ 43 h 76"/>
                <a:gd name="T22" fmla="*/ 36 w 72"/>
                <a:gd name="T23" fmla="*/ 13 h 76"/>
                <a:gd name="T24" fmla="*/ 36 w 72"/>
                <a:gd name="T25" fmla="*/ 13 h 76"/>
                <a:gd name="T26" fmla="*/ 56 w 72"/>
                <a:gd name="T27" fmla="*/ 32 h 76"/>
                <a:gd name="T28" fmla="*/ 17 w 72"/>
                <a:gd name="T29" fmla="*/ 32 h 76"/>
                <a:gd name="T30" fmla="*/ 36 w 72"/>
                <a:gd name="T31" fmla="*/ 1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76">
                  <a:moveTo>
                    <a:pt x="71" y="43"/>
                  </a:moveTo>
                  <a:lnTo>
                    <a:pt x="71" y="43"/>
                  </a:lnTo>
                  <a:cubicBezTo>
                    <a:pt x="71" y="41"/>
                    <a:pt x="72" y="38"/>
                    <a:pt x="72" y="35"/>
                  </a:cubicBezTo>
                  <a:cubicBezTo>
                    <a:pt x="72" y="16"/>
                    <a:pt x="60" y="0"/>
                    <a:pt x="37" y="0"/>
                  </a:cubicBezTo>
                  <a:cubicBezTo>
                    <a:pt x="14" y="0"/>
                    <a:pt x="0" y="18"/>
                    <a:pt x="0" y="38"/>
                  </a:cubicBezTo>
                  <a:cubicBezTo>
                    <a:pt x="0" y="61"/>
                    <a:pt x="16" y="76"/>
                    <a:pt x="40" y="76"/>
                  </a:cubicBezTo>
                  <a:cubicBezTo>
                    <a:pt x="50" y="76"/>
                    <a:pt x="60" y="74"/>
                    <a:pt x="67" y="69"/>
                  </a:cubicBezTo>
                  <a:lnTo>
                    <a:pt x="69" y="55"/>
                  </a:lnTo>
                  <a:cubicBezTo>
                    <a:pt x="60" y="60"/>
                    <a:pt x="52" y="63"/>
                    <a:pt x="42" y="63"/>
                  </a:cubicBezTo>
                  <a:cubicBezTo>
                    <a:pt x="29" y="63"/>
                    <a:pt x="19" y="57"/>
                    <a:pt x="17" y="43"/>
                  </a:cubicBezTo>
                  <a:lnTo>
                    <a:pt x="71" y="43"/>
                  </a:ln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48" y="13"/>
                    <a:pt x="55" y="21"/>
                    <a:pt x="56" y="32"/>
                  </a:cubicBezTo>
                  <a:lnTo>
                    <a:pt x="17" y="32"/>
                  </a:lnTo>
                  <a:cubicBezTo>
                    <a:pt x="19" y="19"/>
                    <a:pt x="27" y="13"/>
                    <a:pt x="36" y="13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25"/>
            <p:cNvSpPr>
              <a:spLocks/>
            </p:cNvSpPr>
            <p:nvPr/>
          </p:nvSpPr>
          <p:spPr bwMode="auto">
            <a:xfrm>
              <a:off x="1007" y="4087"/>
              <a:ext cx="38" cy="46"/>
            </a:xfrm>
            <a:custGeom>
              <a:avLst/>
              <a:gdLst>
                <a:gd name="T0" fmla="*/ 60 w 62"/>
                <a:gd name="T1" fmla="*/ 17 h 76"/>
                <a:gd name="T2" fmla="*/ 60 w 62"/>
                <a:gd name="T3" fmla="*/ 17 h 76"/>
                <a:gd name="T4" fmla="*/ 56 w 62"/>
                <a:gd name="T5" fmla="*/ 8 h 76"/>
                <a:gd name="T6" fmla="*/ 32 w 62"/>
                <a:gd name="T7" fmla="*/ 0 h 76"/>
                <a:gd name="T8" fmla="*/ 2 w 62"/>
                <a:gd name="T9" fmla="*/ 23 h 76"/>
                <a:gd name="T10" fmla="*/ 31 w 62"/>
                <a:gd name="T11" fmla="*/ 45 h 76"/>
                <a:gd name="T12" fmla="*/ 47 w 62"/>
                <a:gd name="T13" fmla="*/ 55 h 76"/>
                <a:gd name="T14" fmla="*/ 32 w 62"/>
                <a:gd name="T15" fmla="*/ 64 h 76"/>
                <a:gd name="T16" fmla="*/ 17 w 62"/>
                <a:gd name="T17" fmla="*/ 61 h 76"/>
                <a:gd name="T18" fmla="*/ 18 w 62"/>
                <a:gd name="T19" fmla="*/ 58 h 76"/>
                <a:gd name="T20" fmla="*/ 9 w 62"/>
                <a:gd name="T21" fmla="*/ 49 h 76"/>
                <a:gd name="T22" fmla="*/ 0 w 62"/>
                <a:gd name="T23" fmla="*/ 58 h 76"/>
                <a:gd name="T24" fmla="*/ 4 w 62"/>
                <a:gd name="T25" fmla="*/ 68 h 76"/>
                <a:gd name="T26" fmla="*/ 32 w 62"/>
                <a:gd name="T27" fmla="*/ 76 h 76"/>
                <a:gd name="T28" fmla="*/ 62 w 62"/>
                <a:gd name="T29" fmla="*/ 53 h 76"/>
                <a:gd name="T30" fmla="*/ 34 w 62"/>
                <a:gd name="T31" fmla="*/ 31 h 76"/>
                <a:gd name="T32" fmla="*/ 18 w 62"/>
                <a:gd name="T33" fmla="*/ 21 h 76"/>
                <a:gd name="T34" fmla="*/ 31 w 62"/>
                <a:gd name="T35" fmla="*/ 12 h 76"/>
                <a:gd name="T36" fmla="*/ 43 w 62"/>
                <a:gd name="T37" fmla="*/ 14 h 76"/>
                <a:gd name="T38" fmla="*/ 42 w 62"/>
                <a:gd name="T39" fmla="*/ 18 h 76"/>
                <a:gd name="T40" fmla="*/ 51 w 62"/>
                <a:gd name="T41" fmla="*/ 27 h 76"/>
                <a:gd name="T42" fmla="*/ 60 w 62"/>
                <a:gd name="T43" fmla="*/ 1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76">
                  <a:moveTo>
                    <a:pt x="60" y="17"/>
                  </a:moveTo>
                  <a:lnTo>
                    <a:pt x="60" y="17"/>
                  </a:lnTo>
                  <a:cubicBezTo>
                    <a:pt x="60" y="14"/>
                    <a:pt x="59" y="11"/>
                    <a:pt x="56" y="8"/>
                  </a:cubicBezTo>
                  <a:cubicBezTo>
                    <a:pt x="51" y="3"/>
                    <a:pt x="41" y="0"/>
                    <a:pt x="32" y="0"/>
                  </a:cubicBezTo>
                  <a:cubicBezTo>
                    <a:pt x="12" y="0"/>
                    <a:pt x="2" y="11"/>
                    <a:pt x="2" y="23"/>
                  </a:cubicBezTo>
                  <a:cubicBezTo>
                    <a:pt x="2" y="36"/>
                    <a:pt x="12" y="40"/>
                    <a:pt x="31" y="45"/>
                  </a:cubicBezTo>
                  <a:cubicBezTo>
                    <a:pt x="42" y="48"/>
                    <a:pt x="47" y="50"/>
                    <a:pt x="47" y="55"/>
                  </a:cubicBezTo>
                  <a:cubicBezTo>
                    <a:pt x="47" y="61"/>
                    <a:pt x="40" y="64"/>
                    <a:pt x="32" y="64"/>
                  </a:cubicBezTo>
                  <a:cubicBezTo>
                    <a:pt x="26" y="64"/>
                    <a:pt x="20" y="63"/>
                    <a:pt x="17" y="61"/>
                  </a:cubicBezTo>
                  <a:cubicBezTo>
                    <a:pt x="18" y="60"/>
                    <a:pt x="18" y="59"/>
                    <a:pt x="18" y="58"/>
                  </a:cubicBezTo>
                  <a:cubicBezTo>
                    <a:pt x="18" y="52"/>
                    <a:pt x="14" y="49"/>
                    <a:pt x="9" y="49"/>
                  </a:cubicBezTo>
                  <a:cubicBezTo>
                    <a:pt x="4" y="49"/>
                    <a:pt x="0" y="53"/>
                    <a:pt x="0" y="58"/>
                  </a:cubicBezTo>
                  <a:cubicBezTo>
                    <a:pt x="0" y="62"/>
                    <a:pt x="1" y="65"/>
                    <a:pt x="4" y="68"/>
                  </a:cubicBezTo>
                  <a:cubicBezTo>
                    <a:pt x="9" y="73"/>
                    <a:pt x="21" y="76"/>
                    <a:pt x="32" y="76"/>
                  </a:cubicBezTo>
                  <a:cubicBezTo>
                    <a:pt x="48" y="76"/>
                    <a:pt x="62" y="68"/>
                    <a:pt x="62" y="53"/>
                  </a:cubicBezTo>
                  <a:cubicBezTo>
                    <a:pt x="62" y="40"/>
                    <a:pt x="51" y="35"/>
                    <a:pt x="34" y="31"/>
                  </a:cubicBezTo>
                  <a:cubicBezTo>
                    <a:pt x="23" y="28"/>
                    <a:pt x="18" y="26"/>
                    <a:pt x="18" y="21"/>
                  </a:cubicBezTo>
                  <a:cubicBezTo>
                    <a:pt x="18" y="17"/>
                    <a:pt x="22" y="12"/>
                    <a:pt x="31" y="12"/>
                  </a:cubicBezTo>
                  <a:cubicBezTo>
                    <a:pt x="36" y="12"/>
                    <a:pt x="40" y="13"/>
                    <a:pt x="43" y="14"/>
                  </a:cubicBezTo>
                  <a:cubicBezTo>
                    <a:pt x="42" y="15"/>
                    <a:pt x="42" y="17"/>
                    <a:pt x="42" y="18"/>
                  </a:cubicBezTo>
                  <a:cubicBezTo>
                    <a:pt x="42" y="23"/>
                    <a:pt x="46" y="27"/>
                    <a:pt x="51" y="27"/>
                  </a:cubicBezTo>
                  <a:cubicBezTo>
                    <a:pt x="56" y="27"/>
                    <a:pt x="60" y="23"/>
                    <a:pt x="60" y="17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6"/>
            <p:cNvSpPr>
              <a:spLocks noEditPoints="1"/>
            </p:cNvSpPr>
            <p:nvPr/>
          </p:nvSpPr>
          <p:spPr bwMode="auto">
            <a:xfrm>
              <a:off x="1053" y="4087"/>
              <a:ext cx="46" cy="46"/>
            </a:xfrm>
            <a:custGeom>
              <a:avLst/>
              <a:gdLst>
                <a:gd name="T0" fmla="*/ 39 w 77"/>
                <a:gd name="T1" fmla="*/ 76 h 76"/>
                <a:gd name="T2" fmla="*/ 39 w 77"/>
                <a:gd name="T3" fmla="*/ 76 h 76"/>
                <a:gd name="T4" fmla="*/ 77 w 77"/>
                <a:gd name="T5" fmla="*/ 38 h 76"/>
                <a:gd name="T6" fmla="*/ 39 w 77"/>
                <a:gd name="T7" fmla="*/ 0 h 76"/>
                <a:gd name="T8" fmla="*/ 0 w 77"/>
                <a:gd name="T9" fmla="*/ 38 h 76"/>
                <a:gd name="T10" fmla="*/ 39 w 77"/>
                <a:gd name="T11" fmla="*/ 76 h 76"/>
                <a:gd name="T12" fmla="*/ 39 w 77"/>
                <a:gd name="T13" fmla="*/ 63 h 76"/>
                <a:gd name="T14" fmla="*/ 39 w 77"/>
                <a:gd name="T15" fmla="*/ 63 h 76"/>
                <a:gd name="T16" fmla="*/ 17 w 77"/>
                <a:gd name="T17" fmla="*/ 38 h 76"/>
                <a:gd name="T18" fmla="*/ 39 w 77"/>
                <a:gd name="T19" fmla="*/ 14 h 76"/>
                <a:gd name="T20" fmla="*/ 61 w 77"/>
                <a:gd name="T21" fmla="*/ 38 h 76"/>
                <a:gd name="T22" fmla="*/ 39 w 77"/>
                <a:gd name="T23" fmla="*/ 6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76">
                  <a:moveTo>
                    <a:pt x="39" y="76"/>
                  </a:moveTo>
                  <a:lnTo>
                    <a:pt x="39" y="76"/>
                  </a:lnTo>
                  <a:cubicBezTo>
                    <a:pt x="62" y="76"/>
                    <a:pt x="77" y="59"/>
                    <a:pt x="77" y="38"/>
                  </a:cubicBezTo>
                  <a:cubicBezTo>
                    <a:pt x="77" y="18"/>
                    <a:pt x="63" y="0"/>
                    <a:pt x="39" y="0"/>
                  </a:cubicBezTo>
                  <a:cubicBezTo>
                    <a:pt x="15" y="0"/>
                    <a:pt x="0" y="18"/>
                    <a:pt x="0" y="38"/>
                  </a:cubicBezTo>
                  <a:cubicBezTo>
                    <a:pt x="0" y="59"/>
                    <a:pt x="15" y="76"/>
                    <a:pt x="39" y="76"/>
                  </a:cubicBezTo>
                  <a:close/>
                  <a:moveTo>
                    <a:pt x="39" y="63"/>
                  </a:moveTo>
                  <a:lnTo>
                    <a:pt x="39" y="63"/>
                  </a:lnTo>
                  <a:cubicBezTo>
                    <a:pt x="26" y="63"/>
                    <a:pt x="17" y="53"/>
                    <a:pt x="17" y="38"/>
                  </a:cubicBezTo>
                  <a:cubicBezTo>
                    <a:pt x="17" y="24"/>
                    <a:pt x="26" y="14"/>
                    <a:pt x="39" y="14"/>
                  </a:cubicBezTo>
                  <a:cubicBezTo>
                    <a:pt x="52" y="14"/>
                    <a:pt x="61" y="24"/>
                    <a:pt x="61" y="38"/>
                  </a:cubicBezTo>
                  <a:cubicBezTo>
                    <a:pt x="61" y="53"/>
                    <a:pt x="52" y="63"/>
                    <a:pt x="39" y="63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27"/>
            <p:cNvSpPr>
              <a:spLocks/>
            </p:cNvSpPr>
            <p:nvPr/>
          </p:nvSpPr>
          <p:spPr bwMode="auto">
            <a:xfrm>
              <a:off x="1105" y="4074"/>
              <a:ext cx="32" cy="59"/>
            </a:xfrm>
            <a:custGeom>
              <a:avLst/>
              <a:gdLst>
                <a:gd name="T0" fmla="*/ 35 w 53"/>
                <a:gd name="T1" fmla="*/ 98 h 98"/>
                <a:gd name="T2" fmla="*/ 35 w 53"/>
                <a:gd name="T3" fmla="*/ 98 h 98"/>
                <a:gd name="T4" fmla="*/ 52 w 53"/>
                <a:gd name="T5" fmla="*/ 94 h 98"/>
                <a:gd name="T6" fmla="*/ 53 w 53"/>
                <a:gd name="T7" fmla="*/ 80 h 98"/>
                <a:gd name="T8" fmla="*/ 39 w 53"/>
                <a:gd name="T9" fmla="*/ 84 h 98"/>
                <a:gd name="T10" fmla="*/ 31 w 53"/>
                <a:gd name="T11" fmla="*/ 80 h 98"/>
                <a:gd name="T12" fmla="*/ 30 w 53"/>
                <a:gd name="T13" fmla="*/ 75 h 98"/>
                <a:gd name="T14" fmla="*/ 30 w 53"/>
                <a:gd name="T15" fmla="*/ 37 h 98"/>
                <a:gd name="T16" fmla="*/ 52 w 53"/>
                <a:gd name="T17" fmla="*/ 37 h 98"/>
                <a:gd name="T18" fmla="*/ 52 w 53"/>
                <a:gd name="T19" fmla="*/ 24 h 98"/>
                <a:gd name="T20" fmla="*/ 30 w 53"/>
                <a:gd name="T21" fmla="*/ 24 h 98"/>
                <a:gd name="T22" fmla="*/ 30 w 53"/>
                <a:gd name="T23" fmla="*/ 0 h 98"/>
                <a:gd name="T24" fmla="*/ 14 w 53"/>
                <a:gd name="T25" fmla="*/ 7 h 98"/>
                <a:gd name="T26" fmla="*/ 14 w 53"/>
                <a:gd name="T27" fmla="*/ 24 h 98"/>
                <a:gd name="T28" fmla="*/ 0 w 53"/>
                <a:gd name="T29" fmla="*/ 24 h 98"/>
                <a:gd name="T30" fmla="*/ 0 w 53"/>
                <a:gd name="T31" fmla="*/ 37 h 98"/>
                <a:gd name="T32" fmla="*/ 14 w 53"/>
                <a:gd name="T33" fmla="*/ 37 h 98"/>
                <a:gd name="T34" fmla="*/ 14 w 53"/>
                <a:gd name="T35" fmla="*/ 78 h 98"/>
                <a:gd name="T36" fmla="*/ 16 w 53"/>
                <a:gd name="T37" fmla="*/ 89 h 98"/>
                <a:gd name="T38" fmla="*/ 35 w 53"/>
                <a:gd name="T3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98">
                  <a:moveTo>
                    <a:pt x="35" y="98"/>
                  </a:moveTo>
                  <a:lnTo>
                    <a:pt x="35" y="98"/>
                  </a:lnTo>
                  <a:cubicBezTo>
                    <a:pt x="42" y="98"/>
                    <a:pt x="47" y="96"/>
                    <a:pt x="52" y="94"/>
                  </a:cubicBezTo>
                  <a:lnTo>
                    <a:pt x="53" y="80"/>
                  </a:lnTo>
                  <a:cubicBezTo>
                    <a:pt x="49" y="82"/>
                    <a:pt x="44" y="84"/>
                    <a:pt x="39" y="84"/>
                  </a:cubicBezTo>
                  <a:cubicBezTo>
                    <a:pt x="35" y="84"/>
                    <a:pt x="33" y="83"/>
                    <a:pt x="31" y="80"/>
                  </a:cubicBezTo>
                  <a:cubicBezTo>
                    <a:pt x="30" y="79"/>
                    <a:pt x="30" y="77"/>
                    <a:pt x="30" y="75"/>
                  </a:cubicBezTo>
                  <a:lnTo>
                    <a:pt x="30" y="37"/>
                  </a:lnTo>
                  <a:lnTo>
                    <a:pt x="52" y="37"/>
                  </a:lnTo>
                  <a:lnTo>
                    <a:pt x="52" y="24"/>
                  </a:lnTo>
                  <a:lnTo>
                    <a:pt x="30" y="24"/>
                  </a:lnTo>
                  <a:lnTo>
                    <a:pt x="30" y="0"/>
                  </a:lnTo>
                  <a:lnTo>
                    <a:pt x="14" y="7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14" y="78"/>
                  </a:lnTo>
                  <a:cubicBezTo>
                    <a:pt x="14" y="82"/>
                    <a:pt x="15" y="86"/>
                    <a:pt x="16" y="89"/>
                  </a:cubicBezTo>
                  <a:cubicBezTo>
                    <a:pt x="20" y="95"/>
                    <a:pt x="26" y="98"/>
                    <a:pt x="35" y="98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8"/>
            <p:cNvSpPr>
              <a:spLocks noEditPoints="1"/>
            </p:cNvSpPr>
            <p:nvPr/>
          </p:nvSpPr>
          <p:spPr bwMode="auto">
            <a:xfrm>
              <a:off x="1145" y="4087"/>
              <a:ext cx="46" cy="46"/>
            </a:xfrm>
            <a:custGeom>
              <a:avLst/>
              <a:gdLst>
                <a:gd name="T0" fmla="*/ 29 w 76"/>
                <a:gd name="T1" fmla="*/ 64 h 76"/>
                <a:gd name="T2" fmla="*/ 29 w 76"/>
                <a:gd name="T3" fmla="*/ 64 h 76"/>
                <a:gd name="T4" fmla="*/ 17 w 76"/>
                <a:gd name="T5" fmla="*/ 54 h 76"/>
                <a:gd name="T6" fmla="*/ 32 w 76"/>
                <a:gd name="T7" fmla="*/ 43 h 76"/>
                <a:gd name="T8" fmla="*/ 49 w 76"/>
                <a:gd name="T9" fmla="*/ 45 h 76"/>
                <a:gd name="T10" fmla="*/ 49 w 76"/>
                <a:gd name="T11" fmla="*/ 57 h 76"/>
                <a:gd name="T12" fmla="*/ 29 w 76"/>
                <a:gd name="T13" fmla="*/ 64 h 76"/>
                <a:gd name="T14" fmla="*/ 24 w 76"/>
                <a:gd name="T15" fmla="*/ 76 h 76"/>
                <a:gd name="T16" fmla="*/ 24 w 76"/>
                <a:gd name="T17" fmla="*/ 76 h 76"/>
                <a:gd name="T18" fmla="*/ 49 w 76"/>
                <a:gd name="T19" fmla="*/ 67 h 76"/>
                <a:gd name="T20" fmla="*/ 49 w 76"/>
                <a:gd name="T21" fmla="*/ 75 h 76"/>
                <a:gd name="T22" fmla="*/ 76 w 76"/>
                <a:gd name="T23" fmla="*/ 75 h 76"/>
                <a:gd name="T24" fmla="*/ 76 w 76"/>
                <a:gd name="T25" fmla="*/ 62 h 76"/>
                <a:gd name="T26" fmla="*/ 64 w 76"/>
                <a:gd name="T27" fmla="*/ 62 h 76"/>
                <a:gd name="T28" fmla="*/ 64 w 76"/>
                <a:gd name="T29" fmla="*/ 27 h 76"/>
                <a:gd name="T30" fmla="*/ 59 w 76"/>
                <a:gd name="T31" fmla="*/ 10 h 76"/>
                <a:gd name="T32" fmla="*/ 33 w 76"/>
                <a:gd name="T33" fmla="*/ 0 h 76"/>
                <a:gd name="T34" fmla="*/ 5 w 76"/>
                <a:gd name="T35" fmla="*/ 18 h 76"/>
                <a:gd name="T36" fmla="*/ 14 w 76"/>
                <a:gd name="T37" fmla="*/ 28 h 76"/>
                <a:gd name="T38" fmla="*/ 23 w 76"/>
                <a:gd name="T39" fmla="*/ 19 h 76"/>
                <a:gd name="T40" fmla="*/ 22 w 76"/>
                <a:gd name="T41" fmla="*/ 15 h 76"/>
                <a:gd name="T42" fmla="*/ 31 w 76"/>
                <a:gd name="T43" fmla="*/ 13 h 76"/>
                <a:gd name="T44" fmla="*/ 46 w 76"/>
                <a:gd name="T45" fmla="*/ 18 h 76"/>
                <a:gd name="T46" fmla="*/ 49 w 76"/>
                <a:gd name="T47" fmla="*/ 29 h 76"/>
                <a:gd name="T48" fmla="*/ 49 w 76"/>
                <a:gd name="T49" fmla="*/ 36 h 76"/>
                <a:gd name="T50" fmla="*/ 29 w 76"/>
                <a:gd name="T51" fmla="*/ 33 h 76"/>
                <a:gd name="T52" fmla="*/ 0 w 76"/>
                <a:gd name="T53" fmla="*/ 56 h 76"/>
                <a:gd name="T54" fmla="*/ 24 w 76"/>
                <a:gd name="T5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6" h="76">
                  <a:moveTo>
                    <a:pt x="29" y="64"/>
                  </a:moveTo>
                  <a:lnTo>
                    <a:pt x="29" y="64"/>
                  </a:lnTo>
                  <a:cubicBezTo>
                    <a:pt x="21" y="64"/>
                    <a:pt x="17" y="61"/>
                    <a:pt x="17" y="54"/>
                  </a:cubicBezTo>
                  <a:cubicBezTo>
                    <a:pt x="17" y="47"/>
                    <a:pt x="22" y="43"/>
                    <a:pt x="32" y="43"/>
                  </a:cubicBezTo>
                  <a:cubicBezTo>
                    <a:pt x="38" y="43"/>
                    <a:pt x="44" y="44"/>
                    <a:pt x="49" y="45"/>
                  </a:cubicBezTo>
                  <a:lnTo>
                    <a:pt x="49" y="57"/>
                  </a:lnTo>
                  <a:cubicBezTo>
                    <a:pt x="43" y="61"/>
                    <a:pt x="36" y="64"/>
                    <a:pt x="29" y="64"/>
                  </a:cubicBezTo>
                  <a:close/>
                  <a:moveTo>
                    <a:pt x="24" y="76"/>
                  </a:moveTo>
                  <a:lnTo>
                    <a:pt x="24" y="76"/>
                  </a:lnTo>
                  <a:cubicBezTo>
                    <a:pt x="34" y="76"/>
                    <a:pt x="43" y="72"/>
                    <a:pt x="49" y="67"/>
                  </a:cubicBezTo>
                  <a:lnTo>
                    <a:pt x="49" y="75"/>
                  </a:lnTo>
                  <a:lnTo>
                    <a:pt x="76" y="75"/>
                  </a:lnTo>
                  <a:lnTo>
                    <a:pt x="76" y="62"/>
                  </a:lnTo>
                  <a:lnTo>
                    <a:pt x="64" y="62"/>
                  </a:lnTo>
                  <a:lnTo>
                    <a:pt x="64" y="27"/>
                  </a:lnTo>
                  <a:cubicBezTo>
                    <a:pt x="64" y="20"/>
                    <a:pt x="63" y="14"/>
                    <a:pt x="59" y="10"/>
                  </a:cubicBezTo>
                  <a:cubicBezTo>
                    <a:pt x="54" y="4"/>
                    <a:pt x="45" y="0"/>
                    <a:pt x="33" y="0"/>
                  </a:cubicBezTo>
                  <a:cubicBezTo>
                    <a:pt x="14" y="0"/>
                    <a:pt x="5" y="9"/>
                    <a:pt x="5" y="18"/>
                  </a:cubicBezTo>
                  <a:cubicBezTo>
                    <a:pt x="5" y="24"/>
                    <a:pt x="9" y="28"/>
                    <a:pt x="14" y="28"/>
                  </a:cubicBezTo>
                  <a:cubicBezTo>
                    <a:pt x="19" y="28"/>
                    <a:pt x="23" y="24"/>
                    <a:pt x="23" y="19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4" y="14"/>
                    <a:pt x="27" y="13"/>
                    <a:pt x="31" y="13"/>
                  </a:cubicBezTo>
                  <a:cubicBezTo>
                    <a:pt x="38" y="13"/>
                    <a:pt x="43" y="15"/>
                    <a:pt x="46" y="18"/>
                  </a:cubicBezTo>
                  <a:cubicBezTo>
                    <a:pt x="48" y="21"/>
                    <a:pt x="49" y="24"/>
                    <a:pt x="49" y="29"/>
                  </a:cubicBezTo>
                  <a:lnTo>
                    <a:pt x="49" y="36"/>
                  </a:lnTo>
                  <a:cubicBezTo>
                    <a:pt x="45" y="35"/>
                    <a:pt x="37" y="33"/>
                    <a:pt x="29" y="33"/>
                  </a:cubicBezTo>
                  <a:cubicBezTo>
                    <a:pt x="12" y="33"/>
                    <a:pt x="0" y="42"/>
                    <a:pt x="0" y="56"/>
                  </a:cubicBezTo>
                  <a:cubicBezTo>
                    <a:pt x="0" y="69"/>
                    <a:pt x="11" y="76"/>
                    <a:pt x="24" y="76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29"/>
            <p:cNvSpPr>
              <a:spLocks/>
            </p:cNvSpPr>
            <p:nvPr/>
          </p:nvSpPr>
          <p:spPr bwMode="auto">
            <a:xfrm>
              <a:off x="1197" y="4067"/>
              <a:ext cx="45" cy="67"/>
            </a:xfrm>
            <a:custGeom>
              <a:avLst/>
              <a:gdLst>
                <a:gd name="T0" fmla="*/ 37 w 74"/>
                <a:gd name="T1" fmla="*/ 110 h 110"/>
                <a:gd name="T2" fmla="*/ 37 w 74"/>
                <a:gd name="T3" fmla="*/ 110 h 110"/>
                <a:gd name="T4" fmla="*/ 74 w 74"/>
                <a:gd name="T5" fmla="*/ 79 h 110"/>
                <a:gd name="T6" fmla="*/ 41 w 74"/>
                <a:gd name="T7" fmla="*/ 46 h 110"/>
                <a:gd name="T8" fmla="*/ 21 w 74"/>
                <a:gd name="T9" fmla="*/ 29 h 110"/>
                <a:gd name="T10" fmla="*/ 38 w 74"/>
                <a:gd name="T11" fmla="*/ 15 h 110"/>
                <a:gd name="T12" fmla="*/ 53 w 74"/>
                <a:gd name="T13" fmla="*/ 18 h 110"/>
                <a:gd name="T14" fmla="*/ 52 w 74"/>
                <a:gd name="T15" fmla="*/ 24 h 110"/>
                <a:gd name="T16" fmla="*/ 63 w 74"/>
                <a:gd name="T17" fmla="*/ 34 h 110"/>
                <a:gd name="T18" fmla="*/ 73 w 74"/>
                <a:gd name="T19" fmla="*/ 23 h 110"/>
                <a:gd name="T20" fmla="*/ 39 w 74"/>
                <a:gd name="T21" fmla="*/ 0 h 110"/>
                <a:gd name="T22" fmla="*/ 4 w 74"/>
                <a:gd name="T23" fmla="*/ 30 h 110"/>
                <a:gd name="T24" fmla="*/ 37 w 74"/>
                <a:gd name="T25" fmla="*/ 62 h 110"/>
                <a:gd name="T26" fmla="*/ 57 w 74"/>
                <a:gd name="T27" fmla="*/ 80 h 110"/>
                <a:gd name="T28" fmla="*/ 37 w 74"/>
                <a:gd name="T29" fmla="*/ 96 h 110"/>
                <a:gd name="T30" fmla="*/ 19 w 74"/>
                <a:gd name="T31" fmla="*/ 91 h 110"/>
                <a:gd name="T32" fmla="*/ 21 w 74"/>
                <a:gd name="T33" fmla="*/ 84 h 110"/>
                <a:gd name="T34" fmla="*/ 11 w 74"/>
                <a:gd name="T35" fmla="*/ 74 h 110"/>
                <a:gd name="T36" fmla="*/ 0 w 74"/>
                <a:gd name="T37" fmla="*/ 86 h 110"/>
                <a:gd name="T38" fmla="*/ 37 w 74"/>
                <a:gd name="T3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" h="110">
                  <a:moveTo>
                    <a:pt x="37" y="110"/>
                  </a:moveTo>
                  <a:lnTo>
                    <a:pt x="37" y="110"/>
                  </a:lnTo>
                  <a:cubicBezTo>
                    <a:pt x="58" y="110"/>
                    <a:pt x="74" y="99"/>
                    <a:pt x="74" y="79"/>
                  </a:cubicBezTo>
                  <a:cubicBezTo>
                    <a:pt x="74" y="60"/>
                    <a:pt x="60" y="53"/>
                    <a:pt x="41" y="46"/>
                  </a:cubicBezTo>
                  <a:cubicBezTo>
                    <a:pt x="30" y="42"/>
                    <a:pt x="21" y="38"/>
                    <a:pt x="21" y="29"/>
                  </a:cubicBezTo>
                  <a:cubicBezTo>
                    <a:pt x="21" y="20"/>
                    <a:pt x="27" y="15"/>
                    <a:pt x="38" y="15"/>
                  </a:cubicBezTo>
                  <a:cubicBezTo>
                    <a:pt x="45" y="15"/>
                    <a:pt x="50" y="16"/>
                    <a:pt x="53" y="18"/>
                  </a:cubicBezTo>
                  <a:cubicBezTo>
                    <a:pt x="53" y="20"/>
                    <a:pt x="52" y="21"/>
                    <a:pt x="52" y="24"/>
                  </a:cubicBezTo>
                  <a:cubicBezTo>
                    <a:pt x="52" y="29"/>
                    <a:pt x="56" y="34"/>
                    <a:pt x="63" y="34"/>
                  </a:cubicBezTo>
                  <a:cubicBezTo>
                    <a:pt x="68" y="34"/>
                    <a:pt x="73" y="30"/>
                    <a:pt x="73" y="23"/>
                  </a:cubicBezTo>
                  <a:cubicBezTo>
                    <a:pt x="73" y="10"/>
                    <a:pt x="58" y="0"/>
                    <a:pt x="39" y="0"/>
                  </a:cubicBezTo>
                  <a:cubicBezTo>
                    <a:pt x="18" y="0"/>
                    <a:pt x="4" y="13"/>
                    <a:pt x="4" y="30"/>
                  </a:cubicBezTo>
                  <a:cubicBezTo>
                    <a:pt x="4" y="49"/>
                    <a:pt x="18" y="55"/>
                    <a:pt x="37" y="62"/>
                  </a:cubicBezTo>
                  <a:cubicBezTo>
                    <a:pt x="48" y="66"/>
                    <a:pt x="57" y="71"/>
                    <a:pt x="57" y="80"/>
                  </a:cubicBezTo>
                  <a:cubicBezTo>
                    <a:pt x="57" y="90"/>
                    <a:pt x="50" y="96"/>
                    <a:pt x="37" y="96"/>
                  </a:cubicBezTo>
                  <a:cubicBezTo>
                    <a:pt x="30" y="96"/>
                    <a:pt x="23" y="94"/>
                    <a:pt x="19" y="91"/>
                  </a:cubicBezTo>
                  <a:cubicBezTo>
                    <a:pt x="21" y="89"/>
                    <a:pt x="21" y="87"/>
                    <a:pt x="21" y="84"/>
                  </a:cubicBezTo>
                  <a:cubicBezTo>
                    <a:pt x="21" y="79"/>
                    <a:pt x="17" y="74"/>
                    <a:pt x="11" y="74"/>
                  </a:cubicBezTo>
                  <a:cubicBezTo>
                    <a:pt x="5" y="74"/>
                    <a:pt x="0" y="79"/>
                    <a:pt x="0" y="86"/>
                  </a:cubicBezTo>
                  <a:cubicBezTo>
                    <a:pt x="0" y="98"/>
                    <a:pt x="17" y="110"/>
                    <a:pt x="37" y="110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30"/>
            <p:cNvSpPr>
              <a:spLocks/>
            </p:cNvSpPr>
            <p:nvPr/>
          </p:nvSpPr>
          <p:spPr bwMode="auto">
            <a:xfrm>
              <a:off x="1248" y="4074"/>
              <a:ext cx="33" cy="59"/>
            </a:xfrm>
            <a:custGeom>
              <a:avLst/>
              <a:gdLst>
                <a:gd name="T0" fmla="*/ 35 w 54"/>
                <a:gd name="T1" fmla="*/ 98 h 98"/>
                <a:gd name="T2" fmla="*/ 35 w 54"/>
                <a:gd name="T3" fmla="*/ 98 h 98"/>
                <a:gd name="T4" fmla="*/ 52 w 54"/>
                <a:gd name="T5" fmla="*/ 94 h 98"/>
                <a:gd name="T6" fmla="*/ 54 w 54"/>
                <a:gd name="T7" fmla="*/ 80 h 98"/>
                <a:gd name="T8" fmla="*/ 40 w 54"/>
                <a:gd name="T9" fmla="*/ 84 h 98"/>
                <a:gd name="T10" fmla="*/ 32 w 54"/>
                <a:gd name="T11" fmla="*/ 80 h 98"/>
                <a:gd name="T12" fmla="*/ 30 w 54"/>
                <a:gd name="T13" fmla="*/ 75 h 98"/>
                <a:gd name="T14" fmla="*/ 30 w 54"/>
                <a:gd name="T15" fmla="*/ 37 h 98"/>
                <a:gd name="T16" fmla="*/ 53 w 54"/>
                <a:gd name="T17" fmla="*/ 37 h 98"/>
                <a:gd name="T18" fmla="*/ 53 w 54"/>
                <a:gd name="T19" fmla="*/ 24 h 98"/>
                <a:gd name="T20" fmla="*/ 30 w 54"/>
                <a:gd name="T21" fmla="*/ 24 h 98"/>
                <a:gd name="T22" fmla="*/ 30 w 54"/>
                <a:gd name="T23" fmla="*/ 0 h 98"/>
                <a:gd name="T24" fmla="*/ 14 w 54"/>
                <a:gd name="T25" fmla="*/ 7 h 98"/>
                <a:gd name="T26" fmla="*/ 14 w 54"/>
                <a:gd name="T27" fmla="*/ 24 h 98"/>
                <a:gd name="T28" fmla="*/ 0 w 54"/>
                <a:gd name="T29" fmla="*/ 24 h 98"/>
                <a:gd name="T30" fmla="*/ 0 w 54"/>
                <a:gd name="T31" fmla="*/ 37 h 98"/>
                <a:gd name="T32" fmla="*/ 14 w 54"/>
                <a:gd name="T33" fmla="*/ 37 h 98"/>
                <a:gd name="T34" fmla="*/ 14 w 54"/>
                <a:gd name="T35" fmla="*/ 78 h 98"/>
                <a:gd name="T36" fmla="*/ 17 w 54"/>
                <a:gd name="T37" fmla="*/ 89 h 98"/>
                <a:gd name="T38" fmla="*/ 35 w 54"/>
                <a:gd name="T3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98">
                  <a:moveTo>
                    <a:pt x="35" y="98"/>
                  </a:moveTo>
                  <a:lnTo>
                    <a:pt x="35" y="98"/>
                  </a:lnTo>
                  <a:cubicBezTo>
                    <a:pt x="42" y="98"/>
                    <a:pt x="48" y="96"/>
                    <a:pt x="52" y="94"/>
                  </a:cubicBezTo>
                  <a:lnTo>
                    <a:pt x="54" y="80"/>
                  </a:lnTo>
                  <a:cubicBezTo>
                    <a:pt x="49" y="82"/>
                    <a:pt x="44" y="84"/>
                    <a:pt x="40" y="84"/>
                  </a:cubicBezTo>
                  <a:cubicBezTo>
                    <a:pt x="35" y="84"/>
                    <a:pt x="33" y="83"/>
                    <a:pt x="32" y="80"/>
                  </a:cubicBezTo>
                  <a:cubicBezTo>
                    <a:pt x="31" y="79"/>
                    <a:pt x="30" y="77"/>
                    <a:pt x="30" y="75"/>
                  </a:cubicBezTo>
                  <a:lnTo>
                    <a:pt x="30" y="37"/>
                  </a:lnTo>
                  <a:lnTo>
                    <a:pt x="53" y="37"/>
                  </a:lnTo>
                  <a:lnTo>
                    <a:pt x="53" y="24"/>
                  </a:lnTo>
                  <a:lnTo>
                    <a:pt x="30" y="24"/>
                  </a:lnTo>
                  <a:lnTo>
                    <a:pt x="30" y="0"/>
                  </a:lnTo>
                  <a:lnTo>
                    <a:pt x="14" y="7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14" y="78"/>
                  </a:lnTo>
                  <a:cubicBezTo>
                    <a:pt x="14" y="82"/>
                    <a:pt x="15" y="86"/>
                    <a:pt x="17" y="89"/>
                  </a:cubicBezTo>
                  <a:cubicBezTo>
                    <a:pt x="20" y="95"/>
                    <a:pt x="27" y="98"/>
                    <a:pt x="35" y="98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31"/>
            <p:cNvSpPr>
              <a:spLocks noEditPoints="1"/>
            </p:cNvSpPr>
            <p:nvPr/>
          </p:nvSpPr>
          <p:spPr bwMode="auto">
            <a:xfrm>
              <a:off x="1288" y="4087"/>
              <a:ext cx="46" cy="46"/>
            </a:xfrm>
            <a:custGeom>
              <a:avLst/>
              <a:gdLst>
                <a:gd name="T0" fmla="*/ 29 w 76"/>
                <a:gd name="T1" fmla="*/ 64 h 76"/>
                <a:gd name="T2" fmla="*/ 29 w 76"/>
                <a:gd name="T3" fmla="*/ 64 h 76"/>
                <a:gd name="T4" fmla="*/ 17 w 76"/>
                <a:gd name="T5" fmla="*/ 54 h 76"/>
                <a:gd name="T6" fmla="*/ 32 w 76"/>
                <a:gd name="T7" fmla="*/ 43 h 76"/>
                <a:gd name="T8" fmla="*/ 49 w 76"/>
                <a:gd name="T9" fmla="*/ 45 h 76"/>
                <a:gd name="T10" fmla="*/ 49 w 76"/>
                <a:gd name="T11" fmla="*/ 57 h 76"/>
                <a:gd name="T12" fmla="*/ 29 w 76"/>
                <a:gd name="T13" fmla="*/ 64 h 76"/>
                <a:gd name="T14" fmla="*/ 25 w 76"/>
                <a:gd name="T15" fmla="*/ 76 h 76"/>
                <a:gd name="T16" fmla="*/ 25 w 76"/>
                <a:gd name="T17" fmla="*/ 76 h 76"/>
                <a:gd name="T18" fmla="*/ 49 w 76"/>
                <a:gd name="T19" fmla="*/ 67 h 76"/>
                <a:gd name="T20" fmla="*/ 49 w 76"/>
                <a:gd name="T21" fmla="*/ 75 h 76"/>
                <a:gd name="T22" fmla="*/ 76 w 76"/>
                <a:gd name="T23" fmla="*/ 75 h 76"/>
                <a:gd name="T24" fmla="*/ 76 w 76"/>
                <a:gd name="T25" fmla="*/ 62 h 76"/>
                <a:gd name="T26" fmla="*/ 65 w 76"/>
                <a:gd name="T27" fmla="*/ 62 h 76"/>
                <a:gd name="T28" fmla="*/ 65 w 76"/>
                <a:gd name="T29" fmla="*/ 27 h 76"/>
                <a:gd name="T30" fmla="*/ 59 w 76"/>
                <a:gd name="T31" fmla="*/ 10 h 76"/>
                <a:gd name="T32" fmla="*/ 34 w 76"/>
                <a:gd name="T33" fmla="*/ 0 h 76"/>
                <a:gd name="T34" fmla="*/ 5 w 76"/>
                <a:gd name="T35" fmla="*/ 18 h 76"/>
                <a:gd name="T36" fmla="*/ 14 w 76"/>
                <a:gd name="T37" fmla="*/ 28 h 76"/>
                <a:gd name="T38" fmla="*/ 23 w 76"/>
                <a:gd name="T39" fmla="*/ 19 h 76"/>
                <a:gd name="T40" fmla="*/ 22 w 76"/>
                <a:gd name="T41" fmla="*/ 15 h 76"/>
                <a:gd name="T42" fmla="*/ 31 w 76"/>
                <a:gd name="T43" fmla="*/ 13 h 76"/>
                <a:gd name="T44" fmla="*/ 46 w 76"/>
                <a:gd name="T45" fmla="*/ 18 h 76"/>
                <a:gd name="T46" fmla="*/ 49 w 76"/>
                <a:gd name="T47" fmla="*/ 29 h 76"/>
                <a:gd name="T48" fmla="*/ 49 w 76"/>
                <a:gd name="T49" fmla="*/ 36 h 76"/>
                <a:gd name="T50" fmla="*/ 30 w 76"/>
                <a:gd name="T51" fmla="*/ 33 h 76"/>
                <a:gd name="T52" fmla="*/ 0 w 76"/>
                <a:gd name="T53" fmla="*/ 56 h 76"/>
                <a:gd name="T54" fmla="*/ 25 w 76"/>
                <a:gd name="T5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6" h="76">
                  <a:moveTo>
                    <a:pt x="29" y="64"/>
                  </a:moveTo>
                  <a:lnTo>
                    <a:pt x="29" y="64"/>
                  </a:lnTo>
                  <a:cubicBezTo>
                    <a:pt x="22" y="64"/>
                    <a:pt x="17" y="61"/>
                    <a:pt x="17" y="54"/>
                  </a:cubicBezTo>
                  <a:cubicBezTo>
                    <a:pt x="17" y="47"/>
                    <a:pt x="23" y="43"/>
                    <a:pt x="32" y="43"/>
                  </a:cubicBezTo>
                  <a:cubicBezTo>
                    <a:pt x="39" y="43"/>
                    <a:pt x="45" y="44"/>
                    <a:pt x="49" y="45"/>
                  </a:cubicBezTo>
                  <a:lnTo>
                    <a:pt x="49" y="57"/>
                  </a:lnTo>
                  <a:cubicBezTo>
                    <a:pt x="44" y="61"/>
                    <a:pt x="37" y="64"/>
                    <a:pt x="29" y="64"/>
                  </a:cubicBezTo>
                  <a:close/>
                  <a:moveTo>
                    <a:pt x="25" y="76"/>
                  </a:moveTo>
                  <a:lnTo>
                    <a:pt x="25" y="76"/>
                  </a:lnTo>
                  <a:cubicBezTo>
                    <a:pt x="34" y="76"/>
                    <a:pt x="44" y="72"/>
                    <a:pt x="49" y="67"/>
                  </a:cubicBezTo>
                  <a:lnTo>
                    <a:pt x="49" y="75"/>
                  </a:lnTo>
                  <a:lnTo>
                    <a:pt x="76" y="75"/>
                  </a:lnTo>
                  <a:lnTo>
                    <a:pt x="76" y="62"/>
                  </a:lnTo>
                  <a:lnTo>
                    <a:pt x="65" y="62"/>
                  </a:lnTo>
                  <a:lnTo>
                    <a:pt x="65" y="27"/>
                  </a:lnTo>
                  <a:cubicBezTo>
                    <a:pt x="65" y="20"/>
                    <a:pt x="63" y="14"/>
                    <a:pt x="59" y="10"/>
                  </a:cubicBezTo>
                  <a:cubicBezTo>
                    <a:pt x="54" y="4"/>
                    <a:pt x="46" y="0"/>
                    <a:pt x="34" y="0"/>
                  </a:cubicBezTo>
                  <a:cubicBezTo>
                    <a:pt x="14" y="0"/>
                    <a:pt x="5" y="9"/>
                    <a:pt x="5" y="18"/>
                  </a:cubicBezTo>
                  <a:cubicBezTo>
                    <a:pt x="5" y="24"/>
                    <a:pt x="9" y="28"/>
                    <a:pt x="14" y="28"/>
                  </a:cubicBezTo>
                  <a:cubicBezTo>
                    <a:pt x="19" y="28"/>
                    <a:pt x="23" y="24"/>
                    <a:pt x="23" y="19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5" y="14"/>
                    <a:pt x="27" y="13"/>
                    <a:pt x="31" y="13"/>
                  </a:cubicBezTo>
                  <a:cubicBezTo>
                    <a:pt x="38" y="13"/>
                    <a:pt x="43" y="15"/>
                    <a:pt x="46" y="18"/>
                  </a:cubicBezTo>
                  <a:cubicBezTo>
                    <a:pt x="48" y="21"/>
                    <a:pt x="49" y="24"/>
                    <a:pt x="49" y="29"/>
                  </a:cubicBezTo>
                  <a:lnTo>
                    <a:pt x="49" y="36"/>
                  </a:lnTo>
                  <a:cubicBezTo>
                    <a:pt x="45" y="35"/>
                    <a:pt x="37" y="33"/>
                    <a:pt x="30" y="33"/>
                  </a:cubicBezTo>
                  <a:cubicBezTo>
                    <a:pt x="13" y="33"/>
                    <a:pt x="0" y="42"/>
                    <a:pt x="0" y="56"/>
                  </a:cubicBezTo>
                  <a:cubicBezTo>
                    <a:pt x="0" y="69"/>
                    <a:pt x="11" y="76"/>
                    <a:pt x="25" y="76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32"/>
            <p:cNvSpPr>
              <a:spLocks/>
            </p:cNvSpPr>
            <p:nvPr/>
          </p:nvSpPr>
          <p:spPr bwMode="auto">
            <a:xfrm>
              <a:off x="1337" y="4074"/>
              <a:ext cx="33" cy="59"/>
            </a:xfrm>
            <a:custGeom>
              <a:avLst/>
              <a:gdLst>
                <a:gd name="T0" fmla="*/ 35 w 54"/>
                <a:gd name="T1" fmla="*/ 98 h 98"/>
                <a:gd name="T2" fmla="*/ 35 w 54"/>
                <a:gd name="T3" fmla="*/ 98 h 98"/>
                <a:gd name="T4" fmla="*/ 52 w 54"/>
                <a:gd name="T5" fmla="*/ 94 h 98"/>
                <a:gd name="T6" fmla="*/ 54 w 54"/>
                <a:gd name="T7" fmla="*/ 80 h 98"/>
                <a:gd name="T8" fmla="*/ 40 w 54"/>
                <a:gd name="T9" fmla="*/ 84 h 98"/>
                <a:gd name="T10" fmla="*/ 32 w 54"/>
                <a:gd name="T11" fmla="*/ 80 h 98"/>
                <a:gd name="T12" fmla="*/ 31 w 54"/>
                <a:gd name="T13" fmla="*/ 75 h 98"/>
                <a:gd name="T14" fmla="*/ 31 w 54"/>
                <a:gd name="T15" fmla="*/ 37 h 98"/>
                <a:gd name="T16" fmla="*/ 53 w 54"/>
                <a:gd name="T17" fmla="*/ 37 h 98"/>
                <a:gd name="T18" fmla="*/ 53 w 54"/>
                <a:gd name="T19" fmla="*/ 24 h 98"/>
                <a:gd name="T20" fmla="*/ 31 w 54"/>
                <a:gd name="T21" fmla="*/ 24 h 98"/>
                <a:gd name="T22" fmla="*/ 31 w 54"/>
                <a:gd name="T23" fmla="*/ 0 h 98"/>
                <a:gd name="T24" fmla="*/ 14 w 54"/>
                <a:gd name="T25" fmla="*/ 7 h 98"/>
                <a:gd name="T26" fmla="*/ 14 w 54"/>
                <a:gd name="T27" fmla="*/ 24 h 98"/>
                <a:gd name="T28" fmla="*/ 0 w 54"/>
                <a:gd name="T29" fmla="*/ 24 h 98"/>
                <a:gd name="T30" fmla="*/ 0 w 54"/>
                <a:gd name="T31" fmla="*/ 37 h 98"/>
                <a:gd name="T32" fmla="*/ 14 w 54"/>
                <a:gd name="T33" fmla="*/ 37 h 98"/>
                <a:gd name="T34" fmla="*/ 14 w 54"/>
                <a:gd name="T35" fmla="*/ 78 h 98"/>
                <a:gd name="T36" fmla="*/ 17 w 54"/>
                <a:gd name="T37" fmla="*/ 89 h 98"/>
                <a:gd name="T38" fmla="*/ 35 w 54"/>
                <a:gd name="T3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98">
                  <a:moveTo>
                    <a:pt x="35" y="98"/>
                  </a:moveTo>
                  <a:lnTo>
                    <a:pt x="35" y="98"/>
                  </a:lnTo>
                  <a:cubicBezTo>
                    <a:pt x="42" y="98"/>
                    <a:pt x="48" y="96"/>
                    <a:pt x="52" y="94"/>
                  </a:cubicBezTo>
                  <a:lnTo>
                    <a:pt x="54" y="80"/>
                  </a:lnTo>
                  <a:cubicBezTo>
                    <a:pt x="50" y="82"/>
                    <a:pt x="44" y="84"/>
                    <a:pt x="40" y="84"/>
                  </a:cubicBezTo>
                  <a:cubicBezTo>
                    <a:pt x="36" y="84"/>
                    <a:pt x="33" y="83"/>
                    <a:pt x="32" y="80"/>
                  </a:cubicBezTo>
                  <a:cubicBezTo>
                    <a:pt x="31" y="79"/>
                    <a:pt x="31" y="77"/>
                    <a:pt x="31" y="75"/>
                  </a:cubicBezTo>
                  <a:lnTo>
                    <a:pt x="31" y="37"/>
                  </a:lnTo>
                  <a:lnTo>
                    <a:pt x="53" y="37"/>
                  </a:lnTo>
                  <a:lnTo>
                    <a:pt x="53" y="24"/>
                  </a:lnTo>
                  <a:lnTo>
                    <a:pt x="31" y="24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14" y="78"/>
                  </a:lnTo>
                  <a:cubicBezTo>
                    <a:pt x="14" y="82"/>
                    <a:pt x="15" y="86"/>
                    <a:pt x="17" y="89"/>
                  </a:cubicBezTo>
                  <a:cubicBezTo>
                    <a:pt x="20" y="95"/>
                    <a:pt x="27" y="98"/>
                    <a:pt x="35" y="98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3"/>
            <p:cNvSpPr>
              <a:spLocks noEditPoints="1"/>
            </p:cNvSpPr>
            <p:nvPr/>
          </p:nvSpPr>
          <p:spPr bwMode="auto">
            <a:xfrm>
              <a:off x="1376" y="4087"/>
              <a:ext cx="44" cy="46"/>
            </a:xfrm>
            <a:custGeom>
              <a:avLst/>
              <a:gdLst>
                <a:gd name="T0" fmla="*/ 71 w 72"/>
                <a:gd name="T1" fmla="*/ 43 h 76"/>
                <a:gd name="T2" fmla="*/ 71 w 72"/>
                <a:gd name="T3" fmla="*/ 43 h 76"/>
                <a:gd name="T4" fmla="*/ 72 w 72"/>
                <a:gd name="T5" fmla="*/ 35 h 76"/>
                <a:gd name="T6" fmla="*/ 37 w 72"/>
                <a:gd name="T7" fmla="*/ 0 h 76"/>
                <a:gd name="T8" fmla="*/ 0 w 72"/>
                <a:gd name="T9" fmla="*/ 38 h 76"/>
                <a:gd name="T10" fmla="*/ 40 w 72"/>
                <a:gd name="T11" fmla="*/ 76 h 76"/>
                <a:gd name="T12" fmla="*/ 67 w 72"/>
                <a:gd name="T13" fmla="*/ 69 h 76"/>
                <a:gd name="T14" fmla="*/ 69 w 72"/>
                <a:gd name="T15" fmla="*/ 55 h 76"/>
                <a:gd name="T16" fmla="*/ 42 w 72"/>
                <a:gd name="T17" fmla="*/ 63 h 76"/>
                <a:gd name="T18" fmla="*/ 17 w 72"/>
                <a:gd name="T19" fmla="*/ 43 h 76"/>
                <a:gd name="T20" fmla="*/ 71 w 72"/>
                <a:gd name="T21" fmla="*/ 43 h 76"/>
                <a:gd name="T22" fmla="*/ 36 w 72"/>
                <a:gd name="T23" fmla="*/ 13 h 76"/>
                <a:gd name="T24" fmla="*/ 36 w 72"/>
                <a:gd name="T25" fmla="*/ 13 h 76"/>
                <a:gd name="T26" fmla="*/ 56 w 72"/>
                <a:gd name="T27" fmla="*/ 32 h 76"/>
                <a:gd name="T28" fmla="*/ 17 w 72"/>
                <a:gd name="T29" fmla="*/ 32 h 76"/>
                <a:gd name="T30" fmla="*/ 36 w 72"/>
                <a:gd name="T31" fmla="*/ 1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76">
                  <a:moveTo>
                    <a:pt x="71" y="43"/>
                  </a:moveTo>
                  <a:lnTo>
                    <a:pt x="71" y="43"/>
                  </a:lnTo>
                  <a:cubicBezTo>
                    <a:pt x="71" y="41"/>
                    <a:pt x="72" y="38"/>
                    <a:pt x="72" y="35"/>
                  </a:cubicBezTo>
                  <a:cubicBezTo>
                    <a:pt x="72" y="16"/>
                    <a:pt x="60" y="0"/>
                    <a:pt x="37" y="0"/>
                  </a:cubicBezTo>
                  <a:cubicBezTo>
                    <a:pt x="14" y="0"/>
                    <a:pt x="0" y="18"/>
                    <a:pt x="0" y="38"/>
                  </a:cubicBezTo>
                  <a:cubicBezTo>
                    <a:pt x="0" y="61"/>
                    <a:pt x="16" y="76"/>
                    <a:pt x="40" y="76"/>
                  </a:cubicBezTo>
                  <a:cubicBezTo>
                    <a:pt x="50" y="76"/>
                    <a:pt x="60" y="74"/>
                    <a:pt x="67" y="69"/>
                  </a:cubicBezTo>
                  <a:lnTo>
                    <a:pt x="69" y="55"/>
                  </a:lnTo>
                  <a:cubicBezTo>
                    <a:pt x="60" y="60"/>
                    <a:pt x="52" y="63"/>
                    <a:pt x="42" y="63"/>
                  </a:cubicBezTo>
                  <a:cubicBezTo>
                    <a:pt x="29" y="63"/>
                    <a:pt x="19" y="57"/>
                    <a:pt x="17" y="43"/>
                  </a:cubicBezTo>
                  <a:lnTo>
                    <a:pt x="71" y="43"/>
                  </a:ln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48" y="13"/>
                    <a:pt x="55" y="21"/>
                    <a:pt x="56" y="32"/>
                  </a:cubicBezTo>
                  <a:lnTo>
                    <a:pt x="17" y="32"/>
                  </a:lnTo>
                  <a:cubicBezTo>
                    <a:pt x="19" y="19"/>
                    <a:pt x="27" y="13"/>
                    <a:pt x="36" y="13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34"/>
            <p:cNvSpPr>
              <a:spLocks noEditPoints="1"/>
            </p:cNvSpPr>
            <p:nvPr/>
          </p:nvSpPr>
          <p:spPr bwMode="auto">
            <a:xfrm>
              <a:off x="192" y="3826"/>
              <a:ext cx="183" cy="184"/>
            </a:xfrm>
            <a:custGeom>
              <a:avLst/>
              <a:gdLst>
                <a:gd name="T0" fmla="*/ 153 w 306"/>
                <a:gd name="T1" fmla="*/ 0 h 306"/>
                <a:gd name="T2" fmla="*/ 153 w 306"/>
                <a:gd name="T3" fmla="*/ 0 h 306"/>
                <a:gd name="T4" fmla="*/ 0 w 306"/>
                <a:gd name="T5" fmla="*/ 153 h 306"/>
                <a:gd name="T6" fmla="*/ 153 w 306"/>
                <a:gd name="T7" fmla="*/ 306 h 306"/>
                <a:gd name="T8" fmla="*/ 306 w 306"/>
                <a:gd name="T9" fmla="*/ 153 h 306"/>
                <a:gd name="T10" fmla="*/ 153 w 306"/>
                <a:gd name="T11" fmla="*/ 0 h 306"/>
                <a:gd name="T12" fmla="*/ 234 w 306"/>
                <a:gd name="T13" fmla="*/ 122 h 306"/>
                <a:gd name="T14" fmla="*/ 234 w 306"/>
                <a:gd name="T15" fmla="*/ 122 h 306"/>
                <a:gd name="T16" fmla="*/ 234 w 306"/>
                <a:gd name="T17" fmla="*/ 127 h 306"/>
                <a:gd name="T18" fmla="*/ 125 w 306"/>
                <a:gd name="T19" fmla="*/ 236 h 306"/>
                <a:gd name="T20" fmla="*/ 67 w 306"/>
                <a:gd name="T21" fmla="*/ 219 h 306"/>
                <a:gd name="T22" fmla="*/ 76 w 306"/>
                <a:gd name="T23" fmla="*/ 219 h 306"/>
                <a:gd name="T24" fmla="*/ 123 w 306"/>
                <a:gd name="T25" fmla="*/ 203 h 306"/>
                <a:gd name="T26" fmla="*/ 88 w 306"/>
                <a:gd name="T27" fmla="*/ 176 h 306"/>
                <a:gd name="T28" fmla="*/ 95 w 306"/>
                <a:gd name="T29" fmla="*/ 177 h 306"/>
                <a:gd name="T30" fmla="*/ 105 w 306"/>
                <a:gd name="T31" fmla="*/ 175 h 306"/>
                <a:gd name="T32" fmla="*/ 74 w 306"/>
                <a:gd name="T33" fmla="*/ 138 h 306"/>
                <a:gd name="T34" fmla="*/ 74 w 306"/>
                <a:gd name="T35" fmla="*/ 137 h 306"/>
                <a:gd name="T36" fmla="*/ 92 w 306"/>
                <a:gd name="T37" fmla="*/ 142 h 306"/>
                <a:gd name="T38" fmla="*/ 75 w 306"/>
                <a:gd name="T39" fmla="*/ 110 h 306"/>
                <a:gd name="T40" fmla="*/ 80 w 306"/>
                <a:gd name="T41" fmla="*/ 91 h 306"/>
                <a:gd name="T42" fmla="*/ 159 w 306"/>
                <a:gd name="T43" fmla="*/ 131 h 306"/>
                <a:gd name="T44" fmla="*/ 158 w 306"/>
                <a:gd name="T45" fmla="*/ 122 h 306"/>
                <a:gd name="T46" fmla="*/ 196 w 306"/>
                <a:gd name="T47" fmla="*/ 84 h 306"/>
                <a:gd name="T48" fmla="*/ 224 w 306"/>
                <a:gd name="T49" fmla="*/ 96 h 306"/>
                <a:gd name="T50" fmla="*/ 248 w 306"/>
                <a:gd name="T51" fmla="*/ 87 h 306"/>
                <a:gd name="T52" fmla="*/ 231 w 306"/>
                <a:gd name="T53" fmla="*/ 108 h 306"/>
                <a:gd name="T54" fmla="*/ 253 w 306"/>
                <a:gd name="T55" fmla="*/ 102 h 306"/>
                <a:gd name="T56" fmla="*/ 234 w 306"/>
                <a:gd name="T57" fmla="*/ 12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6" h="306">
                  <a:moveTo>
                    <a:pt x="153" y="0"/>
                  </a:moveTo>
                  <a:lnTo>
                    <a:pt x="153" y="0"/>
                  </a:lnTo>
                  <a:cubicBezTo>
                    <a:pt x="69" y="0"/>
                    <a:pt x="0" y="69"/>
                    <a:pt x="0" y="153"/>
                  </a:cubicBezTo>
                  <a:cubicBezTo>
                    <a:pt x="0" y="238"/>
                    <a:pt x="69" y="306"/>
                    <a:pt x="153" y="306"/>
                  </a:cubicBezTo>
                  <a:cubicBezTo>
                    <a:pt x="238" y="306"/>
                    <a:pt x="306" y="238"/>
                    <a:pt x="306" y="153"/>
                  </a:cubicBezTo>
                  <a:cubicBezTo>
                    <a:pt x="306" y="69"/>
                    <a:pt x="238" y="0"/>
                    <a:pt x="153" y="0"/>
                  </a:cubicBezTo>
                  <a:close/>
                  <a:moveTo>
                    <a:pt x="234" y="122"/>
                  </a:moveTo>
                  <a:lnTo>
                    <a:pt x="234" y="122"/>
                  </a:lnTo>
                  <a:cubicBezTo>
                    <a:pt x="234" y="124"/>
                    <a:pt x="234" y="125"/>
                    <a:pt x="234" y="127"/>
                  </a:cubicBezTo>
                  <a:cubicBezTo>
                    <a:pt x="234" y="177"/>
                    <a:pt x="196" y="236"/>
                    <a:pt x="125" y="236"/>
                  </a:cubicBezTo>
                  <a:cubicBezTo>
                    <a:pt x="104" y="236"/>
                    <a:pt x="84" y="229"/>
                    <a:pt x="67" y="219"/>
                  </a:cubicBezTo>
                  <a:cubicBezTo>
                    <a:pt x="70" y="219"/>
                    <a:pt x="73" y="219"/>
                    <a:pt x="76" y="219"/>
                  </a:cubicBezTo>
                  <a:cubicBezTo>
                    <a:pt x="94" y="219"/>
                    <a:pt x="110" y="213"/>
                    <a:pt x="123" y="203"/>
                  </a:cubicBezTo>
                  <a:cubicBezTo>
                    <a:pt x="107" y="202"/>
                    <a:pt x="92" y="191"/>
                    <a:pt x="88" y="176"/>
                  </a:cubicBezTo>
                  <a:cubicBezTo>
                    <a:pt x="90" y="177"/>
                    <a:pt x="92" y="177"/>
                    <a:pt x="95" y="177"/>
                  </a:cubicBezTo>
                  <a:cubicBezTo>
                    <a:pt x="98" y="177"/>
                    <a:pt x="102" y="176"/>
                    <a:pt x="105" y="175"/>
                  </a:cubicBezTo>
                  <a:cubicBezTo>
                    <a:pt x="87" y="172"/>
                    <a:pt x="74" y="157"/>
                    <a:pt x="74" y="138"/>
                  </a:cubicBezTo>
                  <a:cubicBezTo>
                    <a:pt x="74" y="138"/>
                    <a:pt x="74" y="138"/>
                    <a:pt x="74" y="137"/>
                  </a:cubicBezTo>
                  <a:cubicBezTo>
                    <a:pt x="79" y="140"/>
                    <a:pt x="85" y="142"/>
                    <a:pt x="92" y="142"/>
                  </a:cubicBezTo>
                  <a:cubicBezTo>
                    <a:pt x="81" y="135"/>
                    <a:pt x="75" y="124"/>
                    <a:pt x="75" y="110"/>
                  </a:cubicBezTo>
                  <a:cubicBezTo>
                    <a:pt x="75" y="103"/>
                    <a:pt x="76" y="97"/>
                    <a:pt x="80" y="91"/>
                  </a:cubicBezTo>
                  <a:cubicBezTo>
                    <a:pt x="99" y="114"/>
                    <a:pt x="127" y="130"/>
                    <a:pt x="159" y="131"/>
                  </a:cubicBezTo>
                  <a:cubicBezTo>
                    <a:pt x="158" y="128"/>
                    <a:pt x="158" y="125"/>
                    <a:pt x="158" y="122"/>
                  </a:cubicBezTo>
                  <a:cubicBezTo>
                    <a:pt x="158" y="101"/>
                    <a:pt x="175" y="84"/>
                    <a:pt x="196" y="84"/>
                  </a:cubicBezTo>
                  <a:cubicBezTo>
                    <a:pt x="207" y="84"/>
                    <a:pt x="217" y="89"/>
                    <a:pt x="224" y="96"/>
                  </a:cubicBezTo>
                  <a:cubicBezTo>
                    <a:pt x="232" y="95"/>
                    <a:pt x="241" y="91"/>
                    <a:pt x="248" y="87"/>
                  </a:cubicBezTo>
                  <a:cubicBezTo>
                    <a:pt x="245" y="96"/>
                    <a:pt x="239" y="103"/>
                    <a:pt x="231" y="108"/>
                  </a:cubicBezTo>
                  <a:cubicBezTo>
                    <a:pt x="239" y="107"/>
                    <a:pt x="246" y="105"/>
                    <a:pt x="253" y="102"/>
                  </a:cubicBezTo>
                  <a:cubicBezTo>
                    <a:pt x="248" y="110"/>
                    <a:pt x="242" y="117"/>
                    <a:pt x="234" y="122"/>
                  </a:cubicBezTo>
                  <a:close/>
                </a:path>
              </a:pathLst>
            </a:custGeom>
            <a:solidFill>
              <a:srgbClr val="D3EA7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35"/>
            <p:cNvSpPr>
              <a:spLocks noEditPoints="1"/>
            </p:cNvSpPr>
            <p:nvPr/>
          </p:nvSpPr>
          <p:spPr bwMode="auto">
            <a:xfrm>
              <a:off x="445" y="3867"/>
              <a:ext cx="117" cy="127"/>
            </a:xfrm>
            <a:custGeom>
              <a:avLst/>
              <a:gdLst>
                <a:gd name="T0" fmla="*/ 81 w 194"/>
                <a:gd name="T1" fmla="*/ 211 h 211"/>
                <a:gd name="T2" fmla="*/ 81 w 194"/>
                <a:gd name="T3" fmla="*/ 211 h 211"/>
                <a:gd name="T4" fmla="*/ 130 w 194"/>
                <a:gd name="T5" fmla="*/ 198 h 211"/>
                <a:gd name="T6" fmla="*/ 124 w 194"/>
                <a:gd name="T7" fmla="*/ 187 h 211"/>
                <a:gd name="T8" fmla="*/ 82 w 194"/>
                <a:gd name="T9" fmla="*/ 198 h 211"/>
                <a:gd name="T10" fmla="*/ 14 w 194"/>
                <a:gd name="T11" fmla="*/ 126 h 211"/>
                <a:gd name="T12" fmla="*/ 113 w 194"/>
                <a:gd name="T13" fmla="*/ 13 h 211"/>
                <a:gd name="T14" fmla="*/ 180 w 194"/>
                <a:gd name="T15" fmla="*/ 79 h 211"/>
                <a:gd name="T16" fmla="*/ 145 w 194"/>
                <a:gd name="T17" fmla="*/ 139 h 211"/>
                <a:gd name="T18" fmla="*/ 136 w 194"/>
                <a:gd name="T19" fmla="*/ 120 h 211"/>
                <a:gd name="T20" fmla="*/ 151 w 194"/>
                <a:gd name="T21" fmla="*/ 60 h 211"/>
                <a:gd name="T22" fmla="*/ 127 w 194"/>
                <a:gd name="T23" fmla="*/ 60 h 211"/>
                <a:gd name="T24" fmla="*/ 121 w 194"/>
                <a:gd name="T25" fmla="*/ 79 h 211"/>
                <a:gd name="T26" fmla="*/ 94 w 194"/>
                <a:gd name="T27" fmla="*/ 58 h 211"/>
                <a:gd name="T28" fmla="*/ 46 w 194"/>
                <a:gd name="T29" fmla="*/ 119 h 211"/>
                <a:gd name="T30" fmla="*/ 76 w 194"/>
                <a:gd name="T31" fmla="*/ 155 h 211"/>
                <a:gd name="T32" fmla="*/ 110 w 194"/>
                <a:gd name="T33" fmla="*/ 133 h 211"/>
                <a:gd name="T34" fmla="*/ 140 w 194"/>
                <a:gd name="T35" fmla="*/ 155 h 211"/>
                <a:gd name="T36" fmla="*/ 194 w 194"/>
                <a:gd name="T37" fmla="*/ 78 h 211"/>
                <a:gd name="T38" fmla="*/ 113 w 194"/>
                <a:gd name="T39" fmla="*/ 0 h 211"/>
                <a:gd name="T40" fmla="*/ 0 w 194"/>
                <a:gd name="T41" fmla="*/ 125 h 211"/>
                <a:gd name="T42" fmla="*/ 81 w 194"/>
                <a:gd name="T43" fmla="*/ 211 h 211"/>
                <a:gd name="T44" fmla="*/ 89 w 194"/>
                <a:gd name="T45" fmla="*/ 133 h 211"/>
                <a:gd name="T46" fmla="*/ 89 w 194"/>
                <a:gd name="T47" fmla="*/ 133 h 211"/>
                <a:gd name="T48" fmla="*/ 73 w 194"/>
                <a:gd name="T49" fmla="*/ 115 h 211"/>
                <a:gd name="T50" fmla="*/ 99 w 194"/>
                <a:gd name="T51" fmla="*/ 81 h 211"/>
                <a:gd name="T52" fmla="*/ 117 w 194"/>
                <a:gd name="T53" fmla="*/ 99 h 211"/>
                <a:gd name="T54" fmla="*/ 89 w 194"/>
                <a:gd name="T55" fmla="*/ 13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" h="211">
                  <a:moveTo>
                    <a:pt x="81" y="211"/>
                  </a:moveTo>
                  <a:lnTo>
                    <a:pt x="81" y="211"/>
                  </a:lnTo>
                  <a:cubicBezTo>
                    <a:pt x="99" y="211"/>
                    <a:pt x="115" y="207"/>
                    <a:pt x="130" y="198"/>
                  </a:cubicBezTo>
                  <a:lnTo>
                    <a:pt x="124" y="187"/>
                  </a:lnTo>
                  <a:cubicBezTo>
                    <a:pt x="111" y="195"/>
                    <a:pt x="97" y="198"/>
                    <a:pt x="82" y="198"/>
                  </a:cubicBezTo>
                  <a:cubicBezTo>
                    <a:pt x="42" y="198"/>
                    <a:pt x="14" y="168"/>
                    <a:pt x="14" y="126"/>
                  </a:cubicBezTo>
                  <a:cubicBezTo>
                    <a:pt x="14" y="64"/>
                    <a:pt x="57" y="13"/>
                    <a:pt x="113" y="13"/>
                  </a:cubicBezTo>
                  <a:cubicBezTo>
                    <a:pt x="154" y="13"/>
                    <a:pt x="180" y="42"/>
                    <a:pt x="180" y="79"/>
                  </a:cubicBezTo>
                  <a:cubicBezTo>
                    <a:pt x="180" y="112"/>
                    <a:pt x="163" y="139"/>
                    <a:pt x="145" y="139"/>
                  </a:cubicBezTo>
                  <a:cubicBezTo>
                    <a:pt x="136" y="139"/>
                    <a:pt x="132" y="133"/>
                    <a:pt x="136" y="120"/>
                  </a:cubicBezTo>
                  <a:lnTo>
                    <a:pt x="151" y="60"/>
                  </a:lnTo>
                  <a:lnTo>
                    <a:pt x="127" y="60"/>
                  </a:lnTo>
                  <a:lnTo>
                    <a:pt x="121" y="79"/>
                  </a:lnTo>
                  <a:cubicBezTo>
                    <a:pt x="116" y="65"/>
                    <a:pt x="106" y="58"/>
                    <a:pt x="94" y="58"/>
                  </a:cubicBezTo>
                  <a:cubicBezTo>
                    <a:pt x="68" y="58"/>
                    <a:pt x="46" y="87"/>
                    <a:pt x="46" y="119"/>
                  </a:cubicBezTo>
                  <a:cubicBezTo>
                    <a:pt x="46" y="141"/>
                    <a:pt x="59" y="155"/>
                    <a:pt x="76" y="155"/>
                  </a:cubicBezTo>
                  <a:cubicBezTo>
                    <a:pt x="90" y="155"/>
                    <a:pt x="102" y="147"/>
                    <a:pt x="110" y="133"/>
                  </a:cubicBezTo>
                  <a:cubicBezTo>
                    <a:pt x="112" y="146"/>
                    <a:pt x="122" y="155"/>
                    <a:pt x="140" y="155"/>
                  </a:cubicBezTo>
                  <a:cubicBezTo>
                    <a:pt x="172" y="155"/>
                    <a:pt x="194" y="120"/>
                    <a:pt x="194" y="78"/>
                  </a:cubicBezTo>
                  <a:cubicBezTo>
                    <a:pt x="194" y="33"/>
                    <a:pt x="162" y="0"/>
                    <a:pt x="113" y="0"/>
                  </a:cubicBezTo>
                  <a:cubicBezTo>
                    <a:pt x="50" y="0"/>
                    <a:pt x="0" y="56"/>
                    <a:pt x="0" y="125"/>
                  </a:cubicBezTo>
                  <a:cubicBezTo>
                    <a:pt x="0" y="176"/>
                    <a:pt x="34" y="211"/>
                    <a:pt x="81" y="211"/>
                  </a:cubicBezTo>
                  <a:close/>
                  <a:moveTo>
                    <a:pt x="89" y="133"/>
                  </a:moveTo>
                  <a:lnTo>
                    <a:pt x="89" y="133"/>
                  </a:lnTo>
                  <a:cubicBezTo>
                    <a:pt x="78" y="133"/>
                    <a:pt x="73" y="125"/>
                    <a:pt x="73" y="115"/>
                  </a:cubicBezTo>
                  <a:cubicBezTo>
                    <a:pt x="73" y="97"/>
                    <a:pt x="85" y="81"/>
                    <a:pt x="99" y="81"/>
                  </a:cubicBezTo>
                  <a:cubicBezTo>
                    <a:pt x="111" y="81"/>
                    <a:pt x="117" y="88"/>
                    <a:pt x="117" y="99"/>
                  </a:cubicBezTo>
                  <a:cubicBezTo>
                    <a:pt x="117" y="119"/>
                    <a:pt x="103" y="133"/>
                    <a:pt x="89" y="13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6"/>
            <p:cNvSpPr>
              <a:spLocks/>
            </p:cNvSpPr>
            <p:nvPr/>
          </p:nvSpPr>
          <p:spPr bwMode="auto">
            <a:xfrm>
              <a:off x="575" y="3866"/>
              <a:ext cx="120" cy="100"/>
            </a:xfrm>
            <a:custGeom>
              <a:avLst/>
              <a:gdLst>
                <a:gd name="T0" fmla="*/ 0 w 200"/>
                <a:gd name="T1" fmla="*/ 166 h 166"/>
                <a:gd name="T2" fmla="*/ 0 w 200"/>
                <a:gd name="T3" fmla="*/ 166 h 166"/>
                <a:gd name="T4" fmla="*/ 65 w 200"/>
                <a:gd name="T5" fmla="*/ 166 h 166"/>
                <a:gd name="T6" fmla="*/ 65 w 200"/>
                <a:gd name="T7" fmla="*/ 143 h 166"/>
                <a:gd name="T8" fmla="*/ 45 w 200"/>
                <a:gd name="T9" fmla="*/ 143 h 166"/>
                <a:gd name="T10" fmla="*/ 48 w 200"/>
                <a:gd name="T11" fmla="*/ 49 h 166"/>
                <a:gd name="T12" fmla="*/ 97 w 200"/>
                <a:gd name="T13" fmla="*/ 139 h 166"/>
                <a:gd name="T14" fmla="*/ 102 w 200"/>
                <a:gd name="T15" fmla="*/ 139 h 166"/>
                <a:gd name="T16" fmla="*/ 151 w 200"/>
                <a:gd name="T17" fmla="*/ 49 h 166"/>
                <a:gd name="T18" fmla="*/ 154 w 200"/>
                <a:gd name="T19" fmla="*/ 143 h 166"/>
                <a:gd name="T20" fmla="*/ 134 w 200"/>
                <a:gd name="T21" fmla="*/ 143 h 166"/>
                <a:gd name="T22" fmla="*/ 134 w 200"/>
                <a:gd name="T23" fmla="*/ 166 h 166"/>
                <a:gd name="T24" fmla="*/ 200 w 200"/>
                <a:gd name="T25" fmla="*/ 166 h 166"/>
                <a:gd name="T26" fmla="*/ 200 w 200"/>
                <a:gd name="T27" fmla="*/ 143 h 166"/>
                <a:gd name="T28" fmla="*/ 180 w 200"/>
                <a:gd name="T29" fmla="*/ 143 h 166"/>
                <a:gd name="T30" fmla="*/ 174 w 200"/>
                <a:gd name="T31" fmla="*/ 23 h 166"/>
                <a:gd name="T32" fmla="*/ 195 w 200"/>
                <a:gd name="T33" fmla="*/ 23 h 166"/>
                <a:gd name="T34" fmla="*/ 195 w 200"/>
                <a:gd name="T35" fmla="*/ 0 h 166"/>
                <a:gd name="T36" fmla="*/ 152 w 200"/>
                <a:gd name="T37" fmla="*/ 0 h 166"/>
                <a:gd name="T38" fmla="*/ 100 w 200"/>
                <a:gd name="T39" fmla="*/ 98 h 166"/>
                <a:gd name="T40" fmla="*/ 48 w 200"/>
                <a:gd name="T41" fmla="*/ 0 h 166"/>
                <a:gd name="T42" fmla="*/ 4 w 200"/>
                <a:gd name="T43" fmla="*/ 0 h 166"/>
                <a:gd name="T44" fmla="*/ 4 w 200"/>
                <a:gd name="T45" fmla="*/ 23 h 166"/>
                <a:gd name="T46" fmla="*/ 25 w 200"/>
                <a:gd name="T47" fmla="*/ 23 h 166"/>
                <a:gd name="T48" fmla="*/ 20 w 200"/>
                <a:gd name="T49" fmla="*/ 143 h 166"/>
                <a:gd name="T50" fmla="*/ 0 w 200"/>
                <a:gd name="T51" fmla="*/ 143 h 166"/>
                <a:gd name="T52" fmla="*/ 0 w 200"/>
                <a:gd name="T5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66">
                  <a:moveTo>
                    <a:pt x="0" y="166"/>
                  </a:moveTo>
                  <a:lnTo>
                    <a:pt x="0" y="166"/>
                  </a:lnTo>
                  <a:lnTo>
                    <a:pt x="65" y="166"/>
                  </a:lnTo>
                  <a:lnTo>
                    <a:pt x="65" y="143"/>
                  </a:lnTo>
                  <a:lnTo>
                    <a:pt x="45" y="143"/>
                  </a:lnTo>
                  <a:lnTo>
                    <a:pt x="48" y="49"/>
                  </a:lnTo>
                  <a:lnTo>
                    <a:pt x="97" y="139"/>
                  </a:lnTo>
                  <a:lnTo>
                    <a:pt x="102" y="139"/>
                  </a:lnTo>
                  <a:lnTo>
                    <a:pt x="151" y="49"/>
                  </a:lnTo>
                  <a:lnTo>
                    <a:pt x="154" y="143"/>
                  </a:lnTo>
                  <a:lnTo>
                    <a:pt x="134" y="143"/>
                  </a:lnTo>
                  <a:lnTo>
                    <a:pt x="134" y="166"/>
                  </a:lnTo>
                  <a:lnTo>
                    <a:pt x="200" y="166"/>
                  </a:lnTo>
                  <a:lnTo>
                    <a:pt x="200" y="143"/>
                  </a:lnTo>
                  <a:lnTo>
                    <a:pt x="180" y="143"/>
                  </a:lnTo>
                  <a:lnTo>
                    <a:pt x="174" y="23"/>
                  </a:lnTo>
                  <a:lnTo>
                    <a:pt x="195" y="23"/>
                  </a:lnTo>
                  <a:lnTo>
                    <a:pt x="195" y="0"/>
                  </a:lnTo>
                  <a:lnTo>
                    <a:pt x="152" y="0"/>
                  </a:lnTo>
                  <a:lnTo>
                    <a:pt x="100" y="98"/>
                  </a:lnTo>
                  <a:lnTo>
                    <a:pt x="48" y="0"/>
                  </a:lnTo>
                  <a:lnTo>
                    <a:pt x="4" y="0"/>
                  </a:lnTo>
                  <a:lnTo>
                    <a:pt x="4" y="23"/>
                  </a:lnTo>
                  <a:lnTo>
                    <a:pt x="25" y="23"/>
                  </a:lnTo>
                  <a:lnTo>
                    <a:pt x="20" y="143"/>
                  </a:lnTo>
                  <a:lnTo>
                    <a:pt x="0" y="14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37"/>
            <p:cNvSpPr>
              <a:spLocks noEditPoints="1"/>
            </p:cNvSpPr>
            <p:nvPr/>
          </p:nvSpPr>
          <p:spPr bwMode="auto">
            <a:xfrm>
              <a:off x="708" y="3863"/>
              <a:ext cx="37" cy="103"/>
            </a:xfrm>
            <a:custGeom>
              <a:avLst/>
              <a:gdLst>
                <a:gd name="T0" fmla="*/ 28 w 62"/>
                <a:gd name="T1" fmla="*/ 35 h 172"/>
                <a:gd name="T2" fmla="*/ 28 w 62"/>
                <a:gd name="T3" fmla="*/ 35 h 172"/>
                <a:gd name="T4" fmla="*/ 46 w 62"/>
                <a:gd name="T5" fmla="*/ 17 h 172"/>
                <a:gd name="T6" fmla="*/ 29 w 62"/>
                <a:gd name="T7" fmla="*/ 0 h 172"/>
                <a:gd name="T8" fmla="*/ 10 w 62"/>
                <a:gd name="T9" fmla="*/ 17 h 172"/>
                <a:gd name="T10" fmla="*/ 28 w 62"/>
                <a:gd name="T11" fmla="*/ 35 h 172"/>
                <a:gd name="T12" fmla="*/ 0 w 62"/>
                <a:gd name="T13" fmla="*/ 172 h 172"/>
                <a:gd name="T14" fmla="*/ 0 w 62"/>
                <a:gd name="T15" fmla="*/ 172 h 172"/>
                <a:gd name="T16" fmla="*/ 62 w 62"/>
                <a:gd name="T17" fmla="*/ 172 h 172"/>
                <a:gd name="T18" fmla="*/ 62 w 62"/>
                <a:gd name="T19" fmla="*/ 151 h 172"/>
                <a:gd name="T20" fmla="*/ 44 w 62"/>
                <a:gd name="T21" fmla="*/ 151 h 172"/>
                <a:gd name="T22" fmla="*/ 44 w 62"/>
                <a:gd name="T23" fmla="*/ 56 h 172"/>
                <a:gd name="T24" fmla="*/ 0 w 62"/>
                <a:gd name="T25" fmla="*/ 56 h 172"/>
                <a:gd name="T26" fmla="*/ 0 w 62"/>
                <a:gd name="T27" fmla="*/ 78 h 172"/>
                <a:gd name="T28" fmla="*/ 18 w 62"/>
                <a:gd name="T29" fmla="*/ 78 h 172"/>
                <a:gd name="T30" fmla="*/ 18 w 62"/>
                <a:gd name="T31" fmla="*/ 151 h 172"/>
                <a:gd name="T32" fmla="*/ 0 w 62"/>
                <a:gd name="T33" fmla="*/ 151 h 172"/>
                <a:gd name="T34" fmla="*/ 0 w 62"/>
                <a:gd name="T3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" h="172">
                  <a:moveTo>
                    <a:pt x="28" y="35"/>
                  </a:moveTo>
                  <a:lnTo>
                    <a:pt x="28" y="35"/>
                  </a:lnTo>
                  <a:cubicBezTo>
                    <a:pt x="37" y="35"/>
                    <a:pt x="46" y="27"/>
                    <a:pt x="46" y="17"/>
                  </a:cubicBezTo>
                  <a:cubicBezTo>
                    <a:pt x="46" y="7"/>
                    <a:pt x="38" y="0"/>
                    <a:pt x="29" y="0"/>
                  </a:cubicBezTo>
                  <a:cubicBezTo>
                    <a:pt x="19" y="0"/>
                    <a:pt x="10" y="7"/>
                    <a:pt x="10" y="17"/>
                  </a:cubicBezTo>
                  <a:cubicBezTo>
                    <a:pt x="10" y="27"/>
                    <a:pt x="18" y="35"/>
                    <a:pt x="28" y="35"/>
                  </a:cubicBezTo>
                  <a:close/>
                  <a:moveTo>
                    <a:pt x="0" y="172"/>
                  </a:moveTo>
                  <a:lnTo>
                    <a:pt x="0" y="172"/>
                  </a:lnTo>
                  <a:lnTo>
                    <a:pt x="62" y="172"/>
                  </a:lnTo>
                  <a:lnTo>
                    <a:pt x="62" y="151"/>
                  </a:lnTo>
                  <a:lnTo>
                    <a:pt x="44" y="151"/>
                  </a:lnTo>
                  <a:lnTo>
                    <a:pt x="44" y="56"/>
                  </a:lnTo>
                  <a:lnTo>
                    <a:pt x="0" y="56"/>
                  </a:lnTo>
                  <a:lnTo>
                    <a:pt x="0" y="78"/>
                  </a:lnTo>
                  <a:lnTo>
                    <a:pt x="18" y="78"/>
                  </a:lnTo>
                  <a:lnTo>
                    <a:pt x="18" y="151"/>
                  </a:lnTo>
                  <a:lnTo>
                    <a:pt x="0" y="151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38"/>
            <p:cNvSpPr>
              <a:spLocks/>
            </p:cNvSpPr>
            <p:nvPr/>
          </p:nvSpPr>
          <p:spPr bwMode="auto">
            <a:xfrm>
              <a:off x="756" y="3895"/>
              <a:ext cx="83" cy="71"/>
            </a:xfrm>
            <a:custGeom>
              <a:avLst/>
              <a:gdLst>
                <a:gd name="T0" fmla="*/ 42 w 137"/>
                <a:gd name="T1" fmla="*/ 2 h 118"/>
                <a:gd name="T2" fmla="*/ 42 w 137"/>
                <a:gd name="T3" fmla="*/ 2 h 118"/>
                <a:gd name="T4" fmla="*/ 0 w 137"/>
                <a:gd name="T5" fmla="*/ 2 h 118"/>
                <a:gd name="T6" fmla="*/ 0 w 137"/>
                <a:gd name="T7" fmla="*/ 24 h 118"/>
                <a:gd name="T8" fmla="*/ 18 w 137"/>
                <a:gd name="T9" fmla="*/ 24 h 118"/>
                <a:gd name="T10" fmla="*/ 18 w 137"/>
                <a:gd name="T11" fmla="*/ 97 h 118"/>
                <a:gd name="T12" fmla="*/ 0 w 137"/>
                <a:gd name="T13" fmla="*/ 97 h 118"/>
                <a:gd name="T14" fmla="*/ 0 w 137"/>
                <a:gd name="T15" fmla="*/ 118 h 118"/>
                <a:gd name="T16" fmla="*/ 59 w 137"/>
                <a:gd name="T17" fmla="*/ 118 h 118"/>
                <a:gd name="T18" fmla="*/ 59 w 137"/>
                <a:gd name="T19" fmla="*/ 97 h 118"/>
                <a:gd name="T20" fmla="*/ 43 w 137"/>
                <a:gd name="T21" fmla="*/ 97 h 118"/>
                <a:gd name="T22" fmla="*/ 43 w 137"/>
                <a:gd name="T23" fmla="*/ 39 h 118"/>
                <a:gd name="T24" fmla="*/ 75 w 137"/>
                <a:gd name="T25" fmla="*/ 23 h 118"/>
                <a:gd name="T26" fmla="*/ 91 w 137"/>
                <a:gd name="T27" fmla="*/ 32 h 118"/>
                <a:gd name="T28" fmla="*/ 94 w 137"/>
                <a:gd name="T29" fmla="*/ 45 h 118"/>
                <a:gd name="T30" fmla="*/ 94 w 137"/>
                <a:gd name="T31" fmla="*/ 97 h 118"/>
                <a:gd name="T32" fmla="*/ 77 w 137"/>
                <a:gd name="T33" fmla="*/ 97 h 118"/>
                <a:gd name="T34" fmla="*/ 77 w 137"/>
                <a:gd name="T35" fmla="*/ 118 h 118"/>
                <a:gd name="T36" fmla="*/ 137 w 137"/>
                <a:gd name="T37" fmla="*/ 118 h 118"/>
                <a:gd name="T38" fmla="*/ 137 w 137"/>
                <a:gd name="T39" fmla="*/ 97 h 118"/>
                <a:gd name="T40" fmla="*/ 119 w 137"/>
                <a:gd name="T41" fmla="*/ 97 h 118"/>
                <a:gd name="T42" fmla="*/ 119 w 137"/>
                <a:gd name="T43" fmla="*/ 39 h 118"/>
                <a:gd name="T44" fmla="*/ 113 w 137"/>
                <a:gd name="T45" fmla="*/ 15 h 118"/>
                <a:gd name="T46" fmla="*/ 83 w 137"/>
                <a:gd name="T47" fmla="*/ 0 h 118"/>
                <a:gd name="T48" fmla="*/ 42 w 137"/>
                <a:gd name="T49" fmla="*/ 22 h 118"/>
                <a:gd name="T50" fmla="*/ 42 w 137"/>
                <a:gd name="T51" fmla="*/ 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118">
                  <a:moveTo>
                    <a:pt x="42" y="2"/>
                  </a:moveTo>
                  <a:lnTo>
                    <a:pt x="42" y="2"/>
                  </a:lnTo>
                  <a:lnTo>
                    <a:pt x="0" y="2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97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59" y="118"/>
                  </a:lnTo>
                  <a:lnTo>
                    <a:pt x="59" y="97"/>
                  </a:lnTo>
                  <a:lnTo>
                    <a:pt x="43" y="97"/>
                  </a:lnTo>
                  <a:lnTo>
                    <a:pt x="43" y="39"/>
                  </a:lnTo>
                  <a:cubicBezTo>
                    <a:pt x="52" y="30"/>
                    <a:pt x="64" y="23"/>
                    <a:pt x="75" y="23"/>
                  </a:cubicBezTo>
                  <a:cubicBezTo>
                    <a:pt x="83" y="23"/>
                    <a:pt x="88" y="26"/>
                    <a:pt x="91" y="32"/>
                  </a:cubicBezTo>
                  <a:cubicBezTo>
                    <a:pt x="93" y="35"/>
                    <a:pt x="94" y="40"/>
                    <a:pt x="94" y="45"/>
                  </a:cubicBezTo>
                  <a:lnTo>
                    <a:pt x="94" y="97"/>
                  </a:lnTo>
                  <a:lnTo>
                    <a:pt x="77" y="97"/>
                  </a:lnTo>
                  <a:lnTo>
                    <a:pt x="77" y="118"/>
                  </a:lnTo>
                  <a:lnTo>
                    <a:pt x="137" y="118"/>
                  </a:lnTo>
                  <a:lnTo>
                    <a:pt x="137" y="97"/>
                  </a:lnTo>
                  <a:lnTo>
                    <a:pt x="119" y="97"/>
                  </a:lnTo>
                  <a:lnTo>
                    <a:pt x="119" y="39"/>
                  </a:lnTo>
                  <a:cubicBezTo>
                    <a:pt x="119" y="30"/>
                    <a:pt x="117" y="21"/>
                    <a:pt x="113" y="15"/>
                  </a:cubicBezTo>
                  <a:cubicBezTo>
                    <a:pt x="107" y="6"/>
                    <a:pt x="97" y="0"/>
                    <a:pt x="83" y="0"/>
                  </a:cubicBezTo>
                  <a:cubicBezTo>
                    <a:pt x="66" y="0"/>
                    <a:pt x="53" y="11"/>
                    <a:pt x="42" y="22"/>
                  </a:cubicBezTo>
                  <a:lnTo>
                    <a:pt x="42" y="2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9"/>
            <p:cNvSpPr>
              <a:spLocks/>
            </p:cNvSpPr>
            <p:nvPr/>
          </p:nvSpPr>
          <p:spPr bwMode="auto">
            <a:xfrm>
              <a:off x="848" y="3895"/>
              <a:ext cx="83" cy="71"/>
            </a:xfrm>
            <a:custGeom>
              <a:avLst/>
              <a:gdLst>
                <a:gd name="T0" fmla="*/ 42 w 137"/>
                <a:gd name="T1" fmla="*/ 2 h 118"/>
                <a:gd name="T2" fmla="*/ 42 w 137"/>
                <a:gd name="T3" fmla="*/ 2 h 118"/>
                <a:gd name="T4" fmla="*/ 0 w 137"/>
                <a:gd name="T5" fmla="*/ 2 h 118"/>
                <a:gd name="T6" fmla="*/ 0 w 137"/>
                <a:gd name="T7" fmla="*/ 24 h 118"/>
                <a:gd name="T8" fmla="*/ 18 w 137"/>
                <a:gd name="T9" fmla="*/ 24 h 118"/>
                <a:gd name="T10" fmla="*/ 18 w 137"/>
                <a:gd name="T11" fmla="*/ 97 h 118"/>
                <a:gd name="T12" fmla="*/ 0 w 137"/>
                <a:gd name="T13" fmla="*/ 97 h 118"/>
                <a:gd name="T14" fmla="*/ 0 w 137"/>
                <a:gd name="T15" fmla="*/ 118 h 118"/>
                <a:gd name="T16" fmla="*/ 59 w 137"/>
                <a:gd name="T17" fmla="*/ 118 h 118"/>
                <a:gd name="T18" fmla="*/ 59 w 137"/>
                <a:gd name="T19" fmla="*/ 97 h 118"/>
                <a:gd name="T20" fmla="*/ 43 w 137"/>
                <a:gd name="T21" fmla="*/ 97 h 118"/>
                <a:gd name="T22" fmla="*/ 43 w 137"/>
                <a:gd name="T23" fmla="*/ 39 h 118"/>
                <a:gd name="T24" fmla="*/ 75 w 137"/>
                <a:gd name="T25" fmla="*/ 23 h 118"/>
                <a:gd name="T26" fmla="*/ 91 w 137"/>
                <a:gd name="T27" fmla="*/ 32 h 118"/>
                <a:gd name="T28" fmla="*/ 94 w 137"/>
                <a:gd name="T29" fmla="*/ 45 h 118"/>
                <a:gd name="T30" fmla="*/ 94 w 137"/>
                <a:gd name="T31" fmla="*/ 97 h 118"/>
                <a:gd name="T32" fmla="*/ 77 w 137"/>
                <a:gd name="T33" fmla="*/ 97 h 118"/>
                <a:gd name="T34" fmla="*/ 77 w 137"/>
                <a:gd name="T35" fmla="*/ 118 h 118"/>
                <a:gd name="T36" fmla="*/ 137 w 137"/>
                <a:gd name="T37" fmla="*/ 118 h 118"/>
                <a:gd name="T38" fmla="*/ 137 w 137"/>
                <a:gd name="T39" fmla="*/ 97 h 118"/>
                <a:gd name="T40" fmla="*/ 119 w 137"/>
                <a:gd name="T41" fmla="*/ 97 h 118"/>
                <a:gd name="T42" fmla="*/ 119 w 137"/>
                <a:gd name="T43" fmla="*/ 39 h 118"/>
                <a:gd name="T44" fmla="*/ 113 w 137"/>
                <a:gd name="T45" fmla="*/ 15 h 118"/>
                <a:gd name="T46" fmla="*/ 83 w 137"/>
                <a:gd name="T47" fmla="*/ 0 h 118"/>
                <a:gd name="T48" fmla="*/ 42 w 137"/>
                <a:gd name="T49" fmla="*/ 22 h 118"/>
                <a:gd name="T50" fmla="*/ 42 w 137"/>
                <a:gd name="T51" fmla="*/ 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118">
                  <a:moveTo>
                    <a:pt x="42" y="2"/>
                  </a:moveTo>
                  <a:lnTo>
                    <a:pt x="42" y="2"/>
                  </a:lnTo>
                  <a:lnTo>
                    <a:pt x="0" y="2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97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59" y="118"/>
                  </a:lnTo>
                  <a:lnTo>
                    <a:pt x="59" y="97"/>
                  </a:lnTo>
                  <a:lnTo>
                    <a:pt x="43" y="97"/>
                  </a:lnTo>
                  <a:lnTo>
                    <a:pt x="43" y="39"/>
                  </a:lnTo>
                  <a:cubicBezTo>
                    <a:pt x="52" y="30"/>
                    <a:pt x="64" y="23"/>
                    <a:pt x="75" y="23"/>
                  </a:cubicBezTo>
                  <a:cubicBezTo>
                    <a:pt x="83" y="23"/>
                    <a:pt x="88" y="26"/>
                    <a:pt x="91" y="32"/>
                  </a:cubicBezTo>
                  <a:cubicBezTo>
                    <a:pt x="93" y="35"/>
                    <a:pt x="94" y="40"/>
                    <a:pt x="94" y="45"/>
                  </a:cubicBezTo>
                  <a:lnTo>
                    <a:pt x="94" y="97"/>
                  </a:lnTo>
                  <a:lnTo>
                    <a:pt x="77" y="97"/>
                  </a:lnTo>
                  <a:lnTo>
                    <a:pt x="77" y="118"/>
                  </a:lnTo>
                  <a:lnTo>
                    <a:pt x="137" y="118"/>
                  </a:lnTo>
                  <a:lnTo>
                    <a:pt x="137" y="97"/>
                  </a:lnTo>
                  <a:lnTo>
                    <a:pt x="119" y="97"/>
                  </a:lnTo>
                  <a:lnTo>
                    <a:pt x="119" y="39"/>
                  </a:lnTo>
                  <a:cubicBezTo>
                    <a:pt x="119" y="30"/>
                    <a:pt x="117" y="21"/>
                    <a:pt x="113" y="15"/>
                  </a:cubicBezTo>
                  <a:cubicBezTo>
                    <a:pt x="107" y="6"/>
                    <a:pt x="97" y="0"/>
                    <a:pt x="83" y="0"/>
                  </a:cubicBezTo>
                  <a:cubicBezTo>
                    <a:pt x="66" y="0"/>
                    <a:pt x="53" y="11"/>
                    <a:pt x="42" y="22"/>
                  </a:cubicBezTo>
                  <a:lnTo>
                    <a:pt x="42" y="2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0"/>
            <p:cNvSpPr>
              <a:spLocks/>
            </p:cNvSpPr>
            <p:nvPr/>
          </p:nvSpPr>
          <p:spPr bwMode="auto">
            <a:xfrm>
              <a:off x="941" y="3864"/>
              <a:ext cx="69" cy="104"/>
            </a:xfrm>
            <a:custGeom>
              <a:avLst/>
              <a:gdLst>
                <a:gd name="T0" fmla="*/ 58 w 115"/>
                <a:gd name="T1" fmla="*/ 172 h 172"/>
                <a:gd name="T2" fmla="*/ 58 w 115"/>
                <a:gd name="T3" fmla="*/ 172 h 172"/>
                <a:gd name="T4" fmla="*/ 115 w 115"/>
                <a:gd name="T5" fmla="*/ 123 h 172"/>
                <a:gd name="T6" fmla="*/ 64 w 115"/>
                <a:gd name="T7" fmla="*/ 72 h 172"/>
                <a:gd name="T8" fmla="*/ 32 w 115"/>
                <a:gd name="T9" fmla="*/ 44 h 172"/>
                <a:gd name="T10" fmla="*/ 60 w 115"/>
                <a:gd name="T11" fmla="*/ 22 h 172"/>
                <a:gd name="T12" fmla="*/ 83 w 115"/>
                <a:gd name="T13" fmla="*/ 28 h 172"/>
                <a:gd name="T14" fmla="*/ 81 w 115"/>
                <a:gd name="T15" fmla="*/ 37 h 172"/>
                <a:gd name="T16" fmla="*/ 97 w 115"/>
                <a:gd name="T17" fmla="*/ 52 h 172"/>
                <a:gd name="T18" fmla="*/ 113 w 115"/>
                <a:gd name="T19" fmla="*/ 35 h 172"/>
                <a:gd name="T20" fmla="*/ 60 w 115"/>
                <a:gd name="T21" fmla="*/ 0 h 172"/>
                <a:gd name="T22" fmla="*/ 6 w 115"/>
                <a:gd name="T23" fmla="*/ 46 h 172"/>
                <a:gd name="T24" fmla="*/ 58 w 115"/>
                <a:gd name="T25" fmla="*/ 97 h 172"/>
                <a:gd name="T26" fmla="*/ 89 w 115"/>
                <a:gd name="T27" fmla="*/ 125 h 172"/>
                <a:gd name="T28" fmla="*/ 58 w 115"/>
                <a:gd name="T29" fmla="*/ 149 h 172"/>
                <a:gd name="T30" fmla="*/ 30 w 115"/>
                <a:gd name="T31" fmla="*/ 141 h 172"/>
                <a:gd name="T32" fmla="*/ 33 w 115"/>
                <a:gd name="T33" fmla="*/ 131 h 172"/>
                <a:gd name="T34" fmla="*/ 16 w 115"/>
                <a:gd name="T35" fmla="*/ 116 h 172"/>
                <a:gd name="T36" fmla="*/ 0 w 115"/>
                <a:gd name="T37" fmla="*/ 134 h 172"/>
                <a:gd name="T38" fmla="*/ 58 w 115"/>
                <a:gd name="T3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72">
                  <a:moveTo>
                    <a:pt x="58" y="172"/>
                  </a:moveTo>
                  <a:lnTo>
                    <a:pt x="58" y="172"/>
                  </a:lnTo>
                  <a:cubicBezTo>
                    <a:pt x="91" y="172"/>
                    <a:pt x="115" y="154"/>
                    <a:pt x="115" y="123"/>
                  </a:cubicBezTo>
                  <a:cubicBezTo>
                    <a:pt x="115" y="93"/>
                    <a:pt x="93" y="83"/>
                    <a:pt x="64" y="72"/>
                  </a:cubicBezTo>
                  <a:cubicBezTo>
                    <a:pt x="46" y="65"/>
                    <a:pt x="32" y="59"/>
                    <a:pt x="32" y="44"/>
                  </a:cubicBezTo>
                  <a:cubicBezTo>
                    <a:pt x="32" y="31"/>
                    <a:pt x="42" y="22"/>
                    <a:pt x="60" y="22"/>
                  </a:cubicBezTo>
                  <a:cubicBezTo>
                    <a:pt x="70" y="22"/>
                    <a:pt x="78" y="25"/>
                    <a:pt x="83" y="28"/>
                  </a:cubicBezTo>
                  <a:cubicBezTo>
                    <a:pt x="82" y="30"/>
                    <a:pt x="81" y="32"/>
                    <a:pt x="81" y="37"/>
                  </a:cubicBezTo>
                  <a:cubicBezTo>
                    <a:pt x="81" y="44"/>
                    <a:pt x="87" y="52"/>
                    <a:pt x="97" y="52"/>
                  </a:cubicBezTo>
                  <a:cubicBezTo>
                    <a:pt x="106" y="52"/>
                    <a:pt x="113" y="46"/>
                    <a:pt x="113" y="35"/>
                  </a:cubicBezTo>
                  <a:cubicBezTo>
                    <a:pt x="113" y="16"/>
                    <a:pt x="90" y="0"/>
                    <a:pt x="60" y="0"/>
                  </a:cubicBezTo>
                  <a:cubicBezTo>
                    <a:pt x="27" y="0"/>
                    <a:pt x="6" y="20"/>
                    <a:pt x="6" y="46"/>
                  </a:cubicBezTo>
                  <a:cubicBezTo>
                    <a:pt x="6" y="76"/>
                    <a:pt x="28" y="86"/>
                    <a:pt x="58" y="97"/>
                  </a:cubicBezTo>
                  <a:cubicBezTo>
                    <a:pt x="75" y="103"/>
                    <a:pt x="89" y="110"/>
                    <a:pt x="89" y="125"/>
                  </a:cubicBezTo>
                  <a:cubicBezTo>
                    <a:pt x="89" y="140"/>
                    <a:pt x="77" y="149"/>
                    <a:pt x="58" y="149"/>
                  </a:cubicBezTo>
                  <a:cubicBezTo>
                    <a:pt x="46" y="149"/>
                    <a:pt x="36" y="146"/>
                    <a:pt x="30" y="141"/>
                  </a:cubicBezTo>
                  <a:cubicBezTo>
                    <a:pt x="32" y="138"/>
                    <a:pt x="33" y="135"/>
                    <a:pt x="33" y="131"/>
                  </a:cubicBezTo>
                  <a:cubicBezTo>
                    <a:pt x="33" y="123"/>
                    <a:pt x="26" y="116"/>
                    <a:pt x="16" y="116"/>
                  </a:cubicBezTo>
                  <a:cubicBezTo>
                    <a:pt x="6" y="116"/>
                    <a:pt x="0" y="123"/>
                    <a:pt x="0" y="134"/>
                  </a:cubicBezTo>
                  <a:cubicBezTo>
                    <a:pt x="0" y="153"/>
                    <a:pt x="25" y="172"/>
                    <a:pt x="58" y="172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1"/>
            <p:cNvSpPr>
              <a:spLocks/>
            </p:cNvSpPr>
            <p:nvPr/>
          </p:nvSpPr>
          <p:spPr bwMode="auto">
            <a:xfrm>
              <a:off x="1021" y="3875"/>
              <a:ext cx="51" cy="92"/>
            </a:xfrm>
            <a:custGeom>
              <a:avLst/>
              <a:gdLst>
                <a:gd name="T0" fmla="*/ 55 w 84"/>
                <a:gd name="T1" fmla="*/ 154 h 154"/>
                <a:gd name="T2" fmla="*/ 55 w 84"/>
                <a:gd name="T3" fmla="*/ 154 h 154"/>
                <a:gd name="T4" fmla="*/ 81 w 84"/>
                <a:gd name="T5" fmla="*/ 147 h 154"/>
                <a:gd name="T6" fmla="*/ 84 w 84"/>
                <a:gd name="T7" fmla="*/ 125 h 154"/>
                <a:gd name="T8" fmla="*/ 61 w 84"/>
                <a:gd name="T9" fmla="*/ 131 h 154"/>
                <a:gd name="T10" fmla="*/ 49 w 84"/>
                <a:gd name="T11" fmla="*/ 125 h 154"/>
                <a:gd name="T12" fmla="*/ 47 w 84"/>
                <a:gd name="T13" fmla="*/ 117 h 154"/>
                <a:gd name="T14" fmla="*/ 47 w 84"/>
                <a:gd name="T15" fmla="*/ 58 h 154"/>
                <a:gd name="T16" fmla="*/ 82 w 84"/>
                <a:gd name="T17" fmla="*/ 58 h 154"/>
                <a:gd name="T18" fmla="*/ 82 w 84"/>
                <a:gd name="T19" fmla="*/ 36 h 154"/>
                <a:gd name="T20" fmla="*/ 47 w 84"/>
                <a:gd name="T21" fmla="*/ 36 h 154"/>
                <a:gd name="T22" fmla="*/ 47 w 84"/>
                <a:gd name="T23" fmla="*/ 0 h 154"/>
                <a:gd name="T24" fmla="*/ 22 w 84"/>
                <a:gd name="T25" fmla="*/ 11 h 154"/>
                <a:gd name="T26" fmla="*/ 22 w 84"/>
                <a:gd name="T27" fmla="*/ 36 h 154"/>
                <a:gd name="T28" fmla="*/ 0 w 84"/>
                <a:gd name="T29" fmla="*/ 36 h 154"/>
                <a:gd name="T30" fmla="*/ 0 w 84"/>
                <a:gd name="T31" fmla="*/ 58 h 154"/>
                <a:gd name="T32" fmla="*/ 22 w 84"/>
                <a:gd name="T33" fmla="*/ 58 h 154"/>
                <a:gd name="T34" fmla="*/ 22 w 84"/>
                <a:gd name="T35" fmla="*/ 121 h 154"/>
                <a:gd name="T36" fmla="*/ 26 w 84"/>
                <a:gd name="T37" fmla="*/ 139 h 154"/>
                <a:gd name="T38" fmla="*/ 55 w 84"/>
                <a:gd name="T3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54">
                  <a:moveTo>
                    <a:pt x="55" y="154"/>
                  </a:moveTo>
                  <a:lnTo>
                    <a:pt x="55" y="154"/>
                  </a:lnTo>
                  <a:cubicBezTo>
                    <a:pt x="65" y="154"/>
                    <a:pt x="74" y="151"/>
                    <a:pt x="81" y="147"/>
                  </a:cubicBezTo>
                  <a:lnTo>
                    <a:pt x="84" y="125"/>
                  </a:lnTo>
                  <a:cubicBezTo>
                    <a:pt x="77" y="128"/>
                    <a:pt x="69" y="131"/>
                    <a:pt x="61" y="131"/>
                  </a:cubicBezTo>
                  <a:cubicBezTo>
                    <a:pt x="55" y="131"/>
                    <a:pt x="51" y="129"/>
                    <a:pt x="49" y="125"/>
                  </a:cubicBezTo>
                  <a:cubicBezTo>
                    <a:pt x="47" y="123"/>
                    <a:pt x="47" y="121"/>
                    <a:pt x="47" y="117"/>
                  </a:cubicBezTo>
                  <a:lnTo>
                    <a:pt x="47" y="58"/>
                  </a:lnTo>
                  <a:lnTo>
                    <a:pt x="82" y="58"/>
                  </a:lnTo>
                  <a:lnTo>
                    <a:pt x="82" y="36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22" y="11"/>
                  </a:lnTo>
                  <a:lnTo>
                    <a:pt x="22" y="36"/>
                  </a:lnTo>
                  <a:lnTo>
                    <a:pt x="0" y="36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121"/>
                  </a:lnTo>
                  <a:cubicBezTo>
                    <a:pt x="22" y="128"/>
                    <a:pt x="23" y="134"/>
                    <a:pt x="26" y="139"/>
                  </a:cubicBezTo>
                  <a:cubicBezTo>
                    <a:pt x="31" y="149"/>
                    <a:pt x="41" y="154"/>
                    <a:pt x="55" y="1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2"/>
            <p:cNvSpPr>
              <a:spLocks noEditPoints="1"/>
            </p:cNvSpPr>
            <p:nvPr/>
          </p:nvSpPr>
          <p:spPr bwMode="auto">
            <a:xfrm>
              <a:off x="1083" y="3895"/>
              <a:ext cx="72" cy="72"/>
            </a:xfrm>
            <a:custGeom>
              <a:avLst/>
              <a:gdLst>
                <a:gd name="T0" fmla="*/ 46 w 119"/>
                <a:gd name="T1" fmla="*/ 101 h 120"/>
                <a:gd name="T2" fmla="*/ 46 w 119"/>
                <a:gd name="T3" fmla="*/ 101 h 120"/>
                <a:gd name="T4" fmla="*/ 26 w 119"/>
                <a:gd name="T5" fmla="*/ 85 h 120"/>
                <a:gd name="T6" fmla="*/ 51 w 119"/>
                <a:gd name="T7" fmla="*/ 67 h 120"/>
                <a:gd name="T8" fmla="*/ 77 w 119"/>
                <a:gd name="T9" fmla="*/ 70 h 120"/>
                <a:gd name="T10" fmla="*/ 77 w 119"/>
                <a:gd name="T11" fmla="*/ 89 h 120"/>
                <a:gd name="T12" fmla="*/ 46 w 119"/>
                <a:gd name="T13" fmla="*/ 101 h 120"/>
                <a:gd name="T14" fmla="*/ 38 w 119"/>
                <a:gd name="T15" fmla="*/ 120 h 120"/>
                <a:gd name="T16" fmla="*/ 38 w 119"/>
                <a:gd name="T17" fmla="*/ 120 h 120"/>
                <a:gd name="T18" fmla="*/ 77 w 119"/>
                <a:gd name="T19" fmla="*/ 104 h 120"/>
                <a:gd name="T20" fmla="*/ 77 w 119"/>
                <a:gd name="T21" fmla="*/ 118 h 120"/>
                <a:gd name="T22" fmla="*/ 119 w 119"/>
                <a:gd name="T23" fmla="*/ 118 h 120"/>
                <a:gd name="T24" fmla="*/ 119 w 119"/>
                <a:gd name="T25" fmla="*/ 97 h 120"/>
                <a:gd name="T26" fmla="*/ 101 w 119"/>
                <a:gd name="T27" fmla="*/ 97 h 120"/>
                <a:gd name="T28" fmla="*/ 101 w 119"/>
                <a:gd name="T29" fmla="*/ 43 h 120"/>
                <a:gd name="T30" fmla="*/ 93 w 119"/>
                <a:gd name="T31" fmla="*/ 15 h 120"/>
                <a:gd name="T32" fmla="*/ 53 w 119"/>
                <a:gd name="T33" fmla="*/ 0 h 120"/>
                <a:gd name="T34" fmla="*/ 8 w 119"/>
                <a:gd name="T35" fmla="*/ 29 h 120"/>
                <a:gd name="T36" fmla="*/ 22 w 119"/>
                <a:gd name="T37" fmla="*/ 43 h 120"/>
                <a:gd name="T38" fmla="*/ 36 w 119"/>
                <a:gd name="T39" fmla="*/ 29 h 120"/>
                <a:gd name="T40" fmla="*/ 35 w 119"/>
                <a:gd name="T41" fmla="*/ 23 h 120"/>
                <a:gd name="T42" fmla="*/ 49 w 119"/>
                <a:gd name="T43" fmla="*/ 20 h 120"/>
                <a:gd name="T44" fmla="*/ 72 w 119"/>
                <a:gd name="T45" fmla="*/ 29 h 120"/>
                <a:gd name="T46" fmla="*/ 77 w 119"/>
                <a:gd name="T47" fmla="*/ 45 h 120"/>
                <a:gd name="T48" fmla="*/ 77 w 119"/>
                <a:gd name="T49" fmla="*/ 56 h 120"/>
                <a:gd name="T50" fmla="*/ 46 w 119"/>
                <a:gd name="T51" fmla="*/ 52 h 120"/>
                <a:gd name="T52" fmla="*/ 0 w 119"/>
                <a:gd name="T53" fmla="*/ 87 h 120"/>
                <a:gd name="T54" fmla="*/ 38 w 119"/>
                <a:gd name="T5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9" h="120">
                  <a:moveTo>
                    <a:pt x="46" y="101"/>
                  </a:moveTo>
                  <a:lnTo>
                    <a:pt x="46" y="101"/>
                  </a:lnTo>
                  <a:cubicBezTo>
                    <a:pt x="34" y="101"/>
                    <a:pt x="26" y="95"/>
                    <a:pt x="26" y="85"/>
                  </a:cubicBezTo>
                  <a:cubicBezTo>
                    <a:pt x="26" y="74"/>
                    <a:pt x="35" y="67"/>
                    <a:pt x="51" y="67"/>
                  </a:cubicBezTo>
                  <a:cubicBezTo>
                    <a:pt x="60" y="67"/>
                    <a:pt x="70" y="68"/>
                    <a:pt x="77" y="70"/>
                  </a:cubicBezTo>
                  <a:lnTo>
                    <a:pt x="77" y="89"/>
                  </a:lnTo>
                  <a:cubicBezTo>
                    <a:pt x="68" y="96"/>
                    <a:pt x="57" y="101"/>
                    <a:pt x="46" y="101"/>
                  </a:cubicBezTo>
                  <a:close/>
                  <a:moveTo>
                    <a:pt x="38" y="120"/>
                  </a:moveTo>
                  <a:lnTo>
                    <a:pt x="38" y="120"/>
                  </a:lnTo>
                  <a:cubicBezTo>
                    <a:pt x="54" y="120"/>
                    <a:pt x="68" y="113"/>
                    <a:pt x="77" y="104"/>
                  </a:cubicBezTo>
                  <a:lnTo>
                    <a:pt x="77" y="118"/>
                  </a:lnTo>
                  <a:lnTo>
                    <a:pt x="119" y="118"/>
                  </a:lnTo>
                  <a:lnTo>
                    <a:pt x="119" y="97"/>
                  </a:lnTo>
                  <a:lnTo>
                    <a:pt x="101" y="97"/>
                  </a:lnTo>
                  <a:lnTo>
                    <a:pt x="101" y="43"/>
                  </a:lnTo>
                  <a:cubicBezTo>
                    <a:pt x="101" y="32"/>
                    <a:pt x="98" y="22"/>
                    <a:pt x="93" y="15"/>
                  </a:cubicBezTo>
                  <a:cubicBezTo>
                    <a:pt x="85" y="6"/>
                    <a:pt x="71" y="0"/>
                    <a:pt x="53" y="0"/>
                  </a:cubicBezTo>
                  <a:cubicBezTo>
                    <a:pt x="22" y="0"/>
                    <a:pt x="8" y="15"/>
                    <a:pt x="8" y="29"/>
                  </a:cubicBezTo>
                  <a:cubicBezTo>
                    <a:pt x="8" y="37"/>
                    <a:pt x="14" y="43"/>
                    <a:pt x="22" y="43"/>
                  </a:cubicBezTo>
                  <a:cubicBezTo>
                    <a:pt x="30" y="43"/>
                    <a:pt x="36" y="37"/>
                    <a:pt x="36" y="29"/>
                  </a:cubicBezTo>
                  <a:cubicBezTo>
                    <a:pt x="36" y="27"/>
                    <a:pt x="36" y="25"/>
                    <a:pt x="35" y="23"/>
                  </a:cubicBezTo>
                  <a:cubicBezTo>
                    <a:pt x="38" y="21"/>
                    <a:pt x="42" y="20"/>
                    <a:pt x="49" y="20"/>
                  </a:cubicBezTo>
                  <a:cubicBezTo>
                    <a:pt x="59" y="20"/>
                    <a:pt x="67" y="23"/>
                    <a:pt x="72" y="29"/>
                  </a:cubicBezTo>
                  <a:cubicBezTo>
                    <a:pt x="75" y="33"/>
                    <a:pt x="77" y="38"/>
                    <a:pt x="77" y="45"/>
                  </a:cubicBezTo>
                  <a:lnTo>
                    <a:pt x="77" y="56"/>
                  </a:lnTo>
                  <a:cubicBezTo>
                    <a:pt x="71" y="55"/>
                    <a:pt x="58" y="52"/>
                    <a:pt x="46" y="52"/>
                  </a:cubicBezTo>
                  <a:cubicBezTo>
                    <a:pt x="19" y="52"/>
                    <a:pt x="0" y="66"/>
                    <a:pt x="0" y="87"/>
                  </a:cubicBezTo>
                  <a:cubicBezTo>
                    <a:pt x="0" y="108"/>
                    <a:pt x="18" y="120"/>
                    <a:pt x="38" y="12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3"/>
            <p:cNvSpPr>
              <a:spLocks/>
            </p:cNvSpPr>
            <p:nvPr/>
          </p:nvSpPr>
          <p:spPr bwMode="auto">
            <a:xfrm>
              <a:off x="1161" y="3875"/>
              <a:ext cx="50" cy="92"/>
            </a:xfrm>
            <a:custGeom>
              <a:avLst/>
              <a:gdLst>
                <a:gd name="T0" fmla="*/ 55 w 84"/>
                <a:gd name="T1" fmla="*/ 154 h 154"/>
                <a:gd name="T2" fmla="*/ 55 w 84"/>
                <a:gd name="T3" fmla="*/ 154 h 154"/>
                <a:gd name="T4" fmla="*/ 81 w 84"/>
                <a:gd name="T5" fmla="*/ 147 h 154"/>
                <a:gd name="T6" fmla="*/ 84 w 84"/>
                <a:gd name="T7" fmla="*/ 125 h 154"/>
                <a:gd name="T8" fmla="*/ 62 w 84"/>
                <a:gd name="T9" fmla="*/ 131 h 154"/>
                <a:gd name="T10" fmla="*/ 49 w 84"/>
                <a:gd name="T11" fmla="*/ 125 h 154"/>
                <a:gd name="T12" fmla="*/ 47 w 84"/>
                <a:gd name="T13" fmla="*/ 117 h 154"/>
                <a:gd name="T14" fmla="*/ 47 w 84"/>
                <a:gd name="T15" fmla="*/ 58 h 154"/>
                <a:gd name="T16" fmla="*/ 82 w 84"/>
                <a:gd name="T17" fmla="*/ 58 h 154"/>
                <a:gd name="T18" fmla="*/ 82 w 84"/>
                <a:gd name="T19" fmla="*/ 36 h 154"/>
                <a:gd name="T20" fmla="*/ 47 w 84"/>
                <a:gd name="T21" fmla="*/ 36 h 154"/>
                <a:gd name="T22" fmla="*/ 47 w 84"/>
                <a:gd name="T23" fmla="*/ 0 h 154"/>
                <a:gd name="T24" fmla="*/ 22 w 84"/>
                <a:gd name="T25" fmla="*/ 11 h 154"/>
                <a:gd name="T26" fmla="*/ 22 w 84"/>
                <a:gd name="T27" fmla="*/ 36 h 154"/>
                <a:gd name="T28" fmla="*/ 0 w 84"/>
                <a:gd name="T29" fmla="*/ 36 h 154"/>
                <a:gd name="T30" fmla="*/ 0 w 84"/>
                <a:gd name="T31" fmla="*/ 58 h 154"/>
                <a:gd name="T32" fmla="*/ 22 w 84"/>
                <a:gd name="T33" fmla="*/ 58 h 154"/>
                <a:gd name="T34" fmla="*/ 22 w 84"/>
                <a:gd name="T35" fmla="*/ 121 h 154"/>
                <a:gd name="T36" fmla="*/ 26 w 84"/>
                <a:gd name="T37" fmla="*/ 139 h 154"/>
                <a:gd name="T38" fmla="*/ 55 w 84"/>
                <a:gd name="T3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54">
                  <a:moveTo>
                    <a:pt x="55" y="154"/>
                  </a:moveTo>
                  <a:lnTo>
                    <a:pt x="55" y="154"/>
                  </a:lnTo>
                  <a:cubicBezTo>
                    <a:pt x="65" y="154"/>
                    <a:pt x="74" y="151"/>
                    <a:pt x="81" y="147"/>
                  </a:cubicBezTo>
                  <a:lnTo>
                    <a:pt x="84" y="125"/>
                  </a:lnTo>
                  <a:cubicBezTo>
                    <a:pt x="77" y="128"/>
                    <a:pt x="69" y="131"/>
                    <a:pt x="62" y="131"/>
                  </a:cubicBezTo>
                  <a:cubicBezTo>
                    <a:pt x="55" y="131"/>
                    <a:pt x="51" y="129"/>
                    <a:pt x="49" y="125"/>
                  </a:cubicBezTo>
                  <a:cubicBezTo>
                    <a:pt x="48" y="123"/>
                    <a:pt x="47" y="121"/>
                    <a:pt x="47" y="117"/>
                  </a:cubicBezTo>
                  <a:lnTo>
                    <a:pt x="47" y="58"/>
                  </a:lnTo>
                  <a:lnTo>
                    <a:pt x="82" y="58"/>
                  </a:lnTo>
                  <a:lnTo>
                    <a:pt x="82" y="36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22" y="11"/>
                  </a:lnTo>
                  <a:lnTo>
                    <a:pt x="22" y="36"/>
                  </a:lnTo>
                  <a:lnTo>
                    <a:pt x="0" y="36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121"/>
                  </a:lnTo>
                  <a:cubicBezTo>
                    <a:pt x="22" y="128"/>
                    <a:pt x="23" y="134"/>
                    <a:pt x="26" y="139"/>
                  </a:cubicBezTo>
                  <a:cubicBezTo>
                    <a:pt x="31" y="149"/>
                    <a:pt x="41" y="154"/>
                    <a:pt x="55" y="1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4"/>
            <p:cNvSpPr>
              <a:spLocks noEditPoints="1"/>
            </p:cNvSpPr>
            <p:nvPr/>
          </p:nvSpPr>
          <p:spPr bwMode="auto">
            <a:xfrm>
              <a:off x="1221" y="3895"/>
              <a:ext cx="68" cy="72"/>
            </a:xfrm>
            <a:custGeom>
              <a:avLst/>
              <a:gdLst>
                <a:gd name="T0" fmla="*/ 112 w 113"/>
                <a:gd name="T1" fmla="*/ 68 h 120"/>
                <a:gd name="T2" fmla="*/ 112 w 113"/>
                <a:gd name="T3" fmla="*/ 68 h 120"/>
                <a:gd name="T4" fmla="*/ 113 w 113"/>
                <a:gd name="T5" fmla="*/ 55 h 120"/>
                <a:gd name="T6" fmla="*/ 58 w 113"/>
                <a:gd name="T7" fmla="*/ 0 h 120"/>
                <a:gd name="T8" fmla="*/ 0 w 113"/>
                <a:gd name="T9" fmla="*/ 60 h 120"/>
                <a:gd name="T10" fmla="*/ 63 w 113"/>
                <a:gd name="T11" fmla="*/ 120 h 120"/>
                <a:gd name="T12" fmla="*/ 106 w 113"/>
                <a:gd name="T13" fmla="*/ 109 h 120"/>
                <a:gd name="T14" fmla="*/ 108 w 113"/>
                <a:gd name="T15" fmla="*/ 86 h 120"/>
                <a:gd name="T16" fmla="*/ 67 w 113"/>
                <a:gd name="T17" fmla="*/ 98 h 120"/>
                <a:gd name="T18" fmla="*/ 26 w 113"/>
                <a:gd name="T19" fmla="*/ 68 h 120"/>
                <a:gd name="T20" fmla="*/ 112 w 113"/>
                <a:gd name="T21" fmla="*/ 68 h 120"/>
                <a:gd name="T22" fmla="*/ 57 w 113"/>
                <a:gd name="T23" fmla="*/ 21 h 120"/>
                <a:gd name="T24" fmla="*/ 57 w 113"/>
                <a:gd name="T25" fmla="*/ 21 h 120"/>
                <a:gd name="T26" fmla="*/ 88 w 113"/>
                <a:gd name="T27" fmla="*/ 50 h 120"/>
                <a:gd name="T28" fmla="*/ 26 w 113"/>
                <a:gd name="T29" fmla="*/ 50 h 120"/>
                <a:gd name="T30" fmla="*/ 57 w 113"/>
                <a:gd name="T31" fmla="*/ 2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20">
                  <a:moveTo>
                    <a:pt x="112" y="68"/>
                  </a:moveTo>
                  <a:lnTo>
                    <a:pt x="112" y="68"/>
                  </a:lnTo>
                  <a:cubicBezTo>
                    <a:pt x="112" y="65"/>
                    <a:pt x="113" y="60"/>
                    <a:pt x="113" y="55"/>
                  </a:cubicBezTo>
                  <a:cubicBezTo>
                    <a:pt x="113" y="25"/>
                    <a:pt x="94" y="0"/>
                    <a:pt x="58" y="0"/>
                  </a:cubicBezTo>
                  <a:cubicBezTo>
                    <a:pt x="23" y="0"/>
                    <a:pt x="0" y="28"/>
                    <a:pt x="0" y="60"/>
                  </a:cubicBezTo>
                  <a:cubicBezTo>
                    <a:pt x="0" y="96"/>
                    <a:pt x="26" y="120"/>
                    <a:pt x="63" y="120"/>
                  </a:cubicBezTo>
                  <a:cubicBezTo>
                    <a:pt x="79" y="120"/>
                    <a:pt x="94" y="116"/>
                    <a:pt x="106" y="109"/>
                  </a:cubicBezTo>
                  <a:lnTo>
                    <a:pt x="108" y="86"/>
                  </a:lnTo>
                  <a:cubicBezTo>
                    <a:pt x="95" y="94"/>
                    <a:pt x="81" y="98"/>
                    <a:pt x="67" y="98"/>
                  </a:cubicBezTo>
                  <a:cubicBezTo>
                    <a:pt x="46" y="98"/>
                    <a:pt x="30" y="89"/>
                    <a:pt x="26" y="68"/>
                  </a:cubicBezTo>
                  <a:lnTo>
                    <a:pt x="112" y="68"/>
                  </a:lnTo>
                  <a:close/>
                  <a:moveTo>
                    <a:pt x="57" y="21"/>
                  </a:moveTo>
                  <a:lnTo>
                    <a:pt x="57" y="21"/>
                  </a:lnTo>
                  <a:cubicBezTo>
                    <a:pt x="76" y="21"/>
                    <a:pt x="87" y="33"/>
                    <a:pt x="88" y="50"/>
                  </a:cubicBezTo>
                  <a:lnTo>
                    <a:pt x="26" y="50"/>
                  </a:lnTo>
                  <a:cubicBezTo>
                    <a:pt x="29" y="30"/>
                    <a:pt x="43" y="21"/>
                    <a:pt x="57" y="21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5"/>
            <p:cNvSpPr>
              <a:spLocks/>
            </p:cNvSpPr>
            <p:nvPr/>
          </p:nvSpPr>
          <p:spPr bwMode="auto">
            <a:xfrm>
              <a:off x="1302" y="3866"/>
              <a:ext cx="74" cy="100"/>
            </a:xfrm>
            <a:custGeom>
              <a:avLst/>
              <a:gdLst>
                <a:gd name="T0" fmla="*/ 0 w 123"/>
                <a:gd name="T1" fmla="*/ 166 h 166"/>
                <a:gd name="T2" fmla="*/ 0 w 123"/>
                <a:gd name="T3" fmla="*/ 166 h 166"/>
                <a:gd name="T4" fmla="*/ 123 w 123"/>
                <a:gd name="T5" fmla="*/ 166 h 166"/>
                <a:gd name="T6" fmla="*/ 123 w 123"/>
                <a:gd name="T7" fmla="*/ 120 h 166"/>
                <a:gd name="T8" fmla="*/ 98 w 123"/>
                <a:gd name="T9" fmla="*/ 120 h 166"/>
                <a:gd name="T10" fmla="*/ 98 w 123"/>
                <a:gd name="T11" fmla="*/ 143 h 166"/>
                <a:gd name="T12" fmla="*/ 45 w 123"/>
                <a:gd name="T13" fmla="*/ 143 h 166"/>
                <a:gd name="T14" fmla="*/ 45 w 123"/>
                <a:gd name="T15" fmla="*/ 92 h 166"/>
                <a:gd name="T16" fmla="*/ 96 w 123"/>
                <a:gd name="T17" fmla="*/ 92 h 166"/>
                <a:gd name="T18" fmla="*/ 96 w 123"/>
                <a:gd name="T19" fmla="*/ 70 h 166"/>
                <a:gd name="T20" fmla="*/ 45 w 123"/>
                <a:gd name="T21" fmla="*/ 70 h 166"/>
                <a:gd name="T22" fmla="*/ 45 w 123"/>
                <a:gd name="T23" fmla="*/ 23 h 166"/>
                <a:gd name="T24" fmla="*/ 98 w 123"/>
                <a:gd name="T25" fmla="*/ 23 h 166"/>
                <a:gd name="T26" fmla="*/ 98 w 123"/>
                <a:gd name="T27" fmla="*/ 45 h 166"/>
                <a:gd name="T28" fmla="*/ 123 w 123"/>
                <a:gd name="T29" fmla="*/ 45 h 166"/>
                <a:gd name="T30" fmla="*/ 123 w 123"/>
                <a:gd name="T31" fmla="*/ 0 h 166"/>
                <a:gd name="T32" fmla="*/ 0 w 123"/>
                <a:gd name="T33" fmla="*/ 0 h 166"/>
                <a:gd name="T34" fmla="*/ 0 w 123"/>
                <a:gd name="T35" fmla="*/ 23 h 166"/>
                <a:gd name="T36" fmla="*/ 19 w 123"/>
                <a:gd name="T37" fmla="*/ 23 h 166"/>
                <a:gd name="T38" fmla="*/ 19 w 123"/>
                <a:gd name="T39" fmla="*/ 143 h 166"/>
                <a:gd name="T40" fmla="*/ 0 w 123"/>
                <a:gd name="T41" fmla="*/ 143 h 166"/>
                <a:gd name="T42" fmla="*/ 0 w 123"/>
                <a:gd name="T4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66">
                  <a:moveTo>
                    <a:pt x="0" y="166"/>
                  </a:moveTo>
                  <a:lnTo>
                    <a:pt x="0" y="166"/>
                  </a:lnTo>
                  <a:lnTo>
                    <a:pt x="123" y="166"/>
                  </a:lnTo>
                  <a:lnTo>
                    <a:pt x="123" y="120"/>
                  </a:lnTo>
                  <a:lnTo>
                    <a:pt x="98" y="120"/>
                  </a:lnTo>
                  <a:lnTo>
                    <a:pt x="98" y="143"/>
                  </a:lnTo>
                  <a:lnTo>
                    <a:pt x="45" y="143"/>
                  </a:lnTo>
                  <a:lnTo>
                    <a:pt x="45" y="92"/>
                  </a:lnTo>
                  <a:lnTo>
                    <a:pt x="96" y="92"/>
                  </a:lnTo>
                  <a:lnTo>
                    <a:pt x="96" y="70"/>
                  </a:lnTo>
                  <a:lnTo>
                    <a:pt x="45" y="70"/>
                  </a:lnTo>
                  <a:lnTo>
                    <a:pt x="45" y="23"/>
                  </a:lnTo>
                  <a:lnTo>
                    <a:pt x="98" y="23"/>
                  </a:lnTo>
                  <a:lnTo>
                    <a:pt x="98" y="45"/>
                  </a:lnTo>
                  <a:lnTo>
                    <a:pt x="123" y="45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9" y="23"/>
                  </a:lnTo>
                  <a:lnTo>
                    <a:pt x="19" y="143"/>
                  </a:lnTo>
                  <a:lnTo>
                    <a:pt x="0" y="14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6"/>
            <p:cNvSpPr>
              <a:spLocks noEditPoints="1"/>
            </p:cNvSpPr>
            <p:nvPr/>
          </p:nvSpPr>
          <p:spPr bwMode="auto">
            <a:xfrm>
              <a:off x="1388" y="3849"/>
              <a:ext cx="80" cy="118"/>
            </a:xfrm>
            <a:custGeom>
              <a:avLst/>
              <a:gdLst>
                <a:gd name="T0" fmla="*/ 59 w 132"/>
                <a:gd name="T1" fmla="*/ 175 h 197"/>
                <a:gd name="T2" fmla="*/ 59 w 132"/>
                <a:gd name="T3" fmla="*/ 175 h 197"/>
                <a:gd name="T4" fmla="*/ 26 w 132"/>
                <a:gd name="T5" fmla="*/ 137 h 197"/>
                <a:gd name="T6" fmla="*/ 59 w 132"/>
                <a:gd name="T7" fmla="*/ 99 h 197"/>
                <a:gd name="T8" fmla="*/ 89 w 132"/>
                <a:gd name="T9" fmla="*/ 109 h 197"/>
                <a:gd name="T10" fmla="*/ 89 w 132"/>
                <a:gd name="T11" fmla="*/ 161 h 197"/>
                <a:gd name="T12" fmla="*/ 59 w 132"/>
                <a:gd name="T13" fmla="*/ 175 h 197"/>
                <a:gd name="T14" fmla="*/ 54 w 132"/>
                <a:gd name="T15" fmla="*/ 197 h 197"/>
                <a:gd name="T16" fmla="*/ 54 w 132"/>
                <a:gd name="T17" fmla="*/ 197 h 197"/>
                <a:gd name="T18" fmla="*/ 89 w 132"/>
                <a:gd name="T19" fmla="*/ 181 h 197"/>
                <a:gd name="T20" fmla="*/ 89 w 132"/>
                <a:gd name="T21" fmla="*/ 195 h 197"/>
                <a:gd name="T22" fmla="*/ 132 w 132"/>
                <a:gd name="T23" fmla="*/ 195 h 197"/>
                <a:gd name="T24" fmla="*/ 132 w 132"/>
                <a:gd name="T25" fmla="*/ 174 h 197"/>
                <a:gd name="T26" fmla="*/ 114 w 132"/>
                <a:gd name="T27" fmla="*/ 174 h 197"/>
                <a:gd name="T28" fmla="*/ 114 w 132"/>
                <a:gd name="T29" fmla="*/ 0 h 197"/>
                <a:gd name="T30" fmla="*/ 70 w 132"/>
                <a:gd name="T31" fmla="*/ 0 h 197"/>
                <a:gd name="T32" fmla="*/ 70 w 132"/>
                <a:gd name="T33" fmla="*/ 22 h 197"/>
                <a:gd name="T34" fmla="*/ 89 w 132"/>
                <a:gd name="T35" fmla="*/ 22 h 197"/>
                <a:gd name="T36" fmla="*/ 89 w 132"/>
                <a:gd name="T37" fmla="*/ 89 h 197"/>
                <a:gd name="T38" fmla="*/ 56 w 132"/>
                <a:gd name="T39" fmla="*/ 77 h 197"/>
                <a:gd name="T40" fmla="*/ 0 w 132"/>
                <a:gd name="T41" fmla="*/ 138 h 197"/>
                <a:gd name="T42" fmla="*/ 54 w 132"/>
                <a:gd name="T4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2" h="197">
                  <a:moveTo>
                    <a:pt x="59" y="175"/>
                  </a:moveTo>
                  <a:lnTo>
                    <a:pt x="59" y="175"/>
                  </a:lnTo>
                  <a:cubicBezTo>
                    <a:pt x="40" y="175"/>
                    <a:pt x="26" y="161"/>
                    <a:pt x="26" y="137"/>
                  </a:cubicBezTo>
                  <a:cubicBezTo>
                    <a:pt x="26" y="114"/>
                    <a:pt x="41" y="99"/>
                    <a:pt x="59" y="99"/>
                  </a:cubicBezTo>
                  <a:cubicBezTo>
                    <a:pt x="72" y="99"/>
                    <a:pt x="81" y="104"/>
                    <a:pt x="89" y="109"/>
                  </a:cubicBezTo>
                  <a:lnTo>
                    <a:pt x="89" y="161"/>
                  </a:lnTo>
                  <a:cubicBezTo>
                    <a:pt x="81" y="169"/>
                    <a:pt x="71" y="175"/>
                    <a:pt x="59" y="175"/>
                  </a:cubicBezTo>
                  <a:close/>
                  <a:moveTo>
                    <a:pt x="54" y="197"/>
                  </a:moveTo>
                  <a:lnTo>
                    <a:pt x="54" y="197"/>
                  </a:lnTo>
                  <a:cubicBezTo>
                    <a:pt x="69" y="197"/>
                    <a:pt x="81" y="190"/>
                    <a:pt x="89" y="181"/>
                  </a:cubicBezTo>
                  <a:lnTo>
                    <a:pt x="89" y="195"/>
                  </a:lnTo>
                  <a:lnTo>
                    <a:pt x="132" y="195"/>
                  </a:lnTo>
                  <a:lnTo>
                    <a:pt x="132" y="174"/>
                  </a:lnTo>
                  <a:lnTo>
                    <a:pt x="114" y="174"/>
                  </a:lnTo>
                  <a:lnTo>
                    <a:pt x="114" y="0"/>
                  </a:lnTo>
                  <a:lnTo>
                    <a:pt x="70" y="0"/>
                  </a:lnTo>
                  <a:lnTo>
                    <a:pt x="70" y="22"/>
                  </a:lnTo>
                  <a:lnTo>
                    <a:pt x="89" y="22"/>
                  </a:lnTo>
                  <a:lnTo>
                    <a:pt x="89" y="89"/>
                  </a:lnTo>
                  <a:cubicBezTo>
                    <a:pt x="82" y="83"/>
                    <a:pt x="70" y="77"/>
                    <a:pt x="56" y="77"/>
                  </a:cubicBezTo>
                  <a:cubicBezTo>
                    <a:pt x="24" y="77"/>
                    <a:pt x="0" y="104"/>
                    <a:pt x="0" y="138"/>
                  </a:cubicBezTo>
                  <a:cubicBezTo>
                    <a:pt x="0" y="173"/>
                    <a:pt x="23" y="197"/>
                    <a:pt x="54" y="1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475" y="3896"/>
              <a:ext cx="83" cy="71"/>
            </a:xfrm>
            <a:custGeom>
              <a:avLst/>
              <a:gdLst>
                <a:gd name="T0" fmla="*/ 54 w 137"/>
                <a:gd name="T1" fmla="*/ 118 h 118"/>
                <a:gd name="T2" fmla="*/ 54 w 137"/>
                <a:gd name="T3" fmla="*/ 118 h 118"/>
                <a:gd name="T4" fmla="*/ 95 w 137"/>
                <a:gd name="T5" fmla="*/ 96 h 118"/>
                <a:gd name="T6" fmla="*/ 95 w 137"/>
                <a:gd name="T7" fmla="*/ 116 h 118"/>
                <a:gd name="T8" fmla="*/ 137 w 137"/>
                <a:gd name="T9" fmla="*/ 116 h 118"/>
                <a:gd name="T10" fmla="*/ 137 w 137"/>
                <a:gd name="T11" fmla="*/ 95 h 118"/>
                <a:gd name="T12" fmla="*/ 119 w 137"/>
                <a:gd name="T13" fmla="*/ 95 h 118"/>
                <a:gd name="T14" fmla="*/ 119 w 137"/>
                <a:gd name="T15" fmla="*/ 0 h 118"/>
                <a:gd name="T16" fmla="*/ 76 w 137"/>
                <a:gd name="T17" fmla="*/ 0 h 118"/>
                <a:gd name="T18" fmla="*/ 76 w 137"/>
                <a:gd name="T19" fmla="*/ 22 h 118"/>
                <a:gd name="T20" fmla="*/ 94 w 137"/>
                <a:gd name="T21" fmla="*/ 22 h 118"/>
                <a:gd name="T22" fmla="*/ 94 w 137"/>
                <a:gd name="T23" fmla="*/ 79 h 118"/>
                <a:gd name="T24" fmla="*/ 61 w 137"/>
                <a:gd name="T25" fmla="*/ 95 h 118"/>
                <a:gd name="T26" fmla="*/ 46 w 137"/>
                <a:gd name="T27" fmla="*/ 86 h 118"/>
                <a:gd name="T28" fmla="*/ 43 w 137"/>
                <a:gd name="T29" fmla="*/ 73 h 118"/>
                <a:gd name="T30" fmla="*/ 43 w 137"/>
                <a:gd name="T31" fmla="*/ 0 h 118"/>
                <a:gd name="T32" fmla="*/ 0 w 137"/>
                <a:gd name="T33" fmla="*/ 0 h 118"/>
                <a:gd name="T34" fmla="*/ 0 w 137"/>
                <a:gd name="T35" fmla="*/ 22 h 118"/>
                <a:gd name="T36" fmla="*/ 18 w 137"/>
                <a:gd name="T37" fmla="*/ 22 h 118"/>
                <a:gd name="T38" fmla="*/ 18 w 137"/>
                <a:gd name="T39" fmla="*/ 79 h 118"/>
                <a:gd name="T40" fmla="*/ 23 w 137"/>
                <a:gd name="T41" fmla="*/ 103 h 118"/>
                <a:gd name="T42" fmla="*/ 54 w 137"/>
                <a:gd name="T4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7" h="118">
                  <a:moveTo>
                    <a:pt x="54" y="118"/>
                  </a:moveTo>
                  <a:lnTo>
                    <a:pt x="54" y="118"/>
                  </a:lnTo>
                  <a:cubicBezTo>
                    <a:pt x="70" y="118"/>
                    <a:pt x="84" y="108"/>
                    <a:pt x="95" y="96"/>
                  </a:cubicBezTo>
                  <a:lnTo>
                    <a:pt x="95" y="116"/>
                  </a:lnTo>
                  <a:lnTo>
                    <a:pt x="137" y="116"/>
                  </a:lnTo>
                  <a:lnTo>
                    <a:pt x="137" y="95"/>
                  </a:lnTo>
                  <a:lnTo>
                    <a:pt x="119" y="95"/>
                  </a:lnTo>
                  <a:lnTo>
                    <a:pt x="119" y="0"/>
                  </a:lnTo>
                  <a:lnTo>
                    <a:pt x="76" y="0"/>
                  </a:lnTo>
                  <a:lnTo>
                    <a:pt x="76" y="22"/>
                  </a:lnTo>
                  <a:lnTo>
                    <a:pt x="94" y="22"/>
                  </a:lnTo>
                  <a:lnTo>
                    <a:pt x="94" y="79"/>
                  </a:lnTo>
                  <a:cubicBezTo>
                    <a:pt x="84" y="88"/>
                    <a:pt x="73" y="95"/>
                    <a:pt x="61" y="95"/>
                  </a:cubicBezTo>
                  <a:cubicBezTo>
                    <a:pt x="54" y="95"/>
                    <a:pt x="48" y="92"/>
                    <a:pt x="46" y="86"/>
                  </a:cubicBezTo>
                  <a:cubicBezTo>
                    <a:pt x="44" y="83"/>
                    <a:pt x="43" y="79"/>
                    <a:pt x="43" y="73"/>
                  </a:cubicBezTo>
                  <a:lnTo>
                    <a:pt x="4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79"/>
                  </a:lnTo>
                  <a:cubicBezTo>
                    <a:pt x="18" y="88"/>
                    <a:pt x="20" y="96"/>
                    <a:pt x="23" y="103"/>
                  </a:cubicBezTo>
                  <a:cubicBezTo>
                    <a:pt x="29" y="112"/>
                    <a:pt x="39" y="118"/>
                    <a:pt x="54" y="118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b="7720"/>
          <a:stretch/>
        </p:blipFill>
        <p:spPr>
          <a:xfrm>
            <a:off x="208791" y="853853"/>
            <a:ext cx="4876800" cy="546583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72748"/>
            <a:ext cx="9067800" cy="446496"/>
          </a:xfrm>
          <a:noFill/>
        </p:spPr>
        <p:txBody>
          <a:bodyPr lIns="92075" tIns="46038" rIns="92075" bIns="46038">
            <a:noAutofit/>
          </a:bodyPr>
          <a:lstStyle/>
          <a:p>
            <a:pPr algn="ctr" eaLnBrk="1" hangingPunct="1"/>
            <a:r>
              <a:rPr lang="en-US" altLang="en-US" sz="3600" b="1" dirty="0" smtClean="0">
                <a:solidFill>
                  <a:schemeClr val="tx1"/>
                </a:solidFill>
                <a:latin typeface="+mn-lt"/>
              </a:rPr>
              <a:t>Educating All of Minnesota</a:t>
            </a:r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89550" y="1414931"/>
          <a:ext cx="3656013" cy="237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Chart" r:id="rId5" imgW="6410170" imgH="4162412" progId="MSGraph.Chart.8">
                  <p:embed followColorScheme="full"/>
                </p:oleObj>
              </mc:Choice>
              <mc:Fallback>
                <p:oleObj name="Chart" r:id="rId5" imgW="6410170" imgH="4162412" progId="MSGraph.Chart.8">
                  <p:embed followColorScheme="full"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1414931"/>
                        <a:ext cx="3656013" cy="237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600794"/>
            <a:ext cx="559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 i="1" dirty="0" smtClean="0">
                <a:solidFill>
                  <a:srgbClr val="000000"/>
                </a:solidFill>
                <a:latin typeface="R Frutiger Roman"/>
              </a:rPr>
              <a:t>Source: System Office Research – Academic and Student Affairs</a:t>
            </a:r>
            <a:endParaRPr lang="en-US" sz="1000" i="1" dirty="0">
              <a:solidFill>
                <a:srgbClr val="000000"/>
              </a:solidFill>
              <a:latin typeface="R Frutiger Roman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926842" y="1063869"/>
            <a:ext cx="3797812" cy="7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/>
            <a:r>
              <a:rPr lang="en-US" altLang="en-US" sz="1500" b="1" dirty="0" smtClean="0"/>
              <a:t>Fiscal Year 2018</a:t>
            </a:r>
          </a:p>
          <a:p>
            <a:pPr algn="ctr" eaLnBrk="1" hangingPunct="1"/>
            <a:r>
              <a:rPr lang="en-US" altLang="en-US" sz="1500" b="1" dirty="0" smtClean="0"/>
              <a:t>244,825 Credit Students</a:t>
            </a:r>
          </a:p>
        </p:txBody>
      </p:sp>
      <p:grpSp>
        <p:nvGrpSpPr>
          <p:cNvPr id="5" name="Group 106"/>
          <p:cNvGrpSpPr>
            <a:grpSpLocks noChangeAspect="1"/>
          </p:cNvGrpSpPr>
          <p:nvPr/>
        </p:nvGrpSpPr>
        <p:grpSpPr bwMode="auto">
          <a:xfrm>
            <a:off x="4265399" y="1737423"/>
            <a:ext cx="4868349" cy="4286648"/>
            <a:chOff x="2351" y="742"/>
            <a:chExt cx="3582" cy="3154"/>
          </a:xfrm>
        </p:grpSpPr>
        <p:sp>
          <p:nvSpPr>
            <p:cNvPr id="6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2351" y="742"/>
              <a:ext cx="3582" cy="3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7"/>
            <p:cNvSpPr>
              <a:spLocks/>
            </p:cNvSpPr>
            <p:nvPr/>
          </p:nvSpPr>
          <p:spPr bwMode="auto">
            <a:xfrm>
              <a:off x="4123" y="1513"/>
              <a:ext cx="1166" cy="899"/>
            </a:xfrm>
            <a:custGeom>
              <a:avLst/>
              <a:gdLst>
                <a:gd name="T0" fmla="*/ 299 w 299"/>
                <a:gd name="T1" fmla="*/ 205 h 231"/>
                <a:gd name="T2" fmla="*/ 192 w 299"/>
                <a:gd name="T3" fmla="*/ 0 h 231"/>
                <a:gd name="T4" fmla="*/ 0 w 299"/>
                <a:gd name="T5" fmla="*/ 231 h 231"/>
                <a:gd name="T6" fmla="*/ 299 w 299"/>
                <a:gd name="T7" fmla="*/ 20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9" h="231">
                  <a:moveTo>
                    <a:pt x="299" y="205"/>
                  </a:moveTo>
                  <a:cubicBezTo>
                    <a:pt x="292" y="125"/>
                    <a:pt x="254" y="51"/>
                    <a:pt x="192" y="0"/>
                  </a:cubicBezTo>
                  <a:lnTo>
                    <a:pt x="0" y="231"/>
                  </a:lnTo>
                  <a:lnTo>
                    <a:pt x="299" y="205"/>
                  </a:lnTo>
                  <a:close/>
                </a:path>
              </a:pathLst>
            </a:custGeom>
            <a:solidFill>
              <a:srgbClr val="0095DA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8"/>
            <p:cNvSpPr>
              <a:spLocks/>
            </p:cNvSpPr>
            <p:nvPr/>
          </p:nvSpPr>
          <p:spPr bwMode="auto">
            <a:xfrm>
              <a:off x="4123" y="2311"/>
              <a:ext cx="1174" cy="499"/>
            </a:xfrm>
            <a:custGeom>
              <a:avLst/>
              <a:gdLst>
                <a:gd name="T0" fmla="*/ 282 w 301"/>
                <a:gd name="T1" fmla="*/ 128 h 128"/>
                <a:gd name="T2" fmla="*/ 301 w 301"/>
                <a:gd name="T3" fmla="*/ 26 h 128"/>
                <a:gd name="T4" fmla="*/ 299 w 301"/>
                <a:gd name="T5" fmla="*/ 0 h 128"/>
                <a:gd name="T6" fmla="*/ 0 w 301"/>
                <a:gd name="T7" fmla="*/ 26 h 128"/>
                <a:gd name="T8" fmla="*/ 282 w 30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28">
                  <a:moveTo>
                    <a:pt x="282" y="128"/>
                  </a:moveTo>
                  <a:cubicBezTo>
                    <a:pt x="294" y="95"/>
                    <a:pt x="301" y="61"/>
                    <a:pt x="301" y="26"/>
                  </a:cubicBezTo>
                  <a:cubicBezTo>
                    <a:pt x="301" y="17"/>
                    <a:pt x="300" y="8"/>
                    <a:pt x="299" y="0"/>
                  </a:cubicBezTo>
                  <a:lnTo>
                    <a:pt x="0" y="26"/>
                  </a:lnTo>
                  <a:lnTo>
                    <a:pt x="282" y="128"/>
                  </a:lnTo>
                  <a:close/>
                </a:path>
              </a:pathLst>
            </a:custGeom>
            <a:solidFill>
              <a:srgbClr val="73CEE4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9"/>
            <p:cNvSpPr>
              <a:spLocks/>
            </p:cNvSpPr>
            <p:nvPr/>
          </p:nvSpPr>
          <p:spPr bwMode="auto">
            <a:xfrm>
              <a:off x="4123" y="2412"/>
              <a:ext cx="1100" cy="1130"/>
            </a:xfrm>
            <a:custGeom>
              <a:avLst/>
              <a:gdLst>
                <a:gd name="T0" fmla="*/ 77 w 282"/>
                <a:gd name="T1" fmla="*/ 290 h 290"/>
                <a:gd name="T2" fmla="*/ 282 w 282"/>
                <a:gd name="T3" fmla="*/ 102 h 290"/>
                <a:gd name="T4" fmla="*/ 0 w 282"/>
                <a:gd name="T5" fmla="*/ 0 h 290"/>
                <a:gd name="T6" fmla="*/ 77 w 282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290">
                  <a:moveTo>
                    <a:pt x="77" y="290"/>
                  </a:moveTo>
                  <a:cubicBezTo>
                    <a:pt x="172" y="265"/>
                    <a:pt x="249" y="195"/>
                    <a:pt x="282" y="102"/>
                  </a:cubicBezTo>
                  <a:lnTo>
                    <a:pt x="0" y="0"/>
                  </a:lnTo>
                  <a:lnTo>
                    <a:pt x="77" y="290"/>
                  </a:lnTo>
                  <a:close/>
                </a:path>
              </a:pathLst>
            </a:custGeom>
            <a:solidFill>
              <a:srgbClr val="62BB46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0"/>
            <p:cNvSpPr>
              <a:spLocks/>
            </p:cNvSpPr>
            <p:nvPr/>
          </p:nvSpPr>
          <p:spPr bwMode="auto">
            <a:xfrm>
              <a:off x="3740" y="2412"/>
              <a:ext cx="683" cy="1173"/>
            </a:xfrm>
            <a:custGeom>
              <a:avLst/>
              <a:gdLst>
                <a:gd name="T0" fmla="*/ 0 w 175"/>
                <a:gd name="T1" fmla="*/ 284 h 301"/>
                <a:gd name="T2" fmla="*/ 98 w 175"/>
                <a:gd name="T3" fmla="*/ 301 h 301"/>
                <a:gd name="T4" fmla="*/ 175 w 175"/>
                <a:gd name="T5" fmla="*/ 290 h 301"/>
                <a:gd name="T6" fmla="*/ 98 w 175"/>
                <a:gd name="T7" fmla="*/ 0 h 301"/>
                <a:gd name="T8" fmla="*/ 0 w 175"/>
                <a:gd name="T9" fmla="*/ 28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1">
                  <a:moveTo>
                    <a:pt x="0" y="284"/>
                  </a:moveTo>
                  <a:cubicBezTo>
                    <a:pt x="31" y="295"/>
                    <a:pt x="64" y="301"/>
                    <a:pt x="98" y="301"/>
                  </a:cubicBezTo>
                  <a:cubicBezTo>
                    <a:pt x="124" y="301"/>
                    <a:pt x="150" y="297"/>
                    <a:pt x="175" y="290"/>
                  </a:cubicBezTo>
                  <a:lnTo>
                    <a:pt x="98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D3E47E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1"/>
            <p:cNvSpPr>
              <a:spLocks/>
            </p:cNvSpPr>
            <p:nvPr/>
          </p:nvSpPr>
          <p:spPr bwMode="auto">
            <a:xfrm>
              <a:off x="3003" y="2412"/>
              <a:ext cx="1120" cy="1106"/>
            </a:xfrm>
            <a:custGeom>
              <a:avLst/>
              <a:gdLst>
                <a:gd name="T0" fmla="*/ 0 w 287"/>
                <a:gd name="T1" fmla="*/ 93 h 284"/>
                <a:gd name="T2" fmla="*/ 189 w 287"/>
                <a:gd name="T3" fmla="*/ 284 h 284"/>
                <a:gd name="T4" fmla="*/ 287 w 287"/>
                <a:gd name="T5" fmla="*/ 0 h 284"/>
                <a:gd name="T6" fmla="*/ 0 w 287"/>
                <a:gd name="T7" fmla="*/ 9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284">
                  <a:moveTo>
                    <a:pt x="0" y="93"/>
                  </a:moveTo>
                  <a:cubicBezTo>
                    <a:pt x="29" y="182"/>
                    <a:pt x="99" y="253"/>
                    <a:pt x="189" y="284"/>
                  </a:cubicBezTo>
                  <a:lnTo>
                    <a:pt x="287" y="0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E8EDDB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2"/>
            <p:cNvSpPr>
              <a:spLocks/>
            </p:cNvSpPr>
            <p:nvPr/>
          </p:nvSpPr>
          <p:spPr bwMode="auto">
            <a:xfrm>
              <a:off x="2948" y="1240"/>
              <a:ext cx="1924" cy="1535"/>
            </a:xfrm>
            <a:custGeom>
              <a:avLst/>
              <a:gdLst>
                <a:gd name="T0" fmla="*/ 493 w 493"/>
                <a:gd name="T1" fmla="*/ 70 h 394"/>
                <a:gd name="T2" fmla="*/ 301 w 493"/>
                <a:gd name="T3" fmla="*/ 0 h 394"/>
                <a:gd name="T4" fmla="*/ 0 w 493"/>
                <a:gd name="T5" fmla="*/ 301 h 394"/>
                <a:gd name="T6" fmla="*/ 14 w 493"/>
                <a:gd name="T7" fmla="*/ 394 h 394"/>
                <a:gd name="T8" fmla="*/ 301 w 493"/>
                <a:gd name="T9" fmla="*/ 301 h 394"/>
                <a:gd name="T10" fmla="*/ 493 w 493"/>
                <a:gd name="T11" fmla="*/ 7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" h="394">
                  <a:moveTo>
                    <a:pt x="493" y="70"/>
                  </a:moveTo>
                  <a:cubicBezTo>
                    <a:pt x="439" y="24"/>
                    <a:pt x="371" y="0"/>
                    <a:pt x="301" y="0"/>
                  </a:cubicBezTo>
                  <a:cubicBezTo>
                    <a:pt x="134" y="0"/>
                    <a:pt x="0" y="134"/>
                    <a:pt x="0" y="301"/>
                  </a:cubicBezTo>
                  <a:cubicBezTo>
                    <a:pt x="0" y="332"/>
                    <a:pt x="4" y="364"/>
                    <a:pt x="14" y="394"/>
                  </a:cubicBezTo>
                  <a:lnTo>
                    <a:pt x="301" y="301"/>
                  </a:lnTo>
                  <a:lnTo>
                    <a:pt x="493" y="7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3"/>
            <p:cNvSpPr>
              <a:spLocks/>
            </p:cNvSpPr>
            <p:nvPr/>
          </p:nvSpPr>
          <p:spPr bwMode="auto">
            <a:xfrm>
              <a:off x="5137" y="1501"/>
              <a:ext cx="24" cy="362"/>
            </a:xfrm>
            <a:custGeom>
              <a:avLst/>
              <a:gdLst>
                <a:gd name="T0" fmla="*/ 0 w 6"/>
                <a:gd name="T1" fmla="*/ 0 h 93"/>
                <a:gd name="T2" fmla="*/ 0 w 6"/>
                <a:gd name="T3" fmla="*/ 18 h 93"/>
                <a:gd name="T4" fmla="*/ 6 w 6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3">
                  <a:moveTo>
                    <a:pt x="0" y="0"/>
                  </a:moveTo>
                  <a:lnTo>
                    <a:pt x="0" y="18"/>
                  </a:lnTo>
                  <a:lnTo>
                    <a:pt x="6" y="9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4"/>
            <p:cNvSpPr>
              <a:spLocks/>
            </p:cNvSpPr>
            <p:nvPr/>
          </p:nvSpPr>
          <p:spPr bwMode="auto">
            <a:xfrm>
              <a:off x="5289" y="2557"/>
              <a:ext cx="59" cy="506"/>
            </a:xfrm>
            <a:custGeom>
              <a:avLst/>
              <a:gdLst>
                <a:gd name="T0" fmla="*/ 15 w 15"/>
                <a:gd name="T1" fmla="*/ 130 h 130"/>
                <a:gd name="T2" fmla="*/ 15 w 15"/>
                <a:gd name="T3" fmla="*/ 112 h 130"/>
                <a:gd name="T4" fmla="*/ 0 w 15"/>
                <a:gd name="T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0">
                  <a:moveTo>
                    <a:pt x="15" y="130"/>
                  </a:moveTo>
                  <a:lnTo>
                    <a:pt x="15" y="11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5"/>
            <p:cNvSpPr>
              <a:spLocks/>
            </p:cNvSpPr>
            <p:nvPr/>
          </p:nvSpPr>
          <p:spPr bwMode="auto">
            <a:xfrm>
              <a:off x="4802" y="3269"/>
              <a:ext cx="120" cy="327"/>
            </a:xfrm>
            <a:custGeom>
              <a:avLst/>
              <a:gdLst>
                <a:gd name="T0" fmla="*/ 0 w 31"/>
                <a:gd name="T1" fmla="*/ 84 h 84"/>
                <a:gd name="T2" fmla="*/ 0 w 31"/>
                <a:gd name="T3" fmla="*/ 66 h 84"/>
                <a:gd name="T4" fmla="*/ 31 w 31"/>
                <a:gd name="T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84">
                  <a:moveTo>
                    <a:pt x="0" y="84"/>
                  </a:moveTo>
                  <a:lnTo>
                    <a:pt x="0" y="66"/>
                  </a:lnTo>
                  <a:lnTo>
                    <a:pt x="3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6"/>
            <p:cNvSpPr>
              <a:spLocks/>
            </p:cNvSpPr>
            <p:nvPr/>
          </p:nvSpPr>
          <p:spPr bwMode="auto">
            <a:xfrm>
              <a:off x="3927" y="3585"/>
              <a:ext cx="153" cy="70"/>
            </a:xfrm>
            <a:custGeom>
              <a:avLst/>
              <a:gdLst>
                <a:gd name="T0" fmla="*/ 0 w 39"/>
                <a:gd name="T1" fmla="*/ 18 h 18"/>
                <a:gd name="T2" fmla="*/ 0 w 39"/>
                <a:gd name="T3" fmla="*/ 0 h 18"/>
                <a:gd name="T4" fmla="*/ 39 w 39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8">
                  <a:moveTo>
                    <a:pt x="0" y="18"/>
                  </a:moveTo>
                  <a:lnTo>
                    <a:pt x="0" y="0"/>
                  </a:lnTo>
                  <a:lnTo>
                    <a:pt x="3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7"/>
            <p:cNvSpPr>
              <a:spLocks/>
            </p:cNvSpPr>
            <p:nvPr/>
          </p:nvSpPr>
          <p:spPr bwMode="auto">
            <a:xfrm>
              <a:off x="3291" y="3242"/>
              <a:ext cx="102" cy="288"/>
            </a:xfrm>
            <a:custGeom>
              <a:avLst/>
              <a:gdLst>
                <a:gd name="T0" fmla="*/ 26 w 26"/>
                <a:gd name="T1" fmla="*/ 74 h 74"/>
                <a:gd name="T2" fmla="*/ 26 w 26"/>
                <a:gd name="T3" fmla="*/ 56 h 74"/>
                <a:gd name="T4" fmla="*/ 0 w 2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74">
                  <a:moveTo>
                    <a:pt x="26" y="74"/>
                  </a:moveTo>
                  <a:lnTo>
                    <a:pt x="26" y="5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8"/>
            <p:cNvSpPr>
              <a:spLocks/>
            </p:cNvSpPr>
            <p:nvPr/>
          </p:nvSpPr>
          <p:spPr bwMode="auto">
            <a:xfrm>
              <a:off x="3366" y="1342"/>
              <a:ext cx="101" cy="97"/>
            </a:xfrm>
            <a:custGeom>
              <a:avLst/>
              <a:gdLst>
                <a:gd name="T0" fmla="*/ 0 w 26"/>
                <a:gd name="T1" fmla="*/ 0 h 25"/>
                <a:gd name="T2" fmla="*/ 0 w 26"/>
                <a:gd name="T3" fmla="*/ 18 h 25"/>
                <a:gd name="T4" fmla="*/ 26 w 26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0" y="18"/>
                  </a:lnTo>
                  <a:lnTo>
                    <a:pt x="26" y="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19"/>
            <p:cNvSpPr>
              <a:spLocks noChangeArrowheads="1"/>
            </p:cNvSpPr>
            <p:nvPr/>
          </p:nvSpPr>
          <p:spPr bwMode="auto">
            <a:xfrm>
              <a:off x="3155" y="3557"/>
              <a:ext cx="5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Southwest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20"/>
            <p:cNvSpPr>
              <a:spLocks noChangeArrowheads="1"/>
            </p:cNvSpPr>
            <p:nvPr/>
          </p:nvSpPr>
          <p:spPr bwMode="auto">
            <a:xfrm>
              <a:off x="3307" y="3678"/>
              <a:ext cx="2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21"/>
            <p:cNvSpPr>
              <a:spLocks noChangeArrowheads="1"/>
            </p:cNvSpPr>
            <p:nvPr/>
          </p:nvSpPr>
          <p:spPr bwMode="auto">
            <a:xfrm>
              <a:off x="4977" y="1244"/>
              <a:ext cx="3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Central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22"/>
            <p:cNvSpPr>
              <a:spLocks noChangeArrowheads="1"/>
            </p:cNvSpPr>
            <p:nvPr/>
          </p:nvSpPr>
          <p:spPr bwMode="auto">
            <a:xfrm>
              <a:off x="5051" y="1365"/>
              <a:ext cx="2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23"/>
            <p:cNvSpPr>
              <a:spLocks noChangeArrowheads="1"/>
            </p:cNvSpPr>
            <p:nvPr/>
          </p:nvSpPr>
          <p:spPr bwMode="auto">
            <a:xfrm>
              <a:off x="5133" y="3090"/>
              <a:ext cx="49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Northeast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124"/>
            <p:cNvSpPr>
              <a:spLocks noChangeArrowheads="1"/>
            </p:cNvSpPr>
            <p:nvPr/>
          </p:nvSpPr>
          <p:spPr bwMode="auto">
            <a:xfrm>
              <a:off x="5289" y="3211"/>
              <a:ext cx="1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125"/>
            <p:cNvSpPr>
              <a:spLocks noChangeArrowheads="1"/>
            </p:cNvSpPr>
            <p:nvPr/>
          </p:nvSpPr>
          <p:spPr bwMode="auto">
            <a:xfrm>
              <a:off x="4575" y="3624"/>
              <a:ext cx="52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Northwest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126"/>
            <p:cNvSpPr>
              <a:spLocks noChangeArrowheads="1"/>
            </p:cNvSpPr>
            <p:nvPr/>
          </p:nvSpPr>
          <p:spPr bwMode="auto">
            <a:xfrm>
              <a:off x="4720" y="3744"/>
              <a:ext cx="2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96" name="Rectangle 127"/>
            <p:cNvSpPr>
              <a:spLocks noChangeArrowheads="1"/>
            </p:cNvSpPr>
            <p:nvPr/>
          </p:nvSpPr>
          <p:spPr bwMode="auto">
            <a:xfrm>
              <a:off x="3116" y="1085"/>
              <a:ext cx="5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Twin Cities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97" name="Rectangle 128"/>
            <p:cNvSpPr>
              <a:spLocks noChangeArrowheads="1"/>
            </p:cNvSpPr>
            <p:nvPr/>
          </p:nvSpPr>
          <p:spPr bwMode="auto">
            <a:xfrm>
              <a:off x="3280" y="1205"/>
              <a:ext cx="2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42%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02" name="Rectangle 129"/>
            <p:cNvSpPr>
              <a:spLocks noChangeArrowheads="1"/>
            </p:cNvSpPr>
            <p:nvPr/>
          </p:nvSpPr>
          <p:spPr bwMode="auto">
            <a:xfrm>
              <a:off x="3701" y="3682"/>
              <a:ext cx="51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Southeast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03" name="Rectangle 130"/>
            <p:cNvSpPr>
              <a:spLocks noChangeArrowheads="1"/>
            </p:cNvSpPr>
            <p:nvPr/>
          </p:nvSpPr>
          <p:spPr bwMode="auto">
            <a:xfrm>
              <a:off x="3869" y="3803"/>
              <a:ext cx="1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9%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32359" y="111496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 smtClean="0">
                <a:cs typeface="Segoe Print"/>
              </a:rPr>
              <a:t> Mission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182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54286477"/>
              </p:ext>
            </p:extLst>
          </p:nvPr>
        </p:nvGraphicFramePr>
        <p:xfrm>
          <a:off x="190005" y="1353669"/>
          <a:ext cx="8153400" cy="571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reeform 5"/>
          <p:cNvSpPr>
            <a:spLocks noChangeAspect="1"/>
          </p:cNvSpPr>
          <p:nvPr/>
        </p:nvSpPr>
        <p:spPr bwMode="auto">
          <a:xfrm rot="20874284" flipH="1" flipV="1">
            <a:off x="5189017" y="3753337"/>
            <a:ext cx="2099007" cy="455613"/>
          </a:xfrm>
          <a:custGeom>
            <a:avLst/>
            <a:gdLst>
              <a:gd name="T0" fmla="*/ 912 w 917"/>
              <a:gd name="T1" fmla="*/ 163 h 215"/>
              <a:gd name="T2" fmla="*/ 860 w 917"/>
              <a:gd name="T3" fmla="*/ 32 h 215"/>
              <a:gd name="T4" fmla="*/ 827 w 917"/>
              <a:gd name="T5" fmla="*/ 3 h 215"/>
              <a:gd name="T6" fmla="*/ 805 w 917"/>
              <a:gd name="T7" fmla="*/ 15 h 215"/>
              <a:gd name="T8" fmla="*/ 836 w 917"/>
              <a:gd name="T9" fmla="*/ 109 h 215"/>
              <a:gd name="T10" fmla="*/ 828 w 917"/>
              <a:gd name="T11" fmla="*/ 104 h 215"/>
              <a:gd name="T12" fmla="*/ 678 w 917"/>
              <a:gd name="T13" fmla="*/ 54 h 215"/>
              <a:gd name="T14" fmla="*/ 448 w 917"/>
              <a:gd name="T15" fmla="*/ 14 h 215"/>
              <a:gd name="T16" fmla="*/ 207 w 917"/>
              <a:gd name="T17" fmla="*/ 13 h 215"/>
              <a:gd name="T18" fmla="*/ 22 w 917"/>
              <a:gd name="T19" fmla="*/ 80 h 215"/>
              <a:gd name="T20" fmla="*/ 19 w 917"/>
              <a:gd name="T21" fmla="*/ 82 h 215"/>
              <a:gd name="T22" fmla="*/ 66 w 917"/>
              <a:gd name="T23" fmla="*/ 123 h 215"/>
              <a:gd name="T24" fmla="*/ 240 w 917"/>
              <a:gd name="T25" fmla="*/ 58 h 215"/>
              <a:gd name="T26" fmla="*/ 468 w 917"/>
              <a:gd name="T27" fmla="*/ 57 h 215"/>
              <a:gd name="T28" fmla="*/ 685 w 917"/>
              <a:gd name="T29" fmla="*/ 94 h 215"/>
              <a:gd name="T30" fmla="*/ 770 w 917"/>
              <a:gd name="T31" fmla="*/ 118 h 215"/>
              <a:gd name="T32" fmla="*/ 825 w 917"/>
              <a:gd name="T33" fmla="*/ 139 h 215"/>
              <a:gd name="T34" fmla="*/ 838 w 917"/>
              <a:gd name="T35" fmla="*/ 143 h 215"/>
              <a:gd name="T36" fmla="*/ 743 w 917"/>
              <a:gd name="T37" fmla="*/ 169 h 215"/>
              <a:gd name="T38" fmla="*/ 751 w 917"/>
              <a:gd name="T39" fmla="*/ 198 h 215"/>
              <a:gd name="T40" fmla="*/ 790 w 917"/>
              <a:gd name="T41" fmla="*/ 210 h 215"/>
              <a:gd name="T42" fmla="*/ 905 w 917"/>
              <a:gd name="T43" fmla="*/ 182 h 215"/>
              <a:gd name="T44" fmla="*/ 912 w 917"/>
              <a:gd name="T45" fmla="*/ 163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7" h="215">
                <a:moveTo>
                  <a:pt x="912" y="163"/>
                </a:moveTo>
                <a:cubicBezTo>
                  <a:pt x="887" y="123"/>
                  <a:pt x="870" y="78"/>
                  <a:pt x="860" y="32"/>
                </a:cubicBezTo>
                <a:cubicBezTo>
                  <a:pt x="857" y="18"/>
                  <a:pt x="840" y="7"/>
                  <a:pt x="827" y="3"/>
                </a:cubicBezTo>
                <a:cubicBezTo>
                  <a:pt x="817" y="0"/>
                  <a:pt x="802" y="1"/>
                  <a:pt x="805" y="15"/>
                </a:cubicBezTo>
                <a:cubicBezTo>
                  <a:pt x="812" y="47"/>
                  <a:pt x="823" y="79"/>
                  <a:pt x="836" y="109"/>
                </a:cubicBezTo>
                <a:cubicBezTo>
                  <a:pt x="833" y="107"/>
                  <a:pt x="831" y="105"/>
                  <a:pt x="828" y="104"/>
                </a:cubicBezTo>
                <a:cubicBezTo>
                  <a:pt x="781" y="80"/>
                  <a:pt x="729" y="66"/>
                  <a:pt x="678" y="54"/>
                </a:cubicBezTo>
                <a:cubicBezTo>
                  <a:pt x="602" y="35"/>
                  <a:pt x="526" y="22"/>
                  <a:pt x="448" y="14"/>
                </a:cubicBezTo>
                <a:cubicBezTo>
                  <a:pt x="369" y="5"/>
                  <a:pt x="287" y="3"/>
                  <a:pt x="207" y="13"/>
                </a:cubicBezTo>
                <a:cubicBezTo>
                  <a:pt x="143" y="21"/>
                  <a:pt x="74" y="38"/>
                  <a:pt x="22" y="80"/>
                </a:cubicBezTo>
                <a:cubicBezTo>
                  <a:pt x="21" y="80"/>
                  <a:pt x="20" y="81"/>
                  <a:pt x="19" y="82"/>
                </a:cubicBezTo>
                <a:cubicBezTo>
                  <a:pt x="0" y="98"/>
                  <a:pt x="50" y="137"/>
                  <a:pt x="66" y="123"/>
                </a:cubicBezTo>
                <a:cubicBezTo>
                  <a:pt x="114" y="82"/>
                  <a:pt x="178" y="66"/>
                  <a:pt x="240" y="58"/>
                </a:cubicBezTo>
                <a:cubicBezTo>
                  <a:pt x="315" y="47"/>
                  <a:pt x="392" y="50"/>
                  <a:pt x="468" y="57"/>
                </a:cubicBezTo>
                <a:cubicBezTo>
                  <a:pt x="541" y="64"/>
                  <a:pt x="614" y="77"/>
                  <a:pt x="685" y="94"/>
                </a:cubicBezTo>
                <a:cubicBezTo>
                  <a:pt x="714" y="101"/>
                  <a:pt x="742" y="109"/>
                  <a:pt x="770" y="118"/>
                </a:cubicBezTo>
                <a:cubicBezTo>
                  <a:pt x="795" y="126"/>
                  <a:pt x="806" y="129"/>
                  <a:pt x="825" y="139"/>
                </a:cubicBezTo>
                <a:cubicBezTo>
                  <a:pt x="828" y="140"/>
                  <a:pt x="833" y="142"/>
                  <a:pt x="838" y="143"/>
                </a:cubicBezTo>
                <a:cubicBezTo>
                  <a:pt x="806" y="150"/>
                  <a:pt x="774" y="159"/>
                  <a:pt x="743" y="169"/>
                </a:cubicBezTo>
                <a:cubicBezTo>
                  <a:pt x="730" y="173"/>
                  <a:pt x="746" y="194"/>
                  <a:pt x="751" y="198"/>
                </a:cubicBezTo>
                <a:cubicBezTo>
                  <a:pt x="761" y="207"/>
                  <a:pt x="776" y="215"/>
                  <a:pt x="790" y="210"/>
                </a:cubicBezTo>
                <a:cubicBezTo>
                  <a:pt x="827" y="198"/>
                  <a:pt x="866" y="189"/>
                  <a:pt x="905" y="182"/>
                </a:cubicBezTo>
                <a:cubicBezTo>
                  <a:pt x="915" y="180"/>
                  <a:pt x="917" y="171"/>
                  <a:pt x="912" y="1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06895" y="617517"/>
            <a:ext cx="8130208" cy="736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Frutiger LT 55 Roman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BE891C"/>
                </a:solidFill>
                <a:latin typeface="+mn-lt"/>
                <a:ea typeface="+mn-ea"/>
                <a:cs typeface="Frutiger LT 55 Roman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000000"/>
                </a:solidFill>
                <a:latin typeface="+mn-lt"/>
                <a:ea typeface="+mn-ea"/>
                <a:cs typeface="Frutiger LT 55 Roman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BE891C"/>
                </a:solidFill>
                <a:latin typeface="+mn-lt"/>
                <a:ea typeface="+mn-ea"/>
                <a:cs typeface="Frutiger LT 55 Roman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000000"/>
                </a:solidFill>
                <a:latin typeface="+mn-lt"/>
                <a:ea typeface="+mn-ea"/>
                <a:cs typeface="Frutiger LT 55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891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Print"/>
              </a:rPr>
              <a:t>Educating 58% of Minnesota’s Undergraduates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egoe Prin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58" y="129571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31395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8686800" cy="228600"/>
          </a:xfrm>
          <a:noFill/>
        </p:spPr>
        <p:txBody>
          <a:bodyPr lIns="92075" tIns="46038" rIns="92075" bIns="46038">
            <a:noAutofit/>
          </a:bodyPr>
          <a:lstStyle/>
          <a:p>
            <a:pPr eaLnBrk="1" hangingPunct="1"/>
            <a:r>
              <a:rPr lang="en-US" altLang="en-US" sz="3400" b="1" dirty="0" smtClean="0">
                <a:solidFill>
                  <a:schemeClr val="tx1"/>
                </a:solidFill>
                <a:latin typeface="+mn-lt"/>
              </a:rPr>
              <a:t>Only one-third of our students are traditional first time undergraduates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5257800" y="2198254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Total Credit Headcount = </a:t>
            </a:r>
            <a:r>
              <a:rPr kumimoji="0" lang="en-US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244,825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Fiscal Year 2018</a:t>
            </a: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6574453"/>
            <a:ext cx="559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 Frutiger Roman"/>
                <a:ea typeface="+mn-ea"/>
                <a:cs typeface="Arial" pitchFamily="34" charset="0"/>
              </a:rPr>
              <a:t>Source: System Office Research – Academic and Student Affairs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 Frutiger Roman"/>
              <a:ea typeface="+mn-ea"/>
              <a:cs typeface="Arial" pitchFamily="34" charset="0"/>
            </a:endParaRPr>
          </a:p>
        </p:txBody>
      </p:sp>
      <p:graphicFrame>
        <p:nvGraphicFramePr>
          <p:cNvPr id="4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04491207"/>
              </p:ext>
            </p:extLst>
          </p:nvPr>
        </p:nvGraphicFramePr>
        <p:xfrm>
          <a:off x="-514781" y="1011947"/>
          <a:ext cx="6620735" cy="571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26074" y="11668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35790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019869"/>
            <a:ext cx="7886700" cy="4157094"/>
          </a:xfrm>
        </p:spPr>
        <p:txBody>
          <a:bodyPr>
            <a:normAutofit/>
          </a:bodyPr>
          <a:lstStyle/>
          <a:p>
            <a:r>
              <a:rPr lang="en-US" dirty="0" smtClean="0"/>
              <a:t>39,000 graduates annually</a:t>
            </a:r>
          </a:p>
          <a:p>
            <a:r>
              <a:rPr lang="en-US" dirty="0" smtClean="0"/>
              <a:t>3,800+ academic programs,</a:t>
            </a:r>
            <a:br>
              <a:rPr lang="en-US" dirty="0" smtClean="0"/>
            </a:br>
            <a:r>
              <a:rPr lang="en-US" dirty="0" smtClean="0"/>
              <a:t>from certificate to applied doctorate</a:t>
            </a:r>
          </a:p>
          <a:p>
            <a:r>
              <a:rPr lang="en-US" dirty="0" smtClean="0"/>
              <a:t>683 programs entirely online</a:t>
            </a:r>
          </a:p>
          <a:p>
            <a:r>
              <a:rPr lang="en-US" dirty="0" smtClean="0"/>
              <a:t>12,700+ students transfer from a </a:t>
            </a:r>
            <a:br>
              <a:rPr lang="en-US" dirty="0" smtClean="0"/>
            </a:br>
            <a:r>
              <a:rPr lang="en-US" dirty="0" smtClean="0"/>
              <a:t>system college to a system university</a:t>
            </a:r>
          </a:p>
          <a:p>
            <a:r>
              <a:rPr lang="en-US" dirty="0" smtClean="0"/>
              <a:t>15,400+ customized/specialty/occupational </a:t>
            </a:r>
            <a:br>
              <a:rPr lang="en-US" dirty="0" smtClean="0"/>
            </a:br>
            <a:r>
              <a:rPr lang="en-US" dirty="0" smtClean="0"/>
              <a:t>and professional classes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457200" y="914400"/>
            <a:ext cx="8058150" cy="709684"/>
          </a:xfrm>
        </p:spPr>
        <p:txBody>
          <a:bodyPr>
            <a:noAutofit/>
          </a:bodyPr>
          <a:lstStyle/>
          <a:p>
            <a:r>
              <a:rPr lang="en-US" sz="4000" cap="none" dirty="0" smtClean="0"/>
              <a:t>We educate the entire talent pipeline </a:t>
            </a:r>
            <a:endParaRPr lang="en-US" sz="4000" cap="none" dirty="0"/>
          </a:p>
        </p:txBody>
      </p:sp>
      <p:sp>
        <p:nvSpPr>
          <p:cNvPr id="4" name="Rectangle 3"/>
          <p:cNvSpPr/>
          <p:nvPr/>
        </p:nvSpPr>
        <p:spPr>
          <a:xfrm>
            <a:off x="207440" y="296181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36477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65981" y="534273"/>
            <a:ext cx="8878019" cy="954584"/>
          </a:xfrm>
        </p:spPr>
        <p:txBody>
          <a:bodyPr>
            <a:noAutofit/>
          </a:bodyPr>
          <a:lstStyle/>
          <a:p>
            <a:r>
              <a:rPr lang="en-US" sz="3400" b="1" dirty="0">
                <a:latin typeface="+mn-lt"/>
              </a:rPr>
              <a:t>Students of color and American Indian students comprise an increasing percentage of students</a:t>
            </a:r>
          </a:p>
        </p:txBody>
      </p:sp>
      <p:graphicFrame>
        <p:nvGraphicFramePr>
          <p:cNvPr id="5" name="Content Placeholder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39947" y="1568519"/>
          <a:ext cx="8118445" cy="417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1796" y="5773094"/>
            <a:ext cx="7996596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Students of Color &amp; American Indian: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  2009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= 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47,545   2018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= 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65,799      </a:t>
            </a:r>
            <a:r>
              <a:rPr lang="en-US" sz="1400" u="sng" dirty="0">
                <a:solidFill>
                  <a:srgbClr val="000000"/>
                </a:solidFill>
                <a:latin typeface="Arial" pitchFamily="34" charset="0"/>
              </a:rPr>
              <a:t>Increase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= 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38.4% 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                                   Other Students: 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2009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=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211,736   2018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=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179,026     </a:t>
            </a:r>
            <a:r>
              <a:rPr lang="en-US" sz="1400" u="sng" dirty="0">
                <a:solidFill>
                  <a:srgbClr val="000000"/>
                </a:solidFill>
                <a:latin typeface="Arial" pitchFamily="34" charset="0"/>
              </a:rPr>
              <a:t>Decrease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= -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15.4%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6200" y="6436487"/>
            <a:ext cx="559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rgbClr val="000000"/>
                </a:solidFill>
                <a:latin typeface="R Frutiger Roman"/>
              </a:rPr>
              <a:t>Source: System Office Research – Academic and Student Affairs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24768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26733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30006" y="1777917"/>
            <a:ext cx="5158854" cy="4305587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9 out of 10</a:t>
            </a:r>
            <a:r>
              <a:rPr lang="en-US" dirty="0"/>
              <a:t> </a:t>
            </a:r>
            <a:r>
              <a:rPr lang="en-US" dirty="0" smtClean="0"/>
              <a:t>mechanics</a:t>
            </a:r>
            <a:endParaRPr lang="en-US" dirty="0"/>
          </a:p>
          <a:p>
            <a:pPr lvl="1"/>
            <a:r>
              <a:rPr lang="en-US" b="1" dirty="0"/>
              <a:t>9 out of 10</a:t>
            </a:r>
            <a:r>
              <a:rPr lang="en-US" dirty="0"/>
              <a:t> in manufacturing</a:t>
            </a:r>
          </a:p>
          <a:p>
            <a:pPr lvl="1"/>
            <a:r>
              <a:rPr lang="en-US" b="1" dirty="0"/>
              <a:t>8 out of 10</a:t>
            </a:r>
            <a:r>
              <a:rPr lang="en-US" dirty="0"/>
              <a:t> in law </a:t>
            </a:r>
            <a:r>
              <a:rPr lang="en-US" dirty="0" smtClean="0"/>
              <a:t>enforcement</a:t>
            </a:r>
          </a:p>
          <a:p>
            <a:pPr lvl="1"/>
            <a:r>
              <a:rPr lang="en-US" b="1" dirty="0" smtClean="0"/>
              <a:t>2 out of 3 </a:t>
            </a:r>
            <a:r>
              <a:rPr lang="en-US" dirty="0" smtClean="0"/>
              <a:t>nurses</a:t>
            </a:r>
            <a:endParaRPr lang="en-US" dirty="0"/>
          </a:p>
          <a:p>
            <a:pPr lvl="1"/>
            <a:r>
              <a:rPr lang="en-US" b="1" dirty="0"/>
              <a:t>7 out of 10</a:t>
            </a:r>
            <a:r>
              <a:rPr lang="en-US" dirty="0"/>
              <a:t> in trades</a:t>
            </a:r>
          </a:p>
          <a:p>
            <a:pPr lvl="1"/>
            <a:r>
              <a:rPr lang="en-US" b="1" dirty="0"/>
              <a:t>6</a:t>
            </a:r>
            <a:r>
              <a:rPr lang="en-US" b="1" dirty="0" smtClean="0"/>
              <a:t> </a:t>
            </a:r>
            <a:r>
              <a:rPr lang="en-US" b="1" dirty="0"/>
              <a:t>out of 10 </a:t>
            </a:r>
            <a:r>
              <a:rPr lang="en-US" dirty="0"/>
              <a:t>in </a:t>
            </a:r>
            <a:r>
              <a:rPr lang="en-US" dirty="0" smtClean="0"/>
              <a:t>agriculture</a:t>
            </a:r>
          </a:p>
          <a:p>
            <a:pPr lvl="1"/>
            <a:r>
              <a:rPr lang="en-US" b="1" dirty="0"/>
              <a:t>1/2 </a:t>
            </a:r>
            <a:r>
              <a:rPr lang="en-US" dirty="0"/>
              <a:t>of all teachers</a:t>
            </a:r>
          </a:p>
          <a:p>
            <a:pPr lvl="1"/>
            <a:r>
              <a:rPr lang="en-US" b="1" dirty="0"/>
              <a:t>1/2</a:t>
            </a:r>
            <a:r>
              <a:rPr lang="en-US" dirty="0"/>
              <a:t> of IT </a:t>
            </a:r>
            <a:r>
              <a:rPr lang="en-US" dirty="0" smtClean="0"/>
              <a:t>professionals</a:t>
            </a:r>
            <a:endParaRPr lang="en-US" dirty="0"/>
          </a:p>
          <a:p>
            <a:pPr lvl="1"/>
            <a:r>
              <a:rPr lang="en-US" b="1" dirty="0" smtClean="0"/>
              <a:t>1/2 </a:t>
            </a:r>
            <a:r>
              <a:rPr lang="en-US" dirty="0" smtClean="0"/>
              <a:t>of all business graduates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191069" y="873456"/>
            <a:ext cx="7886131" cy="723331"/>
          </a:xfrm>
        </p:spPr>
        <p:txBody>
          <a:bodyPr>
            <a:noAutofit/>
          </a:bodyPr>
          <a:lstStyle/>
          <a:p>
            <a:r>
              <a:rPr lang="en-US" sz="4400" cap="none" dirty="0" smtClean="0"/>
              <a:t>We educate…</a:t>
            </a:r>
            <a:endParaRPr lang="en-US" sz="44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544" y="2312021"/>
            <a:ext cx="2481944" cy="1976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48" y="218360"/>
            <a:ext cx="2586603" cy="1719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088" y="4776715"/>
            <a:ext cx="2505766" cy="16648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11" y="84175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16752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4784" y="922380"/>
            <a:ext cx="5075704" cy="5759784"/>
            <a:chOff x="504951" y="355600"/>
            <a:chExt cx="5075704" cy="59198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" t="12270" b="7720"/>
            <a:stretch/>
          </p:blipFill>
          <p:spPr>
            <a:xfrm>
              <a:off x="504951" y="355600"/>
              <a:ext cx="5075704" cy="591982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2395728" y="4042533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395728" y="4156923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657600" y="3633824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362200" y="3340912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124200" y="3786224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614928" y="29291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43200" y="2514600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38528" y="2186024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931894" y="2286000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828800" y="45293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524000" y="48341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95528" y="27767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38400" y="54437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962400" y="5562600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386328" y="50627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24200" y="59009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419600" y="5138928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405128" y="5181600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71800" y="5309843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433677" y="5597259"/>
              <a:ext cx="118872" cy="118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" y="6238658"/>
            <a:ext cx="207200" cy="290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09800" y="4703770"/>
            <a:ext cx="118872" cy="118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83964" y="6053328"/>
            <a:ext cx="118872" cy="1188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83964" y="5824728"/>
            <a:ext cx="118872" cy="1188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2991" y="343115"/>
            <a:ext cx="8180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-30" dirty="0">
                <a:solidFill>
                  <a:srgbClr val="092040"/>
                </a:solidFill>
                <a:cs typeface="Calibri"/>
              </a:rPr>
              <a:t>Minnesota State Partnership Tour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223555" y="1924908"/>
            <a:ext cx="38145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8">
              <a:buClr>
                <a:srgbClr val="009F4D"/>
              </a:buClr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22 stops</a:t>
            </a:r>
          </a:p>
          <a:p>
            <a:pPr marL="515938" lvl="8" indent="-342900">
              <a:buClr>
                <a:srgbClr val="009F4D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August - November</a:t>
            </a:r>
          </a:p>
          <a:p>
            <a:pPr marL="515938" lvl="8" indent="-342900">
              <a:buClr>
                <a:srgbClr val="009F4D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67 legislators and staff</a:t>
            </a:r>
          </a:p>
          <a:p>
            <a:pPr marL="515938" lvl="8" indent="-342900">
              <a:buClr>
                <a:srgbClr val="009F4D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600+ attendees</a:t>
            </a:r>
          </a:p>
          <a:p>
            <a:pPr marL="173038" lvl="8">
              <a:buClr>
                <a:srgbClr val="009F4D"/>
              </a:buClr>
              <a:tabLst>
                <a:tab pos="354965" algn="l"/>
                <a:tab pos="355600" algn="l"/>
              </a:tabLst>
            </a:pPr>
            <a:r>
              <a:rPr lang="en-US" sz="2000" dirty="0" smtClean="0"/>
              <a:t>What we heard: </a:t>
            </a:r>
            <a:endParaRPr lang="en-US" sz="2000" dirty="0"/>
          </a:p>
          <a:p>
            <a:pPr marL="517525" lvl="1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Our colleges and universities are vital community partners and sources of innovation</a:t>
            </a:r>
          </a:p>
          <a:p>
            <a:pPr marL="517525" lvl="1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Labor shortage pervasive – our industries need more graduates with the right skills</a:t>
            </a:r>
          </a:p>
          <a:p>
            <a:pPr marL="517525" lvl="1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Affordability </a:t>
            </a:r>
            <a:r>
              <a:rPr lang="en-US" sz="2000" dirty="0"/>
              <a:t>key to serving current and future students</a:t>
            </a:r>
          </a:p>
          <a:p>
            <a:pPr marL="515938" lvl="8" indent="-342900">
              <a:buClr>
                <a:srgbClr val="009F4D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endParaRPr lang="en-US" sz="2400" spc="-5" dirty="0" smtClean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pPr marL="173038" lvl="8">
              <a:buClr>
                <a:srgbClr val="009F4D"/>
              </a:buClr>
              <a:tabLst>
                <a:tab pos="354965" algn="l"/>
                <a:tab pos="355600" algn="l"/>
              </a:tabLst>
            </a:pPr>
            <a:endParaRPr lang="en-US" sz="2400" spc="-5" dirty="0" smtClean="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0488" y="1133998"/>
            <a:ext cx="318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30" dirty="0">
                <a:solidFill>
                  <a:srgbClr val="092040"/>
                </a:solidFill>
                <a:cs typeface="Calibri"/>
              </a:rPr>
              <a:t>By </a:t>
            </a:r>
            <a:r>
              <a:rPr lang="en-US" sz="2400" b="1" spc="-30" dirty="0" smtClean="0">
                <a:solidFill>
                  <a:srgbClr val="092040"/>
                </a:solidFill>
                <a:cs typeface="Calibri"/>
              </a:rPr>
              <a:t>the numbers…so </a:t>
            </a:r>
            <a:r>
              <a:rPr lang="en-US" sz="2400" b="1" spc="-30" dirty="0">
                <a:solidFill>
                  <a:srgbClr val="092040"/>
                </a:solidFill>
                <a:cs typeface="Calibri"/>
              </a:rPr>
              <a:t>f</a:t>
            </a:r>
            <a:r>
              <a:rPr lang="en-US" sz="2400" b="1" spc="-30" dirty="0" smtClean="0">
                <a:solidFill>
                  <a:srgbClr val="092040"/>
                </a:solidFill>
                <a:cs typeface="Calibri"/>
              </a:rPr>
              <a:t>ar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451" y="-4044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Mission</a:t>
            </a:r>
          </a:p>
        </p:txBody>
      </p:sp>
    </p:spTree>
    <p:extLst>
      <p:ext uri="{BB962C8B-B14F-4D97-AF65-F5344CB8AC3E}">
        <p14:creationId xmlns:p14="http://schemas.microsoft.com/office/powerpoint/2010/main" val="20302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5093"/>
            <a:ext cx="8087967" cy="94614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We are committed to: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75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success of our students </a:t>
            </a:r>
            <a:r>
              <a:rPr lang="en-US" dirty="0" smtClean="0"/>
              <a:t>and the changing needs of learners – the very people who will be the workforce of tomorrow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Diversity, equity and inclusion </a:t>
            </a:r>
            <a:r>
              <a:rPr lang="en-US" dirty="0" smtClean="0"/>
              <a:t>as we respond to a demographic shift and welcome an increasing number of students from populations traditionally underserved by higher education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Financial and programmatic </a:t>
            </a:r>
            <a:r>
              <a:rPr lang="en-US" b="1" dirty="0" smtClean="0"/>
              <a:t>sustainability</a:t>
            </a:r>
            <a:r>
              <a:rPr lang="en-US" dirty="0" smtClean="0"/>
              <a:t> of our campuses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52" y="91008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</a:t>
            </a:r>
            <a:r>
              <a:rPr lang="en-US" b="1" dirty="0" smtClean="0">
                <a:cs typeface="Segoe Print"/>
              </a:rPr>
              <a:t>Mission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27455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62800" y="6095998"/>
            <a:ext cx="1981200" cy="665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4416" y="886661"/>
            <a:ext cx="655218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30" dirty="0" smtClean="0">
                <a:solidFill>
                  <a:srgbClr val="092040"/>
                </a:solidFill>
                <a:latin typeface="Calibri"/>
                <a:cs typeface="Calibri"/>
              </a:rPr>
              <a:t>Goal:  Student Success</a:t>
            </a:r>
            <a:endParaRPr b="1" spc="-5" dirty="0">
              <a:solidFill>
                <a:srgbClr val="09204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1645422"/>
            <a:ext cx="80011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009F4D"/>
              </a:buClr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Joyce Ester, President</a:t>
            </a:r>
          </a:p>
        </p:txBody>
      </p:sp>
      <p:pic>
        <p:nvPicPr>
          <p:cNvPr id="2050" name="Picture 2" descr="Image result for Normandale Community Colleg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88801"/>
            <a:ext cx="7464425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344"/>
            <a:ext cx="240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</a:t>
            </a:r>
            <a:r>
              <a:rPr lang="en-US" b="1" dirty="0" smtClean="0">
                <a:solidFill>
                  <a:srgbClr val="009F4D"/>
                </a:solidFill>
                <a:cs typeface="Segoe Print"/>
              </a:rPr>
              <a:t>: </a:t>
            </a:r>
            <a:r>
              <a:rPr lang="en-US" b="1" dirty="0" smtClean="0">
                <a:cs typeface="Segoe Print"/>
              </a:rPr>
              <a:t>Goals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9420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62800" y="6095998"/>
            <a:ext cx="1981200" cy="665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4416" y="589190"/>
            <a:ext cx="815238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30" dirty="0" smtClean="0">
                <a:solidFill>
                  <a:srgbClr val="092040"/>
                </a:solidFill>
                <a:latin typeface="Calibri"/>
                <a:cs typeface="Calibri"/>
              </a:rPr>
              <a:t>Goal:  Diversity and Inclusion</a:t>
            </a:r>
            <a:endParaRPr b="1" spc="-5" dirty="0">
              <a:solidFill>
                <a:srgbClr val="09204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1385505"/>
            <a:ext cx="80011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buClr>
                <a:srgbClr val="009F4D"/>
              </a:buClr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Scott Olson, President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96" y="1993252"/>
            <a:ext cx="5352423" cy="42946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554" y="219858"/>
            <a:ext cx="240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</a:t>
            </a:r>
            <a:r>
              <a:rPr lang="en-US" b="1" dirty="0" smtClean="0">
                <a:solidFill>
                  <a:srgbClr val="009F4D"/>
                </a:solidFill>
                <a:cs typeface="Segoe Print"/>
              </a:rPr>
              <a:t>: </a:t>
            </a:r>
            <a:r>
              <a:rPr lang="en-US" b="1" dirty="0" smtClean="0">
                <a:cs typeface="Segoe Print"/>
              </a:rPr>
              <a:t>Goals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0126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Minnesota State Vision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is the core value of the Minnesota State Colleges and Universities to provide an opportunity for all Minnesotans to create a better future for themselves, for their families, and for their communities.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8650" y="4208858"/>
            <a:ext cx="7495674" cy="2505684"/>
            <a:chOff x="507588" y="3792677"/>
            <a:chExt cx="7495674" cy="2505684"/>
          </a:xfrm>
        </p:grpSpPr>
        <p:pic>
          <p:nvPicPr>
            <p:cNvPr id="5" name="image77.jpe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274" y="3806655"/>
              <a:ext cx="1617005" cy="16768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12549" y="3805710"/>
              <a:ext cx="1184443" cy="14209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7" name="image87.jpe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384" y="4821076"/>
              <a:ext cx="958842" cy="11659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016" y="3805237"/>
              <a:ext cx="1104818" cy="1266035"/>
            </a:xfrm>
            <a:prstGeom prst="rect">
              <a:avLst/>
            </a:prstGeom>
            <a:noFill/>
            <a:effectLst/>
          </p:spPr>
        </p:pic>
        <p:pic>
          <p:nvPicPr>
            <p:cNvPr id="9" name="image85.jpe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274" y="3792677"/>
              <a:ext cx="998971" cy="1420919"/>
            </a:xfrm>
            <a:prstGeom prst="rect">
              <a:avLst/>
            </a:prstGeom>
            <a:effectLst/>
          </p:spPr>
        </p:pic>
        <p:pic>
          <p:nvPicPr>
            <p:cNvPr id="10" name="image67.jpe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7258"/>
            <a:stretch/>
          </p:blipFill>
          <p:spPr>
            <a:xfrm>
              <a:off x="1799598" y="3805710"/>
              <a:ext cx="1198768" cy="1361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52" y="3805710"/>
              <a:ext cx="1015332" cy="1239967"/>
            </a:xfrm>
            <a:prstGeom prst="rect">
              <a:avLst/>
            </a:prstGeom>
            <a:noFill/>
          </p:spPr>
        </p:pic>
        <p:pic>
          <p:nvPicPr>
            <p:cNvPr id="12" name="image84.jpeg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92737" y="4814730"/>
              <a:ext cx="1045593" cy="11835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3" name="image27.jpeg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156" y="4820060"/>
              <a:ext cx="989206" cy="1363455"/>
            </a:xfrm>
            <a:prstGeom prst="rect">
              <a:avLst/>
            </a:prstGeom>
          </p:spPr>
        </p:pic>
        <p:pic>
          <p:nvPicPr>
            <p:cNvPr id="14" name="image38.jpe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7137" y="4818539"/>
              <a:ext cx="1092314" cy="13634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21826" y="4829574"/>
              <a:ext cx="1119079" cy="12042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13560" y="4814730"/>
              <a:ext cx="1020324" cy="11786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7" name="image56.jpe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4484" y="3800308"/>
              <a:ext cx="1177704" cy="14737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914" y="4824187"/>
              <a:ext cx="1072274" cy="1196454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507588" y="5929029"/>
              <a:ext cx="74956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09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62800" y="6095998"/>
            <a:ext cx="1981200" cy="665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4416" y="561570"/>
            <a:ext cx="815238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30" dirty="0" smtClean="0">
                <a:solidFill>
                  <a:srgbClr val="092040"/>
                </a:solidFill>
                <a:latin typeface="Calibri"/>
                <a:cs typeface="Calibri"/>
              </a:rPr>
              <a:t>Goal:  Financial Sustainability</a:t>
            </a:r>
            <a:endParaRPr b="1" spc="-5" dirty="0">
              <a:solidFill>
                <a:srgbClr val="09204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1341865"/>
            <a:ext cx="80011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buClr>
                <a:srgbClr val="009F4D"/>
              </a:buClr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Bill Maki, President</a:t>
            </a:r>
          </a:p>
        </p:txBody>
      </p:sp>
      <p:pic>
        <p:nvPicPr>
          <p:cNvPr id="3078" name="Picture 6" descr="Image result for Northeast Higher Educati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51520"/>
            <a:ext cx="6763716" cy="18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rainy river community colle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27857" r="10949" b="36018"/>
          <a:stretch/>
        </p:blipFill>
        <p:spPr bwMode="auto">
          <a:xfrm>
            <a:off x="4527959" y="4011918"/>
            <a:ext cx="2285133" cy="74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mesabi range community colle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14" y="4133411"/>
            <a:ext cx="1958730" cy="6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Itasca community colleg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1" y="3879254"/>
            <a:ext cx="1077118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Vermilion community college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07" y="3915825"/>
            <a:ext cx="1116501" cy="1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mage result for Hibbing community college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3" b="31334"/>
          <a:stretch/>
        </p:blipFill>
        <p:spPr bwMode="auto">
          <a:xfrm>
            <a:off x="3172718" y="5334000"/>
            <a:ext cx="2490402" cy="5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75853"/>
            <a:ext cx="2669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 smtClean="0">
                <a:cs typeface="Segoe Print"/>
              </a:rPr>
              <a:t>  Goals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25354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019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000" dirty="0"/>
              <a:t>College and University Performance Measures</a:t>
            </a:r>
          </a:p>
          <a:p>
            <a:r>
              <a:rPr lang="en-US" dirty="0"/>
              <a:t>Access to an extraordinary education</a:t>
            </a:r>
          </a:p>
          <a:p>
            <a:pPr lvl="1"/>
            <a:r>
              <a:rPr lang="en-US" dirty="0"/>
              <a:t>Student Success</a:t>
            </a:r>
          </a:p>
          <a:p>
            <a:pPr lvl="1"/>
            <a:r>
              <a:rPr lang="en-US" dirty="0"/>
              <a:t>Affordability</a:t>
            </a:r>
          </a:p>
          <a:p>
            <a:pPr lvl="1"/>
            <a:r>
              <a:rPr lang="en-US" dirty="0"/>
              <a:t>Diversity</a:t>
            </a:r>
          </a:p>
          <a:p>
            <a:r>
              <a:rPr lang="en-US" dirty="0"/>
              <a:t>Community and workforce needs</a:t>
            </a:r>
          </a:p>
          <a:p>
            <a:pPr lvl="1"/>
            <a:r>
              <a:rPr lang="en-US" dirty="0"/>
              <a:t>Credentials awarded and job placement</a:t>
            </a:r>
          </a:p>
          <a:p>
            <a:pPr lvl="1"/>
            <a:r>
              <a:rPr lang="en-US" dirty="0"/>
              <a:t>Continuing education and customized training</a:t>
            </a:r>
          </a:p>
          <a:p>
            <a:r>
              <a:rPr lang="en-US" dirty="0"/>
              <a:t>High value and cost effectiveness</a:t>
            </a:r>
          </a:p>
          <a:p>
            <a:pPr lvl="1"/>
            <a:r>
              <a:rPr lang="en-US" dirty="0"/>
              <a:t>Efficient use of resources</a:t>
            </a:r>
          </a:p>
          <a:p>
            <a:pPr lvl="1"/>
            <a:r>
              <a:rPr lang="en-US" dirty="0"/>
              <a:t>Stewardship of resources</a:t>
            </a:r>
          </a:p>
          <a:p>
            <a:pPr lvl="1"/>
            <a:r>
              <a:rPr lang="en-US" dirty="0"/>
              <a:t>Development of new </a:t>
            </a:r>
            <a:r>
              <a:rPr lang="en-US" dirty="0" smtClean="0"/>
              <a:t>resources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3000" dirty="0" smtClean="0"/>
              <a:t>Allocation Framework distributes state funds based on performance</a:t>
            </a:r>
          </a:p>
          <a:p>
            <a:pPr lvl="1"/>
            <a:r>
              <a:rPr lang="en-US" dirty="0" smtClean="0"/>
              <a:t>Cost management</a:t>
            </a:r>
          </a:p>
          <a:p>
            <a:pPr lvl="1"/>
            <a:r>
              <a:rPr lang="en-US" dirty="0" smtClean="0"/>
              <a:t>Improved student performance</a:t>
            </a:r>
          </a:p>
          <a:p>
            <a:pPr lvl="1"/>
            <a:r>
              <a:rPr lang="en-US" dirty="0" smtClean="0"/>
              <a:t>Enrollment performance</a:t>
            </a:r>
          </a:p>
          <a:p>
            <a:pPr lvl="1"/>
            <a:r>
              <a:rPr lang="en-US" dirty="0" smtClean="0"/>
              <a:t>Campus collaboration and cooperation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457200" y="836617"/>
            <a:ext cx="8058150" cy="609599"/>
          </a:xfrm>
        </p:spPr>
        <p:txBody>
          <a:bodyPr>
            <a:normAutofit/>
          </a:bodyPr>
          <a:lstStyle/>
          <a:p>
            <a:r>
              <a:rPr lang="en-US" sz="3200" cap="none" dirty="0" smtClean="0"/>
              <a:t>Performance accountability</a:t>
            </a:r>
            <a:endParaRPr lang="en-US" sz="3200" cap="none" dirty="0"/>
          </a:p>
        </p:txBody>
      </p:sp>
      <p:sp>
        <p:nvSpPr>
          <p:cNvPr id="2" name="Rectangle 1"/>
          <p:cNvSpPr/>
          <p:nvPr/>
        </p:nvSpPr>
        <p:spPr>
          <a:xfrm>
            <a:off x="199791" y="164071"/>
            <a:ext cx="2457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Goals</a:t>
            </a:r>
          </a:p>
        </p:txBody>
      </p:sp>
    </p:spTree>
    <p:extLst>
      <p:ext uri="{BB962C8B-B14F-4D97-AF65-F5344CB8AC3E}">
        <p14:creationId xmlns:p14="http://schemas.microsoft.com/office/powerpoint/2010/main" val="15759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24084"/>
            <a:ext cx="7886700" cy="45528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Technology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800" dirty="0"/>
              <a:t>An educated workforce prepared for the jobs of the </a:t>
            </a:r>
            <a:r>
              <a:rPr lang="en-US" sz="2800" dirty="0" smtClean="0"/>
              <a:t>future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800" dirty="0" smtClean="0"/>
              <a:t>Demographic changes/changing student profile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/>
              <a:t>Affordability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/>
              <a:t>First generation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/>
              <a:t>Working adults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/>
              <a:t>More part-time attendance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457199" y="691121"/>
            <a:ext cx="7832035" cy="609599"/>
          </a:xfrm>
        </p:spPr>
        <p:txBody>
          <a:bodyPr>
            <a:normAutofit fontScale="85000" lnSpcReduction="10000"/>
          </a:bodyPr>
          <a:lstStyle/>
          <a:p>
            <a:r>
              <a:rPr lang="en-US" sz="3600" cap="none" dirty="0" smtClean="0"/>
              <a:t>We are the solution to Minnesota’s challenges</a:t>
            </a:r>
            <a:endParaRPr lang="en-US" sz="3600" cap="none" dirty="0"/>
          </a:p>
        </p:txBody>
      </p:sp>
      <p:sp>
        <p:nvSpPr>
          <p:cNvPr id="4" name="Rectangle 3"/>
          <p:cNvSpPr/>
          <p:nvPr/>
        </p:nvSpPr>
        <p:spPr>
          <a:xfrm>
            <a:off x="163113" y="164071"/>
            <a:ext cx="2457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Goals</a:t>
            </a:r>
          </a:p>
        </p:txBody>
      </p:sp>
    </p:spTree>
    <p:extLst>
      <p:ext uri="{BB962C8B-B14F-4D97-AF65-F5344CB8AC3E}">
        <p14:creationId xmlns:p14="http://schemas.microsoft.com/office/powerpoint/2010/main" val="19246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341194" y="2142699"/>
            <a:ext cx="8679976" cy="4034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Vision		Mission		Goals</a:t>
            </a:r>
          </a:p>
          <a:p>
            <a:pPr marL="0" indent="0">
              <a:buNone/>
            </a:pPr>
            <a:r>
              <a:rPr lang="en-US" dirty="0" smtClean="0"/>
              <a:t>Governance		Commitments		Commitments</a:t>
            </a:r>
          </a:p>
          <a:p>
            <a:pPr marL="0" indent="0">
              <a:buNone/>
            </a:pPr>
            <a:r>
              <a:rPr lang="en-US" dirty="0"/>
              <a:t>Who we are 	</a:t>
            </a:r>
            <a:r>
              <a:rPr lang="en-US" dirty="0" smtClean="0"/>
              <a:t>	Who we serve		Accountability Measures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Workforce		Challenges &amp; Opportunities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79502" y="832513"/>
            <a:ext cx="8035848" cy="85817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Overview of today’s </a:t>
            </a:r>
            <a:r>
              <a:rPr lang="en-US" sz="4000" b="1" dirty="0">
                <a:latin typeface="+mn-lt"/>
              </a:rPr>
              <a:t>d</a:t>
            </a:r>
            <a:r>
              <a:rPr lang="en-US" sz="4000" b="1" dirty="0" smtClean="0">
                <a:latin typeface="+mn-lt"/>
              </a:rPr>
              <a:t>iscussion</a:t>
            </a:r>
            <a:endParaRPr lang="en-US" sz="4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2" y="4518001"/>
            <a:ext cx="3150706" cy="2110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101" y="180459"/>
            <a:ext cx="251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Vision</a:t>
            </a:r>
          </a:p>
        </p:txBody>
      </p:sp>
    </p:spTree>
    <p:extLst>
      <p:ext uri="{BB962C8B-B14F-4D97-AF65-F5344CB8AC3E}">
        <p14:creationId xmlns:p14="http://schemas.microsoft.com/office/powerpoint/2010/main" val="35472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14" y="1116138"/>
            <a:ext cx="3315316" cy="53526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Governance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5424" y="2030563"/>
            <a:ext cx="2771328" cy="39839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Calibri"/>
                <a:cs typeface="Calibri"/>
              </a:rPr>
              <a:t>15 member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Board of Trustees</a:t>
            </a:r>
          </a:p>
          <a:p>
            <a:pPr>
              <a:buClr>
                <a:schemeClr val="tx1"/>
              </a:buClr>
            </a:pPr>
            <a:r>
              <a:rPr lang="en-US" sz="2000" dirty="0" smtClean="0">
                <a:latin typeface="Calibri"/>
                <a:cs typeface="Calibri"/>
              </a:rPr>
              <a:t>Appointed by Governor and confirmed by Senate</a:t>
            </a:r>
          </a:p>
          <a:p>
            <a:pPr>
              <a:buClr>
                <a:schemeClr val="tx1"/>
              </a:buClr>
            </a:pPr>
            <a:r>
              <a:rPr lang="en-US" sz="2000" dirty="0" smtClean="0">
                <a:latin typeface="Calibri"/>
                <a:cs typeface="Calibri"/>
              </a:rPr>
              <a:t>8 Trustees from Congressional districts; 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4 at-large 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(6-year terms)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3 student Trustees 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(2-year terms)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730" y="4537316"/>
            <a:ext cx="5518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cs typeface="Calibri"/>
              </a:rPr>
              <a:t>Minnesota State Trustees: </a:t>
            </a:r>
            <a:r>
              <a:rPr lang="en-US" sz="1600" dirty="0" err="1" smtClean="0">
                <a:solidFill>
                  <a:srgbClr val="002060"/>
                </a:solidFill>
                <a:cs typeface="Calibri"/>
              </a:rPr>
              <a:t>Abdulrahmane</a:t>
            </a:r>
            <a:r>
              <a:rPr lang="en-US" sz="1600" dirty="0" smtClean="0">
                <a:solidFill>
                  <a:srgbClr val="002060"/>
                </a:solidFill>
                <a:cs typeface="Calibri"/>
              </a:rPr>
              <a:t> Abdul-Aziz; Ashlyn Anderson; Alex </a:t>
            </a:r>
            <a:r>
              <a:rPr lang="en-US" sz="1600" dirty="0" err="1" smtClean="0">
                <a:solidFill>
                  <a:srgbClr val="002060"/>
                </a:solidFill>
                <a:cs typeface="Calibri"/>
              </a:rPr>
              <a:t>Cirillo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;</a:t>
            </a:r>
            <a:r>
              <a:rPr lang="en-US" sz="1600" dirty="0" smtClean="0">
                <a:solidFill>
                  <a:srgbClr val="002060"/>
                </a:solidFill>
                <a:cs typeface="Calibri"/>
              </a:rPr>
              <a:t> Jay Cowles, Vice Chair; Dawn Erlandson; Robert Hoffman; Jerry Janezich; Roger Moe, Treasurer; April Nishimura; Rudy Rodriguez; George Soule; Louise Sundin; Cheryl </a:t>
            </a:r>
            <a:r>
              <a:rPr lang="en-US" sz="1600" dirty="0" err="1" smtClean="0">
                <a:solidFill>
                  <a:srgbClr val="002060"/>
                </a:solidFill>
                <a:cs typeface="Calibri"/>
              </a:rPr>
              <a:t>Tefer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;</a:t>
            </a:r>
            <a:r>
              <a:rPr lang="en-US" sz="1600" dirty="0" smtClean="0">
                <a:solidFill>
                  <a:srgbClr val="002060"/>
                </a:solidFill>
                <a:cs typeface="Calibri"/>
              </a:rPr>
              <a:t> Michael Vekich, Chair; Samson Williams</a:t>
            </a:r>
            <a:endParaRPr lang="en-US" sz="1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03" y="1518779"/>
            <a:ext cx="5933684" cy="2734684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228600" y="269876"/>
            <a:ext cx="8686799" cy="467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Frutiger LT 55 Roman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BE891C"/>
                </a:solidFill>
                <a:latin typeface="+mn-lt"/>
                <a:ea typeface="+mn-ea"/>
                <a:cs typeface="Frutiger LT 55 Roman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000000"/>
                </a:solidFill>
                <a:latin typeface="+mn-lt"/>
                <a:ea typeface="+mn-ea"/>
                <a:cs typeface="Frutiger LT 55 Roman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BE891C"/>
                </a:solidFill>
                <a:latin typeface="+mn-lt"/>
                <a:ea typeface="+mn-ea"/>
                <a:cs typeface="Frutiger LT 55 Roman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BE891C"/>
              </a:buClr>
              <a:buFont typeface="Wingdings" charset="2"/>
              <a:buChar char="§"/>
              <a:defRPr sz="2000" b="0" i="0" kern="1200">
                <a:solidFill>
                  <a:srgbClr val="000000"/>
                </a:solidFill>
                <a:latin typeface="+mn-lt"/>
                <a:ea typeface="+mn-ea"/>
                <a:cs typeface="Frutiger LT 55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9F4D"/>
                </a:solidFill>
                <a:ea typeface="+mj-ea"/>
                <a:cs typeface="Segoe Print"/>
              </a:rPr>
              <a:t>Minnesota State:</a:t>
            </a:r>
            <a:r>
              <a:rPr lang="en-US" sz="1800" b="1" dirty="0" smtClean="0">
                <a:ea typeface="+mj-ea"/>
                <a:cs typeface="Segoe Print"/>
              </a:rPr>
              <a:t>  Vision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600" b="1" dirty="0" smtClean="0">
              <a:ea typeface="+mj-ea"/>
              <a:cs typeface="Segoe Print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b="1" dirty="0" smtClean="0">
              <a:ea typeface="+mj-ea"/>
              <a:cs typeface="Segoe Print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b="1" dirty="0" smtClean="0">
              <a:ea typeface="+mj-ea"/>
              <a:cs typeface="Segoe Print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600" b="1" dirty="0">
              <a:ea typeface="+mj-ea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25489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b="7720"/>
          <a:stretch/>
        </p:blipFill>
        <p:spPr>
          <a:xfrm>
            <a:off x="328863" y="1247594"/>
            <a:ext cx="4876800" cy="5465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981200"/>
            <a:ext cx="3429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F4D"/>
                </a:solidFill>
              </a:rPr>
              <a:t>375,000</a:t>
            </a:r>
            <a:r>
              <a:rPr lang="en-US" dirty="0" smtClean="0">
                <a:solidFill>
                  <a:prstClr val="black"/>
                </a:solidFill>
              </a:rPr>
              <a:t> Students annually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36625" algn="l"/>
              </a:tabLst>
            </a:pPr>
            <a:r>
              <a:rPr lang="en-US" altLang="en-US" sz="1400" dirty="0" smtClean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245,000 </a:t>
            </a:r>
            <a:r>
              <a:rPr lang="en-US" altLang="en-US" sz="1400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credit classes</a:t>
            </a:r>
            <a:endParaRPr lang="en-US" altLang="en-US" sz="1400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36625" algn="l"/>
              </a:tabLst>
            </a:pPr>
            <a:r>
              <a:rPr lang="en-US" altLang="en-US" sz="1400" dirty="0" smtClean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100,000+ </a:t>
            </a:r>
            <a:r>
              <a:rPr lang="en-US" altLang="en-US" sz="1400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non-credit programs</a:t>
            </a:r>
            <a:endParaRPr lang="en-US" altLang="en-US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59% in greater Minnesota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120,000 from underrepresented groups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43,900 first generation students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9</a:t>
            </a:r>
            <a:r>
              <a:rPr lang="en-US" sz="1400" dirty="0" smtClean="0">
                <a:solidFill>
                  <a:prstClr val="black"/>
                </a:solidFill>
              </a:rPr>
              <a:t>,200 veterans</a:t>
            </a:r>
            <a:endParaRPr lang="en-US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9F4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F4D"/>
                </a:solidFill>
              </a:rPr>
              <a:t>37</a:t>
            </a:r>
            <a:r>
              <a:rPr lang="en-US" dirty="0" smtClean="0">
                <a:solidFill>
                  <a:prstClr val="black"/>
                </a:solidFill>
              </a:rPr>
              <a:t> Colleges and Universities with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F4D"/>
                </a:solidFill>
              </a:rPr>
              <a:t>54</a:t>
            </a:r>
            <a:r>
              <a:rPr lang="en-US" dirty="0" smtClean="0">
                <a:solidFill>
                  <a:prstClr val="black"/>
                </a:solidFill>
              </a:rPr>
              <a:t> Campuses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7 universities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30 colleges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F4D"/>
                </a:solidFill>
              </a:rPr>
              <a:t>47</a:t>
            </a:r>
            <a:r>
              <a:rPr lang="en-US" dirty="0" smtClean="0">
                <a:solidFill>
                  <a:prstClr val="black"/>
                </a:solidFill>
              </a:rPr>
              <a:t> Communities across the State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From International Falls to Worthington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E</a:t>
            </a:r>
            <a:r>
              <a:rPr lang="en-US" sz="1400" dirty="0" smtClean="0">
                <a:solidFill>
                  <a:prstClr val="black"/>
                </a:solidFill>
              </a:rPr>
              <a:t>nrollment ranges from 482 </a:t>
            </a:r>
            <a:br>
              <a:rPr lang="en-US" sz="1400" dirty="0" smtClean="0">
                <a:solidFill>
                  <a:prstClr val="black"/>
                </a:solidFill>
              </a:rPr>
            </a:br>
            <a:r>
              <a:rPr lang="en-US" sz="1400" dirty="0" smtClean="0"/>
              <a:t>to 17,581 FYE </a:t>
            </a:r>
            <a:endParaRPr lang="en-US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93710"/>
            <a:ext cx="5105400" cy="8985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863" y="639355"/>
            <a:ext cx="4572000" cy="612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 smtClean="0">
                <a:solidFill>
                  <a:srgbClr val="002060"/>
                </a:solidFill>
              </a:rPr>
              <a:t>We Are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444" y="92749"/>
            <a:ext cx="251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Vision</a:t>
            </a:r>
          </a:p>
        </p:txBody>
      </p:sp>
    </p:spTree>
    <p:extLst>
      <p:ext uri="{BB962C8B-B14F-4D97-AF65-F5344CB8AC3E}">
        <p14:creationId xmlns:p14="http://schemas.microsoft.com/office/powerpoint/2010/main" val="28825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6238658"/>
            <a:ext cx="207200" cy="290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83964" y="6053328"/>
            <a:ext cx="118872" cy="1188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83964" y="5824728"/>
            <a:ext cx="118872" cy="1188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pbs.twimg.com/media/Dr6EZ_SWwAUQx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1" y="454544"/>
            <a:ext cx="6266932" cy="62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251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9F4D"/>
                </a:solidFill>
                <a:cs typeface="Segoe Print"/>
              </a:rPr>
              <a:t>Minnesota </a:t>
            </a:r>
            <a:r>
              <a:rPr lang="en-US" b="1" dirty="0">
                <a:solidFill>
                  <a:srgbClr val="009F4D"/>
                </a:solidFill>
                <a:cs typeface="Segoe Print"/>
              </a:rPr>
              <a:t>State:</a:t>
            </a:r>
            <a:r>
              <a:rPr lang="en-US" b="1" dirty="0">
                <a:cs typeface="Segoe Print"/>
              </a:rPr>
              <a:t>  Vision</a:t>
            </a:r>
          </a:p>
        </p:txBody>
      </p:sp>
    </p:spTree>
    <p:extLst>
      <p:ext uri="{BB962C8B-B14F-4D97-AF65-F5344CB8AC3E}">
        <p14:creationId xmlns:p14="http://schemas.microsoft.com/office/powerpoint/2010/main" val="11667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505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Minnesota State Mission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3140"/>
            <a:ext cx="7886700" cy="4790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core commitments of Minnesota State Colleges and Universities are </a:t>
            </a:r>
            <a:r>
              <a:rPr lang="en-US" dirty="0" smtClean="0"/>
              <a:t>to:</a:t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ensure </a:t>
            </a:r>
            <a:r>
              <a:rPr lang="en-US" dirty="0"/>
              <a:t>access to an extraordinary education for all </a:t>
            </a:r>
            <a:r>
              <a:rPr lang="en-US" dirty="0" smtClean="0"/>
              <a:t>Minnesotans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be </a:t>
            </a:r>
            <a:r>
              <a:rPr lang="en-US" dirty="0"/>
              <a:t>the partner of choice to meet Minnesota’s workforce and community </a:t>
            </a:r>
            <a:r>
              <a:rPr lang="en-US" dirty="0" smtClean="0"/>
              <a:t>needs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deliver </a:t>
            </a:r>
            <a:r>
              <a:rPr lang="en-US" dirty="0"/>
              <a:t>to students, employers, communities and taxpayers the highest value/most affordable higher education </a:t>
            </a:r>
            <a:r>
              <a:rPr lang="en-US" dirty="0" smtClean="0"/>
              <a:t>option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5093"/>
            <a:ext cx="8087967" cy="94614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We are committed to: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75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success of our students </a:t>
            </a:r>
            <a:r>
              <a:rPr lang="en-US" dirty="0" smtClean="0"/>
              <a:t>and the changing needs of learners – the very people who will be the workforce of tomorrow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Diversity, equity and inclusion </a:t>
            </a:r>
            <a:r>
              <a:rPr lang="en-US" dirty="0" smtClean="0"/>
              <a:t>as we respond to a demographic shift and welcome an increasing number of students from populations traditionally underserved by higher education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Financial and programmatic </a:t>
            </a:r>
            <a:r>
              <a:rPr lang="en-US" b="1" dirty="0" smtClean="0"/>
              <a:t>sustainability</a:t>
            </a:r>
            <a:r>
              <a:rPr lang="en-US" dirty="0" smtClean="0"/>
              <a:t> of our campuses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52" y="91008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F4D"/>
                </a:solidFill>
                <a:cs typeface="Segoe Print"/>
              </a:rPr>
              <a:t>Minnesota State:</a:t>
            </a:r>
            <a:r>
              <a:rPr lang="en-US" b="1" dirty="0">
                <a:cs typeface="Segoe Print"/>
              </a:rPr>
              <a:t>  </a:t>
            </a:r>
            <a:r>
              <a:rPr lang="en-US" b="1" dirty="0" smtClean="0">
                <a:cs typeface="Segoe Print"/>
              </a:rPr>
              <a:t>Mission</a:t>
            </a:r>
            <a:endParaRPr lang="en-US" b="1" dirty="0"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311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t="13919" r="17943"/>
          <a:stretch/>
        </p:blipFill>
        <p:spPr>
          <a:xfrm>
            <a:off x="4946139" y="-16367"/>
            <a:ext cx="1472541" cy="1602247"/>
          </a:xfrm>
          <a:prstGeom prst="rect">
            <a:avLst/>
          </a:prstGeom>
        </p:spPr>
      </p:pic>
      <p:pic>
        <p:nvPicPr>
          <p:cNvPr id="42" name="image7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3237" y="2964178"/>
            <a:ext cx="1457013" cy="1510897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92" y="3316477"/>
            <a:ext cx="1037179" cy="1369391"/>
          </a:xfrm>
          <a:prstGeom prst="rect">
            <a:avLst/>
          </a:prstGeom>
          <a:noFill/>
        </p:spPr>
      </p:pic>
      <p:pic>
        <p:nvPicPr>
          <p:cNvPr id="35" name="Picture 3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194" r="18821" b="1254"/>
          <a:stretch/>
        </p:blipFill>
        <p:spPr bwMode="auto">
          <a:xfrm>
            <a:off x="6527834" y="4456115"/>
            <a:ext cx="1041800" cy="1345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1" y="0"/>
            <a:ext cx="1333500" cy="1487933"/>
          </a:xfrm>
          <a:prstGeom prst="rect">
            <a:avLst/>
          </a:prstGeom>
          <a:noFill/>
        </p:spPr>
      </p:pic>
      <p:pic>
        <p:nvPicPr>
          <p:cNvPr id="31" name="image56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73633" y="3318213"/>
            <a:ext cx="1217554" cy="1523582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6" t="21539" r="31588" b="25384"/>
          <a:stretch/>
        </p:blipFill>
        <p:spPr bwMode="auto">
          <a:xfrm>
            <a:off x="6146801" y="0"/>
            <a:ext cx="1203926" cy="1444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461" y="2392984"/>
            <a:ext cx="2699689" cy="79183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cs typeface="Chalkduster"/>
              </a:rPr>
              <a:t>Our Students</a:t>
            </a:r>
            <a:endParaRPr lang="en-US" sz="2800" b="1" dirty="0">
              <a:solidFill>
                <a:schemeClr val="tx1"/>
              </a:solidFill>
              <a:cs typeface="Chalkduster"/>
            </a:endParaRPr>
          </a:p>
        </p:txBody>
      </p:sp>
      <p:pic>
        <p:nvPicPr>
          <p:cNvPr id="16" name="image24.jpeg"/>
          <p:cNvPicPr/>
          <p:nvPr/>
        </p:nvPicPr>
        <p:blipFill>
          <a:blip r:embed="rId10" cstate="print"/>
          <a:srcRect l="-5613" t="-6705"/>
          <a:stretch>
            <a:fillRect/>
          </a:stretch>
        </p:blipFill>
        <p:spPr>
          <a:xfrm>
            <a:off x="4041648" y="990600"/>
            <a:ext cx="1295400" cy="1530911"/>
          </a:xfrm>
          <a:prstGeom prst="rect">
            <a:avLst/>
          </a:prstGeom>
        </p:spPr>
      </p:pic>
      <p:pic>
        <p:nvPicPr>
          <p:cNvPr id="18" name="image27.jpeg"/>
          <p:cNvPicPr/>
          <p:nvPr/>
        </p:nvPicPr>
        <p:blipFill rotWithShape="1">
          <a:blip r:embed="rId11" cstate="print"/>
          <a:srcRect l="8337" r="6743"/>
          <a:stretch/>
        </p:blipFill>
        <p:spPr>
          <a:xfrm>
            <a:off x="3105749" y="1027731"/>
            <a:ext cx="1049476" cy="1446526"/>
          </a:xfrm>
          <a:prstGeom prst="rect">
            <a:avLst/>
          </a:prstGeom>
        </p:spPr>
      </p:pic>
      <p:pic>
        <p:nvPicPr>
          <p:cNvPr id="20" name="image32.jpe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5199" y="1257300"/>
            <a:ext cx="1144152" cy="1257300"/>
          </a:xfrm>
          <a:prstGeom prst="rect">
            <a:avLst/>
          </a:prstGeom>
        </p:spPr>
      </p:pic>
      <p:pic>
        <p:nvPicPr>
          <p:cNvPr id="24" name="image38.jpe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438" r="20752" b="5450"/>
          <a:stretch/>
        </p:blipFill>
        <p:spPr bwMode="auto">
          <a:xfrm>
            <a:off x="8171683" y="2007330"/>
            <a:ext cx="994864" cy="1241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42.jpe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2482613"/>
            <a:ext cx="1378970" cy="1629016"/>
          </a:xfrm>
          <a:prstGeom prst="rect">
            <a:avLst/>
          </a:prstGeom>
        </p:spPr>
      </p:pic>
      <p:pic>
        <p:nvPicPr>
          <p:cNvPr id="27" name="image44.jpe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337686" y="1153724"/>
            <a:ext cx="998524" cy="1180577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16"/>
          <a:srcRect l="11768" t="7514" r="64214" b="40820"/>
          <a:stretch/>
        </p:blipFill>
        <p:spPr bwMode="auto">
          <a:xfrm>
            <a:off x="4368800" y="0"/>
            <a:ext cx="952500" cy="1155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71.jpeg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09870" y="4234069"/>
            <a:ext cx="1588274" cy="1850285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7611" r="1150" b="24829"/>
          <a:stretch/>
        </p:blipFill>
        <p:spPr bwMode="auto">
          <a:xfrm>
            <a:off x="7281739" y="2086724"/>
            <a:ext cx="1004992" cy="1081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image84.jpe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7" t="14565" r="25314" b="47028"/>
          <a:stretch/>
        </p:blipFill>
        <p:spPr bwMode="auto">
          <a:xfrm>
            <a:off x="2067207" y="1366573"/>
            <a:ext cx="1062348" cy="1202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age87.jpeg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94288" y="4346546"/>
            <a:ext cx="1035480" cy="125917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28" y="3314656"/>
            <a:ext cx="1055482" cy="1190342"/>
          </a:xfrm>
          <a:prstGeom prst="rect">
            <a:avLst/>
          </a:prstGeom>
          <a:noFill/>
        </p:spPr>
      </p:pic>
      <p:pic>
        <p:nvPicPr>
          <p:cNvPr id="22" name="Picture 21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32" y="-11432"/>
            <a:ext cx="1884808" cy="2159843"/>
          </a:xfrm>
          <a:prstGeom prst="rect">
            <a:avLst/>
          </a:prstGeom>
          <a:noFill/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9" name="image20.jpeg"/>
          <p:cNvPicPr/>
          <p:nvPr/>
        </p:nvPicPr>
        <p:blipFill rotWithShape="1">
          <a:blip r:embed="rId23" cstate="print"/>
          <a:srcRect l="1100" t="1463" b="18765"/>
          <a:stretch/>
        </p:blipFill>
        <p:spPr>
          <a:xfrm>
            <a:off x="5717679" y="5605716"/>
            <a:ext cx="1158164" cy="1259171"/>
          </a:xfrm>
          <a:prstGeom prst="rect">
            <a:avLst/>
          </a:prstGeom>
        </p:spPr>
      </p:pic>
      <p:pic>
        <p:nvPicPr>
          <p:cNvPr id="30" name="image51.jpeg"/>
          <p:cNvPicPr/>
          <p:nvPr/>
        </p:nvPicPr>
        <p:blipFill rotWithShape="1">
          <a:blip r:embed="rId24" cstate="print"/>
          <a:srcRect l="7243" t="1031" r="19943" b="19832"/>
          <a:stretch/>
        </p:blipFill>
        <p:spPr>
          <a:xfrm>
            <a:off x="0" y="0"/>
            <a:ext cx="2076440" cy="2540000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36" name="image65.jpeg"/>
          <p:cNvPicPr/>
          <p:nvPr/>
        </p:nvPicPr>
        <p:blipFill rotWithShape="1">
          <a:blip r:embed="rId25" cstate="print"/>
          <a:srcRect t="-1" b="61"/>
          <a:stretch/>
        </p:blipFill>
        <p:spPr bwMode="auto">
          <a:xfrm>
            <a:off x="8434539" y="2978770"/>
            <a:ext cx="736755" cy="992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40.jpeg"/>
          <p:cNvPicPr/>
          <p:nvPr/>
        </p:nvPicPr>
        <p:blipFill>
          <a:blip r:embed="rId26" cstate="print"/>
          <a:srcRect l="15277" b="30599"/>
          <a:stretch>
            <a:fillRect/>
          </a:stretch>
        </p:blipFill>
        <p:spPr>
          <a:xfrm>
            <a:off x="6338226" y="2301547"/>
            <a:ext cx="968914" cy="1038553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8" t="15294" r="28662" b="40335"/>
          <a:stretch/>
        </p:blipFill>
        <p:spPr bwMode="auto">
          <a:xfrm>
            <a:off x="5626138" y="4455419"/>
            <a:ext cx="1033144" cy="1193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49.jpeg"/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463" r="24012" b="3240"/>
          <a:stretch/>
        </p:blipFill>
        <p:spPr bwMode="auto">
          <a:xfrm>
            <a:off x="1336712" y="2494661"/>
            <a:ext cx="1533487" cy="1856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36.jpeg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465409" y="3748562"/>
            <a:ext cx="1674860" cy="2333226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34" name="image62.jpeg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043906" y="5493557"/>
            <a:ext cx="1156493" cy="1382142"/>
          </a:xfrm>
          <a:prstGeom prst="rect">
            <a:avLst/>
          </a:prstGeom>
        </p:spPr>
      </p:pic>
      <p:pic>
        <p:nvPicPr>
          <p:cNvPr id="28" name="image46.jpeg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4087959"/>
            <a:ext cx="2078266" cy="2782741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43" name="image80.jpeg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400873" y="2392161"/>
            <a:ext cx="1671389" cy="2122969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/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0"/>
          <a:stretch/>
        </p:blipFill>
        <p:spPr bwMode="auto">
          <a:xfrm>
            <a:off x="3330180" y="-1"/>
            <a:ext cx="1051320" cy="1116247"/>
          </a:xfrm>
          <a:prstGeom prst="rect">
            <a:avLst/>
          </a:prstGeom>
          <a:noFill/>
        </p:spPr>
      </p:pic>
      <p:pic>
        <p:nvPicPr>
          <p:cNvPr id="37" name="image67.jpeg"/>
          <p:cNvPicPr/>
          <p:nvPr/>
        </p:nvPicPr>
        <p:blipFill rotWithShape="1">
          <a:blip r:embed="rId34" cstate="print"/>
          <a:srcRect r="-17258"/>
          <a:stretch/>
        </p:blipFill>
        <p:spPr>
          <a:xfrm>
            <a:off x="3060006" y="5482881"/>
            <a:ext cx="1210414" cy="1375119"/>
          </a:xfrm>
          <a:prstGeom prst="rect">
            <a:avLst/>
          </a:prstGeom>
        </p:spPr>
      </p:pic>
      <p:pic>
        <p:nvPicPr>
          <p:cNvPr id="45" name="image85.jpeg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057090" y="4459653"/>
            <a:ext cx="1687373" cy="2400091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83" y="5652906"/>
            <a:ext cx="2383279" cy="12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2317</TotalTime>
  <Words>774</Words>
  <Application>Microsoft Office PowerPoint</Application>
  <PresentationFormat>On-screen Show (4:3)</PresentationFormat>
  <Paragraphs>185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Chalkduster</vt:lpstr>
      <vt:lpstr>Courier New</vt:lpstr>
      <vt:lpstr>Frutiger LT 55 Roman</vt:lpstr>
      <vt:lpstr>Helvetica</vt:lpstr>
      <vt:lpstr>R Frutiger Roman</vt:lpstr>
      <vt:lpstr>Segoe Print</vt:lpstr>
      <vt:lpstr>Times New Roman</vt:lpstr>
      <vt:lpstr>Wingdings</vt:lpstr>
      <vt:lpstr>Office Theme</vt:lpstr>
      <vt:lpstr>Chart</vt:lpstr>
      <vt:lpstr>PowerPoint Presentation</vt:lpstr>
      <vt:lpstr>Minnesota State Vision</vt:lpstr>
      <vt:lpstr>Overview of today’s discussion</vt:lpstr>
      <vt:lpstr>Governance</vt:lpstr>
      <vt:lpstr>PowerPoint Presentation</vt:lpstr>
      <vt:lpstr>PowerPoint Presentation</vt:lpstr>
      <vt:lpstr>Minnesota State Mission</vt:lpstr>
      <vt:lpstr>We are committed to:</vt:lpstr>
      <vt:lpstr>Our Students</vt:lpstr>
      <vt:lpstr>Educating All of Minnesota</vt:lpstr>
      <vt:lpstr>PowerPoint Presentation</vt:lpstr>
      <vt:lpstr>Only one-third of our students are traditional first time undergraduates</vt:lpstr>
      <vt:lpstr>PowerPoint Presentation</vt:lpstr>
      <vt:lpstr>Students of color and American Indian students comprise an increasing percentage of students</vt:lpstr>
      <vt:lpstr>PowerPoint Presentation</vt:lpstr>
      <vt:lpstr>PowerPoint Presentation</vt:lpstr>
      <vt:lpstr>We are committed to:</vt:lpstr>
      <vt:lpstr>Goal:  Student Success</vt:lpstr>
      <vt:lpstr>Goal:  Diversity and Inclusion</vt:lpstr>
      <vt:lpstr>Goal:  Financial Sustainability</vt:lpstr>
      <vt:lpstr>PowerPoint Presentation</vt:lpstr>
      <vt:lpstr>PowerPoint Presentation</vt:lpstr>
    </vt:vector>
  </TitlesOfParts>
  <Company>MnSCU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King</dc:creator>
  <cp:lastModifiedBy>DFLUser</cp:lastModifiedBy>
  <cp:revision>236</cp:revision>
  <cp:lastPrinted>2019-01-11T16:22:13Z</cp:lastPrinted>
  <dcterms:created xsi:type="dcterms:W3CDTF">2018-11-01T15:57:32Z</dcterms:created>
  <dcterms:modified xsi:type="dcterms:W3CDTF">2019-01-18T01:31:56Z</dcterms:modified>
</cp:coreProperties>
</file>