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35"/>
  </p:notesMasterIdLst>
  <p:handoutMasterIdLst>
    <p:handoutMasterId r:id="rId36"/>
  </p:handoutMasterIdLst>
  <p:sldIdLst>
    <p:sldId id="261" r:id="rId5"/>
    <p:sldId id="258" r:id="rId6"/>
    <p:sldId id="334" r:id="rId7"/>
    <p:sldId id="273" r:id="rId8"/>
    <p:sldId id="286" r:id="rId9"/>
    <p:sldId id="287" r:id="rId10"/>
    <p:sldId id="313" r:id="rId11"/>
    <p:sldId id="288" r:id="rId12"/>
    <p:sldId id="307" r:id="rId13"/>
    <p:sldId id="289" r:id="rId14"/>
    <p:sldId id="337" r:id="rId15"/>
    <p:sldId id="338" r:id="rId16"/>
    <p:sldId id="339" r:id="rId17"/>
    <p:sldId id="309" r:id="rId18"/>
    <p:sldId id="298" r:id="rId19"/>
    <p:sldId id="314" r:id="rId20"/>
    <p:sldId id="293" r:id="rId21"/>
    <p:sldId id="310" r:id="rId22"/>
    <p:sldId id="291" r:id="rId23"/>
    <p:sldId id="312" r:id="rId24"/>
    <p:sldId id="292" r:id="rId25"/>
    <p:sldId id="315" r:id="rId26"/>
    <p:sldId id="294" r:id="rId27"/>
    <p:sldId id="316" r:id="rId28"/>
    <p:sldId id="295" r:id="rId29"/>
    <p:sldId id="317" r:id="rId30"/>
    <p:sldId id="302" r:id="rId31"/>
    <p:sldId id="318" r:id="rId32"/>
    <p:sldId id="303" r:id="rId33"/>
    <p:sldId id="269" r:id="rId3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m, Hannah A (GOV)" initials="FHA(" lastIdx="2" clrIdx="0">
    <p:extLst>
      <p:ext uri="{19B8F6BF-5375-455C-9EA6-DF929625EA0E}">
        <p15:presenceInfo xmlns:p15="http://schemas.microsoft.com/office/powerpoint/2012/main" userId="S-1-5-21-1792647106-3466310756-1199696710-141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DA9"/>
    <a:srgbClr val="78BD20"/>
    <a:srgbClr val="003864"/>
    <a:srgbClr val="003865"/>
    <a:srgbClr val="4267B2"/>
    <a:srgbClr val="78BE21"/>
    <a:srgbClr val="000000"/>
    <a:srgbClr val="E8E8E8"/>
    <a:srgbClr val="0D0D0D"/>
    <a:srgbClr val="B207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895" autoAdjust="0"/>
  </p:normalViewPr>
  <p:slideViewPr>
    <p:cSldViewPr snapToGrid="0">
      <p:cViewPr varScale="1">
        <p:scale>
          <a:sx n="90" d="100"/>
          <a:sy n="90" d="100"/>
        </p:scale>
        <p:origin x="1332"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Funds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415-4F96-B520-3A2F4EA28FDF}"/>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415-4F96-B520-3A2F4EA28FDF}"/>
              </c:ext>
            </c:extLst>
          </c:dPt>
          <c:dLbls>
            <c:dLbl>
              <c:idx val="0"/>
              <c:layout>
                <c:manualLayout>
                  <c:x val="-3.8659484584034433E-2"/>
                  <c:y val="-0.125237087185323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415-4F96-B520-3A2F4EA28FDF}"/>
                </c:ext>
              </c:extLst>
            </c:dLbl>
            <c:dLbl>
              <c:idx val="1"/>
              <c:layout>
                <c:manualLayout>
                  <c:x val="5.0213309388188021E-2"/>
                  <c:y val="0.1692288855597525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415-4F96-B520-3A2F4EA28FDF}"/>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General Fund</c:v>
                </c:pt>
                <c:pt idx="1">
                  <c:v>Other Funds</c:v>
                </c:pt>
              </c:strCache>
            </c:strRef>
          </c:cat>
          <c:val>
            <c:numRef>
              <c:f>Sheet1!$B$2:$B$3</c:f>
              <c:numCache>
                <c:formatCode>0%</c:formatCode>
                <c:ptCount val="2"/>
                <c:pt idx="0">
                  <c:v>0.96</c:v>
                </c:pt>
                <c:pt idx="1">
                  <c:v>0.04</c:v>
                </c:pt>
              </c:numCache>
            </c:numRef>
          </c:val>
          <c:extLst>
            <c:ext xmlns:c16="http://schemas.microsoft.com/office/drawing/2014/chart" uri="{C3380CC4-5D6E-409C-BE32-E72D297353CC}">
              <c16:uniqueId val="{00000004-9415-4F96-B520-3A2F4EA28FDF}"/>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72681349997526"/>
          <c:y val="0.11947316465434892"/>
          <c:w val="0.65830544107275679"/>
          <c:h val="0.8519571655370024"/>
        </c:manualLayout>
      </c:layout>
      <c:pieChart>
        <c:varyColors val="1"/>
        <c:ser>
          <c:idx val="0"/>
          <c:order val="0"/>
          <c:tx>
            <c:strRef>
              <c:f>Sheet1!$B$1</c:f>
              <c:strCache>
                <c:ptCount val="1"/>
                <c:pt idx="0">
                  <c:v>Services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1A8-4628-827B-80E753F47AC0}"/>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51A8-4628-827B-80E753F47AC0}"/>
              </c:ext>
            </c:extLst>
          </c:dPt>
          <c:dLbls>
            <c:dLbl>
              <c:idx val="0"/>
              <c:layout>
                <c:manualLayout>
                  <c:x val="-0.13197441420970618"/>
                  <c:y val="-0.16504583278054258"/>
                </c:manualLayout>
              </c:layout>
              <c:tx>
                <c:rich>
                  <a:bodyPr/>
                  <a:lstStyle/>
                  <a:p>
                    <a:fld id="{46E87C2C-CCFA-471B-B85F-37C07F506EC2}" type="CATEGORYNAME">
                      <a:rPr lang="en-US"/>
                      <a:pPr/>
                      <a:t>[CATEGORY NAME]</a:t>
                    </a:fld>
                    <a:r>
                      <a:rPr lang="en-US" baseline="0" dirty="0"/>
                      <a:t>
</a:t>
                    </a:r>
                    <a:r>
                      <a:rPr lang="en-US" b="0" baseline="0" dirty="0" smtClean="0"/>
                      <a:t>(</a:t>
                    </a:r>
                    <a:fld id="{2DB0B217-E498-4377-8CCB-23FEAF16BF83}" type="PERCENTAGE">
                      <a:rPr lang="en-US" b="0" baseline="0" smtClean="0"/>
                      <a:pPr/>
                      <a:t>[PERCENTAGE]</a:t>
                    </a:fld>
                    <a:r>
                      <a:rPr lang="en-US" b="0" baseline="0" dirty="0" smtClean="0"/>
                      <a:t>)</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1A8-4628-827B-80E753F47AC0}"/>
                </c:ext>
              </c:extLst>
            </c:dLbl>
            <c:dLbl>
              <c:idx val="1"/>
              <c:layout>
                <c:manualLayout>
                  <c:x val="0.13816557233559712"/>
                  <c:y val="0.18058260448635841"/>
                </c:manualLayout>
              </c:layout>
              <c:tx>
                <c:rich>
                  <a:bodyPr/>
                  <a:lstStyle/>
                  <a:p>
                    <a:fld id="{07F6F847-76E9-49FB-9C35-6EF067C63B2F}" type="CATEGORYNAME">
                      <a:rPr lang="en-US"/>
                      <a:pPr/>
                      <a:t>[CATEGORY NAME]</a:t>
                    </a:fld>
                    <a:r>
                      <a:rPr lang="en-US" baseline="0" dirty="0"/>
                      <a:t>
</a:t>
                    </a:r>
                    <a:r>
                      <a:rPr lang="en-US" b="0" baseline="0" dirty="0" smtClean="0"/>
                      <a:t>(</a:t>
                    </a:r>
                    <a:fld id="{78A40F10-94A5-40EF-B8C4-526F63B7B34F}" type="PERCENTAGE">
                      <a:rPr lang="en-US" b="0" baseline="0" smtClean="0"/>
                      <a:pPr/>
                      <a:t>[PERCENTAGE]</a:t>
                    </a:fld>
                    <a:r>
                      <a:rPr lang="en-US" b="0" baseline="0" dirty="0" smtClean="0"/>
                      <a:t>)</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1A8-4628-827B-80E753F47AC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DOC Direct Services</c:v>
                </c:pt>
                <c:pt idx="1">
                  <c:v>Pass-Through</c:v>
                </c:pt>
              </c:strCache>
            </c:strRef>
          </c:cat>
          <c:val>
            <c:numRef>
              <c:f>Sheet1!$B$2:$B$3</c:f>
              <c:numCache>
                <c:formatCode>0%</c:formatCode>
                <c:ptCount val="2"/>
                <c:pt idx="0">
                  <c:v>0.87</c:v>
                </c:pt>
                <c:pt idx="1">
                  <c:v>0.13</c:v>
                </c:pt>
              </c:numCache>
            </c:numRef>
          </c:val>
          <c:extLst>
            <c:ext xmlns:c16="http://schemas.microsoft.com/office/drawing/2014/chart" uri="{C3380CC4-5D6E-409C-BE32-E72D297353CC}">
              <c16:uniqueId val="{00000004-51A8-4628-827B-80E753F47AC0}"/>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1"/>
          <c:showSerName val="0"/>
          <c:showPercent val="1"/>
          <c:showBubbleSize val="0"/>
          <c:showLeaderLines val="0"/>
        </c:dLbls>
        <c:firstSliceAng val="0"/>
      </c:pie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Divisions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F0B-4856-B795-539C6474CA8A}"/>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F0B-4856-B795-539C6474CA8A}"/>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DF0B-4856-B795-539C6474CA8A}"/>
              </c:ext>
            </c:extLst>
          </c:dPt>
          <c:dLbls>
            <c:dLbl>
              <c:idx val="0"/>
              <c:layout>
                <c:manualLayout>
                  <c:x val="0.21633675386600576"/>
                  <c:y val="-0.10067591233038273"/>
                </c:manualLayout>
              </c:layout>
              <c:tx>
                <c:rich>
                  <a:bodyPr/>
                  <a:lstStyle/>
                  <a:p>
                    <a:fld id="{DD6CE799-09E0-4B06-9E41-846D2902B59F}" type="CATEGORYNAME">
                      <a:rPr lang="en-US" b="1" baseline="0" smtClean="0"/>
                      <a:pPr/>
                      <a:t>[CATEGORY NAME]</a:t>
                    </a:fld>
                    <a:r>
                      <a:rPr lang="en-US" b="1" baseline="0" dirty="0" smtClean="0"/>
                      <a:t> </a:t>
                    </a:r>
                    <a:fld id="{089649FE-E612-4B51-8670-4A72E4B637B1}" type="VALUE">
                      <a:rPr lang="en-US" b="1" baseline="0" smtClean="0"/>
                      <a:pPr/>
                      <a:t>[VALUE]</a:t>
                    </a:fld>
                    <a:r>
                      <a:rPr lang="en-US" b="1" baseline="0" dirty="0" smtClean="0"/>
                      <a:t>M</a:t>
                    </a:r>
                  </a:p>
                  <a:p>
                    <a:r>
                      <a:rPr lang="en-US" b="0" baseline="0" dirty="0" smtClean="0"/>
                      <a:t>(</a:t>
                    </a:r>
                    <a:fld id="{CD001AD4-D83A-491E-83A7-ACEFA7FC3DE9}" type="PERCENTAGE">
                      <a:rPr lang="en-US" b="0" baseline="0" smtClean="0"/>
                      <a:pPr/>
                      <a:t>[PERCENTAGE]</a:t>
                    </a:fld>
                    <a:r>
                      <a:rPr lang="en-US" b="0" baseline="0" dirty="0" smtClean="0"/>
                      <a:t>)</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F0B-4856-B795-539C6474CA8A}"/>
                </c:ext>
              </c:extLst>
            </c:dLbl>
            <c:dLbl>
              <c:idx val="1"/>
              <c:layout>
                <c:manualLayout>
                  <c:x val="2.2231575315564245E-2"/>
                  <c:y val="-2.2630898094594492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fld id="{7FBF1DD5-3880-4EF7-BFF0-7DD50A02651D}" type="CATEGORYNAME">
                      <a:rPr lang="en-US" b="1" baseline="0" smtClean="0">
                        <a:solidFill>
                          <a:srgbClr val="003865"/>
                        </a:solidFill>
                      </a:rPr>
                      <a:pPr>
                        <a:defRPr sz="1800"/>
                      </a:pPr>
                      <a:t>[CATEGORY NAME]</a:t>
                    </a:fld>
                    <a:r>
                      <a:rPr lang="en-US" b="1" baseline="0" dirty="0" smtClean="0">
                        <a:solidFill>
                          <a:srgbClr val="003865"/>
                        </a:solidFill>
                      </a:rPr>
                      <a:t> </a:t>
                    </a:r>
                    <a:fld id="{523CF911-3996-4D26-A72C-901BFF3A5EBF}" type="VALUE">
                      <a:rPr lang="en-US" b="1" baseline="0" smtClean="0">
                        <a:solidFill>
                          <a:srgbClr val="003865"/>
                        </a:solidFill>
                      </a:rPr>
                      <a:pPr>
                        <a:defRPr sz="1800"/>
                      </a:pPr>
                      <a:t>[VALUE]</a:t>
                    </a:fld>
                    <a:r>
                      <a:rPr lang="en-US" b="1" baseline="0" dirty="0" smtClean="0">
                        <a:solidFill>
                          <a:srgbClr val="003865"/>
                        </a:solidFill>
                      </a:rPr>
                      <a:t>M </a:t>
                    </a:r>
                    <a:r>
                      <a:rPr lang="en-US" b="0" baseline="0" dirty="0" smtClean="0">
                        <a:solidFill>
                          <a:srgbClr val="003865"/>
                        </a:solidFill>
                      </a:rPr>
                      <a:t>(</a:t>
                    </a:r>
                    <a:fld id="{F3EF87D9-3408-4FE6-9A45-C8E10F727F29}" type="PERCENTAGE">
                      <a:rPr lang="en-US" b="0" baseline="0" smtClean="0">
                        <a:solidFill>
                          <a:srgbClr val="003865"/>
                        </a:solidFill>
                      </a:rPr>
                      <a:pPr>
                        <a:defRPr sz="1800"/>
                      </a:pPr>
                      <a:t>[PERCENTAGE]</a:t>
                    </a:fld>
                    <a:r>
                      <a:rPr lang="en-US" b="0" baseline="0" dirty="0" smtClean="0">
                        <a:solidFill>
                          <a:srgbClr val="003865"/>
                        </a:solidFill>
                      </a:rPr>
                      <a:t>)</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8892012067585617"/>
                      <c:h val="0.24354035694696427"/>
                    </c:manualLayout>
                  </c15:layout>
                  <c15:dlblFieldTable/>
                  <c15:showDataLabelsRange val="0"/>
                </c:ext>
                <c:ext xmlns:c16="http://schemas.microsoft.com/office/drawing/2014/chart" uri="{C3380CC4-5D6E-409C-BE32-E72D297353CC}">
                  <c16:uniqueId val="{00000003-DF0B-4856-B795-539C6474CA8A}"/>
                </c:ext>
              </c:extLst>
            </c:dLbl>
            <c:dLbl>
              <c:idx val="2"/>
              <c:layout>
                <c:manualLayout>
                  <c:x val="3.1332843474264148E-2"/>
                  <c:y val="-8.3704389872265653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fld id="{7B3F59DD-14AF-46FB-B337-650BDFA543A2}" type="CATEGORYNAME">
                      <a:rPr lang="en-US" b="1" baseline="0" smtClean="0">
                        <a:solidFill>
                          <a:srgbClr val="003865"/>
                        </a:solidFill>
                      </a:rPr>
                      <a:pPr>
                        <a:defRPr sz="1800"/>
                      </a:pPr>
                      <a:t>[CATEGORY NAME]</a:t>
                    </a:fld>
                    <a:r>
                      <a:rPr lang="en-US" b="1" baseline="0" dirty="0" smtClean="0">
                        <a:solidFill>
                          <a:srgbClr val="003865"/>
                        </a:solidFill>
                      </a:rPr>
                      <a:t> </a:t>
                    </a:r>
                    <a:fld id="{A39912B9-2C5C-4B72-BEEE-B7F59C553DEF}" type="VALUE">
                      <a:rPr lang="en-US" b="1" baseline="0" smtClean="0">
                        <a:solidFill>
                          <a:srgbClr val="003865"/>
                        </a:solidFill>
                      </a:rPr>
                      <a:pPr>
                        <a:defRPr sz="1800"/>
                      </a:pPr>
                      <a:t>[VALUE]</a:t>
                    </a:fld>
                    <a:r>
                      <a:rPr lang="en-US" b="1" baseline="0" dirty="0" smtClean="0">
                        <a:solidFill>
                          <a:srgbClr val="003865"/>
                        </a:solidFill>
                      </a:rPr>
                      <a:t>M</a:t>
                    </a:r>
                  </a:p>
                  <a:p>
                    <a:pPr>
                      <a:defRPr sz="1800"/>
                    </a:pPr>
                    <a:r>
                      <a:rPr lang="en-US" b="0" baseline="0" dirty="0" smtClean="0">
                        <a:solidFill>
                          <a:srgbClr val="003865"/>
                        </a:solidFill>
                      </a:rPr>
                      <a:t> (</a:t>
                    </a:r>
                    <a:fld id="{BC47CC88-1F6C-4B75-B481-4157A654393E}" type="PERCENTAGE">
                      <a:rPr lang="en-US" b="0" baseline="0" smtClean="0">
                        <a:solidFill>
                          <a:srgbClr val="003865"/>
                        </a:solidFill>
                      </a:rPr>
                      <a:pPr>
                        <a:defRPr sz="1800"/>
                      </a:pPr>
                      <a:t>[PERCENTAGE]</a:t>
                    </a:fld>
                    <a:r>
                      <a:rPr lang="en-US" b="0" baseline="0" dirty="0" smtClean="0">
                        <a:solidFill>
                          <a:srgbClr val="003865"/>
                        </a:solidFill>
                      </a:rPr>
                      <a:t>)</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F0B-4856-B795-539C6474CA8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Correctional Institutions</c:v>
                </c:pt>
                <c:pt idx="1">
                  <c:v>Community Services</c:v>
                </c:pt>
                <c:pt idx="2">
                  <c:v>Operations Support</c:v>
                </c:pt>
              </c:strCache>
            </c:strRef>
          </c:cat>
          <c:val>
            <c:numRef>
              <c:f>Sheet1!$B$2:$B$4</c:f>
              <c:numCache>
                <c:formatCode>"$"#,##0.000</c:formatCode>
                <c:ptCount val="3"/>
                <c:pt idx="0">
                  <c:v>429.565</c:v>
                </c:pt>
                <c:pt idx="1">
                  <c:v>130.40899999999999</c:v>
                </c:pt>
                <c:pt idx="2">
                  <c:v>28.164999999999999</c:v>
                </c:pt>
              </c:numCache>
            </c:numRef>
          </c:val>
          <c:extLst>
            <c:ext xmlns:c16="http://schemas.microsoft.com/office/drawing/2014/chart" uri="{C3380CC4-5D6E-409C-BE32-E72D297353CC}">
              <c16:uniqueId val="{00000006-DF0B-4856-B795-539C6474CA8A}"/>
            </c:ext>
          </c:extLst>
        </c:ser>
        <c:dLbls>
          <c:dLblPos val="inEnd"/>
          <c:showLegendKey val="0"/>
          <c:showVal val="0"/>
          <c:showCatName val="1"/>
          <c:showSerName val="0"/>
          <c:showPercent val="1"/>
          <c:showBubbleSize val="0"/>
          <c:showLeaderLines val="1"/>
        </c:dLbls>
        <c:firstSliceAng val="129"/>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7"/>
          </a:xfrm>
          <a:prstGeom prst="rect">
            <a:avLst/>
          </a:prstGeom>
        </p:spPr>
        <p:txBody>
          <a:bodyPr vert="horz" lIns="92487" tIns="46244" rIns="92487" bIns="46244"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3936768" y="0"/>
            <a:ext cx="3011699" cy="463407"/>
          </a:xfrm>
          <a:prstGeom prst="rect">
            <a:avLst/>
          </a:prstGeom>
        </p:spPr>
        <p:txBody>
          <a:bodyPr vert="horz" lIns="92487" tIns="46244" rIns="92487" bIns="46244" rtlCol="0"/>
          <a:lstStyle>
            <a:lvl1pPr algn="r">
              <a:defRPr sz="1200"/>
            </a:lvl1pPr>
          </a:lstStyle>
          <a:p>
            <a:fld id="{F2A04DE5-F1A9-4D45-BF54-BEFDBA739CA2}" type="datetimeFigureOut">
              <a:rPr lang="en-US" smtClean="0">
                <a:latin typeface="Calibri" panose="020F0502020204030204" pitchFamily="34" charset="0"/>
              </a:rPr>
              <a:t>2/25/2019</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0" y="8772669"/>
            <a:ext cx="3011699" cy="463406"/>
          </a:xfrm>
          <a:prstGeom prst="rect">
            <a:avLst/>
          </a:prstGeom>
        </p:spPr>
        <p:txBody>
          <a:bodyPr vert="horz" lIns="92487" tIns="46244" rIns="92487" bIns="46244"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936768" y="8772669"/>
            <a:ext cx="3011699" cy="463406"/>
          </a:xfrm>
          <a:prstGeom prst="rect">
            <a:avLst/>
          </a:prstGeom>
        </p:spPr>
        <p:txBody>
          <a:bodyPr vert="horz" lIns="92487" tIns="46244" rIns="92487" bIns="46244" rtlCol="0" anchor="b"/>
          <a:lstStyle>
            <a:lvl1pPr algn="r">
              <a:defRPr sz="1200"/>
            </a:lvl1pPr>
          </a:lstStyle>
          <a:p>
            <a:fld id="{F3886E1E-70B3-41D2-AD41-BEE4979EC759}"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7"/>
          </a:xfrm>
          <a:prstGeom prst="rect">
            <a:avLst/>
          </a:prstGeom>
        </p:spPr>
        <p:txBody>
          <a:bodyPr vert="horz" lIns="92487" tIns="46244" rIns="92487" bIns="46244"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936768" y="0"/>
            <a:ext cx="3011699" cy="463407"/>
          </a:xfrm>
          <a:prstGeom prst="rect">
            <a:avLst/>
          </a:prstGeom>
        </p:spPr>
        <p:txBody>
          <a:bodyPr vert="horz" lIns="92487" tIns="46244" rIns="92487" bIns="46244" rtlCol="0"/>
          <a:lstStyle>
            <a:lvl1pPr algn="r">
              <a:defRPr sz="1200">
                <a:latin typeface="Calibri" panose="020F0502020204030204" pitchFamily="34" charset="0"/>
              </a:defRPr>
            </a:lvl1pPr>
          </a:lstStyle>
          <a:p>
            <a:fld id="{A50CD39D-89B0-4C68-805A-35C75A7C20C8}" type="datetimeFigureOut">
              <a:rPr lang="en-US" smtClean="0"/>
              <a:pPr/>
              <a:t>2/25/2019</a:t>
            </a:fld>
            <a:endParaRPr lang="en-US" dirty="0"/>
          </a:p>
        </p:txBody>
      </p:sp>
      <p:sp>
        <p:nvSpPr>
          <p:cNvPr id="4" name="Slide Image Placeholder 3"/>
          <p:cNvSpPr>
            <a:spLocks noGrp="1" noRot="1" noChangeAspect="1"/>
          </p:cNvSpPr>
          <p:nvPr>
            <p:ph type="sldImg" idx="2"/>
          </p:nvPr>
        </p:nvSpPr>
        <p:spPr>
          <a:xfrm>
            <a:off x="706438" y="1154113"/>
            <a:ext cx="5537200" cy="3116262"/>
          </a:xfrm>
          <a:prstGeom prst="rect">
            <a:avLst/>
          </a:prstGeom>
          <a:noFill/>
          <a:ln w="12700">
            <a:solidFill>
              <a:prstClr val="black"/>
            </a:solidFill>
          </a:ln>
        </p:spPr>
        <p:txBody>
          <a:bodyPr vert="horz" lIns="92487" tIns="46244" rIns="92487" bIns="46244"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7" tIns="46244" rIns="92487" bIns="4624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2487" tIns="46244" rIns="92487" bIns="46244"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936768" y="8772669"/>
            <a:ext cx="3011699" cy="463406"/>
          </a:xfrm>
          <a:prstGeom prst="rect">
            <a:avLst/>
          </a:prstGeom>
        </p:spPr>
        <p:txBody>
          <a:bodyPr vert="horz" lIns="92487" tIns="46244" rIns="92487" bIns="46244" rtlCol="0" anchor="b"/>
          <a:lstStyle>
            <a:lvl1pPr algn="r">
              <a:defRPr sz="1200">
                <a:latin typeface="Calibri" panose="020F050202020403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Minnesota logo to your agency logo</a:t>
            </a:r>
          </a:p>
        </p:txBody>
      </p:sp>
      <p:sp>
        <p:nvSpPr>
          <p:cNvPr id="4" name="Slide Number Placeholder 3"/>
          <p:cNvSpPr>
            <a:spLocks noGrp="1"/>
          </p:cNvSpPr>
          <p:nvPr>
            <p:ph type="sldNum" sz="quarter" idx="5"/>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1991784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1408139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1725974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4118683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4196133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74E78-095D-42D7-8C36-9880B3DDF578}" type="slidenum">
              <a:rPr lang="en-US" smtClean="0"/>
              <a:t>3</a:t>
            </a:fld>
            <a:endParaRPr lang="en-US" dirty="0"/>
          </a:p>
        </p:txBody>
      </p:sp>
    </p:spTree>
    <p:extLst>
      <p:ext uri="{BB962C8B-B14F-4D97-AF65-F5344CB8AC3E}">
        <p14:creationId xmlns:p14="http://schemas.microsoft.com/office/powerpoint/2010/main" val="221932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343020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74E78-095D-42D7-8C36-9880B3DDF578}"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553219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74E78-095D-42D7-8C36-9880B3DDF578}" type="slidenum">
              <a:rPr lang="en-US">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129595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2262938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3646615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3200963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Option 1">
    <p:bg bwMode="gray">
      <p:bgPr>
        <a:solidFill>
          <a:schemeClr val="bg1"/>
        </a:solidFill>
        <a:effectLst/>
      </p:bgPr>
    </p:bg>
    <p:spTree>
      <p:nvGrpSpPr>
        <p:cNvPr id="1" name=""/>
        <p:cNvGrpSpPr/>
        <p:nvPr/>
      </p:nvGrpSpPr>
      <p:grpSpPr>
        <a:xfrm>
          <a:off x="0" y="0"/>
          <a:ext cx="0" cy="0"/>
          <a:chOff x="0" y="0"/>
          <a:chExt cx="0" cy="0"/>
        </a:xfrm>
      </p:grpSpPr>
      <p:sp>
        <p:nvSpPr>
          <p:cNvPr id="15" name="Rectangle 1">
            <a:extLst>
              <a:ext uri="{FF2B5EF4-FFF2-40B4-BE49-F238E27FC236}">
                <a16:creationId xmlns:a16="http://schemas.microsoft.com/office/drawing/2014/main" id="{FE159C7A-934A-43C0-A854-A63D489A4D5E}"/>
              </a:ext>
            </a:extLst>
          </p:cNvPr>
          <p:cNvSpPr txBox="1">
            <a:spLocks/>
          </p:cNvSpPr>
          <p:nvPr userDrawn="1"/>
        </p:nvSpPr>
        <p:spPr bwMode="black">
          <a:xfrm>
            <a:off x="0" y="1"/>
            <a:ext cx="12192000" cy="2020186"/>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12" name="Title 2"/>
          <p:cNvSpPr>
            <a:spLocks noGrp="1"/>
          </p:cNvSpPr>
          <p:nvPr>
            <p:ph type="ctrTitle" hasCustomPrompt="1"/>
          </p:nvPr>
        </p:nvSpPr>
        <p:spPr bwMode="white">
          <a:xfrm>
            <a:off x="266700" y="2781409"/>
            <a:ext cx="11658600" cy="1295182"/>
          </a:xfrm>
          <a:noFill/>
        </p:spPr>
        <p:txBody>
          <a:bodyPr wrap="square" lIns="182880" tIns="91440" rIns="182880" bIns="91440" anchor="ctr">
            <a:normAutofit/>
          </a:bodyPr>
          <a:lstStyle>
            <a:lvl1pPr algn="ctr">
              <a:defRPr sz="4400" b="1">
                <a:solidFill>
                  <a:srgbClr val="003865"/>
                </a:solidFill>
              </a:defRPr>
            </a:lvl1pPr>
          </a:lstStyle>
          <a:p>
            <a:r>
              <a:rPr lang="en-US" dirty="0"/>
              <a:t>Click to edit slideshow title</a:t>
            </a:r>
          </a:p>
        </p:txBody>
      </p:sp>
      <p:pic>
        <p:nvPicPr>
          <p:cNvPr id="14" name="Picture 8" descr="State of Minnesota logo">
            <a:extLst>
              <a:ext uri="{FF2B5EF4-FFF2-40B4-BE49-F238E27FC236}">
                <a16:creationId xmlns:a16="http://schemas.microsoft.com/office/drawing/2014/main" id="{A8F862EB-8A05-4F8A-A66C-AD0451B2A6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570" r="74517" b="32694"/>
          <a:stretch/>
        </p:blipFill>
        <p:spPr bwMode="gray">
          <a:xfrm>
            <a:off x="11557588" y="6424928"/>
            <a:ext cx="517451" cy="227966"/>
          </a:xfrm>
          <a:prstGeom prst="rect">
            <a:avLst/>
          </a:prstGeom>
        </p:spPr>
      </p:pic>
      <p:sp>
        <p:nvSpPr>
          <p:cNvPr id="16" name="Rectangle 7">
            <a:extLst>
              <a:ext uri="{FF2B5EF4-FFF2-40B4-BE49-F238E27FC236}">
                <a16:creationId xmlns:a16="http://schemas.microsoft.com/office/drawing/2014/main" id="{3C00897E-6AD5-4A11-8892-AAF6408B2786}"/>
              </a:ext>
            </a:extLst>
          </p:cNvPr>
          <p:cNvSpPr/>
          <p:nvPr userDrawn="1"/>
        </p:nvSpPr>
        <p:spPr bwMode="auto">
          <a:xfrm>
            <a:off x="0" y="2020187"/>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3D50EBEF-9661-401D-8EF2-E45D119D5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05910" y="261979"/>
            <a:ext cx="7980180" cy="1481813"/>
          </a:xfrm>
          <a:prstGeom prst="rect">
            <a:avLst/>
          </a:prstGeom>
        </p:spPr>
      </p:pic>
      <p:sp>
        <p:nvSpPr>
          <p:cNvPr id="10" name="Date Placeholder 9">
            <a:extLst>
              <a:ext uri="{FF2B5EF4-FFF2-40B4-BE49-F238E27FC236}">
                <a16:creationId xmlns:a16="http://schemas.microsoft.com/office/drawing/2014/main" id="{B7ACC247-860D-4B41-8CB8-AD4869217FFF}"/>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48018173-23AA-4C7A-9843-BD99BE2A8781}"/>
              </a:ext>
            </a:extLst>
          </p:cNvPr>
          <p:cNvSpPr>
            <a:spLocks noGrp="1"/>
          </p:cNvSpPr>
          <p:nvPr>
            <p:ph type="ftr" sz="quarter" idx="11"/>
          </p:nvPr>
        </p:nvSpPr>
        <p:spPr/>
        <p:txBody>
          <a:bodyPr/>
          <a:lstStyle/>
          <a:p>
            <a:r>
              <a:rPr lang="en-US" smtClean="0"/>
              <a:t>Protecting the Safety and Security of Minnesotans</a:t>
            </a:r>
            <a:endParaRPr lang="en-US" dirty="0"/>
          </a:p>
        </p:txBody>
      </p:sp>
      <p:sp>
        <p:nvSpPr>
          <p:cNvPr id="13" name="Slide Number Placeholder 12">
            <a:extLst>
              <a:ext uri="{FF2B5EF4-FFF2-40B4-BE49-F238E27FC236}">
                <a16:creationId xmlns:a16="http://schemas.microsoft.com/office/drawing/2014/main" id="{AA2E876F-AD4C-4ABC-A2B4-16C502BAEB90}"/>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9693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858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Text</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Text</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Text</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Text</a:t>
            </a:r>
          </a:p>
        </p:txBody>
      </p:sp>
      <p:sp>
        <p:nvSpPr>
          <p:cNvPr id="3" name="Date Placeholder 11"/>
          <p:cNvSpPr>
            <a:spLocks noGrp="1"/>
          </p:cNvSpPr>
          <p:nvPr>
            <p:ph type="dt" sz="half" idx="10"/>
          </p:nvPr>
        </p:nvSpPr>
        <p:spPr bwMode="black"/>
        <p:txBody>
          <a:bodyPr/>
          <a:lstStyle/>
          <a:p>
            <a:endParaRPr lang="en-US" dirty="0"/>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smtClean="0"/>
              <a:t>Protecting the Safety and Security of Minnesotans</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Text</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Text</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Text</a:t>
            </a:r>
          </a:p>
        </p:txBody>
      </p:sp>
      <p:sp>
        <p:nvSpPr>
          <p:cNvPr id="3" name="Date Placeholder 9"/>
          <p:cNvSpPr>
            <a:spLocks noGrp="1"/>
          </p:cNvSpPr>
          <p:nvPr>
            <p:ph type="dt" sz="half" idx="10"/>
          </p:nvPr>
        </p:nvSpPr>
        <p:spPr bwMode="black"/>
        <p:txBody>
          <a:bodyPr/>
          <a:lstStyle/>
          <a:p>
            <a:endParaRPr lang="en-US" dirty="0"/>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smtClean="0"/>
              <a:t>Protecting the Safety and Security of Minnesotans</a:t>
            </a:r>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11"/>
          <p:cNvSpPr>
            <a:spLocks noGrp="1"/>
          </p:cNvSpPr>
          <p:nvPr>
            <p:ph type="dt" sz="half" idx="10"/>
          </p:nvPr>
        </p:nvSpPr>
        <p:spPr bwMode="black"/>
        <p:txBody>
          <a:bodyPr/>
          <a:lstStyle/>
          <a:p>
            <a:endParaRPr lang="en-US" dirty="0"/>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smtClean="0"/>
              <a:t>Protecting the Safety and Security of Minnesotans</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7"/>
          <p:cNvSpPr>
            <a:spLocks noGrp="1"/>
          </p:cNvSpPr>
          <p:nvPr>
            <p:ph type="dt" sz="half" idx="10"/>
          </p:nvPr>
        </p:nvSpPr>
        <p:spPr bwMode="black"/>
        <p:txBody>
          <a:bodyPr/>
          <a:lstStyle/>
          <a:p>
            <a:endParaRPr lang="en-US" dirty="0"/>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smtClean="0"/>
              <a:t>Protecting the Safety and Security of Minnesotans</a:t>
            </a:r>
            <a:endParaRPr lang="en-US" dirty="0"/>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11"/>
          <p:cNvSpPr>
            <a:spLocks noGrp="1"/>
          </p:cNvSpPr>
          <p:nvPr>
            <p:ph type="dt" sz="half" idx="10"/>
          </p:nvPr>
        </p:nvSpPr>
        <p:spPr bwMode="black"/>
        <p:txBody>
          <a:bodyPr/>
          <a:lstStyle/>
          <a:p>
            <a:endParaRPr lang="en-US" dirty="0"/>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smtClean="0"/>
              <a:t>Protecting the Safety and Security of Minnesotans</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9"/>
          <p:cNvSpPr>
            <a:spLocks noGrp="1"/>
          </p:cNvSpPr>
          <p:nvPr>
            <p:ph type="dt" sz="half" idx="10"/>
          </p:nvPr>
        </p:nvSpPr>
        <p:spPr bwMode="black"/>
        <p:txBody>
          <a:bodyPr/>
          <a:lstStyle/>
          <a:p>
            <a:endParaRPr lang="en-US" dirty="0"/>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smtClean="0"/>
              <a:t>Protecting the Safety and Security of Minnesotans</a:t>
            </a:r>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7374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endParaRPr lang="en-US" dirty="0"/>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smtClean="0"/>
              <a:t>Protecting the Safety and Security of Minnesotans</a:t>
            </a:r>
            <a:endParaRPr lang="en-US" dirty="0"/>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37733750"/>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1045112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rgbClr val="003865"/>
                </a:solidFill>
              </a:defRPr>
            </a:lvl1pPr>
          </a:lstStyle>
          <a:p>
            <a:r>
              <a:rPr lang="en-US" dirty="0"/>
              <a:t>Click to edit title</a:t>
            </a:r>
          </a:p>
        </p:txBody>
      </p:sp>
    </p:spTree>
    <p:extLst>
      <p:ext uri="{BB962C8B-B14F-4D97-AF65-F5344CB8AC3E}">
        <p14:creationId xmlns:p14="http://schemas.microsoft.com/office/powerpoint/2010/main" val="163423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Option 2">
    <p:bg bwMode="gray">
      <p:bgPr>
        <a:solidFill>
          <a:schemeClr val="bg1"/>
        </a:solidFill>
        <a:effectLst/>
      </p:bgPr>
    </p:bg>
    <p:spTree>
      <p:nvGrpSpPr>
        <p:cNvPr id="1" name=""/>
        <p:cNvGrpSpPr/>
        <p:nvPr/>
      </p:nvGrpSpPr>
      <p:grpSpPr>
        <a:xfrm>
          <a:off x="0" y="0"/>
          <a:ext cx="0" cy="0"/>
          <a:chOff x="0" y="0"/>
          <a:chExt cx="0" cy="0"/>
        </a:xfrm>
      </p:grpSpPr>
      <p:sp>
        <p:nvSpPr>
          <p:cNvPr id="15" name="Rectangle 1">
            <a:extLst>
              <a:ext uri="{FF2B5EF4-FFF2-40B4-BE49-F238E27FC236}">
                <a16:creationId xmlns:a16="http://schemas.microsoft.com/office/drawing/2014/main" id="{FE159C7A-934A-43C0-A854-A63D489A4D5E}"/>
              </a:ext>
            </a:extLst>
          </p:cNvPr>
          <p:cNvSpPr txBox="1">
            <a:spLocks/>
          </p:cNvSpPr>
          <p:nvPr userDrawn="1"/>
        </p:nvSpPr>
        <p:spPr bwMode="black">
          <a:xfrm>
            <a:off x="0" y="2020742"/>
            <a:ext cx="12192000" cy="4837258"/>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pic>
        <p:nvPicPr>
          <p:cNvPr id="7" name="Picture 6">
            <a:extLst>
              <a:ext uri="{FF2B5EF4-FFF2-40B4-BE49-F238E27FC236}">
                <a16:creationId xmlns:a16="http://schemas.microsoft.com/office/drawing/2014/main" id="{24A97B49-6BEB-4644-A06F-3EE5EDFD57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37084" y="6424928"/>
            <a:ext cx="531920" cy="227965"/>
          </a:xfrm>
          <a:prstGeom prst="rect">
            <a:avLst/>
          </a:prstGeom>
        </p:spPr>
      </p:pic>
      <p:pic>
        <p:nvPicPr>
          <p:cNvPr id="11" name="Picture 10">
            <a:extLst>
              <a:ext uri="{FF2B5EF4-FFF2-40B4-BE49-F238E27FC236}">
                <a16:creationId xmlns:a16="http://schemas.microsoft.com/office/drawing/2014/main" id="{3BF5C434-600C-4032-A118-66491D92AD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18465" y="295654"/>
            <a:ext cx="8555070" cy="1588562"/>
          </a:xfrm>
          <a:prstGeom prst="rect">
            <a:avLst/>
          </a:prstGeom>
        </p:spPr>
      </p:pic>
      <p:sp>
        <p:nvSpPr>
          <p:cNvPr id="22" name="Rectangle 7">
            <a:extLst>
              <a:ext uri="{FF2B5EF4-FFF2-40B4-BE49-F238E27FC236}">
                <a16:creationId xmlns:a16="http://schemas.microsoft.com/office/drawing/2014/main" id="{88C48A8E-FBAF-4031-85A8-1422033D1C1D}"/>
              </a:ext>
            </a:extLst>
          </p:cNvPr>
          <p:cNvSpPr/>
          <p:nvPr userDrawn="1"/>
        </p:nvSpPr>
        <p:spPr bwMode="auto">
          <a:xfrm>
            <a:off x="0" y="2020187"/>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a:extLst>
              <a:ext uri="{FF2B5EF4-FFF2-40B4-BE49-F238E27FC236}">
                <a16:creationId xmlns:a16="http://schemas.microsoft.com/office/drawing/2014/main" id="{D9D7EBBC-65E6-4EEB-BF32-ADA23335913B}"/>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06E197C0-A350-4963-B250-58254C9FC905}"/>
              </a:ext>
            </a:extLst>
          </p:cNvPr>
          <p:cNvSpPr>
            <a:spLocks noGrp="1"/>
          </p:cNvSpPr>
          <p:nvPr>
            <p:ph type="ftr" sz="quarter" idx="11"/>
          </p:nvPr>
        </p:nvSpPr>
        <p:spPr/>
        <p:txBody>
          <a:bodyPr/>
          <a:lstStyle>
            <a:lvl1pPr>
              <a:defRPr>
                <a:solidFill>
                  <a:schemeClr val="bg1"/>
                </a:solidFill>
              </a:defRPr>
            </a:lvl1pPr>
          </a:lstStyle>
          <a:p>
            <a:r>
              <a:rPr lang="en-US" smtClean="0"/>
              <a:t>Protecting the Safety and Security of Minnesotans</a:t>
            </a:r>
            <a:endParaRPr lang="en-US" dirty="0"/>
          </a:p>
        </p:txBody>
      </p:sp>
      <p:sp>
        <p:nvSpPr>
          <p:cNvPr id="5" name="Slide Number Placeholder 4">
            <a:extLst>
              <a:ext uri="{FF2B5EF4-FFF2-40B4-BE49-F238E27FC236}">
                <a16:creationId xmlns:a16="http://schemas.microsoft.com/office/drawing/2014/main" id="{7BE1749E-23F9-44A1-98D9-569177AD3D5D}"/>
              </a:ext>
            </a:extLst>
          </p:cNvPr>
          <p:cNvSpPr>
            <a:spLocks noGrp="1"/>
          </p:cNvSpPr>
          <p:nvPr>
            <p:ph type="sldNum" sz="quarter" idx="12"/>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6" name="Title 5">
            <a:extLst>
              <a:ext uri="{FF2B5EF4-FFF2-40B4-BE49-F238E27FC236}">
                <a16:creationId xmlns:a16="http://schemas.microsoft.com/office/drawing/2014/main" id="{9CEFC1C3-6FA5-4538-993F-87C72577576A}"/>
              </a:ext>
            </a:extLst>
          </p:cNvPr>
          <p:cNvSpPr>
            <a:spLocks noGrp="1"/>
          </p:cNvSpPr>
          <p:nvPr>
            <p:ph type="title" hasCustomPrompt="1"/>
          </p:nvPr>
        </p:nvSpPr>
        <p:spPr>
          <a:xfrm>
            <a:off x="838200" y="3392995"/>
            <a:ext cx="10515600" cy="1325563"/>
          </a:xfrm>
        </p:spPr>
        <p:txBody>
          <a:bodyPr/>
          <a:lstStyle>
            <a:lvl1pPr algn="ctr">
              <a:defRPr>
                <a:solidFill>
                  <a:schemeClr val="bg1"/>
                </a:solidFill>
              </a:defRPr>
            </a:lvl1pPr>
          </a:lstStyle>
          <a:p>
            <a:r>
              <a:rPr lang="en-US" dirty="0"/>
              <a:t>Click to edit slideshow title</a:t>
            </a:r>
          </a:p>
        </p:txBody>
      </p:sp>
    </p:spTree>
    <p:extLst>
      <p:ext uri="{BB962C8B-B14F-4D97-AF65-F5344CB8AC3E}">
        <p14:creationId xmlns:p14="http://schemas.microsoft.com/office/powerpoint/2010/main" val="2893260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reenshot">
    <p:bg bwMode="auto">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E88FF-E18A-48C6-B95E-F209F9277FAA}"/>
              </a:ext>
            </a:extLst>
          </p:cNvPr>
          <p:cNvSpPr/>
          <p:nvPr userDrawn="1"/>
        </p:nvSpPr>
        <p:spPr>
          <a:xfrm>
            <a:off x="4337825" y="0"/>
            <a:ext cx="7854176" cy="6353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52723" y="432663"/>
            <a:ext cx="9618920" cy="5413315"/>
          </a:xfrm>
          <a:prstGeom prst="rect">
            <a:avLst/>
          </a:prstGeom>
          <a:ln>
            <a:noFill/>
          </a:ln>
          <a:effectLst/>
        </p:spPr>
      </p:pic>
      <p:sp>
        <p:nvSpPr>
          <p:cNvPr id="13" name="Picture Placeholder 4" descr="Screenshot"/>
          <p:cNvSpPr>
            <a:spLocks noGrp="1"/>
          </p:cNvSpPr>
          <p:nvPr>
            <p:ph type="pic" sz="quarter" idx="10" hasCustomPrompt="1"/>
          </p:nvPr>
        </p:nvSpPr>
        <p:spPr bwMode="gray">
          <a:xfrm>
            <a:off x="4952723" y="995373"/>
            <a:ext cx="9516215" cy="4850604"/>
          </a:xfrm>
        </p:spPr>
        <p:txBody>
          <a:bodyPr/>
          <a:lstStyle>
            <a:lvl1pPr>
              <a:defRPr/>
            </a:lvl1pPr>
          </a:lstStyle>
          <a:p>
            <a:r>
              <a:rPr lang="en-US" dirty="0"/>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endParaRPr lang="en-US" dirty="0"/>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smtClean="0"/>
              <a:t>Protecting the Safety and Security of Minnesotans</a:t>
            </a:r>
            <a:endParaRPr lang="en-US" dirty="0"/>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reenshot (Blue)">
    <p:bg bwMode="auto">
      <p:bgRef idx="1001">
        <a:schemeClr val="bg1"/>
      </p:bgRef>
    </p:bg>
    <p:spTree>
      <p:nvGrpSpPr>
        <p:cNvPr id="1" name=""/>
        <p:cNvGrpSpPr/>
        <p:nvPr/>
      </p:nvGrpSpPr>
      <p:grpSpPr>
        <a:xfrm>
          <a:off x="0" y="0"/>
          <a:ext cx="0" cy="0"/>
          <a:chOff x="0" y="0"/>
          <a:chExt cx="0" cy="0"/>
        </a:xfrm>
      </p:grpSpPr>
      <p:sp>
        <p:nvSpPr>
          <p:cNvPr id="5" name="Title 1"/>
          <p:cNvSpPr>
            <a:spLocks noGrp="1"/>
          </p:cNvSpPr>
          <p:nvPr>
            <p:ph type="title" hasCustomPrompt="1"/>
          </p:nvPr>
        </p:nvSpPr>
        <p:spPr bwMode="black">
          <a:xfrm>
            <a:off x="838200" y="-1"/>
            <a:ext cx="10515600" cy="1216025"/>
          </a:xfrm>
          <a:noFill/>
        </p:spPr>
        <p:txBody>
          <a:bodyPr lIns="0" rIns="0">
            <a:normAutofit/>
          </a:bodyPr>
          <a:lstStyle>
            <a:lvl1pPr algn="l">
              <a:defRPr sz="3600">
                <a:solidFill>
                  <a:schemeClr val="tx1"/>
                </a:solidFill>
              </a:defRPr>
            </a:lvl1pPr>
          </a:lstStyle>
          <a:p>
            <a:r>
              <a:rPr lang="en-US" dirty="0"/>
              <a:t>Click to edit header</a:t>
            </a:r>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solidFill>
                  <a:schemeClr val="bg1"/>
                </a:solidFill>
              </a:defRPr>
            </a:lvl1pPr>
          </a:lstStyle>
          <a:p>
            <a:r>
              <a:rPr lang="en-US" dirty="0"/>
              <a:t>Click icon to insert screenshot</a:t>
            </a:r>
          </a:p>
        </p:txBody>
      </p:sp>
      <p:pic>
        <p:nvPicPr>
          <p:cNvPr id="3" name="Picture 2">
            <a:extLst>
              <a:ext uri="{FF2B5EF4-FFF2-40B4-BE49-F238E27FC236}">
                <a16:creationId xmlns:a16="http://schemas.microsoft.com/office/drawing/2014/main" id="{78EAD353-D2C5-47D7-982C-8D5BF1F668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34273" y="6425716"/>
            <a:ext cx="569495" cy="244069"/>
          </a:xfrm>
          <a:prstGeom prst="rect">
            <a:avLst/>
          </a:prstGeom>
        </p:spPr>
      </p:pic>
    </p:spTree>
    <p:extLst>
      <p:ext uri="{BB962C8B-B14F-4D97-AF65-F5344CB8AC3E}">
        <p14:creationId xmlns:p14="http://schemas.microsoft.com/office/powerpoint/2010/main" val="1064751064"/>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1">
                <a:solidFill>
                  <a:schemeClr val="tx1"/>
                </a:solidFill>
              </a:defRPr>
            </a:lvl1pPr>
          </a:lstStyle>
          <a:p>
            <a:r>
              <a:rPr lang="en-US" dirty="0"/>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dirty="0"/>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dirty="0"/>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dirty="0"/>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endParaRPr lang="en-US" dirty="0"/>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smtClean="0"/>
              <a:t>Protecting the Safety and Security of Minnesotans</a:t>
            </a:r>
            <a:endParaRPr lang="en-US" dirty="0"/>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76367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estions">
    <p:bg bwMode="auto">
      <p:bgRef idx="1001">
        <a:schemeClr val="bg1"/>
      </p:bgRef>
    </p:bg>
    <p:spTree>
      <p:nvGrpSpPr>
        <p:cNvPr id="1" name=""/>
        <p:cNvGrpSpPr/>
        <p:nvPr/>
      </p:nvGrpSpPr>
      <p:grpSpPr>
        <a:xfrm>
          <a:off x="0" y="0"/>
          <a:ext cx="0" cy="0"/>
          <a:chOff x="0" y="0"/>
          <a:chExt cx="0" cy="0"/>
        </a:xfrm>
      </p:grpSpPr>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p:cNvSpPr txBox="1">
            <a:spLocks/>
          </p:cNvSpPr>
          <p:nvPr userDrawn="1"/>
        </p:nvSpPr>
        <p:spPr bwMode="black">
          <a:xfrm>
            <a:off x="0" y="1651380"/>
            <a:ext cx="12192000" cy="2817850"/>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651380"/>
            <a:ext cx="11658600" cy="2817850"/>
          </a:xfrm>
          <a:noFill/>
        </p:spPr>
        <p:txBody>
          <a:bodyPr>
            <a:noAutofit/>
          </a:bodyPr>
          <a:lstStyle>
            <a:lvl1pPr algn="ctr">
              <a:tabLst>
                <a:tab pos="3770313" algn="l"/>
              </a:tabLst>
              <a:defRPr sz="7000" b="1">
                <a:solidFill>
                  <a:schemeClr val="bg1"/>
                </a:solidFill>
              </a:defRPr>
            </a:lvl1pPr>
          </a:lstStyle>
          <a:p>
            <a:r>
              <a:rPr lang="en-US" dirty="0"/>
              <a:t>Questions?</a:t>
            </a:r>
          </a:p>
        </p:txBody>
      </p:sp>
      <p:sp>
        <p:nvSpPr>
          <p:cNvPr id="8" name="Text Placeholder 2"/>
          <p:cNvSpPr>
            <a:spLocks noGrp="1"/>
          </p:cNvSpPr>
          <p:nvPr>
            <p:ph type="body" sz="quarter" idx="13" hasCustomPrompt="1"/>
          </p:nvPr>
        </p:nvSpPr>
        <p:spPr bwMode="black">
          <a:xfrm>
            <a:off x="838200" y="4623083"/>
            <a:ext cx="10515600" cy="1579414"/>
          </a:xfrm>
        </p:spPr>
        <p:txBody>
          <a:bodyPr anchor="ctr"/>
          <a:lstStyle>
            <a:lvl1pPr marL="0" indent="0" algn="ctr">
              <a:lnSpc>
                <a:spcPct val="100000"/>
              </a:lnSpc>
              <a:spcBef>
                <a:spcPts val="0"/>
              </a:spcBef>
              <a:buNone/>
              <a:defRPr baseline="0">
                <a:solidFill>
                  <a:schemeClr val="tx2"/>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smtClean="0">
                <a:solidFill>
                  <a:schemeClr val="tx2"/>
                </a:solidFill>
              </a:rPr>
              <a:t>Protecting the Safety and Security of Minnesotans</a:t>
            </a:r>
            <a:endParaRPr lang="en-US" dirty="0">
              <a:solidFill>
                <a:schemeClr val="tx2"/>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dirty="0"/>
          </a:p>
        </p:txBody>
      </p:sp>
      <p:pic>
        <p:nvPicPr>
          <p:cNvPr id="12" name="Picture 8" descr="State of Minnesota logo">
            <a:extLst>
              <a:ext uri="{FF2B5EF4-FFF2-40B4-BE49-F238E27FC236}">
                <a16:creationId xmlns:a16="http://schemas.microsoft.com/office/drawing/2014/main" id="{CDEB8994-75CC-4D8F-BEF3-8739C0603B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570" r="74517" b="32694"/>
          <a:stretch/>
        </p:blipFill>
        <p:spPr bwMode="gray">
          <a:xfrm>
            <a:off x="11557588" y="6424928"/>
            <a:ext cx="517451" cy="227966"/>
          </a:xfrm>
          <a:prstGeom prst="rect">
            <a:avLst/>
          </a:prstGeom>
        </p:spPr>
      </p:pic>
      <p:pic>
        <p:nvPicPr>
          <p:cNvPr id="9" name="Picture 8">
            <a:extLst>
              <a:ext uri="{FF2B5EF4-FFF2-40B4-BE49-F238E27FC236}">
                <a16:creationId xmlns:a16="http://schemas.microsoft.com/office/drawing/2014/main" id="{E21D8467-A9AB-406B-AA3D-4BD7ACB442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3082" y="200350"/>
            <a:ext cx="6985836" cy="1297177"/>
          </a:xfrm>
          <a:prstGeom prst="rect">
            <a:avLst/>
          </a:prstGeom>
        </p:spPr>
      </p:pic>
    </p:spTree>
    <p:extLst>
      <p:ext uri="{BB962C8B-B14F-4D97-AF65-F5344CB8AC3E}">
        <p14:creationId xmlns:p14="http://schemas.microsoft.com/office/powerpoint/2010/main" val="22908971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09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Protecting the Safety and Security of Minnesotans</a:t>
            </a:r>
          </a:p>
        </p:txBody>
      </p:sp>
      <p:sp>
        <p:nvSpPr>
          <p:cNvPr id="6" name="Slide Number Placeholder 5"/>
          <p:cNvSpPr>
            <a:spLocks noGrp="1"/>
          </p:cNvSpPr>
          <p:nvPr>
            <p:ph type="sldNum" sz="quarter" idx="12"/>
          </p:nvPr>
        </p:nvSpPr>
        <p:spPr/>
        <p:txBody>
          <a:bodyPr/>
          <a:lstStyle>
            <a:lvl1pPr>
              <a:defRPr sz="1600"/>
            </a:lvl1pPr>
          </a:lstStyle>
          <a:p>
            <a:fld id="{48F63A3B-78C7-47BE-AE5E-E10140E04643}" type="slidenum">
              <a:rPr lang="en-US" smtClean="0"/>
              <a:pPr/>
              <a:t>‹#›</a:t>
            </a:fld>
            <a:endParaRPr lang="en-US" dirty="0"/>
          </a:p>
        </p:txBody>
      </p:sp>
      <p:sp>
        <p:nvSpPr>
          <p:cNvPr id="8" name="Rectangle 7"/>
          <p:cNvSpPr/>
          <p:nvPr userDrawn="1"/>
        </p:nvSpPr>
        <p:spPr>
          <a:xfrm>
            <a:off x="0" y="1089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408180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Title Slide">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l">
              <a:defRPr sz="3600">
                <a:solidFill>
                  <a:schemeClr val="bg1"/>
                </a:solidFill>
              </a:defRPr>
            </a:lvl1pPr>
          </a:lstStyle>
          <a:p>
            <a:r>
              <a:rPr lang="en-US" dirty="0"/>
              <a:t>Click to edit slideshow title</a:t>
            </a: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smtClean="0"/>
              <a:t>Protecting the Safety and Security of Minnesotans</a:t>
            </a:r>
            <a:endParaRPr lang="en-US" dirty="0"/>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endParaRPr lang="en-US" dirty="0"/>
          </a:p>
        </p:txBody>
      </p:sp>
      <p:pic>
        <p:nvPicPr>
          <p:cNvPr id="4" name="Picture 3">
            <a:extLst>
              <a:ext uri="{FF2B5EF4-FFF2-40B4-BE49-F238E27FC236}">
                <a16:creationId xmlns:a16="http://schemas.microsoft.com/office/drawing/2014/main" id="{D84D5471-51DB-49B2-9E52-7BAF45BF89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62" y="6018322"/>
            <a:ext cx="4181181" cy="776389"/>
          </a:xfrm>
          <a:prstGeom prst="rect">
            <a:avLst/>
          </a:prstGeom>
        </p:spPr>
      </p:pic>
    </p:spTree>
    <p:extLst>
      <p:ext uri="{BB962C8B-B14F-4D97-AF65-F5344CB8AC3E}">
        <p14:creationId xmlns:p14="http://schemas.microsoft.com/office/powerpoint/2010/main" val="178882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 Option 1">
    <p:bg>
      <p:bgPr>
        <a:solidFill>
          <a:schemeClr val="bg1"/>
        </a:solidFill>
        <a:effectLst/>
      </p:bgPr>
    </p:bg>
    <p:spTree>
      <p:nvGrpSpPr>
        <p:cNvPr id="1" name=""/>
        <p:cNvGrpSpPr/>
        <p:nvPr/>
      </p:nvGrpSpPr>
      <p:grpSpPr>
        <a:xfrm>
          <a:off x="0" y="0"/>
          <a:ext cx="0" cy="0"/>
          <a:chOff x="0" y="0"/>
          <a:chExt cx="0" cy="0"/>
        </a:xfrm>
      </p:grpSpPr>
      <p:sp>
        <p:nvSpPr>
          <p:cNvPr id="2" name="Title 2"/>
          <p:cNvSpPr>
            <a:spLocks noGrp="1"/>
          </p:cNvSpPr>
          <p:nvPr>
            <p:ph type="ctrTitle" hasCustomPrompt="1"/>
          </p:nvPr>
        </p:nvSpPr>
        <p:spPr bwMode="white">
          <a:xfrm>
            <a:off x="266700" y="3466514"/>
            <a:ext cx="11658600" cy="1295182"/>
          </a:xfrm>
          <a:noFill/>
        </p:spPr>
        <p:txBody>
          <a:bodyPr wrap="square" lIns="182880" tIns="91440" rIns="182880" bIns="91440" anchor="ctr">
            <a:normAutofit/>
          </a:bodyPr>
          <a:lstStyle>
            <a:lvl1pPr algn="l">
              <a:defRPr sz="6000">
                <a:solidFill>
                  <a:srgbClr val="003865"/>
                </a:solidFill>
              </a:defRPr>
            </a:lvl1pPr>
          </a:lstStyle>
          <a:p>
            <a:r>
              <a:rPr lang="en-US" dirty="0"/>
              <a:t>Click to edit section header</a:t>
            </a:r>
          </a:p>
        </p:txBody>
      </p:sp>
      <p:sp>
        <p:nvSpPr>
          <p:cNvPr id="9" name="Footer Placeholder 6"/>
          <p:cNvSpPr>
            <a:spLocks noGrp="1"/>
          </p:cNvSpPr>
          <p:nvPr>
            <p:ph type="ftr" sz="quarter" idx="3"/>
          </p:nvPr>
        </p:nvSpPr>
        <p:spPr bwMode="black">
          <a:xfrm>
            <a:off x="5838342" y="6320209"/>
            <a:ext cx="5587647" cy="365125"/>
          </a:xfrm>
          <a:prstGeom prst="rect">
            <a:avLst/>
          </a:prstGeom>
        </p:spPr>
        <p:txBody>
          <a:bodyPr anchor="b"/>
          <a:lstStyle>
            <a:lvl1pPr algn="r">
              <a:defRPr sz="1200">
                <a:solidFill>
                  <a:schemeClr val="tx2"/>
                </a:solidFill>
              </a:defRPr>
            </a:lvl1pPr>
          </a:lstStyle>
          <a:p>
            <a:r>
              <a:rPr lang="en-US" smtClean="0"/>
              <a:t>Protecting the Safety and Security of Minnesotans</a:t>
            </a:r>
            <a:endParaRPr lang="en-US" dirty="0"/>
          </a:p>
        </p:txBody>
      </p:sp>
      <p:pic>
        <p:nvPicPr>
          <p:cNvPr id="4" name="Picture 3">
            <a:extLst>
              <a:ext uri="{FF2B5EF4-FFF2-40B4-BE49-F238E27FC236}">
                <a16:creationId xmlns:a16="http://schemas.microsoft.com/office/drawing/2014/main" id="{D84D5471-51DB-49B2-9E52-7BAF45BF89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7594" y="172666"/>
            <a:ext cx="4577705" cy="850018"/>
          </a:xfrm>
          <a:prstGeom prst="rect">
            <a:avLst/>
          </a:prstGeom>
        </p:spPr>
      </p:pic>
      <p:sp>
        <p:nvSpPr>
          <p:cNvPr id="10" name="Title 2">
            <a:extLst>
              <a:ext uri="{FF2B5EF4-FFF2-40B4-BE49-F238E27FC236}">
                <a16:creationId xmlns:a16="http://schemas.microsoft.com/office/drawing/2014/main" id="{B7A1DB17-50B7-4110-8AC2-B5FA5A2DEDA0}"/>
              </a:ext>
            </a:extLst>
          </p:cNvPr>
          <p:cNvSpPr txBox="1">
            <a:spLocks/>
          </p:cNvSpPr>
          <p:nvPr userDrawn="1"/>
        </p:nvSpPr>
        <p:spPr bwMode="white">
          <a:xfrm>
            <a:off x="266699" y="4761696"/>
            <a:ext cx="11658600" cy="1295182"/>
          </a:xfrm>
          <a:prstGeom prst="rect">
            <a:avLst/>
          </a:prstGeom>
          <a:noFill/>
        </p:spPr>
        <p:txBody>
          <a:bodyPr vert="horz" wrap="square" lIns="182880" tIns="91440" rIns="182880" bIns="91440" rtlCol="0" anchor="ctr">
            <a:normAutofit/>
          </a:bodyPr>
          <a:lstStyle>
            <a:lvl1pPr algn="l" defTabSz="914400" rtl="0" eaLnBrk="1" latinLnBrk="0" hangingPunct="1">
              <a:lnSpc>
                <a:spcPct val="90000"/>
              </a:lnSpc>
              <a:spcBef>
                <a:spcPct val="0"/>
              </a:spcBef>
              <a:buNone/>
              <a:defRPr sz="4600" b="1" kern="1200">
                <a:solidFill>
                  <a:srgbClr val="003865"/>
                </a:solidFill>
                <a:latin typeface="+mj-lt"/>
                <a:ea typeface="+mj-ea"/>
                <a:cs typeface="+mj-cs"/>
              </a:defRPr>
            </a:lvl1pPr>
          </a:lstStyle>
          <a:p>
            <a:r>
              <a:rPr lang="en-US" sz="3600" b="0" dirty="0"/>
              <a:t>Click to edit subtitle text</a:t>
            </a:r>
          </a:p>
        </p:txBody>
      </p:sp>
      <p:sp>
        <p:nvSpPr>
          <p:cNvPr id="12" name="Rectangle 7">
            <a:extLst>
              <a:ext uri="{FF2B5EF4-FFF2-40B4-BE49-F238E27FC236}">
                <a16:creationId xmlns:a16="http://schemas.microsoft.com/office/drawing/2014/main" id="{2EFCB81E-CBAD-4667-BB09-0C205FC26DFD}"/>
              </a:ext>
            </a:extLst>
          </p:cNvPr>
          <p:cNvSpPr/>
          <p:nvPr userDrawn="1"/>
        </p:nvSpPr>
        <p:spPr bwMode="auto">
          <a:xfrm>
            <a:off x="0" y="4761696"/>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33635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Option 2">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A928C2-3303-4171-A13A-393FE9271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7594" y="172665"/>
            <a:ext cx="4577705" cy="850019"/>
          </a:xfrm>
          <a:prstGeom prst="rect">
            <a:avLst/>
          </a:prstGeom>
        </p:spPr>
      </p:pic>
      <p:sp>
        <p:nvSpPr>
          <p:cNvPr id="2" name="Title 2"/>
          <p:cNvSpPr>
            <a:spLocks noGrp="1"/>
          </p:cNvSpPr>
          <p:nvPr>
            <p:ph type="ctrTitle" hasCustomPrompt="1"/>
          </p:nvPr>
        </p:nvSpPr>
        <p:spPr bwMode="white">
          <a:xfrm>
            <a:off x="266700" y="3466514"/>
            <a:ext cx="11658600" cy="1295182"/>
          </a:xfrm>
          <a:noFill/>
        </p:spPr>
        <p:txBody>
          <a:bodyPr wrap="square" lIns="182880" tIns="91440" rIns="182880" bIns="91440" anchor="ctr">
            <a:normAutofit/>
          </a:bodyPr>
          <a:lstStyle>
            <a:lvl1pPr algn="l">
              <a:defRPr sz="6000">
                <a:solidFill>
                  <a:schemeClr val="tx1"/>
                </a:solidFill>
              </a:defRPr>
            </a:lvl1pPr>
          </a:lstStyle>
          <a:p>
            <a:r>
              <a:rPr lang="en-US" dirty="0"/>
              <a:t>Click to edit section header</a:t>
            </a:r>
          </a:p>
        </p:txBody>
      </p:sp>
      <p:sp>
        <p:nvSpPr>
          <p:cNvPr id="9" name="Footer Placeholder 6"/>
          <p:cNvSpPr>
            <a:spLocks noGrp="1"/>
          </p:cNvSpPr>
          <p:nvPr>
            <p:ph type="ftr" sz="quarter" idx="3"/>
          </p:nvPr>
        </p:nvSpPr>
        <p:spPr bwMode="black">
          <a:xfrm>
            <a:off x="5838342" y="6320209"/>
            <a:ext cx="5587647" cy="365125"/>
          </a:xfrm>
          <a:prstGeom prst="rect">
            <a:avLst/>
          </a:prstGeom>
        </p:spPr>
        <p:txBody>
          <a:bodyPr anchor="b"/>
          <a:lstStyle>
            <a:lvl1pPr algn="r">
              <a:defRPr sz="1200">
                <a:solidFill>
                  <a:schemeClr val="tx1"/>
                </a:solidFill>
              </a:defRPr>
            </a:lvl1pPr>
          </a:lstStyle>
          <a:p>
            <a:r>
              <a:rPr lang="en-US" smtClean="0"/>
              <a:t>Protecting the Safety and Security of Minnesotans</a:t>
            </a:r>
            <a:endParaRPr lang="en-US" dirty="0"/>
          </a:p>
        </p:txBody>
      </p:sp>
      <p:sp>
        <p:nvSpPr>
          <p:cNvPr id="10" name="Title 2">
            <a:extLst>
              <a:ext uri="{FF2B5EF4-FFF2-40B4-BE49-F238E27FC236}">
                <a16:creationId xmlns:a16="http://schemas.microsoft.com/office/drawing/2014/main" id="{B7A1DB17-50B7-4110-8AC2-B5FA5A2DEDA0}"/>
              </a:ext>
            </a:extLst>
          </p:cNvPr>
          <p:cNvSpPr txBox="1">
            <a:spLocks/>
          </p:cNvSpPr>
          <p:nvPr userDrawn="1"/>
        </p:nvSpPr>
        <p:spPr bwMode="white">
          <a:xfrm>
            <a:off x="266699" y="4761696"/>
            <a:ext cx="11658600" cy="1295182"/>
          </a:xfrm>
          <a:prstGeom prst="rect">
            <a:avLst/>
          </a:prstGeom>
          <a:noFill/>
        </p:spPr>
        <p:txBody>
          <a:bodyPr vert="horz" wrap="square" lIns="182880" tIns="91440" rIns="182880" bIns="91440" rtlCol="0" anchor="ctr">
            <a:normAutofit/>
          </a:bodyPr>
          <a:lstStyle>
            <a:lvl1pPr algn="l" defTabSz="914400" rtl="0" eaLnBrk="1" latinLnBrk="0" hangingPunct="1">
              <a:lnSpc>
                <a:spcPct val="90000"/>
              </a:lnSpc>
              <a:spcBef>
                <a:spcPct val="0"/>
              </a:spcBef>
              <a:buNone/>
              <a:defRPr sz="4600" b="1" kern="1200">
                <a:solidFill>
                  <a:srgbClr val="003865"/>
                </a:solidFill>
                <a:latin typeface="+mj-lt"/>
                <a:ea typeface="+mj-ea"/>
                <a:cs typeface="+mj-cs"/>
              </a:defRPr>
            </a:lvl1pPr>
          </a:lstStyle>
          <a:p>
            <a:r>
              <a:rPr lang="en-US" sz="3600" b="0" dirty="0">
                <a:solidFill>
                  <a:schemeClr val="tx1"/>
                </a:solidFill>
              </a:rPr>
              <a:t>Click to edit subtitle text</a:t>
            </a:r>
          </a:p>
        </p:txBody>
      </p:sp>
      <p:sp>
        <p:nvSpPr>
          <p:cNvPr id="12" name="Rectangle 7">
            <a:extLst>
              <a:ext uri="{FF2B5EF4-FFF2-40B4-BE49-F238E27FC236}">
                <a16:creationId xmlns:a16="http://schemas.microsoft.com/office/drawing/2014/main" id="{2EFCB81E-CBAD-4667-BB09-0C205FC26DFD}"/>
              </a:ext>
            </a:extLst>
          </p:cNvPr>
          <p:cNvSpPr/>
          <p:nvPr userDrawn="1"/>
        </p:nvSpPr>
        <p:spPr bwMode="auto">
          <a:xfrm>
            <a:off x="0" y="4761696"/>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E3394E47-FB05-4954-9E96-89E70A4193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34273" y="6425716"/>
            <a:ext cx="569495" cy="244069"/>
          </a:xfrm>
          <a:prstGeom prst="rect">
            <a:avLst/>
          </a:prstGeom>
        </p:spPr>
      </p:pic>
    </p:spTree>
    <p:extLst>
      <p:ext uri="{BB962C8B-B14F-4D97-AF65-F5344CB8AC3E}">
        <p14:creationId xmlns:p14="http://schemas.microsoft.com/office/powerpoint/2010/main" val="40316521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bwMode="black"/>
        <p:txBody>
          <a:bodyPr/>
          <a:lstStyle/>
          <a:p>
            <a:endParaRPr lang="en-US" dirty="0"/>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smtClean="0"/>
              <a:t>Protecting the Safety and Security of Minnesotans</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bg bwMode="auto">
      <p:bgRef idx="1001">
        <a:schemeClr val="bg1"/>
      </p:bgRef>
    </p:bg>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Title 2"/>
          <p:cNvSpPr>
            <a:spLocks noGrp="1"/>
          </p:cNvSpPr>
          <p:nvPr>
            <p:ph type="title" hasCustomPrompt="1"/>
          </p:nvPr>
        </p:nvSpPr>
        <p:spPr bwMode="white">
          <a:xfrm>
            <a:off x="838200" y="-1"/>
            <a:ext cx="10515600" cy="1216025"/>
          </a:xfrm>
          <a:noFill/>
        </p:spPr>
        <p:txBody>
          <a:bodyPr lIns="45720" rIns="45720">
            <a:normAutofit/>
          </a:bodyPr>
          <a:lstStyle>
            <a:lvl1pPr algn="l">
              <a:defRPr sz="3600">
                <a:solidFill>
                  <a:schemeClr val="bg1"/>
                </a:solidFill>
              </a:defRPr>
            </a:lvl1pPr>
          </a:lstStyle>
          <a:p>
            <a:r>
              <a:rPr lang="en-US" dirty="0"/>
              <a:t>Click to edit header</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smtClean="0"/>
              <a:t>Protecting the Safety and Security of Minnesotans</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dirty="0"/>
              <a:t>Click to edit header</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smtClean="0"/>
              <a:t>Protecting the Safety and Security of Minnesotans</a:t>
            </a:r>
            <a:endParaRPr lang="en-US" dirty="0"/>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bwMode="black">
          <a:xfrm>
            <a:off x="838200" y="-1"/>
            <a:ext cx="10515600" cy="1216025"/>
          </a:xfrm>
          <a:noFill/>
        </p:spPr>
        <p:txBody>
          <a:bodyPr lIns="0" rIns="0">
            <a:normAutofit/>
          </a:bodyPr>
          <a:lstStyle>
            <a:lvl1pPr algn="l">
              <a:defRPr sz="3600">
                <a:solidFill>
                  <a:schemeClr val="tx1"/>
                </a:solidFill>
              </a:defRPr>
            </a:lvl1pPr>
          </a:lstStyle>
          <a:p>
            <a:r>
              <a:rPr lang="en-US" dirty="0"/>
              <a:t>Click to edit header</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black">
          <a:xfrm>
            <a:off x="838200" y="6356350"/>
            <a:ext cx="1358590" cy="365125"/>
          </a:xfrm>
        </p:spPr>
        <p:txBody>
          <a:bodyPr/>
          <a:lstStyle/>
          <a:p>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smtClean="0"/>
              <a:t>Protecting the Safety and Security of Minnesotans</a:t>
            </a:r>
            <a:endParaRPr lang="en-US" dirty="0"/>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b="1">
                <a:solidFill>
                  <a:schemeClr val="tx2"/>
                </a:solidFill>
              </a:defRPr>
            </a:lvl1pPr>
          </a:lstStyle>
          <a:p>
            <a:r>
              <a:rPr lang="en-US" smtClean="0"/>
              <a:t>Protecting the Safety and Security of Minnesotans</a:t>
            </a:r>
            <a:endParaRPr lang="en-US" dirty="0"/>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pic>
        <p:nvPicPr>
          <p:cNvPr id="7" name="Picture 8" descr="State of Minnesota logo">
            <a:extLst>
              <a:ext uri="{FF2B5EF4-FFF2-40B4-BE49-F238E27FC236}">
                <a16:creationId xmlns:a16="http://schemas.microsoft.com/office/drawing/2014/main" id="{D2445326-56F2-4711-852D-4D682988BCDF}"/>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t="32570" r="74517" b="32694"/>
          <a:stretch/>
        </p:blipFill>
        <p:spPr bwMode="gray">
          <a:xfrm>
            <a:off x="11557588" y="6424928"/>
            <a:ext cx="517451" cy="227966"/>
          </a:xfrm>
          <a:prstGeom prst="rect">
            <a:avLst/>
          </a:prstGeom>
        </p:spPr>
      </p:pic>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787" r:id="rId3"/>
    <p:sldLayoutId id="2147483833" r:id="rId4"/>
    <p:sldLayoutId id="2147483834" r:id="rId5"/>
    <p:sldLayoutId id="2147483712" r:id="rId6"/>
    <p:sldLayoutId id="2147483795" r:id="rId7"/>
    <p:sldLayoutId id="2147483790" r:id="rId8"/>
    <p:sldLayoutId id="2147483780" r:id="rId9"/>
    <p:sldLayoutId id="2147483832" r:id="rId10"/>
    <p:sldLayoutId id="2147483744" r:id="rId11"/>
    <p:sldLayoutId id="2147483793" r:id="rId12"/>
    <p:sldLayoutId id="2147483767" r:id="rId13"/>
    <p:sldLayoutId id="2147483771" r:id="rId14"/>
    <p:sldLayoutId id="2147483772" r:id="rId15"/>
    <p:sldLayoutId id="2147483820" r:id="rId16"/>
    <p:sldLayoutId id="2147483829" r:id="rId17"/>
    <p:sldLayoutId id="2147483732" r:id="rId18"/>
    <p:sldLayoutId id="2147483733" r:id="rId19"/>
    <p:sldLayoutId id="2147483750" r:id="rId20"/>
    <p:sldLayoutId id="2147483823" r:id="rId21"/>
    <p:sldLayoutId id="2147483825" r:id="rId22"/>
    <p:sldLayoutId id="2147483797" r:id="rId23"/>
    <p:sldLayoutId id="2147483837" r:id="rId24"/>
  </p:sldLayoutIdLst>
  <p:hf hdr="0" dt="0"/>
  <p:txStyles>
    <p:titleStyle>
      <a:lvl1pPr algn="l" defTabSz="914400" rtl="0" eaLnBrk="1" latinLnBrk="0" hangingPunct="1">
        <a:lnSpc>
          <a:spcPct val="90000"/>
        </a:lnSpc>
        <a:spcBef>
          <a:spcPct val="0"/>
        </a:spcBef>
        <a:buNone/>
        <a:defRPr sz="4400" b="1" kern="1200">
          <a:solidFill>
            <a:srgbClr val="003865"/>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chart" Target="../charts/chart4.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C780-31CE-4367-88F2-A90F40BCBE9F}"/>
              </a:ext>
            </a:extLst>
          </p:cNvPr>
          <p:cNvSpPr>
            <a:spLocks noGrp="1"/>
          </p:cNvSpPr>
          <p:nvPr>
            <p:ph type="ctrTitle"/>
          </p:nvPr>
        </p:nvSpPr>
        <p:spPr/>
        <p:txBody>
          <a:bodyPr/>
          <a:lstStyle/>
          <a:p>
            <a:r>
              <a:rPr lang="en-US" dirty="0" smtClean="0"/>
              <a:t>Department of Corrections Budget Overview</a:t>
            </a:r>
            <a:endParaRPr lang="en-US" dirty="0"/>
          </a:p>
        </p:txBody>
      </p:sp>
      <p:pic>
        <p:nvPicPr>
          <p:cNvPr id="11" name="Picture 10">
            <a:extLst>
              <a:ext uri="{FF2B5EF4-FFF2-40B4-BE49-F238E27FC236}">
                <a16:creationId xmlns:a16="http://schemas.microsoft.com/office/drawing/2014/main" id="{16A7B663-EAD5-47E2-A535-1849256FC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5648" y="4979399"/>
            <a:ext cx="4800701" cy="1600234"/>
          </a:xfrm>
          <a:prstGeom prst="rect">
            <a:avLst/>
          </a:prstGeom>
        </p:spPr>
      </p:pic>
      <p:sp>
        <p:nvSpPr>
          <p:cNvPr id="10" name="Text Placeholder 2">
            <a:extLst>
              <a:ext uri="{FF2B5EF4-FFF2-40B4-BE49-F238E27FC236}">
                <a16:creationId xmlns:a16="http://schemas.microsoft.com/office/drawing/2014/main" id="{81A45F95-07BB-4358-B849-73571356611E}"/>
              </a:ext>
            </a:extLst>
          </p:cNvPr>
          <p:cNvSpPr txBox="1">
            <a:spLocks/>
          </p:cNvSpPr>
          <p:nvPr/>
        </p:nvSpPr>
        <p:spPr>
          <a:xfrm>
            <a:off x="838200" y="4254395"/>
            <a:ext cx="11087100" cy="1097128"/>
          </a:xfrm>
          <a:prstGeom prst="rect">
            <a:avLst/>
          </a:prstGeom>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Commissioner Paul Schnell 	</a:t>
            </a:r>
            <a:r>
              <a:rPr lang="en-US" dirty="0"/>
              <a:t>	</a:t>
            </a:r>
            <a:r>
              <a:rPr lang="en-US" dirty="0" smtClean="0"/>
              <a:t>	     </a:t>
            </a:r>
            <a:r>
              <a:rPr lang="en-US" b="1" dirty="0" smtClean="0"/>
              <a:t>Chris Dodge, Chief Financial Officer</a:t>
            </a:r>
            <a:endParaRPr lang="en-US" b="1" dirty="0"/>
          </a:p>
        </p:txBody>
      </p:sp>
      <p:sp>
        <p:nvSpPr>
          <p:cNvPr id="7" name="Footer Placeholder 3">
            <a:extLst>
              <a:ext uri="{FF2B5EF4-FFF2-40B4-BE49-F238E27FC236}">
                <a16:creationId xmlns:a16="http://schemas.microsoft.com/office/drawing/2014/main" id="{E2DA1B51-5143-4626-AC51-5D2308DF06C3}"/>
              </a:ext>
            </a:extLst>
          </p:cNvPr>
          <p:cNvSpPr>
            <a:spLocks noGrp="1"/>
          </p:cNvSpPr>
          <p:nvPr>
            <p:ph type="ftr" sz="quarter" idx="4294967295"/>
          </p:nvPr>
        </p:nvSpPr>
        <p:spPr>
          <a:xfrm>
            <a:off x="4911355" y="5991224"/>
            <a:ext cx="2369288" cy="365125"/>
          </a:xfrm>
          <a:prstGeom prst="rect">
            <a:avLst/>
          </a:prstGeom>
        </p:spPr>
        <p:txBody>
          <a:bodyPr/>
          <a:lstStyle/>
          <a:p>
            <a:r>
              <a:rPr lang="en-US" sz="1200" b="1" dirty="0">
                <a:solidFill>
                  <a:schemeClr val="tx2"/>
                </a:solidFill>
              </a:rPr>
              <a:t>One Minnesota | </a:t>
            </a:r>
            <a:r>
              <a:rPr lang="en-US" sz="1200" b="1" dirty="0" smtClean="0">
                <a:solidFill>
                  <a:schemeClr val="tx2"/>
                </a:solidFill>
              </a:rPr>
              <a:t>mn.gov/DOC</a:t>
            </a:r>
            <a:endParaRPr lang="en-US" sz="1200" b="1" dirty="0">
              <a:solidFill>
                <a:schemeClr val="tx2"/>
              </a:solidFill>
            </a:endParaRPr>
          </a:p>
        </p:txBody>
      </p:sp>
    </p:spTree>
    <p:extLst>
      <p:ext uri="{BB962C8B-B14F-4D97-AF65-F5344CB8AC3E}">
        <p14:creationId xmlns:p14="http://schemas.microsoft.com/office/powerpoint/2010/main" val="626896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PRISON SECURITY AND SAFETY</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10</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39512524"/>
              </p:ext>
            </p:extLst>
          </p:nvPr>
        </p:nvGraphicFramePr>
        <p:xfrm>
          <a:off x="6870242" y="1468390"/>
          <a:ext cx="5170612" cy="792480"/>
        </p:xfrm>
        <a:graphic>
          <a:graphicData uri="http://schemas.openxmlformats.org/drawingml/2006/table">
            <a:tbl>
              <a:tblPr firstRow="1" bandRow="1">
                <a:tableStyleId>{00A15C55-8517-42AA-B614-E9B94910E393}</a:tableStyleId>
              </a:tblPr>
              <a:tblGrid>
                <a:gridCol w="2585306">
                  <a:extLst>
                    <a:ext uri="{9D8B030D-6E8A-4147-A177-3AD203B41FA5}">
                      <a16:colId xmlns:a16="http://schemas.microsoft.com/office/drawing/2014/main" val="20000"/>
                    </a:ext>
                  </a:extLst>
                </a:gridCol>
                <a:gridCol w="2585306">
                  <a:extLst>
                    <a:ext uri="{9D8B030D-6E8A-4147-A177-3AD203B41FA5}">
                      <a16:colId xmlns:a16="http://schemas.microsoft.com/office/drawing/2014/main" val="20001"/>
                    </a:ext>
                  </a:extLst>
                </a:gridCol>
              </a:tblGrid>
              <a:tr h="370840">
                <a:tc>
                  <a:txBody>
                    <a:bodyPr/>
                    <a:lstStyle/>
                    <a:p>
                      <a:r>
                        <a:rPr lang="en-US" sz="2000" dirty="0" smtClean="0"/>
                        <a:t>FY20</a:t>
                      </a:r>
                      <a:endParaRPr lang="en-US" sz="2000" dirty="0">
                        <a:latin typeface="Century Gothic" panose="020B0502020202020204" pitchFamily="34" charset="0"/>
                      </a:endParaRPr>
                    </a:p>
                  </a:txBody>
                  <a:tcPr/>
                </a:tc>
                <a:tc>
                  <a:txBody>
                    <a:bodyPr/>
                    <a:lstStyle/>
                    <a:p>
                      <a:r>
                        <a:rPr lang="en-US" sz="2000" dirty="0" smtClean="0"/>
                        <a:t>FY21</a:t>
                      </a:r>
                      <a:endParaRPr lang="en-US" sz="2000" dirty="0">
                        <a:latin typeface="Century Gothic" panose="020B0502020202020204" pitchFamily="34" charset="0"/>
                      </a:endParaRPr>
                    </a:p>
                  </a:txBody>
                  <a:tcPr/>
                </a:tc>
                <a:extLst>
                  <a:ext uri="{0D108BD9-81ED-4DB2-BD59-A6C34878D82A}">
                    <a16:rowId xmlns:a16="http://schemas.microsoft.com/office/drawing/2014/main" val="10000"/>
                  </a:ext>
                </a:extLst>
              </a:tr>
              <a:tr h="370840">
                <a:tc>
                  <a:txBody>
                    <a:bodyPr/>
                    <a:lstStyle/>
                    <a:p>
                      <a:r>
                        <a:rPr lang="en-US" sz="2000" dirty="0" smtClean="0"/>
                        <a:t>$</a:t>
                      </a:r>
                      <a:r>
                        <a:rPr lang="en-US" sz="2000" baseline="0" dirty="0" smtClean="0"/>
                        <a:t> 20.463</a:t>
                      </a:r>
                      <a:r>
                        <a:rPr lang="en-US" sz="2000" dirty="0" smtClean="0"/>
                        <a:t>M</a:t>
                      </a:r>
                      <a:endParaRPr lang="en-US" sz="2000" b="1" dirty="0">
                        <a:latin typeface="Century Gothic" panose="020B0502020202020204" pitchFamily="34" charset="0"/>
                      </a:endParaRPr>
                    </a:p>
                  </a:txBody>
                  <a:tcPr/>
                </a:tc>
                <a:tc>
                  <a:txBody>
                    <a:bodyPr/>
                    <a:lstStyle/>
                    <a:p>
                      <a:r>
                        <a:rPr lang="en-US" sz="2000" dirty="0" smtClean="0"/>
                        <a:t>$</a:t>
                      </a:r>
                      <a:r>
                        <a:rPr lang="en-US" sz="2000" baseline="0" dirty="0" smtClean="0"/>
                        <a:t> 24.819</a:t>
                      </a:r>
                      <a:r>
                        <a:rPr lang="en-US" sz="2000" dirty="0" smtClean="0"/>
                        <a:t>M</a:t>
                      </a:r>
                      <a:endParaRPr lang="en-US" sz="2000" b="1" dirty="0">
                        <a:latin typeface="Century Gothic" panose="020B0502020202020204" pitchFamily="34" charset="0"/>
                      </a:endParaRPr>
                    </a:p>
                  </a:txBody>
                  <a:tcPr/>
                </a:tc>
                <a:extLst>
                  <a:ext uri="{0D108BD9-81ED-4DB2-BD59-A6C34878D82A}">
                    <a16:rowId xmlns:a16="http://schemas.microsoft.com/office/drawing/2014/main" val="10001"/>
                  </a:ext>
                </a:extLst>
              </a:tr>
            </a:tbl>
          </a:graphicData>
        </a:graphic>
      </p:graphicFrame>
      <p:sp>
        <p:nvSpPr>
          <p:cNvPr id="8" name="Rectangle 7"/>
          <p:cNvSpPr/>
          <p:nvPr/>
        </p:nvSpPr>
        <p:spPr>
          <a:xfrm>
            <a:off x="411126" y="1468390"/>
            <a:ext cx="6351182" cy="1938992"/>
          </a:xfrm>
          <a:prstGeom prst="rect">
            <a:avLst/>
          </a:prstGeom>
        </p:spPr>
        <p:txBody>
          <a:bodyPr wrap="square">
            <a:spAutoFit/>
          </a:bodyPr>
          <a:lstStyle/>
          <a:p>
            <a:r>
              <a:rPr lang="en-US" sz="2400" i="1" dirty="0" smtClean="0"/>
              <a:t>DOC prison operations are demanding, complex, and multifaceted. Our ten correctional facilities across the state house almost 10,000 offenders. It is essential to provide environments that are safe and secure for staff, offenders, and the public.</a:t>
            </a:r>
            <a:endParaRPr lang="en-US" sz="2400" dirty="0"/>
          </a:p>
        </p:txBody>
      </p:sp>
      <p:sp>
        <p:nvSpPr>
          <p:cNvPr id="11" name="Rectangle 10"/>
          <p:cNvSpPr/>
          <p:nvPr/>
        </p:nvSpPr>
        <p:spPr>
          <a:xfrm>
            <a:off x="411126" y="3999637"/>
            <a:ext cx="3000920" cy="1999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STAFFING</a:t>
            </a:r>
          </a:p>
          <a:p>
            <a:pPr algn="ctr"/>
            <a:endParaRPr lang="en-US" b="1" dirty="0" smtClean="0"/>
          </a:p>
        </p:txBody>
      </p:sp>
      <p:sp>
        <p:nvSpPr>
          <p:cNvPr id="12" name="Rectangle 11"/>
          <p:cNvSpPr/>
          <p:nvPr/>
        </p:nvSpPr>
        <p:spPr>
          <a:xfrm>
            <a:off x="4465128" y="3999636"/>
            <a:ext cx="2868856" cy="1999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a:p>
            <a:pPr algn="ctr"/>
            <a:endParaRPr lang="en-US" b="1" dirty="0" smtClean="0"/>
          </a:p>
          <a:p>
            <a:pPr algn="ctr"/>
            <a:endParaRPr lang="en-US" sz="2400" b="1" dirty="0" smtClean="0"/>
          </a:p>
          <a:p>
            <a:pPr algn="ctr"/>
            <a:r>
              <a:rPr lang="en-US" sz="2800" b="1" dirty="0" smtClean="0"/>
              <a:t>SECURITY INFRASTRUCTURE/TECHNOLOGY MODERNIZATION </a:t>
            </a:r>
          </a:p>
          <a:p>
            <a:pPr algn="ctr"/>
            <a:endParaRPr lang="en-US" dirty="0"/>
          </a:p>
          <a:p>
            <a:pPr algn="ctr"/>
            <a:endParaRPr lang="en-US" dirty="0" smtClean="0"/>
          </a:p>
          <a:p>
            <a:pPr algn="ctr"/>
            <a:endParaRPr lang="en-US" dirty="0"/>
          </a:p>
          <a:p>
            <a:pPr algn="ctr"/>
            <a:endParaRPr lang="en-US" dirty="0"/>
          </a:p>
        </p:txBody>
      </p:sp>
      <p:sp>
        <p:nvSpPr>
          <p:cNvPr id="13" name="Rectangle 12"/>
          <p:cNvSpPr/>
          <p:nvPr/>
        </p:nvSpPr>
        <p:spPr>
          <a:xfrm>
            <a:off x="8496935" y="3999636"/>
            <a:ext cx="3129010" cy="1999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RESTRICTIVE HOUSING </a:t>
            </a:r>
            <a:endParaRPr lang="en-US" sz="3200" b="1" dirty="0"/>
          </a:p>
        </p:txBody>
      </p:sp>
      <p:sp>
        <p:nvSpPr>
          <p:cNvPr id="3" name="Footer Placeholder 2"/>
          <p:cNvSpPr>
            <a:spLocks noGrp="1"/>
          </p:cNvSpPr>
          <p:nvPr>
            <p:ph type="ftr" sz="quarter" idx="3"/>
          </p:nvPr>
        </p:nvSpPr>
        <p:spPr/>
        <p:txBody>
          <a:bodyPr/>
          <a:lstStyle/>
          <a:p>
            <a:r>
              <a:rPr lang="en-US" smtClean="0"/>
              <a:t>Protecting the Safety and Security of Minnesotans</a:t>
            </a:r>
            <a:endParaRPr lang="en-US" dirty="0" smtClean="0"/>
          </a:p>
        </p:txBody>
      </p:sp>
    </p:spTree>
    <p:extLst>
      <p:ext uri="{BB962C8B-B14F-4D97-AF65-F5344CB8AC3E}">
        <p14:creationId xmlns:p14="http://schemas.microsoft.com/office/powerpoint/2010/main" val="5279643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PRISON SECURITY AND </a:t>
            </a:r>
            <a:r>
              <a:rPr lang="en-US" dirty="0" smtClean="0"/>
              <a:t>SAFETY: STAFFING</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11</a:t>
            </a:fld>
            <a:endParaRPr lang="en-US" dirty="0"/>
          </a:p>
        </p:txBody>
      </p:sp>
      <p:sp>
        <p:nvSpPr>
          <p:cNvPr id="7" name="TextBox 6"/>
          <p:cNvSpPr txBox="1"/>
          <p:nvPr/>
        </p:nvSpPr>
        <p:spPr>
          <a:xfrm>
            <a:off x="391885" y="1646238"/>
            <a:ext cx="6811347" cy="1938992"/>
          </a:xfrm>
          <a:prstGeom prst="rect">
            <a:avLst/>
          </a:prstGeom>
          <a:noFill/>
        </p:spPr>
        <p:txBody>
          <a:bodyPr wrap="square" rtlCol="0">
            <a:spAutoFit/>
          </a:bodyPr>
          <a:lstStyle/>
          <a:p>
            <a:r>
              <a:rPr lang="en-US" sz="2400" i="1" dirty="0" smtClean="0"/>
              <a:t>A comprehensive </a:t>
            </a:r>
            <a:r>
              <a:rPr lang="en-US" sz="2400" i="1" dirty="0"/>
              <a:t>staffing analysis </a:t>
            </a:r>
            <a:r>
              <a:rPr lang="en-US" sz="2400" i="1" dirty="0" smtClean="0"/>
              <a:t>developed by </a:t>
            </a:r>
            <a:r>
              <a:rPr lang="en-US" sz="2400" i="1" dirty="0"/>
              <a:t>the National Institute of Corrections </a:t>
            </a:r>
            <a:r>
              <a:rPr lang="en-US" sz="2400" i="1" dirty="0" smtClean="0"/>
              <a:t>identified current correctional officer staffing levels are inadequate.  Staffing is critical for safety and also for rehabilitation as programming and treatment depends on it. </a:t>
            </a:r>
            <a:endParaRPr lang="en-US" sz="2400" i="1" dirty="0"/>
          </a:p>
        </p:txBody>
      </p:sp>
      <p:sp>
        <p:nvSpPr>
          <p:cNvPr id="8" name="Rectangle 7"/>
          <p:cNvSpPr/>
          <p:nvPr/>
        </p:nvSpPr>
        <p:spPr>
          <a:xfrm>
            <a:off x="545921" y="3837919"/>
            <a:ext cx="6881245" cy="2308324"/>
          </a:xfrm>
          <a:prstGeom prst="rect">
            <a:avLst/>
          </a:prstGeom>
        </p:spPr>
        <p:txBody>
          <a:bodyPr wrap="square">
            <a:spAutoFit/>
          </a:bodyPr>
          <a:lstStyle/>
          <a:p>
            <a:pPr marL="285750" indent="-285750">
              <a:buFont typeface="Arial" panose="020B0604020202020204" pitchFamily="34" charset="0"/>
              <a:buChar char="•"/>
            </a:pPr>
            <a:r>
              <a:rPr lang="en-US" sz="2400" dirty="0"/>
              <a:t>Creates safer and more secure prison </a:t>
            </a:r>
            <a:r>
              <a:rPr lang="en-US" sz="2400" dirty="0" smtClean="0"/>
              <a:t>environments</a:t>
            </a:r>
          </a:p>
          <a:p>
            <a:pPr marL="285750" indent="-285750">
              <a:buFont typeface="Arial" panose="020B0604020202020204" pitchFamily="34" charset="0"/>
              <a:buChar char="•"/>
            </a:pPr>
            <a:r>
              <a:rPr lang="en-US" sz="2400" dirty="0" smtClean="0"/>
              <a:t>Increases safety in Minnesota communities by ensuring rehabilitative programming and important treatment can be provided</a:t>
            </a:r>
            <a:endParaRPr lang="en-US" sz="2400" dirty="0"/>
          </a:p>
          <a:p>
            <a:pPr marL="285750" indent="-285750">
              <a:buFont typeface="Arial" panose="020B0604020202020204" pitchFamily="34" charset="0"/>
              <a:buChar char="•"/>
            </a:pPr>
            <a:r>
              <a:rPr lang="en-US" sz="2400" dirty="0"/>
              <a:t>Increases </a:t>
            </a:r>
            <a:r>
              <a:rPr lang="en-US" sz="2400" dirty="0" smtClean="0"/>
              <a:t>staffing for operations and programming, including 120 correctional officers </a:t>
            </a:r>
            <a:endParaRPr lang="en-US" sz="2400" dirty="0"/>
          </a:p>
        </p:txBody>
      </p:sp>
      <p:sp>
        <p:nvSpPr>
          <p:cNvPr id="3" name="Footer Placeholder 2"/>
          <p:cNvSpPr>
            <a:spLocks noGrp="1"/>
          </p:cNvSpPr>
          <p:nvPr>
            <p:ph type="ftr" sz="quarter" idx="3"/>
          </p:nvPr>
        </p:nvSpPr>
        <p:spPr/>
        <p:txBody>
          <a:bodyPr/>
          <a:lstStyle/>
          <a:p>
            <a:r>
              <a:rPr lang="en-US" smtClean="0"/>
              <a:t>Protecting the Safety and Security of Minnesotans</a:t>
            </a:r>
            <a:endParaRPr lang="en-US" dirty="0" smtClean="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0646"/>
          <a:stretch/>
        </p:blipFill>
        <p:spPr>
          <a:xfrm>
            <a:off x="7925897" y="1646238"/>
            <a:ext cx="3769918" cy="2526418"/>
          </a:xfrm>
          <a:prstGeom prst="rect">
            <a:avLst/>
          </a:prstGeom>
        </p:spPr>
      </p:pic>
    </p:spTree>
    <p:extLst>
      <p:ext uri="{BB962C8B-B14F-4D97-AF65-F5344CB8AC3E}">
        <p14:creationId xmlns:p14="http://schemas.microsoft.com/office/powerpoint/2010/main" val="1996169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399"/>
            <a:ext cx="10515600" cy="1197867"/>
          </a:xfrm>
        </p:spPr>
        <p:txBody>
          <a:bodyPr>
            <a:normAutofit fontScale="90000"/>
          </a:bodyPr>
          <a:lstStyle/>
          <a:p>
            <a:r>
              <a:rPr lang="en-US" dirty="0"/>
              <a:t>PRISON SECURITY AND </a:t>
            </a:r>
            <a:r>
              <a:rPr lang="en-US" dirty="0" smtClean="0"/>
              <a:t>SAFETY: </a:t>
            </a:r>
            <a:r>
              <a:rPr lang="en-US" dirty="0"/>
              <a:t>SECURITY INFRASTRUCTURE AND TECHNOLOGY MODERNIZATION </a:t>
            </a:r>
            <a:br>
              <a:rPr lang="en-US" dirty="0"/>
            </a:b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12</a:t>
            </a:fld>
            <a:endParaRPr lang="en-US" dirty="0"/>
          </a:p>
        </p:txBody>
      </p:sp>
      <p:sp>
        <p:nvSpPr>
          <p:cNvPr id="7" name="TextBox 6"/>
          <p:cNvSpPr txBox="1"/>
          <p:nvPr/>
        </p:nvSpPr>
        <p:spPr>
          <a:xfrm>
            <a:off x="206332" y="1350267"/>
            <a:ext cx="6768628" cy="2431435"/>
          </a:xfrm>
          <a:prstGeom prst="rect">
            <a:avLst/>
          </a:prstGeom>
          <a:noFill/>
        </p:spPr>
        <p:txBody>
          <a:bodyPr wrap="square" rtlCol="0">
            <a:spAutoFit/>
          </a:bodyPr>
          <a:lstStyle/>
          <a:p>
            <a:r>
              <a:rPr lang="en-US" sz="2400" i="1" dirty="0" smtClean="0"/>
              <a:t>Our </a:t>
            </a:r>
            <a:r>
              <a:rPr lang="en-US" sz="2400" i="1" dirty="0"/>
              <a:t>security systems </a:t>
            </a:r>
            <a:r>
              <a:rPr lang="en-US" sz="2400" i="1" dirty="0" smtClean="0"/>
              <a:t>are </a:t>
            </a:r>
            <a:r>
              <a:rPr lang="en-US" sz="2400" b="1" i="1" dirty="0" smtClean="0"/>
              <a:t>integral </a:t>
            </a:r>
            <a:r>
              <a:rPr lang="en-US" sz="2400" i="1" dirty="0" smtClean="0"/>
              <a:t>to safety inside of our facilities. DOC also develops </a:t>
            </a:r>
            <a:r>
              <a:rPr lang="en-US" sz="2400" i="1" dirty="0"/>
              <a:t>and supports over 150 applications used by the D</a:t>
            </a:r>
            <a:r>
              <a:rPr lang="en-US" sz="2400" i="1" dirty="0" smtClean="0"/>
              <a:t>epartment, </a:t>
            </a:r>
            <a:r>
              <a:rPr lang="en-US" sz="2400" i="1" dirty="0"/>
              <a:t>county corrections, local law enforcement and other criminal justice entities, and supports over </a:t>
            </a:r>
            <a:r>
              <a:rPr lang="en-US" sz="2800" b="1" i="1" dirty="0"/>
              <a:t>5,000</a:t>
            </a:r>
            <a:r>
              <a:rPr lang="en-US" sz="2400" i="1" dirty="0"/>
              <a:t> workstations and </a:t>
            </a:r>
            <a:r>
              <a:rPr lang="en-US" sz="2800" b="1" i="1" dirty="0"/>
              <a:t>400</a:t>
            </a:r>
            <a:r>
              <a:rPr lang="en-US" sz="2400" i="1" dirty="0"/>
              <a:t> servers.</a:t>
            </a:r>
          </a:p>
        </p:txBody>
      </p:sp>
      <p:sp>
        <p:nvSpPr>
          <p:cNvPr id="8" name="Rectangle 7"/>
          <p:cNvSpPr/>
          <p:nvPr/>
        </p:nvSpPr>
        <p:spPr>
          <a:xfrm>
            <a:off x="0" y="3889481"/>
            <a:ext cx="7744408" cy="1200329"/>
          </a:xfrm>
          <a:prstGeom prst="rect">
            <a:avLst/>
          </a:prstGeom>
        </p:spPr>
        <p:txBody>
          <a:bodyPr wrap="square">
            <a:spAutoFit/>
          </a:bodyPr>
          <a:lstStyle/>
          <a:p>
            <a:pPr marL="342900" indent="-342900">
              <a:buFont typeface="Arial" panose="020B0604020202020204" pitchFamily="34" charset="0"/>
              <a:buChar char="•"/>
            </a:pPr>
            <a:r>
              <a:rPr lang="en-US" sz="2400" dirty="0" smtClean="0"/>
              <a:t>Invests one-time </a:t>
            </a:r>
            <a:r>
              <a:rPr lang="en-US" sz="2400" dirty="0"/>
              <a:t>funding </a:t>
            </a:r>
            <a:r>
              <a:rPr lang="en-US" sz="2400" dirty="0" smtClean="0"/>
              <a:t>to </a:t>
            </a:r>
            <a:r>
              <a:rPr lang="en-US" sz="2400" dirty="0"/>
              <a:t>update or replace critical security systems such as cameras, cell door controls, and perimeter </a:t>
            </a:r>
            <a:r>
              <a:rPr lang="en-US" sz="2400" dirty="0" smtClean="0"/>
              <a:t>protections</a:t>
            </a:r>
            <a:endParaRPr lang="en-US" sz="2400" dirty="0">
              <a:solidFill>
                <a:srgbClr val="FF0000"/>
              </a:solidFill>
            </a:endParaRPr>
          </a:p>
        </p:txBody>
      </p:sp>
      <p:sp>
        <p:nvSpPr>
          <p:cNvPr id="10" name="Rectangle 9"/>
          <p:cNvSpPr/>
          <p:nvPr/>
        </p:nvSpPr>
        <p:spPr>
          <a:xfrm>
            <a:off x="0" y="5089810"/>
            <a:ext cx="7358622" cy="2031325"/>
          </a:xfrm>
          <a:prstGeom prst="rect">
            <a:avLst/>
          </a:prstGeom>
        </p:spPr>
        <p:txBody>
          <a:bodyPr wrap="square">
            <a:spAutoFit/>
          </a:bodyPr>
          <a:lstStyle/>
          <a:p>
            <a:pPr marL="342900" indent="-342900">
              <a:buFont typeface="Arial" panose="020B0604020202020204" pitchFamily="34" charset="0"/>
              <a:buChar char="•"/>
            </a:pPr>
            <a:r>
              <a:rPr lang="en-US" sz="2400" dirty="0" smtClean="0"/>
              <a:t>Invests in updates </a:t>
            </a:r>
            <a:r>
              <a:rPr lang="en-US" sz="2400" dirty="0"/>
              <a:t>and modernization for systems facing </a:t>
            </a:r>
            <a:r>
              <a:rPr lang="en-US" sz="2400" dirty="0" smtClean="0"/>
              <a:t>obsolescence to ensure system </a:t>
            </a:r>
            <a:r>
              <a:rPr lang="en-US" sz="2400" dirty="0"/>
              <a:t>security and data privacy </a:t>
            </a:r>
            <a:r>
              <a:rPr lang="en-US" sz="2400" dirty="0" smtClean="0"/>
              <a:t>are </a:t>
            </a:r>
            <a:r>
              <a:rPr lang="en-US" sz="2400" dirty="0"/>
              <a:t>not </a:t>
            </a:r>
            <a:r>
              <a:rPr lang="en-US" sz="2400" dirty="0" smtClean="0"/>
              <a:t>compromised </a:t>
            </a:r>
            <a:endParaRPr lang="en-US" sz="2400" dirty="0"/>
          </a:p>
          <a:p>
            <a:pPr marL="342900" indent="-342900">
              <a:buFont typeface="Arial" panose="020B0604020202020204" pitchFamily="34" charset="0"/>
              <a:buChar char="•"/>
            </a:pPr>
            <a:endParaRPr lang="en-US" dirty="0">
              <a:latin typeface="Calibri" panose="020F0502020204030204" pitchFamily="34" charset="0"/>
            </a:endParaRPr>
          </a:p>
          <a:p>
            <a:pPr marL="342900" indent="-342900">
              <a:buFont typeface="Arial" panose="020B0604020202020204" pitchFamily="34" charset="0"/>
              <a:buChar char="•"/>
            </a:pPr>
            <a:endParaRPr lang="en-US" dirty="0" smtClean="0"/>
          </a:p>
          <a:p>
            <a:endParaRPr lang="en-US" dirty="0">
              <a:solidFill>
                <a:srgbClr val="FF0000"/>
              </a:solidFill>
            </a:endParaRPr>
          </a:p>
        </p:txBody>
      </p:sp>
      <p:sp>
        <p:nvSpPr>
          <p:cNvPr id="3" name="Footer Placeholder 2"/>
          <p:cNvSpPr>
            <a:spLocks noGrp="1"/>
          </p:cNvSpPr>
          <p:nvPr>
            <p:ph type="ftr" sz="quarter" idx="3"/>
          </p:nvPr>
        </p:nvSpPr>
        <p:spPr/>
        <p:txBody>
          <a:bodyPr/>
          <a:lstStyle/>
          <a:p>
            <a:r>
              <a:rPr lang="en-US" smtClean="0"/>
              <a:t>Protecting the Safety and Security of Minnesotans</a:t>
            </a:r>
            <a:endParaRPr lang="en-US" dirty="0" smtClean="0"/>
          </a:p>
        </p:txBody>
      </p:sp>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flipH="1">
            <a:off x="8016948" y="1350266"/>
            <a:ext cx="3693403" cy="3238839"/>
          </a:xfrm>
          <a:prstGeom prst="rect">
            <a:avLst/>
          </a:prstGeom>
        </p:spPr>
      </p:pic>
    </p:spTree>
    <p:extLst>
      <p:ext uri="{BB962C8B-B14F-4D97-AF65-F5344CB8AC3E}">
        <p14:creationId xmlns:p14="http://schemas.microsoft.com/office/powerpoint/2010/main" val="2766927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PRISON SECURITY AND </a:t>
            </a:r>
            <a:r>
              <a:rPr lang="en-US" dirty="0" smtClean="0"/>
              <a:t>SAFETY: RESTRICTIVE HOUSING</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13</a:t>
            </a:fld>
            <a:endParaRPr lang="en-US" dirty="0"/>
          </a:p>
        </p:txBody>
      </p:sp>
      <p:sp>
        <p:nvSpPr>
          <p:cNvPr id="7" name="TextBox 6"/>
          <p:cNvSpPr txBox="1"/>
          <p:nvPr/>
        </p:nvSpPr>
        <p:spPr>
          <a:xfrm>
            <a:off x="447869" y="1519502"/>
            <a:ext cx="7158959" cy="1569660"/>
          </a:xfrm>
          <a:prstGeom prst="rect">
            <a:avLst/>
          </a:prstGeom>
          <a:noFill/>
        </p:spPr>
        <p:txBody>
          <a:bodyPr wrap="square" rtlCol="0">
            <a:spAutoFit/>
          </a:bodyPr>
          <a:lstStyle/>
          <a:p>
            <a:r>
              <a:rPr lang="en-US" sz="2400" i="1" dirty="0"/>
              <a:t>Throughout the nation, correctional agencies are recognizing the need to improve restrictive housing policy and practices for better outcomes. These initiatives are staff intensive.  </a:t>
            </a:r>
          </a:p>
        </p:txBody>
      </p:sp>
      <p:sp>
        <p:nvSpPr>
          <p:cNvPr id="8" name="Rectangle 7"/>
          <p:cNvSpPr/>
          <p:nvPr/>
        </p:nvSpPr>
        <p:spPr>
          <a:xfrm>
            <a:off x="100005" y="4436445"/>
            <a:ext cx="5556516" cy="1200329"/>
          </a:xfrm>
          <a:prstGeom prst="rect">
            <a:avLst/>
          </a:prstGeom>
        </p:spPr>
        <p:txBody>
          <a:bodyPr wrap="square">
            <a:spAutoFit/>
          </a:bodyPr>
          <a:lstStyle/>
          <a:p>
            <a:pPr marL="342900" indent="-342900">
              <a:buFont typeface="Arial" panose="020B0604020202020204" pitchFamily="34" charset="0"/>
              <a:buChar char="•"/>
            </a:pPr>
            <a:r>
              <a:rPr lang="en-US" sz="2400" dirty="0"/>
              <a:t>Provides cognitive skills therapy and mental health counseling at multiple facilities </a:t>
            </a:r>
          </a:p>
        </p:txBody>
      </p:sp>
      <p:sp>
        <p:nvSpPr>
          <p:cNvPr id="10" name="Rectangle 9"/>
          <p:cNvSpPr/>
          <p:nvPr/>
        </p:nvSpPr>
        <p:spPr>
          <a:xfrm>
            <a:off x="5656521" y="4397313"/>
            <a:ext cx="6251944" cy="923330"/>
          </a:xfrm>
          <a:prstGeom prst="rect">
            <a:avLst/>
          </a:prstGeom>
        </p:spPr>
        <p:txBody>
          <a:bodyPr wrap="square">
            <a:spAutoFit/>
          </a:bodyPr>
          <a:lstStyle/>
          <a:p>
            <a:endParaRPr lang="en-US" dirty="0">
              <a:latin typeface="Calibri" panose="020F0502020204030204" pitchFamily="34" charset="0"/>
            </a:endParaRPr>
          </a:p>
          <a:p>
            <a:pPr marL="342900" indent="-342900">
              <a:buFont typeface="Arial" panose="020B0604020202020204" pitchFamily="34" charset="0"/>
              <a:buChar char="•"/>
            </a:pPr>
            <a:endParaRPr lang="en-US" dirty="0" smtClean="0"/>
          </a:p>
          <a:p>
            <a:endParaRPr lang="en-US" dirty="0">
              <a:solidFill>
                <a:srgbClr val="FF0000"/>
              </a:solidFill>
            </a:endParaRPr>
          </a:p>
        </p:txBody>
      </p:sp>
      <p:sp>
        <p:nvSpPr>
          <p:cNvPr id="11" name="Rectangle 10"/>
          <p:cNvSpPr/>
          <p:nvPr/>
        </p:nvSpPr>
        <p:spPr>
          <a:xfrm>
            <a:off x="100005" y="3232368"/>
            <a:ext cx="6096000" cy="1200329"/>
          </a:xfrm>
          <a:prstGeom prst="rect">
            <a:avLst/>
          </a:prstGeom>
        </p:spPr>
        <p:txBody>
          <a:bodyPr>
            <a:spAutoFit/>
          </a:bodyPr>
          <a:lstStyle/>
          <a:p>
            <a:pPr marL="342900" indent="-342900">
              <a:buFont typeface="Arial" panose="020B0604020202020204" pitchFamily="34" charset="0"/>
              <a:buChar char="•"/>
            </a:pPr>
            <a:r>
              <a:rPr lang="en-US" sz="2400" dirty="0" smtClean="0"/>
              <a:t>Allows for safety in prisons and invests in evidence-based practices that can reduce recidivism and offender misconduct</a:t>
            </a:r>
            <a:endParaRPr lang="en-US" sz="2400" dirty="0"/>
          </a:p>
        </p:txBody>
      </p:sp>
      <p:sp>
        <p:nvSpPr>
          <p:cNvPr id="13" name="Rectangle 12"/>
          <p:cNvSpPr/>
          <p:nvPr/>
        </p:nvSpPr>
        <p:spPr>
          <a:xfrm>
            <a:off x="100005" y="5536090"/>
            <a:ext cx="6774675" cy="461665"/>
          </a:xfrm>
          <a:prstGeom prst="rect">
            <a:avLst/>
          </a:prstGeom>
        </p:spPr>
        <p:txBody>
          <a:bodyPr wrap="none">
            <a:spAutoFit/>
          </a:bodyPr>
          <a:lstStyle/>
          <a:p>
            <a:pPr marL="285750" indent="-285750">
              <a:buFont typeface="Arial" panose="020B0604020202020204" pitchFamily="34" charset="0"/>
              <a:buChar char="•"/>
            </a:pPr>
            <a:r>
              <a:rPr lang="en-US" dirty="0" smtClean="0"/>
              <a:t> </a:t>
            </a:r>
            <a:r>
              <a:rPr lang="en-US" sz="2400" dirty="0" smtClean="0"/>
              <a:t>Increases caseworkers and behavioral </a:t>
            </a:r>
            <a:r>
              <a:rPr lang="en-US" sz="2400" dirty="0"/>
              <a:t>health </a:t>
            </a:r>
            <a:r>
              <a:rPr lang="en-US" sz="2400" dirty="0" smtClean="0"/>
              <a:t>staff </a:t>
            </a:r>
            <a:endParaRPr lang="en-US" sz="2400" dirty="0"/>
          </a:p>
        </p:txBody>
      </p:sp>
      <p:sp>
        <p:nvSpPr>
          <p:cNvPr id="3" name="Footer Placeholder 2"/>
          <p:cNvSpPr>
            <a:spLocks noGrp="1"/>
          </p:cNvSpPr>
          <p:nvPr>
            <p:ph type="ftr" sz="quarter" idx="3"/>
          </p:nvPr>
        </p:nvSpPr>
        <p:spPr/>
        <p:txBody>
          <a:bodyPr/>
          <a:lstStyle/>
          <a:p>
            <a:r>
              <a:rPr lang="en-US" smtClean="0"/>
              <a:t>Protecting the Safety and Security of Minnesotans</a:t>
            </a:r>
            <a:endParaRPr lang="en-US" dirty="0" smtClean="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110" y="1602348"/>
            <a:ext cx="4478355" cy="2973628"/>
          </a:xfrm>
          <a:prstGeom prst="rect">
            <a:avLst/>
          </a:prstGeom>
        </p:spPr>
      </p:pic>
    </p:spTree>
    <p:extLst>
      <p:ext uri="{BB962C8B-B14F-4D97-AF65-F5344CB8AC3E}">
        <p14:creationId xmlns:p14="http://schemas.microsoft.com/office/powerpoint/2010/main" val="340211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F81D-A78D-4910-93C0-586F59423C37}"/>
              </a:ext>
            </a:extLst>
          </p:cNvPr>
          <p:cNvSpPr>
            <a:spLocks noGrp="1"/>
          </p:cNvSpPr>
          <p:nvPr>
            <p:ph type="ctrTitle"/>
          </p:nvPr>
        </p:nvSpPr>
        <p:spPr/>
        <p:txBody>
          <a:bodyPr/>
          <a:lstStyle/>
          <a:p>
            <a:r>
              <a:rPr lang="en-US" dirty="0" smtClean="0"/>
              <a:t>OFFENDER HEALTH CARE</a:t>
            </a:r>
            <a:endParaRPr lang="en-US" dirty="0"/>
          </a:p>
        </p:txBody>
      </p:sp>
      <p:pic>
        <p:nvPicPr>
          <p:cNvPr id="3" name="Picture 2"/>
          <p:cNvPicPr>
            <a:picLocks noChangeAspect="1"/>
          </p:cNvPicPr>
          <p:nvPr/>
        </p:nvPicPr>
        <p:blipFill>
          <a:blip r:embed="rId3"/>
          <a:stretch>
            <a:fillRect/>
          </a:stretch>
        </p:blipFill>
        <p:spPr>
          <a:xfrm>
            <a:off x="-1" y="0"/>
            <a:ext cx="3730173" cy="347783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0173" y="0"/>
            <a:ext cx="4637116" cy="347783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7288" y="0"/>
            <a:ext cx="3824711" cy="3477837"/>
          </a:xfrm>
          <a:prstGeom prst="rect">
            <a:avLst/>
          </a:prstGeom>
        </p:spPr>
      </p:pic>
      <p:sp>
        <p:nvSpPr>
          <p:cNvPr id="4" name="Footer Placeholder 3"/>
          <p:cNvSpPr>
            <a:spLocks noGrp="1"/>
          </p:cNvSpPr>
          <p:nvPr>
            <p:ph type="ftr" sz="quarter" idx="3"/>
          </p:nvPr>
        </p:nvSpPr>
        <p:spPr/>
        <p:txBody>
          <a:bodyPr/>
          <a:lstStyle/>
          <a:p>
            <a:r>
              <a:rPr lang="en-US" dirty="0"/>
              <a:t>One Minnesota | mn.gov/DOC</a:t>
            </a:r>
          </a:p>
        </p:txBody>
      </p:sp>
    </p:spTree>
    <p:extLst>
      <p:ext uri="{BB962C8B-B14F-4D97-AF65-F5344CB8AC3E}">
        <p14:creationId xmlns:p14="http://schemas.microsoft.com/office/powerpoint/2010/main" val="940283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OFFENDER </a:t>
            </a:r>
            <a:r>
              <a:rPr lang="en-US" dirty="0" smtClean="0"/>
              <a:t>HEALTH CARE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15</a:t>
            </a:fld>
            <a:endParaRPr lang="en-US" dirty="0"/>
          </a:p>
        </p:txBody>
      </p:sp>
      <p:sp>
        <p:nvSpPr>
          <p:cNvPr id="18" name="Rectangle 22"/>
          <p:cNvSpPr>
            <a:spLocks noChangeArrowheads="1"/>
          </p:cNvSpPr>
          <p:nvPr/>
        </p:nvSpPr>
        <p:spPr bwMode="auto">
          <a:xfrm>
            <a:off x="1212112" y="25624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5392" rIns="0" bIns="0" numCol="1" anchor="ctr" anchorCtr="0" compatLnSpc="1">
            <a:prstTxWarp prst="textNoShape">
              <a:avLst/>
            </a:prstTxWarp>
            <a:spAutoFit/>
          </a:bodyPr>
          <a:lstStyle/>
          <a:p>
            <a:endParaRPr lang="en-US"/>
          </a:p>
        </p:txBody>
      </p:sp>
      <p:sp>
        <p:nvSpPr>
          <p:cNvPr id="22" name="Rectangle 21"/>
          <p:cNvSpPr/>
          <p:nvPr/>
        </p:nvSpPr>
        <p:spPr>
          <a:xfrm>
            <a:off x="93136" y="3726189"/>
            <a:ext cx="7372329" cy="3251403"/>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Calibri" panose="020F0502020204030204" pitchFamily="34" charset="0"/>
              </a:rPr>
              <a:t>Funds Offender Health Care contract to fulfill contractual obligations</a:t>
            </a:r>
          </a:p>
          <a:p>
            <a:pPr marL="342900" indent="-342900">
              <a:lnSpc>
                <a:spcPct val="107000"/>
              </a:lnSpc>
              <a:spcAft>
                <a:spcPts val="800"/>
              </a:spcAft>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Calibri" panose="020F0502020204030204" pitchFamily="34" charset="0"/>
              </a:rPr>
              <a:t>Expands important medical and nursing services</a:t>
            </a:r>
          </a:p>
          <a:p>
            <a:pPr marL="342900" indent="-342900">
              <a:lnSpc>
                <a:spcPct val="107000"/>
              </a:lnSpc>
              <a:spcAft>
                <a:spcPts val="800"/>
              </a:spcAft>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Calibri" panose="020F0502020204030204" pitchFamily="34" charset="0"/>
              </a:rPr>
              <a:t>Expands 24/7 Nursing </a:t>
            </a:r>
          </a:p>
          <a:p>
            <a:pPr marL="342900" indent="-342900">
              <a:lnSpc>
                <a:spcPct val="107000"/>
              </a:lnSpc>
              <a:spcAft>
                <a:spcPts val="800"/>
              </a:spcAft>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Calibri" panose="020F0502020204030204" pitchFamily="34" charset="0"/>
              </a:rPr>
              <a:t>Provides access to a Electronic Health Records System – mandated by state and federal laws</a:t>
            </a:r>
          </a:p>
          <a:p>
            <a:pPr marL="342900" indent="-342900">
              <a:lnSpc>
                <a:spcPct val="107000"/>
              </a:lnSpc>
              <a:spcAft>
                <a:spcPts val="80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279201026"/>
              </p:ext>
            </p:extLst>
          </p:nvPr>
        </p:nvGraphicFramePr>
        <p:xfrm>
          <a:off x="7559749" y="1655667"/>
          <a:ext cx="4189228" cy="792480"/>
        </p:xfrm>
        <a:graphic>
          <a:graphicData uri="http://schemas.openxmlformats.org/drawingml/2006/table">
            <a:tbl>
              <a:tblPr firstRow="1" bandRow="1">
                <a:tableStyleId>{00A15C55-8517-42AA-B614-E9B94910E393}</a:tableStyleId>
              </a:tblPr>
              <a:tblGrid>
                <a:gridCol w="2094614">
                  <a:extLst>
                    <a:ext uri="{9D8B030D-6E8A-4147-A177-3AD203B41FA5}">
                      <a16:colId xmlns:a16="http://schemas.microsoft.com/office/drawing/2014/main" val="20000"/>
                    </a:ext>
                  </a:extLst>
                </a:gridCol>
                <a:gridCol w="2094614">
                  <a:extLst>
                    <a:ext uri="{9D8B030D-6E8A-4147-A177-3AD203B41FA5}">
                      <a16:colId xmlns:a16="http://schemas.microsoft.com/office/drawing/2014/main" val="20001"/>
                    </a:ext>
                  </a:extLst>
                </a:gridCol>
              </a:tblGrid>
              <a:tr h="392987">
                <a:tc>
                  <a:txBody>
                    <a:bodyPr/>
                    <a:lstStyle/>
                    <a:p>
                      <a:r>
                        <a:rPr lang="en-US" sz="2000" dirty="0" smtClean="0"/>
                        <a:t>FY20</a:t>
                      </a:r>
                      <a:endParaRPr lang="en-US" sz="2000" dirty="0">
                        <a:latin typeface="Century Gothic" panose="020B0502020202020204" pitchFamily="34" charset="0"/>
                      </a:endParaRPr>
                    </a:p>
                  </a:txBody>
                  <a:tcPr/>
                </a:tc>
                <a:tc>
                  <a:txBody>
                    <a:bodyPr/>
                    <a:lstStyle/>
                    <a:p>
                      <a:r>
                        <a:rPr lang="en-US" sz="2000" dirty="0" smtClean="0"/>
                        <a:t>FY21</a:t>
                      </a:r>
                      <a:endParaRPr lang="en-US" sz="2000" dirty="0">
                        <a:latin typeface="Century Gothic" panose="020B0502020202020204" pitchFamily="34" charset="0"/>
                      </a:endParaRPr>
                    </a:p>
                  </a:txBody>
                  <a:tcPr/>
                </a:tc>
                <a:extLst>
                  <a:ext uri="{0D108BD9-81ED-4DB2-BD59-A6C34878D82A}">
                    <a16:rowId xmlns:a16="http://schemas.microsoft.com/office/drawing/2014/main" val="10000"/>
                  </a:ext>
                </a:extLst>
              </a:tr>
              <a:tr h="392987">
                <a:tc>
                  <a:txBody>
                    <a:bodyPr/>
                    <a:lstStyle/>
                    <a:p>
                      <a:r>
                        <a:rPr lang="en-US" sz="2000" dirty="0" smtClean="0"/>
                        <a:t>$</a:t>
                      </a:r>
                      <a:r>
                        <a:rPr lang="en-US" sz="2000" baseline="0" dirty="0" smtClean="0"/>
                        <a:t> 2.951</a:t>
                      </a:r>
                      <a:r>
                        <a:rPr lang="en-US" sz="2000" dirty="0" smtClean="0"/>
                        <a:t>M</a:t>
                      </a:r>
                      <a:endParaRPr lang="en-US" sz="2000" b="1" dirty="0">
                        <a:latin typeface="Century Gothic" panose="020B0502020202020204" pitchFamily="34" charset="0"/>
                      </a:endParaRPr>
                    </a:p>
                  </a:txBody>
                  <a:tcPr/>
                </a:tc>
                <a:tc>
                  <a:txBody>
                    <a:bodyPr/>
                    <a:lstStyle/>
                    <a:p>
                      <a:r>
                        <a:rPr lang="en-US" sz="2000" dirty="0" smtClean="0"/>
                        <a:t>$</a:t>
                      </a:r>
                      <a:r>
                        <a:rPr lang="en-US" sz="2000" baseline="0" dirty="0" smtClean="0"/>
                        <a:t> 5.432</a:t>
                      </a:r>
                      <a:r>
                        <a:rPr lang="en-US" sz="2000" dirty="0" smtClean="0"/>
                        <a:t>M</a:t>
                      </a:r>
                      <a:endParaRPr lang="en-US" sz="2000" b="1" dirty="0">
                        <a:latin typeface="Century Gothic" panose="020B0502020202020204" pitchFamily="34" charset="0"/>
                      </a:endParaRPr>
                    </a:p>
                  </a:txBody>
                  <a:tcPr/>
                </a:tc>
                <a:extLst>
                  <a:ext uri="{0D108BD9-81ED-4DB2-BD59-A6C34878D82A}">
                    <a16:rowId xmlns:a16="http://schemas.microsoft.com/office/drawing/2014/main" val="10001"/>
                  </a:ext>
                </a:extLst>
              </a:tr>
            </a:tbl>
          </a:graphicData>
        </a:graphic>
      </p:graphicFrame>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5465" y="2803652"/>
            <a:ext cx="4565292" cy="3229214"/>
          </a:xfrm>
          <a:prstGeom prst="rect">
            <a:avLst/>
          </a:prstGeom>
        </p:spPr>
      </p:pic>
      <p:sp>
        <p:nvSpPr>
          <p:cNvPr id="3" name="Rectangle 2"/>
          <p:cNvSpPr/>
          <p:nvPr/>
        </p:nvSpPr>
        <p:spPr>
          <a:xfrm>
            <a:off x="187420" y="1359278"/>
            <a:ext cx="7183763" cy="2215991"/>
          </a:xfrm>
          <a:prstGeom prst="rect">
            <a:avLst/>
          </a:prstGeom>
        </p:spPr>
        <p:txBody>
          <a:bodyPr wrap="square">
            <a:spAutoFit/>
          </a:bodyPr>
          <a:lstStyle/>
          <a:p>
            <a:r>
              <a:rPr lang="en-US" sz="2400" i="1" dirty="0" smtClean="0"/>
              <a:t>Our current health </a:t>
            </a:r>
            <a:r>
              <a:rPr lang="en-US" sz="2400" i="1" dirty="0"/>
              <a:t>services </a:t>
            </a:r>
            <a:r>
              <a:rPr lang="en-US" sz="2400" i="1" dirty="0" smtClean="0"/>
              <a:t>are </a:t>
            </a:r>
            <a:r>
              <a:rPr lang="en-US" sz="2400" i="1" dirty="0"/>
              <a:t>not sufficient to meet the </a:t>
            </a:r>
            <a:r>
              <a:rPr lang="en-US" sz="2400" i="1" dirty="0" smtClean="0"/>
              <a:t>complex growing medical </a:t>
            </a:r>
            <a:r>
              <a:rPr lang="en-US" sz="2400" i="1" dirty="0"/>
              <a:t>needs of offenders. We </a:t>
            </a:r>
            <a:r>
              <a:rPr lang="en-US" sz="2400" i="1" dirty="0" smtClean="0"/>
              <a:t>have a constitutional obligation and a public health and safety responsibility to provide health </a:t>
            </a:r>
            <a:r>
              <a:rPr lang="en-US" sz="2400" i="1" dirty="0"/>
              <a:t>care </a:t>
            </a:r>
            <a:r>
              <a:rPr lang="en-US" sz="2400" i="1" dirty="0" smtClean="0"/>
              <a:t>to our incarcerated population which is less </a:t>
            </a:r>
            <a:r>
              <a:rPr lang="en-US" sz="2400" i="1" dirty="0"/>
              <a:t>healthy than the </a:t>
            </a:r>
            <a:r>
              <a:rPr lang="en-US" sz="2400" i="1" dirty="0" smtClean="0"/>
              <a:t>general public.</a:t>
            </a:r>
            <a:endParaRPr lang="en-US" sz="2400" i="1" dirty="0"/>
          </a:p>
          <a:p>
            <a:endParaRPr lang="en-US" i="1" dirty="0"/>
          </a:p>
        </p:txBody>
      </p:sp>
      <p:sp>
        <p:nvSpPr>
          <p:cNvPr id="4" name="Footer Placeholder 3"/>
          <p:cNvSpPr>
            <a:spLocks noGrp="1"/>
          </p:cNvSpPr>
          <p:nvPr>
            <p:ph type="ftr" sz="quarter" idx="3"/>
          </p:nvPr>
        </p:nvSpPr>
        <p:spPr/>
        <p:txBody>
          <a:bodyPr/>
          <a:lstStyle/>
          <a:p>
            <a:r>
              <a:rPr lang="en-US" smtClean="0"/>
              <a:t>Protecting the Safety and Security of Minnesotans</a:t>
            </a:r>
            <a:endParaRPr lang="en-US" dirty="0" smtClean="0"/>
          </a:p>
        </p:txBody>
      </p:sp>
    </p:spTree>
    <p:extLst>
      <p:ext uri="{BB962C8B-B14F-4D97-AF65-F5344CB8AC3E}">
        <p14:creationId xmlns:p14="http://schemas.microsoft.com/office/powerpoint/2010/main" val="1162401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F81D-A78D-4910-93C0-586F59423C37}"/>
              </a:ext>
            </a:extLst>
          </p:cNvPr>
          <p:cNvSpPr>
            <a:spLocks noGrp="1"/>
          </p:cNvSpPr>
          <p:nvPr>
            <p:ph type="ctrTitle"/>
          </p:nvPr>
        </p:nvSpPr>
        <p:spPr/>
        <p:txBody>
          <a:bodyPr/>
          <a:lstStyle/>
          <a:p>
            <a:r>
              <a:rPr lang="en-US" dirty="0" smtClean="0"/>
              <a:t>INTEGRATED CASE MANAGEMENT</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4407" y="0"/>
            <a:ext cx="4627594" cy="3477837"/>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3554" t="34387" r="51799" b="41921"/>
          <a:stretch/>
        </p:blipFill>
        <p:spPr>
          <a:xfrm>
            <a:off x="0" y="0"/>
            <a:ext cx="4547622" cy="3477837"/>
          </a:xfrm>
          <a:prstGeom prst="rect">
            <a:avLst/>
          </a:prstGeom>
          <a:noFill/>
          <a:ln>
            <a:noFill/>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2512" y="0"/>
            <a:ext cx="4306851" cy="3477837"/>
          </a:xfrm>
          <a:prstGeom prst="rect">
            <a:avLst/>
          </a:prstGeom>
        </p:spPr>
      </p:pic>
      <p:sp>
        <p:nvSpPr>
          <p:cNvPr id="3" name="Footer Placeholder 2"/>
          <p:cNvSpPr>
            <a:spLocks noGrp="1"/>
          </p:cNvSpPr>
          <p:nvPr>
            <p:ph type="ftr" sz="quarter" idx="3"/>
          </p:nvPr>
        </p:nvSpPr>
        <p:spPr/>
        <p:txBody>
          <a:bodyPr/>
          <a:lstStyle/>
          <a:p>
            <a:r>
              <a:rPr lang="en-US" dirty="0"/>
              <a:t>One Minnesota | mn.gov/DOC</a:t>
            </a:r>
          </a:p>
        </p:txBody>
      </p:sp>
    </p:spTree>
    <p:extLst>
      <p:ext uri="{BB962C8B-B14F-4D97-AF65-F5344CB8AC3E}">
        <p14:creationId xmlns:p14="http://schemas.microsoft.com/office/powerpoint/2010/main" val="17623858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CASE MANAGEMENT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17</a:t>
            </a:fld>
            <a:endParaRPr lang="en-US" dirty="0"/>
          </a:p>
        </p:txBody>
      </p:sp>
      <p:sp>
        <p:nvSpPr>
          <p:cNvPr id="7" name="Rectangle 6"/>
          <p:cNvSpPr/>
          <p:nvPr/>
        </p:nvSpPr>
        <p:spPr>
          <a:xfrm>
            <a:off x="185870" y="1228320"/>
            <a:ext cx="7077777" cy="6370975"/>
          </a:xfrm>
          <a:prstGeom prst="rect">
            <a:avLst/>
          </a:prstGeom>
        </p:spPr>
        <p:txBody>
          <a:bodyPr wrap="square">
            <a:spAutoFit/>
          </a:bodyPr>
          <a:lstStyle/>
          <a:p>
            <a:r>
              <a:rPr lang="en-US" sz="2400" i="1" dirty="0" smtClean="0">
                <a:latin typeface="Calibri" panose="020F0502020204030204" pitchFamily="34" charset="0"/>
                <a:ea typeface="Calibri" panose="020F0502020204030204" pitchFamily="34" charset="0"/>
                <a:cs typeface="Times New Roman" panose="02020603050405020304" pitchFamily="18" charset="0"/>
              </a:rPr>
              <a:t>Integrated (Intensive) Case Management (ICM) creates </a:t>
            </a:r>
            <a:r>
              <a:rPr lang="en-US" sz="2400" i="1" dirty="0">
                <a:latin typeface="Calibri" panose="020F0502020204030204" pitchFamily="34" charset="0"/>
                <a:ea typeface="Calibri" panose="020F0502020204030204" pitchFamily="34" charset="0"/>
                <a:cs typeface="Times New Roman" panose="02020603050405020304" pitchFamily="18" charset="0"/>
              </a:rPr>
              <a:t>one to one, </a:t>
            </a:r>
            <a:r>
              <a:rPr lang="en-US" sz="2400" i="1" dirty="0" smtClean="0">
                <a:latin typeface="Calibri" panose="020F0502020204030204" pitchFamily="34" charset="0"/>
                <a:ea typeface="Calibri" panose="020F0502020204030204" pitchFamily="34" charset="0"/>
                <a:cs typeface="Times New Roman" panose="02020603050405020304" pitchFamily="18" charset="0"/>
              </a:rPr>
              <a:t>opportunities </a:t>
            </a:r>
            <a:r>
              <a:rPr lang="en-US" sz="2400" i="1" dirty="0">
                <a:latin typeface="Calibri" panose="020F0502020204030204" pitchFamily="34" charset="0"/>
                <a:ea typeface="Calibri" panose="020F0502020204030204" pitchFamily="34" charset="0"/>
                <a:cs typeface="Times New Roman" panose="02020603050405020304" pitchFamily="18" charset="0"/>
              </a:rPr>
              <a:t>to motivate and teach offenders prosocial behaviors and skills. Through </a:t>
            </a:r>
            <a:r>
              <a:rPr lang="en-US" sz="2400" i="1" dirty="0" smtClean="0">
                <a:latin typeface="Calibri" panose="020F0502020204030204" pitchFamily="34" charset="0"/>
                <a:ea typeface="Calibri" panose="020F0502020204030204" pitchFamily="34" charset="0"/>
                <a:cs typeface="Times New Roman" panose="02020603050405020304" pitchFamily="18" charset="0"/>
              </a:rPr>
              <a:t>manageable </a:t>
            </a:r>
            <a:r>
              <a:rPr lang="en-US" sz="2400" i="1" dirty="0">
                <a:latin typeface="Calibri" panose="020F0502020204030204" pitchFamily="34" charset="0"/>
                <a:ea typeface="Calibri" panose="020F0502020204030204" pitchFamily="34" charset="0"/>
                <a:cs typeface="Times New Roman" panose="02020603050405020304" pitchFamily="18" charset="0"/>
              </a:rPr>
              <a:t>caseload sizes, </a:t>
            </a:r>
            <a:r>
              <a:rPr lang="en-US" sz="2400" i="1" dirty="0" smtClean="0">
                <a:latin typeface="Calibri" panose="020F0502020204030204" pitchFamily="34" charset="0"/>
                <a:ea typeface="Calibri" panose="020F0502020204030204" pitchFamily="34" charset="0"/>
                <a:cs typeface="Times New Roman" panose="02020603050405020304" pitchFamily="18" charset="0"/>
              </a:rPr>
              <a:t>staff actively </a:t>
            </a:r>
            <a:r>
              <a:rPr lang="en-US" sz="2400" i="1" dirty="0">
                <a:latin typeface="Calibri" panose="020F0502020204030204" pitchFamily="34" charset="0"/>
                <a:ea typeface="Calibri" panose="020F0502020204030204" pitchFamily="34" charset="0"/>
                <a:cs typeface="Times New Roman" panose="02020603050405020304" pitchFamily="18" charset="0"/>
              </a:rPr>
              <a:t>work with high-risk </a:t>
            </a:r>
            <a:r>
              <a:rPr lang="en-US" sz="2400" i="1" dirty="0" smtClean="0">
                <a:latin typeface="Calibri" panose="020F0502020204030204" pitchFamily="34" charset="0"/>
                <a:ea typeface="Calibri" panose="020F0502020204030204" pitchFamily="34" charset="0"/>
                <a:cs typeface="Times New Roman" panose="02020603050405020304" pitchFamily="18" charset="0"/>
              </a:rPr>
              <a:t>offenders using evidence-based, positive </a:t>
            </a:r>
            <a:r>
              <a:rPr lang="en-US" sz="2400" i="1" dirty="0">
                <a:latin typeface="Calibri" panose="020F0502020204030204" pitchFamily="34" charset="0"/>
                <a:ea typeface="Calibri" panose="020F0502020204030204" pitchFamily="34" charset="0"/>
                <a:cs typeface="Times New Roman" panose="02020603050405020304" pitchFamily="18" charset="0"/>
              </a:rPr>
              <a:t>behavioral approaches, </a:t>
            </a:r>
            <a:r>
              <a:rPr lang="en-US" sz="2400" i="1" dirty="0" smtClean="0">
                <a:latin typeface="Calibri" panose="020F0502020204030204" pitchFamily="34" charset="0"/>
                <a:ea typeface="Calibri" panose="020F0502020204030204" pitchFamily="34" charset="0"/>
                <a:cs typeface="Times New Roman" panose="02020603050405020304" pitchFamily="18" charset="0"/>
              </a:rPr>
              <a:t>proven to be an effective intervention for rehabilitation of high need offenders</a:t>
            </a:r>
            <a:r>
              <a:rPr lang="en-US" sz="2400" i="1" dirty="0">
                <a:latin typeface="Calibri" panose="020F0502020204030204" pitchFamily="34" charset="0"/>
                <a:ea typeface="Calibri" panose="020F0502020204030204" pitchFamily="34" charset="0"/>
                <a:cs typeface="Times New Roman" panose="02020603050405020304" pitchFamily="18" charset="0"/>
              </a:rPr>
              <a:t>. </a:t>
            </a:r>
            <a:endParaRPr lang="en-US" sz="2400" i="1"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Invests in increasing the provision of strategies proven to reduce recidivism to over 40% of offenders with high-risk to recidivate </a:t>
            </a:r>
          </a:p>
          <a:p>
            <a:pPr marL="342900" indent="-342900">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Provides much-needed cognitive based interventions to a high-risk population during incarceration so we can ensure safer communities upon release </a:t>
            </a:r>
          </a:p>
          <a:p>
            <a:pPr marL="342900" indent="-342900">
              <a:buFont typeface="Arial" panose="020B0604020202020204" pitchFamily="34" charset="0"/>
              <a:buChar char="•"/>
            </a:pP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r>
              <a:rPr lang="en-US" sz="2400" dirty="0" smtClean="0">
                <a:latin typeface="Calibri" panose="020F0502020204030204" pitchFamily="34" charset="0"/>
                <a:ea typeface="Calibri" panose="020F0502020204030204" pitchFamily="34" charset="0"/>
                <a:cs typeface="Times New Roman" panose="02020603050405020304" pitchFamily="18" charset="0"/>
              </a:rPr>
              <a:t> </a:t>
            </a:r>
          </a:p>
          <a:p>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777454758"/>
              </p:ext>
            </p:extLst>
          </p:nvPr>
        </p:nvGraphicFramePr>
        <p:xfrm>
          <a:off x="7263647" y="1479022"/>
          <a:ext cx="4634186" cy="792480"/>
        </p:xfrm>
        <a:graphic>
          <a:graphicData uri="http://schemas.openxmlformats.org/drawingml/2006/table">
            <a:tbl>
              <a:tblPr firstRow="1" bandRow="1">
                <a:tableStyleId>{00A15C55-8517-42AA-B614-E9B94910E393}</a:tableStyleId>
              </a:tblPr>
              <a:tblGrid>
                <a:gridCol w="2317093">
                  <a:extLst>
                    <a:ext uri="{9D8B030D-6E8A-4147-A177-3AD203B41FA5}">
                      <a16:colId xmlns:a16="http://schemas.microsoft.com/office/drawing/2014/main" val="20000"/>
                    </a:ext>
                  </a:extLst>
                </a:gridCol>
                <a:gridCol w="2317093">
                  <a:extLst>
                    <a:ext uri="{9D8B030D-6E8A-4147-A177-3AD203B41FA5}">
                      <a16:colId xmlns:a16="http://schemas.microsoft.com/office/drawing/2014/main" val="20001"/>
                    </a:ext>
                  </a:extLst>
                </a:gridCol>
              </a:tblGrid>
              <a:tr h="370840">
                <a:tc>
                  <a:txBody>
                    <a:bodyPr/>
                    <a:lstStyle/>
                    <a:p>
                      <a:r>
                        <a:rPr lang="en-US" sz="2000" dirty="0" smtClean="0"/>
                        <a:t>FY20</a:t>
                      </a:r>
                      <a:endParaRPr lang="en-US" sz="2000" dirty="0">
                        <a:latin typeface="Century Gothic" panose="020B0502020202020204" pitchFamily="34" charset="0"/>
                      </a:endParaRPr>
                    </a:p>
                  </a:txBody>
                  <a:tcPr/>
                </a:tc>
                <a:tc>
                  <a:txBody>
                    <a:bodyPr/>
                    <a:lstStyle/>
                    <a:p>
                      <a:r>
                        <a:rPr lang="en-US" sz="2000" dirty="0" smtClean="0"/>
                        <a:t>FY21</a:t>
                      </a:r>
                      <a:endParaRPr lang="en-US" sz="2000" dirty="0">
                        <a:latin typeface="Century Gothic" panose="020B0502020202020204" pitchFamily="34" charset="0"/>
                      </a:endParaRPr>
                    </a:p>
                  </a:txBody>
                  <a:tcPr/>
                </a:tc>
                <a:extLst>
                  <a:ext uri="{0D108BD9-81ED-4DB2-BD59-A6C34878D82A}">
                    <a16:rowId xmlns:a16="http://schemas.microsoft.com/office/drawing/2014/main" val="10000"/>
                  </a:ext>
                </a:extLst>
              </a:tr>
              <a:tr h="370840">
                <a:tc>
                  <a:txBody>
                    <a:bodyPr/>
                    <a:lstStyle/>
                    <a:p>
                      <a:r>
                        <a:rPr lang="en-US" sz="2000" dirty="0" smtClean="0"/>
                        <a:t>$</a:t>
                      </a:r>
                      <a:r>
                        <a:rPr lang="en-US" sz="2000" baseline="0" dirty="0" smtClean="0"/>
                        <a:t> 0.642</a:t>
                      </a:r>
                      <a:r>
                        <a:rPr lang="en-US" sz="2000" dirty="0" smtClean="0"/>
                        <a:t>M</a:t>
                      </a:r>
                      <a:endParaRPr lang="en-US" sz="2000" b="1" dirty="0">
                        <a:latin typeface="Century Gothic" panose="020B0502020202020204" pitchFamily="34" charset="0"/>
                      </a:endParaRPr>
                    </a:p>
                  </a:txBody>
                  <a:tcPr/>
                </a:tc>
                <a:tc>
                  <a:txBody>
                    <a:bodyPr/>
                    <a:lstStyle/>
                    <a:p>
                      <a:r>
                        <a:rPr lang="en-US" sz="2000" dirty="0" smtClean="0"/>
                        <a:t>$</a:t>
                      </a:r>
                      <a:r>
                        <a:rPr lang="en-US" sz="2000" baseline="0" dirty="0" smtClean="0"/>
                        <a:t> 1.662</a:t>
                      </a:r>
                      <a:r>
                        <a:rPr lang="en-US" sz="2000" dirty="0" smtClean="0"/>
                        <a:t>M</a:t>
                      </a:r>
                      <a:endParaRPr lang="en-US" sz="2000" b="1" dirty="0">
                        <a:latin typeface="Century Gothic" panose="020B0502020202020204" pitchFamily="34" charset="0"/>
                      </a:endParaRPr>
                    </a:p>
                  </a:txBody>
                  <a:tcPr/>
                </a:tc>
                <a:extLst>
                  <a:ext uri="{0D108BD9-81ED-4DB2-BD59-A6C34878D82A}">
                    <a16:rowId xmlns:a16="http://schemas.microsoft.com/office/drawing/2014/main" val="10001"/>
                  </a:ext>
                </a:extLst>
              </a:tr>
            </a:tbl>
          </a:graphicData>
        </a:graphic>
      </p:graphicFrame>
      <p:sp>
        <p:nvSpPr>
          <p:cNvPr id="3" name="Footer Placeholder 2"/>
          <p:cNvSpPr>
            <a:spLocks noGrp="1"/>
          </p:cNvSpPr>
          <p:nvPr>
            <p:ph type="ftr" sz="quarter" idx="3"/>
          </p:nvPr>
        </p:nvSpPr>
        <p:spPr/>
        <p:txBody>
          <a:bodyPr/>
          <a:lstStyle/>
          <a:p>
            <a:r>
              <a:rPr lang="en-US" smtClean="0"/>
              <a:t>Protecting the Safety and Security of Minnesotans</a:t>
            </a:r>
            <a:endParaRPr lang="en-US" dirty="0" smtClean="0"/>
          </a:p>
        </p:txBody>
      </p:sp>
      <p:pic>
        <p:nvPicPr>
          <p:cNvPr id="9"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29870" y="2803216"/>
            <a:ext cx="3997632" cy="2999191"/>
          </a:xfrm>
        </p:spPr>
      </p:pic>
    </p:spTree>
    <p:extLst>
      <p:ext uri="{BB962C8B-B14F-4D97-AF65-F5344CB8AC3E}">
        <p14:creationId xmlns:p14="http://schemas.microsoft.com/office/powerpoint/2010/main" val="1136981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839746" y="0"/>
            <a:ext cx="5084505" cy="3477835"/>
          </a:xfrm>
          <a:prstGeom prst="rect">
            <a:avLst/>
          </a:prstGeom>
        </p:spPr>
      </p:pic>
      <p:pic>
        <p:nvPicPr>
          <p:cNvPr id="3" name="Picture 2"/>
          <p:cNvPicPr>
            <a:picLocks noChangeAspect="1"/>
          </p:cNvPicPr>
          <p:nvPr/>
        </p:nvPicPr>
        <p:blipFill>
          <a:blip r:embed="rId3"/>
          <a:stretch>
            <a:fillRect/>
          </a:stretch>
        </p:blipFill>
        <p:spPr>
          <a:xfrm>
            <a:off x="0" y="-1"/>
            <a:ext cx="5235794" cy="3477837"/>
          </a:xfrm>
          <a:prstGeom prst="rect">
            <a:avLst/>
          </a:prstGeom>
        </p:spPr>
      </p:pic>
      <p:sp>
        <p:nvSpPr>
          <p:cNvPr id="2" name="Title 1">
            <a:extLst>
              <a:ext uri="{FF2B5EF4-FFF2-40B4-BE49-F238E27FC236}">
                <a16:creationId xmlns:a16="http://schemas.microsoft.com/office/drawing/2014/main" id="{2E81F81D-A78D-4910-93C0-586F59423C37}"/>
              </a:ext>
            </a:extLst>
          </p:cNvPr>
          <p:cNvSpPr>
            <a:spLocks noGrp="1"/>
          </p:cNvSpPr>
          <p:nvPr>
            <p:ph type="ctrTitle"/>
          </p:nvPr>
        </p:nvSpPr>
        <p:spPr/>
        <p:txBody>
          <a:bodyPr/>
          <a:lstStyle/>
          <a:p>
            <a:r>
              <a:rPr lang="en-US" dirty="0" smtClean="0"/>
              <a:t>PRE-TRIAL ASSESSMENT AND SUPERVISION</a:t>
            </a:r>
            <a:endParaRPr lang="en-US" dirty="0"/>
          </a:p>
        </p:txBody>
      </p:sp>
      <p:pic>
        <p:nvPicPr>
          <p:cNvPr id="7" name="Picture 6"/>
          <p:cNvPicPr>
            <a:picLocks noChangeAspect="1"/>
          </p:cNvPicPr>
          <p:nvPr/>
        </p:nvPicPr>
        <p:blipFill>
          <a:blip r:embed="rId4"/>
          <a:stretch>
            <a:fillRect/>
          </a:stretch>
        </p:blipFill>
        <p:spPr>
          <a:xfrm flipH="1">
            <a:off x="8924251" y="-1"/>
            <a:ext cx="3267749" cy="3477836"/>
          </a:xfrm>
          <a:prstGeom prst="rect">
            <a:avLst/>
          </a:prstGeom>
        </p:spPr>
      </p:pic>
      <p:sp>
        <p:nvSpPr>
          <p:cNvPr id="4" name="Footer Placeholder 3"/>
          <p:cNvSpPr>
            <a:spLocks noGrp="1"/>
          </p:cNvSpPr>
          <p:nvPr>
            <p:ph type="ftr" sz="quarter" idx="3"/>
          </p:nvPr>
        </p:nvSpPr>
        <p:spPr/>
        <p:txBody>
          <a:bodyPr/>
          <a:lstStyle/>
          <a:p>
            <a:r>
              <a:rPr lang="en-US" dirty="0"/>
              <a:t>One Minnesota | mn.gov/DOC</a:t>
            </a:r>
          </a:p>
        </p:txBody>
      </p:sp>
    </p:spTree>
    <p:extLst>
      <p:ext uri="{BB962C8B-B14F-4D97-AF65-F5344CB8AC3E}">
        <p14:creationId xmlns:p14="http://schemas.microsoft.com/office/powerpoint/2010/main" val="8998983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PRE-TRIAL ASSESSMENT AND SUPERVISON</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19</a:t>
            </a:fld>
            <a:endParaRPr lang="en-US" dirty="0"/>
          </a:p>
        </p:txBody>
      </p:sp>
      <p:sp>
        <p:nvSpPr>
          <p:cNvPr id="9" name="Rectangle 8"/>
          <p:cNvSpPr/>
          <p:nvPr/>
        </p:nvSpPr>
        <p:spPr>
          <a:xfrm>
            <a:off x="337511" y="1446027"/>
            <a:ext cx="7313591" cy="4893647"/>
          </a:xfrm>
          <a:prstGeom prst="rect">
            <a:avLst/>
          </a:prstGeom>
        </p:spPr>
        <p:txBody>
          <a:bodyPr wrap="square">
            <a:spAutoFit/>
          </a:bodyPr>
          <a:lstStyle/>
          <a:p>
            <a:r>
              <a:rPr lang="en-US" sz="2400" i="1" dirty="0" smtClean="0">
                <a:latin typeface="Calibri" panose="020F0502020204030204" pitchFamily="34" charset="0"/>
                <a:ea typeface="Calibri" panose="020F0502020204030204" pitchFamily="34" charset="0"/>
                <a:cs typeface="Times New Roman" panose="02020603050405020304" pitchFamily="18" charset="0"/>
              </a:rPr>
              <a:t>Currently, MN DOC only provides post-conviction supervision. Recent policy changes by the Minnesota Judicial Branch to reduce disparities in statewide pre-trial detention rates have resulted in significant need for pre-trial supervision across Minnesota, including in many communities that currently have none. </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Provides for pre-trial supervision services across the state</a:t>
            </a:r>
          </a:p>
          <a:p>
            <a:pPr marL="342900" indent="-342900">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Ensures individuals are supervised in the community appropriately based on risk calculated by validated assessment tools </a:t>
            </a:r>
          </a:p>
          <a:p>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384787480"/>
              </p:ext>
            </p:extLst>
          </p:nvPr>
        </p:nvGraphicFramePr>
        <p:xfrm>
          <a:off x="7208874" y="1446027"/>
          <a:ext cx="4646428" cy="808074"/>
        </p:xfrm>
        <a:graphic>
          <a:graphicData uri="http://schemas.openxmlformats.org/drawingml/2006/table">
            <a:tbl>
              <a:tblPr firstRow="1" bandRow="1">
                <a:tableStyleId>{00A15C55-8517-42AA-B614-E9B94910E393}</a:tableStyleId>
              </a:tblPr>
              <a:tblGrid>
                <a:gridCol w="2323214">
                  <a:extLst>
                    <a:ext uri="{9D8B030D-6E8A-4147-A177-3AD203B41FA5}">
                      <a16:colId xmlns:a16="http://schemas.microsoft.com/office/drawing/2014/main" val="20000"/>
                    </a:ext>
                  </a:extLst>
                </a:gridCol>
                <a:gridCol w="2323214">
                  <a:extLst>
                    <a:ext uri="{9D8B030D-6E8A-4147-A177-3AD203B41FA5}">
                      <a16:colId xmlns:a16="http://schemas.microsoft.com/office/drawing/2014/main" val="20001"/>
                    </a:ext>
                  </a:extLst>
                </a:gridCol>
              </a:tblGrid>
              <a:tr h="404037">
                <a:tc>
                  <a:txBody>
                    <a:bodyPr/>
                    <a:lstStyle/>
                    <a:p>
                      <a:r>
                        <a:rPr lang="en-US" sz="2000" dirty="0" smtClean="0"/>
                        <a:t>FY20</a:t>
                      </a:r>
                      <a:endParaRPr lang="en-US" sz="2000" dirty="0">
                        <a:latin typeface="Century Gothic" panose="020B0502020202020204" pitchFamily="34" charset="0"/>
                      </a:endParaRPr>
                    </a:p>
                  </a:txBody>
                  <a:tcPr/>
                </a:tc>
                <a:tc>
                  <a:txBody>
                    <a:bodyPr/>
                    <a:lstStyle/>
                    <a:p>
                      <a:r>
                        <a:rPr lang="en-US" sz="2000" dirty="0" smtClean="0"/>
                        <a:t>FY21</a:t>
                      </a:r>
                      <a:endParaRPr lang="en-US" sz="2000" dirty="0">
                        <a:latin typeface="Century Gothic" panose="020B0502020202020204" pitchFamily="34" charset="0"/>
                      </a:endParaRPr>
                    </a:p>
                  </a:txBody>
                  <a:tcPr/>
                </a:tc>
                <a:extLst>
                  <a:ext uri="{0D108BD9-81ED-4DB2-BD59-A6C34878D82A}">
                    <a16:rowId xmlns:a16="http://schemas.microsoft.com/office/drawing/2014/main" val="10000"/>
                  </a:ext>
                </a:extLst>
              </a:tr>
              <a:tr h="404037">
                <a:tc>
                  <a:txBody>
                    <a:bodyPr/>
                    <a:lstStyle/>
                    <a:p>
                      <a:r>
                        <a:rPr lang="en-US" sz="2000" dirty="0" smtClean="0"/>
                        <a:t>$</a:t>
                      </a:r>
                      <a:r>
                        <a:rPr lang="en-US" sz="2000" baseline="0" dirty="0" smtClean="0"/>
                        <a:t> 2.725</a:t>
                      </a:r>
                      <a:r>
                        <a:rPr lang="en-US" sz="2000" dirty="0" smtClean="0"/>
                        <a:t>M</a:t>
                      </a:r>
                      <a:endParaRPr lang="en-US" sz="2000" b="1" dirty="0">
                        <a:latin typeface="Century Gothic" panose="020B0502020202020204" pitchFamily="34" charset="0"/>
                      </a:endParaRPr>
                    </a:p>
                  </a:txBody>
                  <a:tcPr/>
                </a:tc>
                <a:tc>
                  <a:txBody>
                    <a:bodyPr/>
                    <a:lstStyle/>
                    <a:p>
                      <a:r>
                        <a:rPr lang="en-US" sz="2000" dirty="0" smtClean="0"/>
                        <a:t>$</a:t>
                      </a:r>
                      <a:r>
                        <a:rPr lang="en-US" sz="2000" baseline="0" dirty="0" smtClean="0"/>
                        <a:t>5.45</a:t>
                      </a:r>
                      <a:r>
                        <a:rPr lang="en-US" sz="2000" dirty="0" smtClean="0"/>
                        <a:t>M</a:t>
                      </a:r>
                      <a:endParaRPr lang="en-US" sz="2000" b="1" dirty="0">
                        <a:latin typeface="Century Gothic" panose="020B0502020202020204" pitchFamily="34" charset="0"/>
                      </a:endParaRPr>
                    </a:p>
                  </a:txBody>
                  <a:tcPr/>
                </a:tc>
                <a:extLst>
                  <a:ext uri="{0D108BD9-81ED-4DB2-BD59-A6C34878D82A}">
                    <a16:rowId xmlns:a16="http://schemas.microsoft.com/office/drawing/2014/main" val="10001"/>
                  </a:ext>
                </a:extLst>
              </a:tr>
            </a:tbl>
          </a:graphicData>
        </a:graphic>
      </p:graphicFrame>
      <p:sp>
        <p:nvSpPr>
          <p:cNvPr id="3" name="Footer Placeholder 2"/>
          <p:cNvSpPr>
            <a:spLocks noGrp="1"/>
          </p:cNvSpPr>
          <p:nvPr>
            <p:ph type="ftr" sz="quarter" idx="3"/>
          </p:nvPr>
        </p:nvSpPr>
        <p:spPr/>
        <p:txBody>
          <a:bodyPr/>
          <a:lstStyle/>
          <a:p>
            <a:r>
              <a:rPr lang="en-US" smtClean="0"/>
              <a:t>Protecting the Safety and Security of Minnesotans</a:t>
            </a:r>
            <a:endParaRPr lang="en-US" dirty="0" smtClean="0"/>
          </a:p>
        </p:txBody>
      </p:sp>
    </p:spTree>
    <p:extLst>
      <p:ext uri="{BB962C8B-B14F-4D97-AF65-F5344CB8AC3E}">
        <p14:creationId xmlns:p14="http://schemas.microsoft.com/office/powerpoint/2010/main" val="35160307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F81D-A78D-4910-93C0-586F59423C37}"/>
              </a:ext>
            </a:extLst>
          </p:cNvPr>
          <p:cNvSpPr>
            <a:spLocks noGrp="1"/>
          </p:cNvSpPr>
          <p:nvPr>
            <p:ph type="ctrTitle"/>
          </p:nvPr>
        </p:nvSpPr>
        <p:spPr/>
        <p:txBody>
          <a:bodyPr/>
          <a:lstStyle/>
          <a:p>
            <a:pPr algn="ctr"/>
            <a:r>
              <a:rPr lang="en-US" dirty="0" smtClean="0"/>
              <a:t>Department of Corrections</a:t>
            </a:r>
            <a:endParaRPr lang="en-US" dirty="0"/>
          </a:p>
        </p:txBody>
      </p:sp>
      <p:sp>
        <p:nvSpPr>
          <p:cNvPr id="3" name="Text Placeholder 2">
            <a:extLst>
              <a:ext uri="{FF2B5EF4-FFF2-40B4-BE49-F238E27FC236}">
                <a16:creationId xmlns:a16="http://schemas.microsoft.com/office/drawing/2014/main" id="{81A45F95-07BB-4358-B849-73571356611E}"/>
              </a:ext>
            </a:extLst>
          </p:cNvPr>
          <p:cNvSpPr>
            <a:spLocks noGrp="1"/>
          </p:cNvSpPr>
          <p:nvPr>
            <p:ph type="body" sz="quarter" idx="18"/>
          </p:nvPr>
        </p:nvSpPr>
        <p:spPr>
          <a:xfrm>
            <a:off x="266700" y="5041204"/>
            <a:ext cx="11087100" cy="1097128"/>
          </a:xfrm>
        </p:spPr>
        <p:txBody>
          <a:bodyPr>
            <a:normAutofit/>
          </a:bodyPr>
          <a:lstStyle/>
          <a:p>
            <a:r>
              <a:rPr lang="en-US" i="1" dirty="0">
                <a:solidFill>
                  <a:srgbClr val="273543"/>
                </a:solidFill>
                <a:latin typeface="Calibri" panose="020F0502020204030204" pitchFamily="34" charset="0"/>
                <a:ea typeface="Adobe Fan Heiti Std B" pitchFamily="34" charset="-128"/>
              </a:rPr>
              <a:t>Mission: Reduce recidivism by promoting offender change through proven strategies during safe and secure incarceration and effective community supervision</a:t>
            </a:r>
            <a:endParaRPr lang="en-US"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val="0"/>
              </a:ext>
            </a:extLst>
          </a:blip>
          <a:srcRect l="116" t="-1916" r="50343" b="7123"/>
          <a:stretch/>
        </p:blipFill>
        <p:spPr>
          <a:xfrm>
            <a:off x="-42530" y="-74429"/>
            <a:ext cx="4582632" cy="355127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2405" y="0"/>
            <a:ext cx="2978049" cy="348239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3640"/>
          <a:stretch/>
        </p:blipFill>
        <p:spPr>
          <a:xfrm>
            <a:off x="7470454" y="0"/>
            <a:ext cx="4721545" cy="3476847"/>
          </a:xfrm>
          <a:prstGeom prst="rect">
            <a:avLst/>
          </a:prstGeom>
        </p:spPr>
      </p:pic>
      <p:sp>
        <p:nvSpPr>
          <p:cNvPr id="4" name="Footer Placeholder 3"/>
          <p:cNvSpPr>
            <a:spLocks noGrp="1"/>
          </p:cNvSpPr>
          <p:nvPr>
            <p:ph type="ftr" sz="quarter" idx="3"/>
          </p:nvPr>
        </p:nvSpPr>
        <p:spPr/>
        <p:txBody>
          <a:bodyPr/>
          <a:lstStyle/>
          <a:p>
            <a:r>
              <a:rPr lang="en-US" dirty="0"/>
              <a:t>One Minnesota | mn.gov/DOC</a:t>
            </a:r>
          </a:p>
        </p:txBody>
      </p:sp>
    </p:spTree>
    <p:extLst>
      <p:ext uri="{BB962C8B-B14F-4D97-AF65-F5344CB8AC3E}">
        <p14:creationId xmlns:p14="http://schemas.microsoft.com/office/powerpoint/2010/main" val="24327755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F81D-A78D-4910-93C0-586F59423C37}"/>
              </a:ext>
            </a:extLst>
          </p:cNvPr>
          <p:cNvSpPr>
            <a:spLocks noGrp="1"/>
          </p:cNvSpPr>
          <p:nvPr>
            <p:ph type="ctrTitle"/>
          </p:nvPr>
        </p:nvSpPr>
        <p:spPr/>
        <p:txBody>
          <a:bodyPr/>
          <a:lstStyle/>
          <a:p>
            <a:r>
              <a:rPr lang="en-US" dirty="0" smtClean="0"/>
              <a:t>INTENSIVE SUPERVISED RELEASE</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4567" y="0"/>
            <a:ext cx="4887433" cy="347783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8305" t="11135" r="28961" b="25239"/>
          <a:stretch/>
        </p:blipFill>
        <p:spPr>
          <a:xfrm>
            <a:off x="0" y="-17971"/>
            <a:ext cx="3864429" cy="3494817"/>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16920"/>
          <a:stretch/>
        </p:blipFill>
        <p:spPr>
          <a:xfrm>
            <a:off x="3864429" y="0"/>
            <a:ext cx="3727217" cy="3476848"/>
          </a:xfrm>
          <a:prstGeom prst="rect">
            <a:avLst/>
          </a:prstGeom>
        </p:spPr>
      </p:pic>
      <p:sp>
        <p:nvSpPr>
          <p:cNvPr id="3" name="Footer Placeholder 2"/>
          <p:cNvSpPr>
            <a:spLocks noGrp="1"/>
          </p:cNvSpPr>
          <p:nvPr>
            <p:ph type="ftr" sz="quarter" idx="3"/>
          </p:nvPr>
        </p:nvSpPr>
        <p:spPr/>
        <p:txBody>
          <a:bodyPr/>
          <a:lstStyle/>
          <a:p>
            <a:r>
              <a:rPr lang="en-US" dirty="0"/>
              <a:t>One Minnesota | mn.gov/DOC</a:t>
            </a:r>
          </a:p>
        </p:txBody>
      </p:sp>
    </p:spTree>
    <p:extLst>
      <p:ext uri="{BB962C8B-B14F-4D97-AF65-F5344CB8AC3E}">
        <p14:creationId xmlns:p14="http://schemas.microsoft.com/office/powerpoint/2010/main" val="3586223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INTENSIVE SUPERVISED RELEASE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21</a:t>
            </a:fld>
            <a:endParaRPr lang="en-US" dirty="0"/>
          </a:p>
        </p:txBody>
      </p:sp>
      <p:sp>
        <p:nvSpPr>
          <p:cNvPr id="8" name="Rectangle 7"/>
          <p:cNvSpPr/>
          <p:nvPr/>
        </p:nvSpPr>
        <p:spPr>
          <a:xfrm>
            <a:off x="84273" y="4243632"/>
            <a:ext cx="6435808" cy="3416320"/>
          </a:xfrm>
          <a:prstGeom prst="rect">
            <a:avLst/>
          </a:prstGeom>
        </p:spPr>
        <p:txBody>
          <a:bodyPr wrap="square">
            <a:spAutoFit/>
          </a:bodyPr>
          <a:lstStyle/>
          <a:p>
            <a:pPr marL="342900" indent="-342900">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Improves </a:t>
            </a:r>
            <a:r>
              <a:rPr lang="en-US" sz="2400" dirty="0">
                <a:latin typeface="Calibri" panose="020F0502020204030204" pitchFamily="34" charset="0"/>
                <a:ea typeface="Calibri" panose="020F0502020204030204" pitchFamily="34" charset="0"/>
                <a:cs typeface="Times New Roman" panose="02020603050405020304" pitchFamily="18" charset="0"/>
              </a:rPr>
              <a:t>safety by working in pairs, allowing agents to better address at-risk behaviors, keeping our agents and communities </a:t>
            </a:r>
            <a:r>
              <a:rPr lang="en-US" sz="2400" dirty="0" smtClean="0">
                <a:latin typeface="Calibri" panose="020F0502020204030204" pitchFamily="34" charset="0"/>
                <a:ea typeface="Calibri" panose="020F0502020204030204" pitchFamily="34" charset="0"/>
                <a:cs typeface="Times New Roman" panose="02020603050405020304" pitchFamily="18" charset="0"/>
              </a:rPr>
              <a:t>safe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Invests in safety supplies such as radios that can be used in areas with no cellphone coverage </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ea typeface="Calibri" panose="020F0502020204030204" pitchFamily="34" charset="0"/>
                <a:cs typeface="Times New Roman" panose="02020603050405020304" pitchFamily="18" charset="0"/>
              </a:rPr>
              <a:t> </a:t>
            </a:r>
          </a:p>
          <a:p>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249948732"/>
              </p:ext>
            </p:extLst>
          </p:nvPr>
        </p:nvGraphicFramePr>
        <p:xfrm>
          <a:off x="6870242" y="1468390"/>
          <a:ext cx="5170612" cy="792480"/>
        </p:xfrm>
        <a:graphic>
          <a:graphicData uri="http://schemas.openxmlformats.org/drawingml/2006/table">
            <a:tbl>
              <a:tblPr firstRow="1" bandRow="1">
                <a:tableStyleId>{00A15C55-8517-42AA-B614-E9B94910E393}</a:tableStyleId>
              </a:tblPr>
              <a:tblGrid>
                <a:gridCol w="2585306">
                  <a:extLst>
                    <a:ext uri="{9D8B030D-6E8A-4147-A177-3AD203B41FA5}">
                      <a16:colId xmlns:a16="http://schemas.microsoft.com/office/drawing/2014/main" val="20000"/>
                    </a:ext>
                  </a:extLst>
                </a:gridCol>
                <a:gridCol w="2585306">
                  <a:extLst>
                    <a:ext uri="{9D8B030D-6E8A-4147-A177-3AD203B41FA5}">
                      <a16:colId xmlns:a16="http://schemas.microsoft.com/office/drawing/2014/main" val="20001"/>
                    </a:ext>
                  </a:extLst>
                </a:gridCol>
              </a:tblGrid>
              <a:tr h="370840">
                <a:tc>
                  <a:txBody>
                    <a:bodyPr/>
                    <a:lstStyle/>
                    <a:p>
                      <a:r>
                        <a:rPr lang="en-US" sz="2000" dirty="0" smtClean="0"/>
                        <a:t>FY20</a:t>
                      </a:r>
                      <a:endParaRPr lang="en-US" sz="2000" dirty="0">
                        <a:latin typeface="Century Gothic" panose="020B0502020202020204" pitchFamily="34" charset="0"/>
                      </a:endParaRPr>
                    </a:p>
                  </a:txBody>
                  <a:tcPr/>
                </a:tc>
                <a:tc>
                  <a:txBody>
                    <a:bodyPr/>
                    <a:lstStyle/>
                    <a:p>
                      <a:r>
                        <a:rPr lang="en-US" sz="2000" dirty="0" smtClean="0"/>
                        <a:t>FY21</a:t>
                      </a:r>
                      <a:endParaRPr lang="en-US" sz="2000" dirty="0">
                        <a:latin typeface="Century Gothic" panose="020B0502020202020204" pitchFamily="34" charset="0"/>
                      </a:endParaRPr>
                    </a:p>
                  </a:txBody>
                  <a:tcPr/>
                </a:tc>
                <a:extLst>
                  <a:ext uri="{0D108BD9-81ED-4DB2-BD59-A6C34878D82A}">
                    <a16:rowId xmlns:a16="http://schemas.microsoft.com/office/drawing/2014/main" val="10000"/>
                  </a:ext>
                </a:extLst>
              </a:tr>
              <a:tr h="370840">
                <a:tc>
                  <a:txBody>
                    <a:bodyPr/>
                    <a:lstStyle/>
                    <a:p>
                      <a:r>
                        <a:rPr lang="en-US" sz="2000" dirty="0" smtClean="0"/>
                        <a:t>$</a:t>
                      </a:r>
                      <a:r>
                        <a:rPr lang="en-US" sz="2000" baseline="0" dirty="0" smtClean="0"/>
                        <a:t> 3.2</a:t>
                      </a:r>
                      <a:r>
                        <a:rPr lang="en-US" sz="2000" dirty="0" smtClean="0"/>
                        <a:t>M</a:t>
                      </a:r>
                      <a:endParaRPr lang="en-US" sz="2000" b="1" dirty="0">
                        <a:latin typeface="Century Gothic" panose="020B0502020202020204" pitchFamily="34" charset="0"/>
                      </a:endParaRPr>
                    </a:p>
                  </a:txBody>
                  <a:tcPr/>
                </a:tc>
                <a:tc>
                  <a:txBody>
                    <a:bodyPr/>
                    <a:lstStyle/>
                    <a:p>
                      <a:r>
                        <a:rPr lang="en-US" sz="2000" dirty="0" smtClean="0"/>
                        <a:t>$</a:t>
                      </a:r>
                      <a:r>
                        <a:rPr lang="en-US" sz="2000" baseline="0" dirty="0" smtClean="0"/>
                        <a:t> 6.4</a:t>
                      </a:r>
                      <a:r>
                        <a:rPr lang="en-US" sz="2000" dirty="0" smtClean="0"/>
                        <a:t>M</a:t>
                      </a:r>
                      <a:endParaRPr lang="en-US" sz="2000" b="1" dirty="0">
                        <a:latin typeface="Century Gothic" panose="020B0502020202020204" pitchFamily="34" charset="0"/>
                      </a:endParaRPr>
                    </a:p>
                  </a:txBody>
                  <a:tcPr/>
                </a:tc>
                <a:extLst>
                  <a:ext uri="{0D108BD9-81ED-4DB2-BD59-A6C34878D82A}">
                    <a16:rowId xmlns:a16="http://schemas.microsoft.com/office/drawing/2014/main" val="10001"/>
                  </a:ext>
                </a:extLst>
              </a:tr>
            </a:tbl>
          </a:graphicData>
        </a:graphic>
      </p:graphicFrame>
      <p:sp>
        <p:nvSpPr>
          <p:cNvPr id="3" name="Rectangle 2"/>
          <p:cNvSpPr/>
          <p:nvPr/>
        </p:nvSpPr>
        <p:spPr>
          <a:xfrm>
            <a:off x="254177" y="1316388"/>
            <a:ext cx="6435808" cy="2677656"/>
          </a:xfrm>
          <a:prstGeom prst="rect">
            <a:avLst/>
          </a:prstGeom>
        </p:spPr>
        <p:txBody>
          <a:bodyPr wrap="square">
            <a:spAutoFit/>
          </a:bodyPr>
          <a:lstStyle/>
          <a:p>
            <a:r>
              <a:rPr lang="en-US" sz="2400" i="1" dirty="0" smtClean="0">
                <a:ea typeface="Calibri" panose="020F0502020204030204" pitchFamily="34" charset="0"/>
                <a:cs typeface="Times New Roman" panose="02020603050405020304" pitchFamily="18" charset="0"/>
              </a:rPr>
              <a:t>Intensive Supervised Release (ISR) agents provide </a:t>
            </a:r>
            <a:r>
              <a:rPr lang="en-US" sz="2400" i="1" dirty="0" smtClean="0"/>
              <a:t>24/7 </a:t>
            </a:r>
            <a:r>
              <a:rPr lang="en-US" sz="2400" i="1" dirty="0"/>
              <a:t>supervision </a:t>
            </a:r>
            <a:r>
              <a:rPr lang="en-US" sz="2400" i="1" dirty="0" smtClean="0"/>
              <a:t>to offenders at the highest risk for violence and sexual assault, including </a:t>
            </a:r>
            <a:r>
              <a:rPr lang="en-US" sz="2400" i="1" dirty="0"/>
              <a:t>predatory offenders. An adequate complement of ISR supervision agents, equipped with the proper communication devices, </a:t>
            </a:r>
            <a:r>
              <a:rPr lang="en-US" sz="2400" i="1" dirty="0" smtClean="0"/>
              <a:t>is essential </a:t>
            </a:r>
            <a:r>
              <a:rPr lang="en-US" sz="2400" i="1" dirty="0"/>
              <a:t>to ensure the safety of our agents and of the public.</a:t>
            </a:r>
            <a:endParaRPr lang="en-US" sz="2400" i="1" dirty="0">
              <a:ea typeface="Calibri" panose="020F0502020204030204" pitchFamily="34" charset="0"/>
              <a:cs typeface="Times New Roman" panose="02020603050405020304" pitchFamily="18" charset="0"/>
            </a:endParaRPr>
          </a:p>
        </p:txBody>
      </p:sp>
      <p:sp>
        <p:nvSpPr>
          <p:cNvPr id="4" name="Footer Placeholder 3"/>
          <p:cNvSpPr>
            <a:spLocks noGrp="1"/>
          </p:cNvSpPr>
          <p:nvPr>
            <p:ph type="ftr" sz="quarter" idx="3"/>
          </p:nvPr>
        </p:nvSpPr>
        <p:spPr/>
        <p:txBody>
          <a:bodyPr/>
          <a:lstStyle/>
          <a:p>
            <a:r>
              <a:rPr lang="en-US" smtClean="0"/>
              <a:t>Protecting the Safety and Security of Minnesotans</a:t>
            </a:r>
            <a:endParaRPr lang="en-US" dirty="0" smtClean="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8305" t="11135" r="28961" b="25239"/>
          <a:stretch/>
        </p:blipFill>
        <p:spPr>
          <a:xfrm>
            <a:off x="7612912" y="2743471"/>
            <a:ext cx="3646852" cy="3298050"/>
          </a:xfrm>
          <a:prstGeom prst="rect">
            <a:avLst/>
          </a:prstGeom>
        </p:spPr>
      </p:pic>
    </p:spTree>
    <p:extLst>
      <p:ext uri="{BB962C8B-B14F-4D97-AF65-F5344CB8AC3E}">
        <p14:creationId xmlns:p14="http://schemas.microsoft.com/office/powerpoint/2010/main" val="34107316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F81D-A78D-4910-93C0-586F59423C37}"/>
              </a:ext>
            </a:extLst>
          </p:cNvPr>
          <p:cNvSpPr>
            <a:spLocks noGrp="1"/>
          </p:cNvSpPr>
          <p:nvPr>
            <p:ph type="ctrTitle"/>
          </p:nvPr>
        </p:nvSpPr>
        <p:spPr/>
        <p:txBody>
          <a:bodyPr/>
          <a:lstStyle/>
          <a:p>
            <a:r>
              <a:rPr lang="en-US" dirty="0"/>
              <a:t>VICTIM NOTIFICATION AND JUVENILE CORRECTIONAL </a:t>
            </a:r>
            <a:r>
              <a:rPr lang="en-US" dirty="0" smtClean="0"/>
              <a:t>RECORDS MANAGEMENT </a:t>
            </a:r>
            <a:r>
              <a:rPr lang="en-US" dirty="0"/>
              <a:t>SYSTEM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7720" y="2782"/>
            <a:ext cx="5244280" cy="3483141"/>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7748" t="18122" r="14087" b="-18762"/>
          <a:stretch/>
        </p:blipFill>
        <p:spPr>
          <a:xfrm>
            <a:off x="4210492" y="0"/>
            <a:ext cx="4912243" cy="4279521"/>
          </a:xfrm>
          <a:prstGeom prst="rect">
            <a:avLst/>
          </a:prstGeom>
        </p:spPr>
      </p:pic>
      <p:pic>
        <p:nvPicPr>
          <p:cNvPr id="15" name="Picture 14"/>
          <p:cNvPicPr>
            <a:picLocks noChangeAspect="1"/>
          </p:cNvPicPr>
          <p:nvPr/>
        </p:nvPicPr>
        <p:blipFill rotWithShape="1">
          <a:blip r:embed="rId4"/>
          <a:srcRect l="19085"/>
          <a:stretch/>
        </p:blipFill>
        <p:spPr>
          <a:xfrm>
            <a:off x="-10634" y="0"/>
            <a:ext cx="4221125" cy="3477837"/>
          </a:xfrm>
          <a:prstGeom prst="rect">
            <a:avLst/>
          </a:prstGeom>
        </p:spPr>
      </p:pic>
      <p:sp>
        <p:nvSpPr>
          <p:cNvPr id="3" name="Footer Placeholder 2"/>
          <p:cNvSpPr>
            <a:spLocks noGrp="1"/>
          </p:cNvSpPr>
          <p:nvPr>
            <p:ph type="ftr" sz="quarter" idx="3"/>
          </p:nvPr>
        </p:nvSpPr>
        <p:spPr/>
        <p:txBody>
          <a:bodyPr/>
          <a:lstStyle/>
          <a:p>
            <a:r>
              <a:rPr lang="en-US" dirty="0"/>
              <a:t>One Minnesota | mn.gov/DOC</a:t>
            </a:r>
          </a:p>
        </p:txBody>
      </p:sp>
    </p:spTree>
    <p:extLst>
      <p:ext uri="{BB962C8B-B14F-4D97-AF65-F5344CB8AC3E}">
        <p14:creationId xmlns:p14="http://schemas.microsoft.com/office/powerpoint/2010/main" val="1931168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VICTIM NOTIFICATION AND JUVENILE CORRECTIONAL RECORDS MANAGEMENT SYSTEM</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23</a:t>
            </a:fld>
            <a:endParaRPr lang="en-US" dirty="0"/>
          </a:p>
        </p:txBody>
      </p:sp>
      <p:sp>
        <p:nvSpPr>
          <p:cNvPr id="8" name="Rectangle 7"/>
          <p:cNvSpPr/>
          <p:nvPr/>
        </p:nvSpPr>
        <p:spPr>
          <a:xfrm>
            <a:off x="149290" y="1348800"/>
            <a:ext cx="6720952" cy="5078313"/>
          </a:xfrm>
          <a:prstGeom prst="rect">
            <a:avLst/>
          </a:prstGeom>
        </p:spPr>
        <p:txBody>
          <a:bodyPr wrap="square">
            <a:spAutoFit/>
          </a:bodyPr>
          <a:lstStyle/>
          <a:p>
            <a:r>
              <a:rPr lang="en-US" sz="2400" i="1" dirty="0" smtClean="0">
                <a:latin typeface="Calibri" panose="020F0502020204030204" pitchFamily="34" charset="0"/>
                <a:ea typeface="Calibri" panose="020F0502020204030204" pitchFamily="34" charset="0"/>
                <a:cs typeface="Times New Roman" panose="02020603050405020304" pitchFamily="18" charset="0"/>
              </a:rPr>
              <a:t>The new victim notification system will </a:t>
            </a:r>
            <a:r>
              <a:rPr lang="en-US" sz="2400" i="1" dirty="0">
                <a:latin typeface="Calibri" panose="020F0502020204030204" pitchFamily="34" charset="0"/>
                <a:ea typeface="Calibri" panose="020F0502020204030204" pitchFamily="34" charset="0"/>
                <a:cs typeface="Times New Roman" panose="02020603050405020304" pitchFamily="18" charset="0"/>
              </a:rPr>
              <a:t>securely and accurately provide victim notifications as required by state statute, be a source of information for victim and community safety, and empower victims. DOC’s twenty year old Juvenile Management System is incompatible with current technological standards. </a:t>
            </a:r>
          </a:p>
          <a:p>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Allocates funds to complete the victim notification system</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Invests in upgrading the nearly obsolete juvenile management system and brings it up to current </a:t>
            </a:r>
            <a:r>
              <a:rPr lang="en-US" sz="2400" dirty="0">
                <a:latin typeface="Calibri" panose="020F0502020204030204" pitchFamily="34" charset="0"/>
                <a:ea typeface="Calibri" panose="020F0502020204030204" pitchFamily="34" charset="0"/>
                <a:cs typeface="Times New Roman" panose="02020603050405020304" pitchFamily="18" charset="0"/>
              </a:rPr>
              <a:t>electronic records </a:t>
            </a:r>
            <a:r>
              <a:rPr lang="en-US" sz="2400" dirty="0" smtClean="0">
                <a:latin typeface="Calibri" panose="020F0502020204030204" pitchFamily="34" charset="0"/>
                <a:ea typeface="Calibri" panose="020F0502020204030204" pitchFamily="34" charset="0"/>
                <a:cs typeface="Times New Roman" panose="02020603050405020304" pitchFamily="18" charset="0"/>
              </a:rPr>
              <a:t>standards</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Arial" panose="020B0604020202020204" pitchFamily="34" charset="0"/>
              <a:buChar char="•"/>
            </a:pP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222393769"/>
              </p:ext>
            </p:extLst>
          </p:nvPr>
        </p:nvGraphicFramePr>
        <p:xfrm>
          <a:off x="6870242" y="1468390"/>
          <a:ext cx="5170612" cy="792480"/>
        </p:xfrm>
        <a:graphic>
          <a:graphicData uri="http://schemas.openxmlformats.org/drawingml/2006/table">
            <a:tbl>
              <a:tblPr firstRow="1" bandRow="1">
                <a:tableStyleId>{00A15C55-8517-42AA-B614-E9B94910E393}</a:tableStyleId>
              </a:tblPr>
              <a:tblGrid>
                <a:gridCol w="2585306">
                  <a:extLst>
                    <a:ext uri="{9D8B030D-6E8A-4147-A177-3AD203B41FA5}">
                      <a16:colId xmlns:a16="http://schemas.microsoft.com/office/drawing/2014/main" val="20000"/>
                    </a:ext>
                  </a:extLst>
                </a:gridCol>
                <a:gridCol w="2585306">
                  <a:extLst>
                    <a:ext uri="{9D8B030D-6E8A-4147-A177-3AD203B41FA5}">
                      <a16:colId xmlns:a16="http://schemas.microsoft.com/office/drawing/2014/main" val="20001"/>
                    </a:ext>
                  </a:extLst>
                </a:gridCol>
              </a:tblGrid>
              <a:tr h="370840">
                <a:tc>
                  <a:txBody>
                    <a:bodyPr/>
                    <a:lstStyle/>
                    <a:p>
                      <a:r>
                        <a:rPr lang="en-US" sz="2000" dirty="0" smtClean="0"/>
                        <a:t>FY20</a:t>
                      </a:r>
                      <a:endParaRPr lang="en-US" sz="2000" dirty="0">
                        <a:latin typeface="Century Gothic" panose="020B0502020202020204" pitchFamily="34" charset="0"/>
                      </a:endParaRPr>
                    </a:p>
                  </a:txBody>
                  <a:tcPr/>
                </a:tc>
                <a:tc>
                  <a:txBody>
                    <a:bodyPr/>
                    <a:lstStyle/>
                    <a:p>
                      <a:r>
                        <a:rPr lang="en-US" sz="2000" dirty="0" smtClean="0"/>
                        <a:t>FY21</a:t>
                      </a:r>
                      <a:endParaRPr lang="en-US" sz="2000" dirty="0">
                        <a:latin typeface="Century Gothic" panose="020B0502020202020204" pitchFamily="34" charset="0"/>
                      </a:endParaRPr>
                    </a:p>
                  </a:txBody>
                  <a:tcPr/>
                </a:tc>
                <a:extLst>
                  <a:ext uri="{0D108BD9-81ED-4DB2-BD59-A6C34878D82A}">
                    <a16:rowId xmlns:a16="http://schemas.microsoft.com/office/drawing/2014/main" val="10000"/>
                  </a:ext>
                </a:extLst>
              </a:tr>
              <a:tr h="370840">
                <a:tc>
                  <a:txBody>
                    <a:bodyPr/>
                    <a:lstStyle/>
                    <a:p>
                      <a:r>
                        <a:rPr lang="en-US" sz="2000" dirty="0" smtClean="0"/>
                        <a:t>$</a:t>
                      </a:r>
                      <a:r>
                        <a:rPr lang="en-US" sz="2000" baseline="0" dirty="0" smtClean="0"/>
                        <a:t> 1.688</a:t>
                      </a:r>
                      <a:r>
                        <a:rPr lang="en-US" sz="2000" dirty="0" smtClean="0"/>
                        <a:t>M</a:t>
                      </a:r>
                      <a:endParaRPr lang="en-US" sz="2000" b="1" dirty="0">
                        <a:latin typeface="Century Gothic" panose="020B0502020202020204" pitchFamily="34" charset="0"/>
                      </a:endParaRPr>
                    </a:p>
                  </a:txBody>
                  <a:tcPr/>
                </a:tc>
                <a:tc>
                  <a:txBody>
                    <a:bodyPr/>
                    <a:lstStyle/>
                    <a:p>
                      <a:r>
                        <a:rPr lang="en-US" sz="2000" dirty="0" smtClean="0"/>
                        <a:t>$</a:t>
                      </a:r>
                      <a:r>
                        <a:rPr lang="en-US" sz="2000" baseline="0" dirty="0" smtClean="0"/>
                        <a:t> 0.612</a:t>
                      </a:r>
                      <a:r>
                        <a:rPr lang="en-US" sz="2000" dirty="0" smtClean="0"/>
                        <a:t>M</a:t>
                      </a:r>
                      <a:endParaRPr lang="en-US" sz="2000" b="1" dirty="0">
                        <a:latin typeface="Century Gothic" panose="020B0502020202020204" pitchFamily="34" charset="0"/>
                      </a:endParaRPr>
                    </a:p>
                  </a:txBody>
                  <a:tcPr/>
                </a:tc>
                <a:extLst>
                  <a:ext uri="{0D108BD9-81ED-4DB2-BD59-A6C34878D82A}">
                    <a16:rowId xmlns:a16="http://schemas.microsoft.com/office/drawing/2014/main" val="10001"/>
                  </a:ext>
                </a:extLst>
              </a:tr>
            </a:tbl>
          </a:graphicData>
        </a:graphic>
      </p:graphicFrame>
      <p:sp>
        <p:nvSpPr>
          <p:cNvPr id="3" name="Footer Placeholder 2"/>
          <p:cNvSpPr>
            <a:spLocks noGrp="1"/>
          </p:cNvSpPr>
          <p:nvPr>
            <p:ph type="ftr" sz="quarter" idx="3"/>
          </p:nvPr>
        </p:nvSpPr>
        <p:spPr/>
        <p:txBody>
          <a:bodyPr/>
          <a:lstStyle/>
          <a:p>
            <a:r>
              <a:rPr lang="en-US" smtClean="0"/>
              <a:t>Protecting the Safety and Security of Minnesotans</a:t>
            </a:r>
            <a:endParaRPr lang="en-US" dirty="0" smtClean="0"/>
          </a:p>
        </p:txBody>
      </p:sp>
      <p:pic>
        <p:nvPicPr>
          <p:cNvPr id="9" name="Picture 8"/>
          <p:cNvPicPr>
            <a:picLocks noChangeAspect="1"/>
          </p:cNvPicPr>
          <p:nvPr/>
        </p:nvPicPr>
        <p:blipFill rotWithShape="1">
          <a:blip r:embed="rId2"/>
          <a:srcRect l="19085"/>
          <a:stretch/>
        </p:blipFill>
        <p:spPr>
          <a:xfrm>
            <a:off x="7653669" y="2456683"/>
            <a:ext cx="3700131" cy="3048584"/>
          </a:xfrm>
          <a:prstGeom prst="rect">
            <a:avLst/>
          </a:prstGeom>
        </p:spPr>
      </p:pic>
    </p:spTree>
    <p:extLst>
      <p:ext uri="{BB962C8B-B14F-4D97-AF65-F5344CB8AC3E}">
        <p14:creationId xmlns:p14="http://schemas.microsoft.com/office/powerpoint/2010/main" val="7381806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F81D-A78D-4910-93C0-586F59423C37}"/>
              </a:ext>
            </a:extLst>
          </p:cNvPr>
          <p:cNvSpPr>
            <a:spLocks noGrp="1"/>
          </p:cNvSpPr>
          <p:nvPr>
            <p:ph type="ctrTitle"/>
          </p:nvPr>
        </p:nvSpPr>
        <p:spPr/>
        <p:txBody>
          <a:bodyPr/>
          <a:lstStyle/>
          <a:p>
            <a:r>
              <a:rPr lang="en-US" dirty="0"/>
              <a:t>ELECTRONIC MONITORING AND TRANSITIONAL HOUSING FOR </a:t>
            </a:r>
            <a:r>
              <a:rPr lang="en-US" dirty="0" smtClean="0"/>
              <a:t>HIGH-RISK </a:t>
            </a:r>
            <a:r>
              <a:rPr lang="en-US" dirty="0"/>
              <a:t>OFFENDERS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485" y="0"/>
            <a:ext cx="2885394" cy="3429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52484" cy="350165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25" t="3795" r="1125" b="29753"/>
          <a:stretch/>
        </p:blipFill>
        <p:spPr>
          <a:xfrm>
            <a:off x="8027582" y="-128158"/>
            <a:ext cx="4068726" cy="3605005"/>
          </a:xfrm>
          <a:prstGeom prst="rect">
            <a:avLst/>
          </a:prstGeom>
        </p:spPr>
      </p:pic>
      <p:sp>
        <p:nvSpPr>
          <p:cNvPr id="4" name="Footer Placeholder 3"/>
          <p:cNvSpPr>
            <a:spLocks noGrp="1"/>
          </p:cNvSpPr>
          <p:nvPr>
            <p:ph type="ftr" sz="quarter" idx="3"/>
          </p:nvPr>
        </p:nvSpPr>
        <p:spPr/>
        <p:txBody>
          <a:bodyPr/>
          <a:lstStyle/>
          <a:p>
            <a:r>
              <a:rPr lang="en-US" dirty="0"/>
              <a:t>One Minnesota | mn.gov/DOC</a:t>
            </a:r>
          </a:p>
        </p:txBody>
      </p:sp>
    </p:spTree>
    <p:extLst>
      <p:ext uri="{BB962C8B-B14F-4D97-AF65-F5344CB8AC3E}">
        <p14:creationId xmlns:p14="http://schemas.microsoft.com/office/powerpoint/2010/main" val="8580466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ELECTRONIC MONITORING AND TRANSITIONAL HOUSING FOR HIGH-RISK OFFENDERS </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25</a:t>
            </a:fld>
            <a:endParaRPr lang="en-US" dirty="0"/>
          </a:p>
        </p:txBody>
      </p:sp>
      <p:sp>
        <p:nvSpPr>
          <p:cNvPr id="8" name="Rectangle 7"/>
          <p:cNvSpPr/>
          <p:nvPr/>
        </p:nvSpPr>
        <p:spPr>
          <a:xfrm>
            <a:off x="397129" y="1468390"/>
            <a:ext cx="6324601" cy="4524315"/>
          </a:xfrm>
          <a:prstGeom prst="rect">
            <a:avLst/>
          </a:prstGeom>
        </p:spPr>
        <p:txBody>
          <a:bodyPr wrap="square">
            <a:spAutoFit/>
          </a:bodyPr>
          <a:lstStyle/>
          <a:p>
            <a:r>
              <a:rPr lang="en-US" sz="2400" i="1" dirty="0" smtClean="0">
                <a:latin typeface="Calibri" panose="020F0502020204030204" pitchFamily="34" charset="0"/>
                <a:ea typeface="Calibri" panose="020F0502020204030204" pitchFamily="34" charset="0"/>
                <a:cs typeface="Times New Roman" panose="02020603050405020304" pitchFamily="18" charset="0"/>
              </a:rPr>
              <a:t>Ensuring that electronic monitoring and transitional housing options exist for our highest risk offenders is linked to public safety. There has been significant increase in the use of electronic monitoring and the need for transitional housing. </a:t>
            </a:r>
          </a:p>
          <a:p>
            <a:endParaRPr lang="en-US" sz="2400" i="1"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Provides for electronic </a:t>
            </a:r>
            <a:r>
              <a:rPr lang="en-US" sz="2400" dirty="0">
                <a:latin typeface="Calibri" panose="020F0502020204030204" pitchFamily="34" charset="0"/>
                <a:ea typeface="Calibri" panose="020F0502020204030204" pitchFamily="34" charset="0"/>
                <a:cs typeface="Times New Roman" panose="02020603050405020304" pitchFamily="18" charset="0"/>
              </a:rPr>
              <a:t>monitoring </a:t>
            </a:r>
            <a:r>
              <a:rPr lang="en-US" sz="2400" dirty="0" smtClean="0">
                <a:latin typeface="Calibri" panose="020F0502020204030204" pitchFamily="34" charset="0"/>
                <a:ea typeface="Calibri" panose="020F0502020204030204" pitchFamily="34" charset="0"/>
                <a:cs typeface="Times New Roman" panose="02020603050405020304" pitchFamily="18" charset="0"/>
              </a:rPr>
              <a:t>to meet current needs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Allows for increased transitional housing opportunities for high-risk offenders, preventing homelessness which is critical for an ISR agent’s ability to supervise effectively </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387599453"/>
              </p:ext>
            </p:extLst>
          </p:nvPr>
        </p:nvGraphicFramePr>
        <p:xfrm>
          <a:off x="6870242" y="1468390"/>
          <a:ext cx="5170612" cy="792480"/>
        </p:xfrm>
        <a:graphic>
          <a:graphicData uri="http://schemas.openxmlformats.org/drawingml/2006/table">
            <a:tbl>
              <a:tblPr firstRow="1" bandRow="1">
                <a:tableStyleId>{00A15C55-8517-42AA-B614-E9B94910E393}</a:tableStyleId>
              </a:tblPr>
              <a:tblGrid>
                <a:gridCol w="2585306">
                  <a:extLst>
                    <a:ext uri="{9D8B030D-6E8A-4147-A177-3AD203B41FA5}">
                      <a16:colId xmlns:a16="http://schemas.microsoft.com/office/drawing/2014/main" val="20000"/>
                    </a:ext>
                  </a:extLst>
                </a:gridCol>
                <a:gridCol w="2585306">
                  <a:extLst>
                    <a:ext uri="{9D8B030D-6E8A-4147-A177-3AD203B41FA5}">
                      <a16:colId xmlns:a16="http://schemas.microsoft.com/office/drawing/2014/main" val="20001"/>
                    </a:ext>
                  </a:extLst>
                </a:gridCol>
              </a:tblGrid>
              <a:tr h="370840">
                <a:tc>
                  <a:txBody>
                    <a:bodyPr/>
                    <a:lstStyle/>
                    <a:p>
                      <a:r>
                        <a:rPr lang="en-US" sz="2000" dirty="0" smtClean="0"/>
                        <a:t>FY20</a:t>
                      </a:r>
                      <a:endParaRPr lang="en-US" sz="2000" dirty="0">
                        <a:latin typeface="Century Gothic" panose="020B0502020202020204" pitchFamily="34" charset="0"/>
                      </a:endParaRPr>
                    </a:p>
                  </a:txBody>
                  <a:tcPr/>
                </a:tc>
                <a:tc>
                  <a:txBody>
                    <a:bodyPr/>
                    <a:lstStyle/>
                    <a:p>
                      <a:r>
                        <a:rPr lang="en-US" sz="2000" dirty="0" smtClean="0"/>
                        <a:t>FY21</a:t>
                      </a:r>
                      <a:endParaRPr lang="en-US" sz="2000" dirty="0">
                        <a:latin typeface="Century Gothic" panose="020B0502020202020204" pitchFamily="34" charset="0"/>
                      </a:endParaRPr>
                    </a:p>
                  </a:txBody>
                  <a:tcPr/>
                </a:tc>
                <a:extLst>
                  <a:ext uri="{0D108BD9-81ED-4DB2-BD59-A6C34878D82A}">
                    <a16:rowId xmlns:a16="http://schemas.microsoft.com/office/drawing/2014/main" val="10000"/>
                  </a:ext>
                </a:extLst>
              </a:tr>
              <a:tr h="370840">
                <a:tc>
                  <a:txBody>
                    <a:bodyPr/>
                    <a:lstStyle/>
                    <a:p>
                      <a:r>
                        <a:rPr lang="en-US" sz="2000" dirty="0" smtClean="0"/>
                        <a:t>$</a:t>
                      </a:r>
                      <a:r>
                        <a:rPr lang="en-US" sz="2000" baseline="0" dirty="0" smtClean="0"/>
                        <a:t> 1.5</a:t>
                      </a:r>
                      <a:r>
                        <a:rPr lang="en-US" sz="2000" dirty="0" smtClean="0"/>
                        <a:t>M</a:t>
                      </a:r>
                      <a:endParaRPr lang="en-US" sz="2000" b="1" dirty="0">
                        <a:latin typeface="Century Gothic" panose="020B0502020202020204" pitchFamily="34" charset="0"/>
                      </a:endParaRPr>
                    </a:p>
                  </a:txBody>
                  <a:tcPr/>
                </a:tc>
                <a:tc>
                  <a:txBody>
                    <a:bodyPr/>
                    <a:lstStyle/>
                    <a:p>
                      <a:r>
                        <a:rPr lang="en-US" sz="2000" dirty="0" smtClean="0"/>
                        <a:t>$</a:t>
                      </a:r>
                      <a:r>
                        <a:rPr lang="en-US" sz="2000" baseline="0" dirty="0" smtClean="0"/>
                        <a:t> 1.5</a:t>
                      </a:r>
                      <a:r>
                        <a:rPr lang="en-US" sz="2000" dirty="0" smtClean="0"/>
                        <a:t>M</a:t>
                      </a:r>
                      <a:endParaRPr lang="en-US" sz="2000" b="1" dirty="0">
                        <a:latin typeface="Century Gothic" panose="020B0502020202020204" pitchFamily="34" charset="0"/>
                      </a:endParaRPr>
                    </a:p>
                  </a:txBody>
                  <a:tcPr/>
                </a:tc>
                <a:extLst>
                  <a:ext uri="{0D108BD9-81ED-4DB2-BD59-A6C34878D82A}">
                    <a16:rowId xmlns:a16="http://schemas.microsoft.com/office/drawing/2014/main" val="10001"/>
                  </a:ext>
                </a:extLst>
              </a:tr>
            </a:tbl>
          </a:graphicData>
        </a:graphic>
      </p:graphicFrame>
      <p:sp>
        <p:nvSpPr>
          <p:cNvPr id="3" name="Footer Placeholder 2"/>
          <p:cNvSpPr>
            <a:spLocks noGrp="1"/>
          </p:cNvSpPr>
          <p:nvPr>
            <p:ph type="ftr" sz="quarter" idx="3"/>
          </p:nvPr>
        </p:nvSpPr>
        <p:spPr/>
        <p:txBody>
          <a:bodyPr/>
          <a:lstStyle/>
          <a:p>
            <a:r>
              <a:rPr lang="en-US" smtClean="0"/>
              <a:t>Protecting the Safety and Security of Minnesotans</a:t>
            </a:r>
            <a:endParaRPr lang="en-US" dirty="0" smtClean="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7929" y="2753832"/>
            <a:ext cx="3995871" cy="2663914"/>
          </a:xfrm>
          <a:prstGeom prst="rect">
            <a:avLst/>
          </a:prstGeom>
        </p:spPr>
      </p:pic>
    </p:spTree>
    <p:extLst>
      <p:ext uri="{BB962C8B-B14F-4D97-AF65-F5344CB8AC3E}">
        <p14:creationId xmlns:p14="http://schemas.microsoft.com/office/powerpoint/2010/main" val="19561373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F81D-A78D-4910-93C0-586F59423C37}"/>
              </a:ext>
            </a:extLst>
          </p:cNvPr>
          <p:cNvSpPr>
            <a:spLocks noGrp="1"/>
          </p:cNvSpPr>
          <p:nvPr>
            <p:ph type="ctrTitle"/>
          </p:nvPr>
        </p:nvSpPr>
        <p:spPr/>
        <p:txBody>
          <a:bodyPr/>
          <a:lstStyle/>
          <a:p>
            <a:r>
              <a:rPr lang="en-US" dirty="0"/>
              <a:t>CORRECTIONS OPIOD TREATMENT PROVISIONS</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13630"/>
          <a:stretch/>
        </p:blipFill>
        <p:spPr>
          <a:xfrm>
            <a:off x="7704861" y="0"/>
            <a:ext cx="4487139" cy="347783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135" y="1"/>
            <a:ext cx="5178056" cy="3490686"/>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9773"/>
          <a:stretch/>
        </p:blipFill>
        <p:spPr>
          <a:xfrm>
            <a:off x="31899" y="1"/>
            <a:ext cx="4050854" cy="3490686"/>
          </a:xfrm>
          <a:prstGeom prst="rect">
            <a:avLst/>
          </a:prstGeom>
        </p:spPr>
      </p:pic>
      <p:sp>
        <p:nvSpPr>
          <p:cNvPr id="3" name="Footer Placeholder 2"/>
          <p:cNvSpPr>
            <a:spLocks noGrp="1"/>
          </p:cNvSpPr>
          <p:nvPr>
            <p:ph type="ftr" sz="quarter" idx="3"/>
          </p:nvPr>
        </p:nvSpPr>
        <p:spPr/>
        <p:txBody>
          <a:bodyPr/>
          <a:lstStyle/>
          <a:p>
            <a:r>
              <a:rPr lang="en-US" dirty="0"/>
              <a:t>One Minnesota | mn.gov/DOC</a:t>
            </a:r>
          </a:p>
        </p:txBody>
      </p:sp>
    </p:spTree>
    <p:extLst>
      <p:ext uri="{BB962C8B-B14F-4D97-AF65-F5344CB8AC3E}">
        <p14:creationId xmlns:p14="http://schemas.microsoft.com/office/powerpoint/2010/main" val="4076866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CORRECTIONS OPIOD TREATMENT PROVISIONS</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27</a:t>
            </a:fld>
            <a:endParaRPr lang="en-US" dirty="0"/>
          </a:p>
        </p:txBody>
      </p:sp>
      <p:sp>
        <p:nvSpPr>
          <p:cNvPr id="8" name="Rectangle 7"/>
          <p:cNvSpPr/>
          <p:nvPr/>
        </p:nvSpPr>
        <p:spPr>
          <a:xfrm>
            <a:off x="370476" y="1368265"/>
            <a:ext cx="6310242" cy="4524315"/>
          </a:xfrm>
          <a:prstGeom prst="rect">
            <a:avLst/>
          </a:prstGeom>
        </p:spPr>
        <p:txBody>
          <a:bodyPr wrap="square">
            <a:spAutoFit/>
          </a:bodyPr>
          <a:lstStyle/>
          <a:p>
            <a:r>
              <a:rPr lang="en-US" sz="2400" i="1" dirty="0">
                <a:latin typeface="Calibri" panose="020F0502020204030204" pitchFamily="34" charset="0"/>
                <a:ea typeface="Calibri" panose="020F0502020204030204" pitchFamily="34" charset="0"/>
                <a:cs typeface="Times New Roman" panose="02020603050405020304" pitchFamily="18" charset="0"/>
              </a:rPr>
              <a:t>Opioid addiction has a </a:t>
            </a:r>
            <a:r>
              <a:rPr lang="en-US" sz="2400" i="1" dirty="0" smtClean="0">
                <a:latin typeface="Calibri" panose="020F0502020204030204" pitchFamily="34" charset="0"/>
                <a:ea typeface="Calibri" panose="020F0502020204030204" pitchFamily="34" charset="0"/>
                <a:cs typeface="Times New Roman" panose="02020603050405020304" pitchFamily="18" charset="0"/>
              </a:rPr>
              <a:t>detrimental </a:t>
            </a:r>
            <a:r>
              <a:rPr lang="en-US" sz="2400" i="1" dirty="0">
                <a:latin typeface="Calibri" panose="020F0502020204030204" pitchFamily="34" charset="0"/>
                <a:ea typeface="Calibri" panose="020F0502020204030204" pitchFamily="34" charset="0"/>
                <a:cs typeface="Times New Roman" panose="02020603050405020304" pitchFamily="18" charset="0"/>
              </a:rPr>
              <a:t>impact on communities throughout </a:t>
            </a:r>
            <a:r>
              <a:rPr lang="en-US" sz="2400" i="1" dirty="0" smtClean="0">
                <a:latin typeface="Calibri" panose="020F0502020204030204" pitchFamily="34" charset="0"/>
                <a:ea typeface="Calibri" panose="020F0502020204030204" pitchFamily="34" charset="0"/>
                <a:cs typeface="Times New Roman" panose="02020603050405020304" pitchFamily="18" charset="0"/>
              </a:rPr>
              <a:t>Minnesota, and an increasing </a:t>
            </a:r>
            <a:r>
              <a:rPr lang="en-US" sz="2400" i="1" dirty="0">
                <a:latin typeface="Calibri" panose="020F0502020204030204" pitchFamily="34" charset="0"/>
                <a:ea typeface="Calibri" panose="020F0502020204030204" pitchFamily="34" charset="0"/>
                <a:cs typeface="Times New Roman" panose="02020603050405020304" pitchFamily="18" charset="0"/>
              </a:rPr>
              <a:t>number of people are coming into the DOC system with opioid addictions. </a:t>
            </a:r>
            <a:r>
              <a:rPr lang="en-US" sz="2400" i="1" dirty="0" smtClean="0">
                <a:latin typeface="Calibri" panose="020F0502020204030204" pitchFamily="34" charset="0"/>
                <a:ea typeface="Calibri" panose="020F0502020204030204" pitchFamily="34" charset="0"/>
                <a:cs typeface="Times New Roman" panose="02020603050405020304" pitchFamily="18" charset="0"/>
              </a:rPr>
              <a:t>Providing </a:t>
            </a:r>
            <a:r>
              <a:rPr lang="en-US" sz="2400" i="1" dirty="0">
                <a:latin typeface="Calibri" panose="020F0502020204030204" pitchFamily="34" charset="0"/>
                <a:ea typeface="Calibri" panose="020F0502020204030204" pitchFamily="34" charset="0"/>
                <a:cs typeface="Times New Roman" panose="02020603050405020304" pitchFamily="18" charset="0"/>
              </a:rPr>
              <a:t>opioid treatment programs and other services to those who are incarcerated and under supervision in </a:t>
            </a:r>
            <a:r>
              <a:rPr lang="en-US" sz="2400" i="1" dirty="0" smtClean="0">
                <a:latin typeface="Calibri" panose="020F0502020204030204" pitchFamily="34" charset="0"/>
                <a:ea typeface="Calibri" panose="020F0502020204030204" pitchFamily="34" charset="0"/>
                <a:cs typeface="Times New Roman" panose="02020603050405020304" pitchFamily="18" charset="0"/>
              </a:rPr>
              <a:t>our </a:t>
            </a:r>
            <a:r>
              <a:rPr lang="en-US" sz="2400" i="1" dirty="0">
                <a:latin typeface="Calibri" panose="020F0502020204030204" pitchFamily="34" charset="0"/>
                <a:ea typeface="Calibri" panose="020F0502020204030204" pitchFamily="34" charset="0"/>
                <a:cs typeface="Times New Roman" panose="02020603050405020304" pitchFamily="18" charset="0"/>
              </a:rPr>
              <a:t>communities is critical to battling this </a:t>
            </a:r>
            <a:r>
              <a:rPr lang="en-US" sz="2400" i="1" dirty="0" smtClean="0">
                <a:latin typeface="Calibri" panose="020F0502020204030204" pitchFamily="34" charset="0"/>
                <a:ea typeface="Calibri" panose="020F0502020204030204" pitchFamily="34" charset="0"/>
                <a:cs typeface="Times New Roman" panose="02020603050405020304" pitchFamily="18" charset="0"/>
              </a:rPr>
              <a:t>epidemic</a:t>
            </a:r>
            <a:r>
              <a:rPr lang="en-US" sz="2400" i="1" dirty="0">
                <a:latin typeface="Calibri" panose="020F0502020204030204" pitchFamily="34" charset="0"/>
                <a:ea typeface="Calibri" panose="020F0502020204030204" pitchFamily="34" charset="0"/>
                <a:cs typeface="Times New Roman" panose="02020603050405020304" pitchFamily="18" charset="0"/>
              </a:rPr>
              <a:t>.</a:t>
            </a:r>
          </a:p>
          <a:p>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Invests in pre-release planning services and the establishment of a Medication Assisted Treatment (MAT) program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830006416"/>
              </p:ext>
            </p:extLst>
          </p:nvPr>
        </p:nvGraphicFramePr>
        <p:xfrm>
          <a:off x="6870242" y="1468390"/>
          <a:ext cx="5170612" cy="792480"/>
        </p:xfrm>
        <a:graphic>
          <a:graphicData uri="http://schemas.openxmlformats.org/drawingml/2006/table">
            <a:tbl>
              <a:tblPr firstRow="1" bandRow="1">
                <a:tableStyleId>{00A15C55-8517-42AA-B614-E9B94910E393}</a:tableStyleId>
              </a:tblPr>
              <a:tblGrid>
                <a:gridCol w="2585306">
                  <a:extLst>
                    <a:ext uri="{9D8B030D-6E8A-4147-A177-3AD203B41FA5}">
                      <a16:colId xmlns:a16="http://schemas.microsoft.com/office/drawing/2014/main" val="20000"/>
                    </a:ext>
                  </a:extLst>
                </a:gridCol>
                <a:gridCol w="2585306">
                  <a:extLst>
                    <a:ext uri="{9D8B030D-6E8A-4147-A177-3AD203B41FA5}">
                      <a16:colId xmlns:a16="http://schemas.microsoft.com/office/drawing/2014/main" val="20001"/>
                    </a:ext>
                  </a:extLst>
                </a:gridCol>
              </a:tblGrid>
              <a:tr h="370840">
                <a:tc>
                  <a:txBody>
                    <a:bodyPr/>
                    <a:lstStyle/>
                    <a:p>
                      <a:r>
                        <a:rPr lang="en-US" sz="2000" dirty="0" smtClean="0"/>
                        <a:t>FY20</a:t>
                      </a:r>
                      <a:endParaRPr lang="en-US" sz="2000" dirty="0">
                        <a:latin typeface="Century Gothic" panose="020B0502020202020204" pitchFamily="34" charset="0"/>
                      </a:endParaRPr>
                    </a:p>
                  </a:txBody>
                  <a:tcPr/>
                </a:tc>
                <a:tc>
                  <a:txBody>
                    <a:bodyPr/>
                    <a:lstStyle/>
                    <a:p>
                      <a:r>
                        <a:rPr lang="en-US" sz="2000" dirty="0" smtClean="0"/>
                        <a:t>FY21</a:t>
                      </a:r>
                      <a:endParaRPr lang="en-US" sz="2000" dirty="0">
                        <a:latin typeface="Century Gothic" panose="020B0502020202020204" pitchFamily="34" charset="0"/>
                      </a:endParaRPr>
                    </a:p>
                  </a:txBody>
                  <a:tcPr/>
                </a:tc>
                <a:extLst>
                  <a:ext uri="{0D108BD9-81ED-4DB2-BD59-A6C34878D82A}">
                    <a16:rowId xmlns:a16="http://schemas.microsoft.com/office/drawing/2014/main" val="10000"/>
                  </a:ext>
                </a:extLst>
              </a:tr>
              <a:tr h="370840">
                <a:tc>
                  <a:txBody>
                    <a:bodyPr/>
                    <a:lstStyle/>
                    <a:p>
                      <a:r>
                        <a:rPr lang="en-US" sz="2000" dirty="0" smtClean="0"/>
                        <a:t>$</a:t>
                      </a:r>
                      <a:r>
                        <a:rPr lang="en-US" sz="2000" baseline="0" dirty="0" smtClean="0"/>
                        <a:t> 0.965</a:t>
                      </a:r>
                      <a:r>
                        <a:rPr lang="en-US" sz="2000" dirty="0" smtClean="0"/>
                        <a:t>M</a:t>
                      </a:r>
                      <a:endParaRPr lang="en-US" sz="2000" b="1" dirty="0">
                        <a:latin typeface="Century Gothic" panose="020B0502020202020204" pitchFamily="34" charset="0"/>
                      </a:endParaRPr>
                    </a:p>
                  </a:txBody>
                  <a:tcPr/>
                </a:tc>
                <a:tc>
                  <a:txBody>
                    <a:bodyPr/>
                    <a:lstStyle/>
                    <a:p>
                      <a:r>
                        <a:rPr lang="en-US" sz="2000" dirty="0" smtClean="0"/>
                        <a:t>$</a:t>
                      </a:r>
                      <a:r>
                        <a:rPr lang="en-US" sz="2000" baseline="0" dirty="0" smtClean="0"/>
                        <a:t> 0.965</a:t>
                      </a:r>
                      <a:r>
                        <a:rPr lang="en-US" sz="2000" dirty="0" smtClean="0"/>
                        <a:t>M</a:t>
                      </a:r>
                      <a:endParaRPr lang="en-US" sz="2000" b="1" dirty="0">
                        <a:latin typeface="Century Gothic" panose="020B0502020202020204" pitchFamily="34" charset="0"/>
                      </a:endParaRPr>
                    </a:p>
                  </a:txBody>
                  <a:tcPr/>
                </a:tc>
                <a:extLst>
                  <a:ext uri="{0D108BD9-81ED-4DB2-BD59-A6C34878D82A}">
                    <a16:rowId xmlns:a16="http://schemas.microsoft.com/office/drawing/2014/main" val="10001"/>
                  </a:ext>
                </a:extLst>
              </a:tr>
            </a:tbl>
          </a:graphicData>
        </a:graphic>
      </p:graphicFrame>
      <p:sp>
        <p:nvSpPr>
          <p:cNvPr id="3" name="Footer Placeholder 2"/>
          <p:cNvSpPr>
            <a:spLocks noGrp="1"/>
          </p:cNvSpPr>
          <p:nvPr>
            <p:ph type="ftr" sz="quarter" idx="3"/>
          </p:nvPr>
        </p:nvSpPr>
        <p:spPr/>
        <p:txBody>
          <a:bodyPr/>
          <a:lstStyle/>
          <a:p>
            <a:r>
              <a:rPr lang="en-US" smtClean="0"/>
              <a:t>Protecting the Safety and Security of Minnesotans</a:t>
            </a:r>
            <a:endParaRPr lang="en-US" dirty="0" smtClean="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8133"/>
          <a:stretch/>
        </p:blipFill>
        <p:spPr>
          <a:xfrm>
            <a:off x="7152167" y="2724639"/>
            <a:ext cx="4382635" cy="2673386"/>
          </a:xfrm>
          <a:prstGeom prst="rect">
            <a:avLst/>
          </a:prstGeom>
        </p:spPr>
      </p:pic>
    </p:spTree>
    <p:extLst>
      <p:ext uri="{BB962C8B-B14F-4D97-AF65-F5344CB8AC3E}">
        <p14:creationId xmlns:p14="http://schemas.microsoft.com/office/powerpoint/2010/main" val="16297702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F81D-A78D-4910-93C0-586F59423C37}"/>
              </a:ext>
            </a:extLst>
          </p:cNvPr>
          <p:cNvSpPr>
            <a:spLocks noGrp="1"/>
          </p:cNvSpPr>
          <p:nvPr>
            <p:ph type="ctrTitle"/>
          </p:nvPr>
        </p:nvSpPr>
        <p:spPr/>
        <p:txBody>
          <a:bodyPr/>
          <a:lstStyle/>
          <a:p>
            <a:r>
              <a:rPr lang="en-US" dirty="0"/>
              <a:t>Reducing Recidivism </a:t>
            </a:r>
            <a:r>
              <a:rPr lang="en-US" dirty="0" smtClean="0"/>
              <a:t>Through </a:t>
            </a:r>
            <a:r>
              <a:rPr lang="en-US" dirty="0"/>
              <a:t>Connecting Families and Reentry Programs</a:t>
            </a:r>
          </a:p>
        </p:txBody>
      </p:sp>
      <p:pic>
        <p:nvPicPr>
          <p:cNvPr id="5" name="Picture 4"/>
          <p:cNvPicPr>
            <a:picLocks noChangeAspect="1"/>
          </p:cNvPicPr>
          <p:nvPr/>
        </p:nvPicPr>
        <p:blipFill>
          <a:blip r:embed="rId3"/>
          <a:stretch>
            <a:fillRect/>
          </a:stretch>
        </p:blipFill>
        <p:spPr>
          <a:xfrm>
            <a:off x="3358803" y="-10633"/>
            <a:ext cx="5201173" cy="3488427"/>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1446" t="12545"/>
          <a:stretch/>
        </p:blipFill>
        <p:spPr>
          <a:xfrm>
            <a:off x="0" y="-1"/>
            <a:ext cx="4231125" cy="3477837"/>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r="12951"/>
          <a:stretch/>
        </p:blipFill>
        <p:spPr>
          <a:xfrm>
            <a:off x="7473612" y="-37032"/>
            <a:ext cx="4718388" cy="3514868"/>
          </a:xfrm>
          <a:prstGeom prst="rect">
            <a:avLst/>
          </a:prstGeom>
        </p:spPr>
      </p:pic>
      <p:sp>
        <p:nvSpPr>
          <p:cNvPr id="3" name="Footer Placeholder 2"/>
          <p:cNvSpPr>
            <a:spLocks noGrp="1"/>
          </p:cNvSpPr>
          <p:nvPr>
            <p:ph type="ftr" sz="quarter" idx="3"/>
          </p:nvPr>
        </p:nvSpPr>
        <p:spPr/>
        <p:txBody>
          <a:bodyPr/>
          <a:lstStyle/>
          <a:p>
            <a:r>
              <a:rPr lang="en-US" dirty="0"/>
              <a:t>One Minnesota | mn.gov/DOC</a:t>
            </a:r>
          </a:p>
        </p:txBody>
      </p:sp>
    </p:spTree>
    <p:extLst>
      <p:ext uri="{BB962C8B-B14F-4D97-AF65-F5344CB8AC3E}">
        <p14:creationId xmlns:p14="http://schemas.microsoft.com/office/powerpoint/2010/main" val="28299640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4332"/>
            <a:ext cx="10515600" cy="914400"/>
          </a:xfrm>
        </p:spPr>
        <p:txBody>
          <a:bodyPr>
            <a:normAutofit fontScale="90000"/>
          </a:bodyPr>
          <a:lstStyle/>
          <a:p>
            <a:r>
              <a:rPr lang="en-US" dirty="0" smtClean="0"/>
              <a:t>REDUCING RECIDIVISM THROUGH CONNECTING FAMILIES AND RE-ENTRY PROGRAMS</a:t>
            </a:r>
            <a:br>
              <a:rPr lang="en-US" dirty="0" smtClean="0"/>
            </a:b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29</a:t>
            </a:fld>
            <a:endParaRPr lang="en-US" dirty="0"/>
          </a:p>
        </p:txBody>
      </p:sp>
      <p:sp>
        <p:nvSpPr>
          <p:cNvPr id="7" name="Rectangle 6"/>
          <p:cNvSpPr/>
          <p:nvPr/>
        </p:nvSpPr>
        <p:spPr>
          <a:xfrm>
            <a:off x="149290" y="1359284"/>
            <a:ext cx="6720953" cy="4524315"/>
          </a:xfrm>
          <a:prstGeom prst="rect">
            <a:avLst/>
          </a:prstGeom>
        </p:spPr>
        <p:txBody>
          <a:bodyPr wrap="square">
            <a:spAutoFit/>
          </a:bodyPr>
          <a:lstStyle/>
          <a:p>
            <a:r>
              <a:rPr lang="en-US" sz="2400" i="1" dirty="0" smtClean="0">
                <a:latin typeface="Calibri" panose="020F0502020204030204" pitchFamily="34" charset="0"/>
                <a:ea typeface="Calibri" panose="020F0502020204030204" pitchFamily="34" charset="0"/>
                <a:cs typeface="Times New Roman" panose="02020603050405020304" pitchFamily="18" charset="0"/>
              </a:rPr>
              <a:t>An investment in successful reentry planning, parenting programs for those nearing release, and transportation for children to visit their parents is integral for their prosperity and to reducing recidivism.</a:t>
            </a:r>
            <a:br>
              <a:rPr lang="en-US" sz="2400" i="1" dirty="0" smtClean="0">
                <a:latin typeface="Calibri" panose="020F0502020204030204" pitchFamily="34" charset="0"/>
                <a:ea typeface="Calibri" panose="020F0502020204030204" pitchFamily="34" charset="0"/>
                <a:cs typeface="Times New Roman" panose="02020603050405020304" pitchFamily="18" charset="0"/>
              </a:rPr>
            </a:b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Invests in transportation services to reduce visiting barriers for children of incarcerated offenders</a:t>
            </a:r>
          </a:p>
          <a:p>
            <a:pPr marL="342900" indent="-342900">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Improves parenting skills for incarcerated parents</a:t>
            </a:r>
          </a:p>
          <a:p>
            <a:pPr marL="342900" indent="-342900">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Delivers culturally specific reintegration services for incarcerated Native American population</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157125743"/>
              </p:ext>
            </p:extLst>
          </p:nvPr>
        </p:nvGraphicFramePr>
        <p:xfrm>
          <a:off x="6870242" y="1468390"/>
          <a:ext cx="5170612" cy="792480"/>
        </p:xfrm>
        <a:graphic>
          <a:graphicData uri="http://schemas.openxmlformats.org/drawingml/2006/table">
            <a:tbl>
              <a:tblPr firstRow="1" bandRow="1">
                <a:tableStyleId>{00A15C55-8517-42AA-B614-E9B94910E393}</a:tableStyleId>
              </a:tblPr>
              <a:tblGrid>
                <a:gridCol w="2585306">
                  <a:extLst>
                    <a:ext uri="{9D8B030D-6E8A-4147-A177-3AD203B41FA5}">
                      <a16:colId xmlns:a16="http://schemas.microsoft.com/office/drawing/2014/main" val="20000"/>
                    </a:ext>
                  </a:extLst>
                </a:gridCol>
                <a:gridCol w="2585306">
                  <a:extLst>
                    <a:ext uri="{9D8B030D-6E8A-4147-A177-3AD203B41FA5}">
                      <a16:colId xmlns:a16="http://schemas.microsoft.com/office/drawing/2014/main" val="20001"/>
                    </a:ext>
                  </a:extLst>
                </a:gridCol>
              </a:tblGrid>
              <a:tr h="370840">
                <a:tc>
                  <a:txBody>
                    <a:bodyPr/>
                    <a:lstStyle/>
                    <a:p>
                      <a:r>
                        <a:rPr lang="en-US" sz="2000" dirty="0" smtClean="0"/>
                        <a:t>FY20</a:t>
                      </a:r>
                      <a:endParaRPr lang="en-US" sz="2000" dirty="0">
                        <a:latin typeface="Century Gothic" panose="020B0502020202020204" pitchFamily="34" charset="0"/>
                      </a:endParaRPr>
                    </a:p>
                  </a:txBody>
                  <a:tcPr/>
                </a:tc>
                <a:tc>
                  <a:txBody>
                    <a:bodyPr/>
                    <a:lstStyle/>
                    <a:p>
                      <a:r>
                        <a:rPr lang="en-US" sz="2000" dirty="0" smtClean="0"/>
                        <a:t>FY21</a:t>
                      </a:r>
                      <a:endParaRPr lang="en-US" sz="2000" dirty="0">
                        <a:latin typeface="Century Gothic" panose="020B0502020202020204" pitchFamily="34" charset="0"/>
                      </a:endParaRPr>
                    </a:p>
                  </a:txBody>
                  <a:tcPr/>
                </a:tc>
                <a:extLst>
                  <a:ext uri="{0D108BD9-81ED-4DB2-BD59-A6C34878D82A}">
                    <a16:rowId xmlns:a16="http://schemas.microsoft.com/office/drawing/2014/main" val="10000"/>
                  </a:ext>
                </a:extLst>
              </a:tr>
              <a:tr h="370840">
                <a:tc>
                  <a:txBody>
                    <a:bodyPr/>
                    <a:lstStyle/>
                    <a:p>
                      <a:r>
                        <a:rPr lang="en-US" sz="2000" dirty="0" smtClean="0"/>
                        <a:t>$</a:t>
                      </a:r>
                      <a:r>
                        <a:rPr lang="en-US" sz="2000" baseline="0" dirty="0" smtClean="0"/>
                        <a:t> 1</a:t>
                      </a:r>
                      <a:r>
                        <a:rPr lang="en-US" sz="2000" dirty="0" smtClean="0"/>
                        <a:t>M</a:t>
                      </a:r>
                      <a:endParaRPr lang="en-US" sz="2000" b="1" dirty="0">
                        <a:latin typeface="Century Gothic" panose="020B0502020202020204" pitchFamily="34" charset="0"/>
                      </a:endParaRPr>
                    </a:p>
                  </a:txBody>
                  <a:tcPr/>
                </a:tc>
                <a:tc>
                  <a:txBody>
                    <a:bodyPr/>
                    <a:lstStyle/>
                    <a:p>
                      <a:r>
                        <a:rPr lang="en-US" sz="2000" dirty="0" smtClean="0"/>
                        <a:t>$</a:t>
                      </a:r>
                      <a:r>
                        <a:rPr lang="en-US" sz="2000" baseline="0" dirty="0" smtClean="0"/>
                        <a:t> 1</a:t>
                      </a:r>
                      <a:r>
                        <a:rPr lang="en-US" sz="2000" dirty="0" smtClean="0"/>
                        <a:t>M</a:t>
                      </a:r>
                      <a:endParaRPr lang="en-US" sz="2000" b="1" dirty="0">
                        <a:latin typeface="Century Gothic" panose="020B0502020202020204" pitchFamily="34" charset="0"/>
                      </a:endParaRPr>
                    </a:p>
                  </a:txBody>
                  <a:tcPr/>
                </a:tc>
                <a:extLst>
                  <a:ext uri="{0D108BD9-81ED-4DB2-BD59-A6C34878D82A}">
                    <a16:rowId xmlns:a16="http://schemas.microsoft.com/office/drawing/2014/main" val="10001"/>
                  </a:ext>
                </a:extLst>
              </a:tr>
            </a:tbl>
          </a:graphicData>
        </a:graphic>
      </p:graphicFrame>
      <p:sp>
        <p:nvSpPr>
          <p:cNvPr id="3" name="Footer Placeholder 2"/>
          <p:cNvSpPr>
            <a:spLocks noGrp="1"/>
          </p:cNvSpPr>
          <p:nvPr>
            <p:ph type="ftr" sz="quarter" idx="3"/>
          </p:nvPr>
        </p:nvSpPr>
        <p:spPr/>
        <p:txBody>
          <a:bodyPr/>
          <a:lstStyle/>
          <a:p>
            <a:r>
              <a:rPr lang="en-US" smtClean="0"/>
              <a:t>Protecting the Safety and Security of Minnesotans</a:t>
            </a:r>
            <a:endParaRPr lang="en-US" dirty="0" smtClean="0"/>
          </a:p>
        </p:txBody>
      </p:sp>
      <p:pic>
        <p:nvPicPr>
          <p:cNvPr id="9" name="Picture 8"/>
          <p:cNvPicPr>
            <a:picLocks noChangeAspect="1"/>
          </p:cNvPicPr>
          <p:nvPr/>
        </p:nvPicPr>
        <p:blipFill>
          <a:blip r:embed="rId2"/>
          <a:stretch>
            <a:fillRect/>
          </a:stretch>
        </p:blipFill>
        <p:spPr>
          <a:xfrm>
            <a:off x="7325745" y="2733620"/>
            <a:ext cx="4028055" cy="2701617"/>
          </a:xfrm>
          <a:prstGeom prst="rect">
            <a:avLst/>
          </a:prstGeom>
        </p:spPr>
      </p:pic>
    </p:spTree>
    <p:extLst>
      <p:ext uri="{BB962C8B-B14F-4D97-AF65-F5344CB8AC3E}">
        <p14:creationId xmlns:p14="http://schemas.microsoft.com/office/powerpoint/2010/main" val="30812325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350" y="152400"/>
            <a:ext cx="11220450" cy="914400"/>
          </a:xfrm>
        </p:spPr>
        <p:txBody>
          <a:bodyPr>
            <a:noAutofit/>
          </a:bodyPr>
          <a:lstStyle/>
          <a:p>
            <a:pPr algn="ctr"/>
            <a:r>
              <a:rPr lang="en-US" dirty="0" smtClean="0"/>
              <a:t>Overview – FY2019 General Fund</a:t>
            </a:r>
            <a:endParaRPr lang="en-US" dirty="0"/>
          </a:p>
        </p:txBody>
      </p:sp>
      <p:sp>
        <p:nvSpPr>
          <p:cNvPr id="2" name="Content Placeholder 1"/>
          <p:cNvSpPr>
            <a:spLocks noGrp="1"/>
          </p:cNvSpPr>
          <p:nvPr>
            <p:ph idx="1"/>
          </p:nvPr>
        </p:nvSpPr>
        <p:spPr>
          <a:xfrm>
            <a:off x="269612" y="1298484"/>
            <a:ext cx="6875467" cy="1848753"/>
          </a:xfrm>
        </p:spPr>
        <p:txBody>
          <a:bodyPr>
            <a:noAutofit/>
          </a:bodyPr>
          <a:lstStyle/>
          <a:p>
            <a:pPr marL="0" indent="0">
              <a:spcBef>
                <a:spcPts val="0"/>
              </a:spcBef>
              <a:spcAft>
                <a:spcPts val="1200"/>
              </a:spcAft>
              <a:buNone/>
            </a:pPr>
            <a:r>
              <a:rPr lang="en-US" sz="2400" b="1" dirty="0" smtClean="0"/>
              <a:t>Total DOC General Fund Budget $588.139M</a:t>
            </a:r>
            <a:r>
              <a:rPr lang="en-US" sz="2400" b="1" dirty="0"/>
              <a:t>	</a:t>
            </a:r>
            <a:endParaRPr lang="en-US" sz="2400" b="1" dirty="0" smtClean="0"/>
          </a:p>
          <a:p>
            <a:pPr>
              <a:spcBef>
                <a:spcPts val="0"/>
              </a:spcBef>
              <a:spcAft>
                <a:spcPts val="1200"/>
              </a:spcAft>
            </a:pPr>
            <a:r>
              <a:rPr lang="en-US" sz="2000" dirty="0" smtClean="0"/>
              <a:t>Represents 2.5</a:t>
            </a:r>
            <a:r>
              <a:rPr lang="en-US" sz="2000" dirty="0"/>
              <a:t>% of the State’s total general fund </a:t>
            </a:r>
            <a:r>
              <a:rPr lang="en-US" sz="2000" dirty="0" smtClean="0"/>
              <a:t>budget </a:t>
            </a:r>
          </a:p>
          <a:p>
            <a:pPr>
              <a:spcBef>
                <a:spcPts val="0"/>
              </a:spcBef>
              <a:spcAft>
                <a:spcPts val="1200"/>
              </a:spcAft>
            </a:pPr>
            <a:r>
              <a:rPr lang="en-US" sz="2000" dirty="0" smtClean="0"/>
              <a:t>96% General Fund</a:t>
            </a:r>
            <a:endParaRPr lang="en-US" sz="2800" dirty="0"/>
          </a:p>
          <a:p>
            <a:pPr marL="0" indent="0">
              <a:spcBef>
                <a:spcPts val="0"/>
              </a:spcBef>
              <a:buNone/>
            </a:pPr>
            <a:endParaRPr lang="en-US" sz="2800" dirty="0" smtClean="0"/>
          </a:p>
          <a:p>
            <a:pPr marL="0" indent="0">
              <a:spcBef>
                <a:spcPts val="0"/>
              </a:spcBef>
              <a:buNone/>
            </a:pPr>
            <a:endParaRPr lang="en-US" sz="2800" dirty="0"/>
          </a:p>
          <a:p>
            <a:pPr>
              <a:spcBef>
                <a:spcPts val="0"/>
              </a:spcBef>
            </a:pPr>
            <a:endParaRPr lang="en-US" sz="2800" dirty="0"/>
          </a:p>
          <a:p>
            <a:pPr marL="0" indent="0">
              <a:spcBef>
                <a:spcPts val="0"/>
              </a:spcBef>
              <a:buNone/>
            </a:pPr>
            <a:endParaRPr lang="en-US" sz="2800" dirty="0"/>
          </a:p>
          <a:p>
            <a:pPr marL="0" indent="0">
              <a:spcBef>
                <a:spcPts val="0"/>
              </a:spcBef>
              <a:buNone/>
            </a:pPr>
            <a:endParaRPr lang="en-US" sz="2800" dirty="0"/>
          </a:p>
          <a:p>
            <a:pPr>
              <a:lnSpc>
                <a:spcPct val="150000"/>
              </a:lnSpc>
            </a:pPr>
            <a:endParaRPr lang="en-US" sz="2800" dirty="0"/>
          </a:p>
        </p:txBody>
      </p:sp>
      <p:sp>
        <p:nvSpPr>
          <p:cNvPr id="4" name="Slide Number Placeholder 3"/>
          <p:cNvSpPr>
            <a:spLocks noGrp="1"/>
          </p:cNvSpPr>
          <p:nvPr>
            <p:ph type="sldNum" sz="quarter" idx="12"/>
          </p:nvPr>
        </p:nvSpPr>
        <p:spPr/>
        <p:txBody>
          <a:bodyPr/>
          <a:lstStyle/>
          <a:p>
            <a:fld id="{6E117D9A-00CE-4812-BDBD-320EC474ABDC}" type="slidenum">
              <a:rPr lang="en-US" smtClean="0"/>
              <a:pPr/>
              <a:t>3</a:t>
            </a:fld>
            <a:endParaRPr lang="en-US" dirty="0"/>
          </a:p>
        </p:txBody>
      </p:sp>
      <p:graphicFrame>
        <p:nvGraphicFramePr>
          <p:cNvPr id="9" name="Chart 8"/>
          <p:cNvGraphicFramePr/>
          <p:nvPr>
            <p:extLst>
              <p:ext uri="{D42A27DB-BD31-4B8C-83A1-F6EECF244321}">
                <p14:modId xmlns:p14="http://schemas.microsoft.com/office/powerpoint/2010/main" val="575498231"/>
              </p:ext>
            </p:extLst>
          </p:nvPr>
        </p:nvGraphicFramePr>
        <p:xfrm>
          <a:off x="4391248" y="1902742"/>
          <a:ext cx="7648622" cy="4040858"/>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4"/>
          <p:cNvSpPr>
            <a:spLocks noGrp="1"/>
          </p:cNvSpPr>
          <p:nvPr>
            <p:ph type="ftr" sz="quarter" idx="3"/>
          </p:nvPr>
        </p:nvSpPr>
        <p:spPr/>
        <p:txBody>
          <a:bodyPr/>
          <a:lstStyle/>
          <a:p>
            <a:r>
              <a:rPr lang="en-US" smtClean="0"/>
              <a:t>Protecting the Safety and Security of Minnesotans</a:t>
            </a:r>
            <a:endParaRPr lang="en-US" dirty="0" smtClean="0"/>
          </a:p>
        </p:txBody>
      </p:sp>
    </p:spTree>
    <p:extLst>
      <p:ext uri="{BB962C8B-B14F-4D97-AF65-F5344CB8AC3E}">
        <p14:creationId xmlns:p14="http://schemas.microsoft.com/office/powerpoint/2010/main" val="960119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8F45C-6F3A-4C7F-9A9E-B1F1DAD1860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B1E8F6F-6082-4788-A95A-7AEA07A378A4}"/>
              </a:ext>
            </a:extLst>
          </p:cNvPr>
          <p:cNvSpPr>
            <a:spLocks noGrp="1"/>
          </p:cNvSpPr>
          <p:nvPr>
            <p:ph type="body"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58C07E1F-4105-4890-A344-9CE4E9BBA4EA}"/>
              </a:ext>
            </a:extLst>
          </p:cNvPr>
          <p:cNvSpPr>
            <a:spLocks noGrp="1"/>
          </p:cNvSpPr>
          <p:nvPr>
            <p:ph type="sldNum" sz="quarter" idx="11"/>
          </p:nvPr>
        </p:nvSpPr>
        <p:spPr/>
        <p:txBody>
          <a:bodyPr/>
          <a:lstStyle/>
          <a:p>
            <a:fld id="{48F63A3B-78C7-47BE-AE5E-E10140E04643}" type="slidenum">
              <a:rPr lang="en-US" smtClean="0"/>
              <a:pPr/>
              <a:t>30</a:t>
            </a:fld>
            <a:endParaRPr lang="en-US" dirty="0"/>
          </a:p>
        </p:txBody>
      </p:sp>
      <p:sp>
        <p:nvSpPr>
          <p:cNvPr id="4" name="Footer Placeholder 3"/>
          <p:cNvSpPr>
            <a:spLocks noGrp="1"/>
          </p:cNvSpPr>
          <p:nvPr>
            <p:ph type="ftr" sz="quarter" idx="12"/>
          </p:nvPr>
        </p:nvSpPr>
        <p:spPr/>
        <p:txBody>
          <a:bodyPr/>
          <a:lstStyle/>
          <a:p>
            <a:r>
              <a:rPr lang="en-US" smtClean="0">
                <a:solidFill>
                  <a:schemeClr val="tx2"/>
                </a:solidFill>
              </a:rPr>
              <a:t>Protecting the Safety and Security of Minnesotans</a:t>
            </a:r>
            <a:endParaRPr lang="en-US" dirty="0">
              <a:solidFill>
                <a:schemeClr val="tx2"/>
              </a:solidFill>
            </a:endParaRPr>
          </a:p>
        </p:txBody>
      </p:sp>
    </p:spTree>
    <p:extLst>
      <p:ext uri="{BB962C8B-B14F-4D97-AF65-F5344CB8AC3E}">
        <p14:creationId xmlns:p14="http://schemas.microsoft.com/office/powerpoint/2010/main" val="3215576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Overview </a:t>
            </a:r>
            <a:r>
              <a:rPr lang="en-US" dirty="0"/>
              <a:t>– FY2019 General Fund</a:t>
            </a:r>
          </a:p>
        </p:txBody>
      </p:sp>
      <p:sp>
        <p:nvSpPr>
          <p:cNvPr id="5" name="Slide Number Placeholder 4"/>
          <p:cNvSpPr>
            <a:spLocks noGrp="1"/>
          </p:cNvSpPr>
          <p:nvPr>
            <p:ph type="sldNum" sz="quarter" idx="12"/>
          </p:nvPr>
        </p:nvSpPr>
        <p:spPr/>
        <p:txBody>
          <a:bodyPr/>
          <a:lstStyle/>
          <a:p>
            <a:fld id="{48F63A3B-78C7-47BE-AE5E-E10140E04643}" type="slidenum">
              <a:rPr lang="en-US" smtClean="0"/>
              <a:t>4</a:t>
            </a:fld>
            <a:endParaRPr lang="en-US" dirty="0"/>
          </a:p>
        </p:txBody>
      </p:sp>
      <p:graphicFrame>
        <p:nvGraphicFramePr>
          <p:cNvPr id="8" name="Chart 7"/>
          <p:cNvGraphicFramePr/>
          <p:nvPr>
            <p:extLst>
              <p:ext uri="{D42A27DB-BD31-4B8C-83A1-F6EECF244321}">
                <p14:modId xmlns:p14="http://schemas.microsoft.com/office/powerpoint/2010/main" val="1758773245"/>
              </p:ext>
            </p:extLst>
          </p:nvPr>
        </p:nvGraphicFramePr>
        <p:xfrm>
          <a:off x="-96231" y="1356254"/>
          <a:ext cx="6328219" cy="48898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3623946861"/>
              </p:ext>
            </p:extLst>
          </p:nvPr>
        </p:nvGraphicFramePr>
        <p:xfrm>
          <a:off x="5754694" y="1731904"/>
          <a:ext cx="6270260" cy="45141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p:nvPr>
            <p:extLst>
              <p:ext uri="{D42A27DB-BD31-4B8C-83A1-F6EECF244321}">
                <p14:modId xmlns:p14="http://schemas.microsoft.com/office/powerpoint/2010/main" val="2909813814"/>
              </p:ext>
            </p:extLst>
          </p:nvPr>
        </p:nvGraphicFramePr>
        <p:xfrm>
          <a:off x="3859618" y="1436316"/>
          <a:ext cx="8491871" cy="5105325"/>
        </p:xfrm>
        <a:graphic>
          <a:graphicData uri="http://schemas.openxmlformats.org/drawingml/2006/chart">
            <c:chart xmlns:c="http://schemas.openxmlformats.org/drawingml/2006/chart" xmlns:r="http://schemas.openxmlformats.org/officeDocument/2006/relationships" r:id="rId5"/>
          </a:graphicData>
        </a:graphic>
      </p:graphicFrame>
      <p:sp>
        <p:nvSpPr>
          <p:cNvPr id="3" name="Footer Placeholder 2"/>
          <p:cNvSpPr>
            <a:spLocks noGrp="1"/>
          </p:cNvSpPr>
          <p:nvPr>
            <p:ph type="ftr" sz="quarter" idx="3"/>
          </p:nvPr>
        </p:nvSpPr>
        <p:spPr/>
        <p:txBody>
          <a:bodyPr/>
          <a:lstStyle/>
          <a:p>
            <a:r>
              <a:rPr lang="en-US" smtClean="0"/>
              <a:t>Protecting the Safety and Security of Minnesotans</a:t>
            </a:r>
            <a:endParaRPr lang="en-US" dirty="0" smtClean="0"/>
          </a:p>
        </p:txBody>
      </p:sp>
    </p:spTree>
    <p:extLst>
      <p:ext uri="{BB962C8B-B14F-4D97-AF65-F5344CB8AC3E}">
        <p14:creationId xmlns:p14="http://schemas.microsoft.com/office/powerpoint/2010/main" val="3873794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186" y="5308772"/>
            <a:ext cx="12141813" cy="1320628"/>
          </a:xfrm>
          <a:prstGeom prst="rect">
            <a:avLst/>
          </a:prstGeom>
          <a:noFill/>
        </p:spPr>
      </p:pic>
      <p:sp>
        <p:nvSpPr>
          <p:cNvPr id="3" name="Title 2"/>
          <p:cNvSpPr>
            <a:spLocks noGrp="1"/>
          </p:cNvSpPr>
          <p:nvPr>
            <p:ph type="title"/>
          </p:nvPr>
        </p:nvSpPr>
        <p:spPr/>
        <p:txBody>
          <a:bodyPr>
            <a:normAutofit/>
          </a:bodyPr>
          <a:lstStyle/>
          <a:p>
            <a:r>
              <a:rPr lang="en-US" sz="3200" dirty="0"/>
              <a:t>Responsible Budget Protecting Minnesotans</a:t>
            </a:r>
          </a:p>
        </p:txBody>
      </p:sp>
      <p:sp>
        <p:nvSpPr>
          <p:cNvPr id="11" name="Content Placeholder 10"/>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E117D9A-00CE-4812-BDBD-320EC474ABDC}" type="slidenum">
              <a:rPr lang="en-US" smtClean="0">
                <a:solidFill>
                  <a:prstClr val="black">
                    <a:lumMod val="75000"/>
                    <a:lumOff val="25000"/>
                  </a:prstClr>
                </a:solidFill>
              </a:rPr>
              <a:pPr/>
              <a:t>5</a:t>
            </a:fld>
            <a:endParaRPr lang="en-US" dirty="0">
              <a:solidFill>
                <a:prstClr val="black">
                  <a:lumMod val="75000"/>
                  <a:lumOff val="25000"/>
                </a:prstClr>
              </a:solidFill>
            </a:endParaRPr>
          </a:p>
        </p:txBody>
      </p:sp>
      <p:pic>
        <p:nvPicPr>
          <p:cNvPr id="6" name="Picture 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 y="1210344"/>
            <a:ext cx="12141813" cy="1320628"/>
          </a:xfrm>
          <a:prstGeom prst="rect">
            <a:avLst/>
          </a:prstGeom>
          <a:noFill/>
        </p:spPr>
      </p:pic>
      <p:pic>
        <p:nvPicPr>
          <p:cNvPr id="7" name="Picture 6"/>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 y="2202594"/>
            <a:ext cx="12141813" cy="1320628"/>
          </a:xfrm>
          <a:prstGeom prst="rect">
            <a:avLst/>
          </a:prstGeom>
          <a:noFill/>
        </p:spPr>
      </p:pic>
      <p:pic>
        <p:nvPicPr>
          <p:cNvPr id="8" name="Picture 7"/>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186" y="3263251"/>
            <a:ext cx="12141813" cy="1320628"/>
          </a:xfrm>
          <a:prstGeom prst="rect">
            <a:avLst/>
          </a:prstGeom>
          <a:noFill/>
        </p:spPr>
      </p:pic>
      <p:pic>
        <p:nvPicPr>
          <p:cNvPr id="9" name="Picture 8"/>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186" y="4295823"/>
            <a:ext cx="12141813" cy="1320628"/>
          </a:xfrm>
          <a:prstGeom prst="rect">
            <a:avLst/>
          </a:prstGeom>
          <a:noFill/>
        </p:spPr>
      </p:pic>
      <p:sp>
        <p:nvSpPr>
          <p:cNvPr id="12" name="Rectangle 11"/>
          <p:cNvSpPr/>
          <p:nvPr/>
        </p:nvSpPr>
        <p:spPr>
          <a:xfrm>
            <a:off x="709973" y="5566659"/>
            <a:ext cx="10986725" cy="707886"/>
          </a:xfrm>
          <a:prstGeom prst="rect">
            <a:avLst/>
          </a:prstGeom>
        </p:spPr>
        <p:txBody>
          <a:bodyPr wrap="square">
            <a:spAutoFit/>
          </a:bodyPr>
          <a:lstStyle/>
          <a:p>
            <a:r>
              <a:rPr lang="en-US" sz="4000" b="1" dirty="0" smtClean="0">
                <a:solidFill>
                  <a:srgbClr val="1F334E"/>
                </a:solidFill>
                <a:latin typeface="+mj-lt"/>
              </a:rPr>
              <a:t>5.</a:t>
            </a:r>
            <a:r>
              <a:rPr lang="en-US" sz="2600" b="1" dirty="0" smtClean="0">
                <a:solidFill>
                  <a:srgbClr val="1F334E"/>
                </a:solidFill>
                <a:latin typeface="+mj-lt"/>
              </a:rPr>
              <a:t>	</a:t>
            </a:r>
            <a:r>
              <a:rPr lang="en-US" sz="2600" b="1" dirty="0">
                <a:solidFill>
                  <a:srgbClr val="1F334E"/>
                </a:solidFill>
              </a:rPr>
              <a:t> </a:t>
            </a:r>
            <a:r>
              <a:rPr lang="en-US" sz="2600" b="1" dirty="0" smtClean="0">
                <a:solidFill>
                  <a:srgbClr val="1F334E"/>
                </a:solidFill>
              </a:rPr>
              <a:t>INTENSIVE SUPERVISED RELEASE				             $ 9.600M</a:t>
            </a:r>
            <a:endParaRPr lang="en-US" sz="2700" dirty="0">
              <a:solidFill>
                <a:srgbClr val="1F334E"/>
              </a:solidFill>
              <a:latin typeface="+mj-lt"/>
            </a:endParaRPr>
          </a:p>
        </p:txBody>
      </p:sp>
      <p:sp>
        <p:nvSpPr>
          <p:cNvPr id="13" name="Rectangle 12"/>
          <p:cNvSpPr/>
          <p:nvPr/>
        </p:nvSpPr>
        <p:spPr>
          <a:xfrm>
            <a:off x="706661" y="4583879"/>
            <a:ext cx="10990038" cy="707886"/>
          </a:xfrm>
          <a:prstGeom prst="rect">
            <a:avLst/>
          </a:prstGeom>
        </p:spPr>
        <p:txBody>
          <a:bodyPr wrap="square">
            <a:spAutoFit/>
          </a:bodyPr>
          <a:lstStyle/>
          <a:p>
            <a:r>
              <a:rPr lang="en-US" sz="4000" b="1" dirty="0" smtClean="0">
                <a:solidFill>
                  <a:srgbClr val="1F334E"/>
                </a:solidFill>
                <a:latin typeface="+mj-lt"/>
              </a:rPr>
              <a:t>4.</a:t>
            </a:r>
            <a:r>
              <a:rPr lang="en-US" sz="2700" b="1" dirty="0">
                <a:solidFill>
                  <a:srgbClr val="1F334E"/>
                </a:solidFill>
                <a:latin typeface="+mj-lt"/>
              </a:rPr>
              <a:t>	</a:t>
            </a:r>
            <a:r>
              <a:rPr lang="en-US" sz="2600" b="1" dirty="0">
                <a:solidFill>
                  <a:srgbClr val="1F334E"/>
                </a:solidFill>
                <a:latin typeface="+mj-lt"/>
              </a:rPr>
              <a:t>INTEGRATED CASE MANAGEMENT</a:t>
            </a:r>
            <a:r>
              <a:rPr lang="en-US" sz="2600" b="1" dirty="0" smtClean="0">
                <a:solidFill>
                  <a:srgbClr val="1F334E"/>
                </a:solidFill>
                <a:latin typeface="+mj-lt"/>
              </a:rPr>
              <a:t>		</a:t>
            </a:r>
            <a:r>
              <a:rPr lang="en-US" sz="2600" b="1" dirty="0">
                <a:solidFill>
                  <a:srgbClr val="1F334E"/>
                </a:solidFill>
                <a:latin typeface="+mj-lt"/>
              </a:rPr>
              <a:t>                         $ 2.304M</a:t>
            </a:r>
            <a:endParaRPr lang="en-US" sz="2600" dirty="0">
              <a:solidFill>
                <a:srgbClr val="1F334E"/>
              </a:solidFill>
              <a:latin typeface="+mj-lt"/>
            </a:endParaRPr>
          </a:p>
        </p:txBody>
      </p:sp>
      <p:sp>
        <p:nvSpPr>
          <p:cNvPr id="14" name="Rectangle 13"/>
          <p:cNvSpPr/>
          <p:nvPr/>
        </p:nvSpPr>
        <p:spPr>
          <a:xfrm>
            <a:off x="530985" y="3526304"/>
            <a:ext cx="11165714" cy="707886"/>
          </a:xfrm>
          <a:prstGeom prst="rect">
            <a:avLst/>
          </a:prstGeom>
        </p:spPr>
        <p:txBody>
          <a:bodyPr wrap="square">
            <a:spAutoFit/>
          </a:bodyPr>
          <a:lstStyle/>
          <a:p>
            <a:r>
              <a:rPr lang="en-US" sz="4000" b="1" dirty="0">
                <a:solidFill>
                  <a:srgbClr val="1F334E"/>
                </a:solidFill>
                <a:latin typeface="+mj-lt"/>
              </a:rPr>
              <a:t> 3.</a:t>
            </a:r>
            <a:r>
              <a:rPr lang="en-US" sz="2700" b="1" dirty="0">
                <a:solidFill>
                  <a:srgbClr val="1F334E"/>
                </a:solidFill>
                <a:latin typeface="+mj-lt"/>
              </a:rPr>
              <a:t>	  </a:t>
            </a:r>
            <a:r>
              <a:rPr lang="en-US" sz="2600" b="1" dirty="0" smtClean="0">
                <a:solidFill>
                  <a:srgbClr val="1F334E"/>
                </a:solidFill>
                <a:latin typeface="+mj-lt"/>
              </a:rPr>
              <a:t>OFFENDER HEALTH CARE				                           $ 8.383M</a:t>
            </a:r>
            <a:endParaRPr lang="en-US" sz="2600" dirty="0">
              <a:solidFill>
                <a:srgbClr val="1F334E"/>
              </a:solidFill>
              <a:latin typeface="+mj-lt"/>
            </a:endParaRPr>
          </a:p>
        </p:txBody>
      </p:sp>
      <p:sp>
        <p:nvSpPr>
          <p:cNvPr id="15" name="Rectangle 14"/>
          <p:cNvSpPr/>
          <p:nvPr/>
        </p:nvSpPr>
        <p:spPr>
          <a:xfrm>
            <a:off x="706660" y="2462704"/>
            <a:ext cx="10990039" cy="707886"/>
          </a:xfrm>
          <a:prstGeom prst="rect">
            <a:avLst/>
          </a:prstGeom>
        </p:spPr>
        <p:txBody>
          <a:bodyPr wrap="square">
            <a:spAutoFit/>
          </a:bodyPr>
          <a:lstStyle/>
          <a:p>
            <a:r>
              <a:rPr lang="en-US" sz="4000" b="1" dirty="0" smtClean="0">
                <a:solidFill>
                  <a:srgbClr val="1F334E"/>
                </a:solidFill>
                <a:latin typeface="+mj-lt"/>
              </a:rPr>
              <a:t>2.</a:t>
            </a:r>
            <a:r>
              <a:rPr lang="en-US" sz="2700" b="1" dirty="0">
                <a:solidFill>
                  <a:srgbClr val="1F334E"/>
                </a:solidFill>
                <a:latin typeface="+mj-lt"/>
              </a:rPr>
              <a:t>	</a:t>
            </a:r>
            <a:r>
              <a:rPr lang="en-US" sz="2600" b="1" dirty="0" smtClean="0">
                <a:solidFill>
                  <a:srgbClr val="1F334E"/>
                </a:solidFill>
                <a:latin typeface="+mj-lt"/>
              </a:rPr>
              <a:t>PRISON SECURITY AND SAFETY 					$45.282M</a:t>
            </a:r>
            <a:endParaRPr lang="en-US" sz="2600" dirty="0">
              <a:solidFill>
                <a:srgbClr val="1F334E"/>
              </a:solidFill>
              <a:latin typeface="+mj-lt"/>
            </a:endParaRPr>
          </a:p>
        </p:txBody>
      </p:sp>
      <p:sp>
        <p:nvSpPr>
          <p:cNvPr id="16" name="Rectangle 15"/>
          <p:cNvSpPr/>
          <p:nvPr/>
        </p:nvSpPr>
        <p:spPr>
          <a:xfrm>
            <a:off x="706661" y="1475069"/>
            <a:ext cx="10923364" cy="707886"/>
          </a:xfrm>
          <a:prstGeom prst="rect">
            <a:avLst/>
          </a:prstGeom>
        </p:spPr>
        <p:txBody>
          <a:bodyPr wrap="square">
            <a:spAutoFit/>
          </a:bodyPr>
          <a:lstStyle/>
          <a:p>
            <a:r>
              <a:rPr lang="en-US" sz="4000" b="1" dirty="0">
                <a:solidFill>
                  <a:srgbClr val="1F334E"/>
                </a:solidFill>
                <a:latin typeface="+mj-lt"/>
              </a:rPr>
              <a:t>1.</a:t>
            </a:r>
            <a:r>
              <a:rPr lang="en-US" sz="2700" b="1" dirty="0">
                <a:solidFill>
                  <a:srgbClr val="1F334E"/>
                </a:solidFill>
                <a:latin typeface="+mj-lt"/>
              </a:rPr>
              <a:t>	</a:t>
            </a:r>
            <a:r>
              <a:rPr lang="en-US" sz="2700" b="1" dirty="0" smtClean="0">
                <a:solidFill>
                  <a:srgbClr val="1F334E"/>
                </a:solidFill>
                <a:latin typeface="+mj-lt"/>
              </a:rPr>
              <a:t>OPERATING ADJUSTMENT</a:t>
            </a:r>
            <a:r>
              <a:rPr lang="en-US" sz="2600" b="1" dirty="0" smtClean="0">
                <a:solidFill>
                  <a:srgbClr val="1F334E"/>
                </a:solidFill>
                <a:latin typeface="+mj-lt"/>
              </a:rPr>
              <a:t>					$28.336M</a:t>
            </a:r>
            <a:endParaRPr lang="en-US" sz="2600" dirty="0">
              <a:solidFill>
                <a:srgbClr val="1F334E"/>
              </a:solidFill>
              <a:latin typeface="+mj-lt"/>
            </a:endParaRPr>
          </a:p>
        </p:txBody>
      </p:sp>
      <p:sp>
        <p:nvSpPr>
          <p:cNvPr id="2" name="Footer Placeholder 1"/>
          <p:cNvSpPr>
            <a:spLocks noGrp="1"/>
          </p:cNvSpPr>
          <p:nvPr>
            <p:ph type="ftr" sz="quarter" idx="3"/>
          </p:nvPr>
        </p:nvSpPr>
        <p:spPr/>
        <p:txBody>
          <a:bodyPr/>
          <a:lstStyle/>
          <a:p>
            <a:r>
              <a:rPr lang="en-US" smtClean="0"/>
              <a:t>Protecting the Safety and Security of Minnesotans</a:t>
            </a:r>
            <a:endParaRPr lang="en-US" dirty="0" smtClean="0"/>
          </a:p>
        </p:txBody>
      </p:sp>
    </p:spTree>
    <p:extLst>
      <p:ext uri="{BB962C8B-B14F-4D97-AF65-F5344CB8AC3E}">
        <p14:creationId xmlns:p14="http://schemas.microsoft.com/office/powerpoint/2010/main" val="3852713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6874" y="5120584"/>
            <a:ext cx="12142566" cy="1320628"/>
          </a:xfrm>
          <a:prstGeom prst="rect">
            <a:avLst/>
          </a:prstGeom>
          <a:noFill/>
        </p:spPr>
      </p:pic>
      <p:sp>
        <p:nvSpPr>
          <p:cNvPr id="3" name="Title 2"/>
          <p:cNvSpPr>
            <a:spLocks noGrp="1"/>
          </p:cNvSpPr>
          <p:nvPr>
            <p:ph type="title"/>
          </p:nvPr>
        </p:nvSpPr>
        <p:spPr/>
        <p:txBody>
          <a:bodyPr>
            <a:normAutofit/>
          </a:bodyPr>
          <a:lstStyle/>
          <a:p>
            <a:r>
              <a:rPr lang="en-US" sz="3200" dirty="0" smtClean="0"/>
              <a:t>BUDGET FOR ONE MINNESOTA</a:t>
            </a:r>
            <a:endParaRPr lang="en-US" sz="3200" dirty="0"/>
          </a:p>
        </p:txBody>
      </p:sp>
      <p:sp>
        <p:nvSpPr>
          <p:cNvPr id="11" name="Content Placeholder 10"/>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E117D9A-00CE-4812-BDBD-320EC474ABDC}" type="slidenum">
              <a:rPr lang="en-US" smtClean="0">
                <a:solidFill>
                  <a:prstClr val="black">
                    <a:lumMod val="75000"/>
                    <a:lumOff val="25000"/>
                  </a:prstClr>
                </a:solidFill>
              </a:rPr>
              <a:pPr/>
              <a:t>6</a:t>
            </a:fld>
            <a:endParaRPr lang="en-US" dirty="0">
              <a:solidFill>
                <a:prstClr val="black">
                  <a:lumMod val="75000"/>
                  <a:lumOff val="25000"/>
                </a:prstClr>
              </a:solidFill>
            </a:endParaRPr>
          </a:p>
        </p:txBody>
      </p:sp>
      <p:pic>
        <p:nvPicPr>
          <p:cNvPr id="6" name="Picture 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928" y="1219200"/>
            <a:ext cx="12199113" cy="1320628"/>
          </a:xfrm>
          <a:prstGeom prst="rect">
            <a:avLst/>
          </a:prstGeom>
          <a:noFill/>
        </p:spPr>
      </p:pic>
      <p:pic>
        <p:nvPicPr>
          <p:cNvPr id="7" name="Picture 6"/>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7710" y="2194546"/>
            <a:ext cx="12215166" cy="1320628"/>
          </a:xfrm>
          <a:prstGeom prst="rect">
            <a:avLst/>
          </a:prstGeom>
          <a:noFill/>
        </p:spPr>
      </p:pic>
      <p:pic>
        <p:nvPicPr>
          <p:cNvPr id="8" name="Picture 7"/>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855" y="3169892"/>
            <a:ext cx="12205855" cy="1320628"/>
          </a:xfrm>
          <a:prstGeom prst="rect">
            <a:avLst/>
          </a:prstGeom>
          <a:noFill/>
        </p:spPr>
      </p:pic>
      <p:pic>
        <p:nvPicPr>
          <p:cNvPr id="9" name="Picture 8"/>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6874" y="4145238"/>
            <a:ext cx="12142566" cy="1320628"/>
          </a:xfrm>
          <a:prstGeom prst="rect">
            <a:avLst/>
          </a:prstGeom>
          <a:noFill/>
        </p:spPr>
      </p:pic>
      <p:sp>
        <p:nvSpPr>
          <p:cNvPr id="13" name="Rectangle 12"/>
          <p:cNvSpPr/>
          <p:nvPr/>
        </p:nvSpPr>
        <p:spPr>
          <a:xfrm>
            <a:off x="703348" y="4393760"/>
            <a:ext cx="11421977" cy="707886"/>
          </a:xfrm>
          <a:prstGeom prst="rect">
            <a:avLst/>
          </a:prstGeom>
        </p:spPr>
        <p:txBody>
          <a:bodyPr wrap="square">
            <a:spAutoFit/>
          </a:bodyPr>
          <a:lstStyle/>
          <a:p>
            <a:r>
              <a:rPr lang="en-US" sz="4000" b="1" dirty="0" smtClean="0">
                <a:solidFill>
                  <a:srgbClr val="1F334E"/>
                </a:solidFill>
                <a:latin typeface="+mj-lt"/>
              </a:rPr>
              <a:t>9.     </a:t>
            </a:r>
            <a:r>
              <a:rPr lang="en-US" sz="2600" b="1" dirty="0" smtClean="0">
                <a:solidFill>
                  <a:srgbClr val="1F334E"/>
                </a:solidFill>
                <a:latin typeface="+mj-lt"/>
              </a:rPr>
              <a:t>CORRECTIONS OPIOD TREATMENT PROVISION			    $ 1.930M</a:t>
            </a:r>
            <a:endParaRPr lang="en-US" sz="2600" dirty="0">
              <a:solidFill>
                <a:srgbClr val="1F334E"/>
              </a:solidFill>
              <a:latin typeface="+mj-lt"/>
            </a:endParaRPr>
          </a:p>
        </p:txBody>
      </p:sp>
      <p:sp>
        <p:nvSpPr>
          <p:cNvPr id="14" name="Rectangle 13"/>
          <p:cNvSpPr/>
          <p:nvPr/>
        </p:nvSpPr>
        <p:spPr>
          <a:xfrm>
            <a:off x="580273" y="5357110"/>
            <a:ext cx="11668125" cy="1107996"/>
          </a:xfrm>
          <a:prstGeom prst="rect">
            <a:avLst/>
          </a:prstGeom>
        </p:spPr>
        <p:txBody>
          <a:bodyPr wrap="square">
            <a:spAutoFit/>
          </a:bodyPr>
          <a:lstStyle/>
          <a:p>
            <a:r>
              <a:rPr lang="en-US" sz="4000" b="1" dirty="0">
                <a:solidFill>
                  <a:srgbClr val="1F334E"/>
                </a:solidFill>
                <a:latin typeface="+mj-lt"/>
              </a:rPr>
              <a:t> </a:t>
            </a:r>
            <a:r>
              <a:rPr lang="en-US" sz="4000" b="1" dirty="0" smtClean="0">
                <a:solidFill>
                  <a:srgbClr val="1F334E"/>
                </a:solidFill>
                <a:latin typeface="+mj-lt"/>
              </a:rPr>
              <a:t>10.</a:t>
            </a:r>
            <a:r>
              <a:rPr lang="en-US" sz="2800" b="1" dirty="0">
                <a:solidFill>
                  <a:srgbClr val="1F334E"/>
                </a:solidFill>
                <a:latin typeface="+mj-lt"/>
              </a:rPr>
              <a:t>	</a:t>
            </a:r>
            <a:r>
              <a:rPr lang="en-US" sz="2800" b="1" dirty="0" smtClean="0">
                <a:solidFill>
                  <a:srgbClr val="1F334E"/>
                </a:solidFill>
                <a:latin typeface="+mj-lt"/>
              </a:rPr>
              <a:t>   </a:t>
            </a:r>
            <a:r>
              <a:rPr lang="en-US" b="1" dirty="0"/>
              <a:t>REDUCING RECIDIVISM THROUGH CONNECTING FAMILIES AND REENTRY </a:t>
            </a:r>
            <a:r>
              <a:rPr lang="en-US" b="1" dirty="0" smtClean="0"/>
              <a:t>PROGRAMS</a:t>
            </a:r>
            <a:r>
              <a:rPr lang="en-US" sz="3600" b="1" dirty="0">
                <a:solidFill>
                  <a:srgbClr val="1F334E"/>
                </a:solidFill>
              </a:rPr>
              <a:t> </a:t>
            </a:r>
            <a:r>
              <a:rPr lang="en-US" sz="3600" b="1" dirty="0" smtClean="0">
                <a:solidFill>
                  <a:srgbClr val="1F334E"/>
                </a:solidFill>
              </a:rPr>
              <a:t>    </a:t>
            </a:r>
            <a:r>
              <a:rPr lang="en-US" sz="2400" b="1" dirty="0" smtClean="0">
                <a:solidFill>
                  <a:srgbClr val="1F334E"/>
                </a:solidFill>
              </a:rPr>
              <a:t>$ 2.000M</a:t>
            </a:r>
            <a:r>
              <a:rPr lang="en-US" sz="2600" b="1" dirty="0" smtClean="0">
                <a:solidFill>
                  <a:srgbClr val="1F334E"/>
                </a:solidFill>
                <a:latin typeface="+mj-lt"/>
              </a:rPr>
              <a:t>			</a:t>
            </a:r>
            <a:endParaRPr lang="en-US" sz="2600" dirty="0">
              <a:solidFill>
                <a:srgbClr val="1F334E"/>
              </a:solidFill>
              <a:latin typeface="+mj-lt"/>
            </a:endParaRPr>
          </a:p>
        </p:txBody>
      </p:sp>
      <p:sp>
        <p:nvSpPr>
          <p:cNvPr id="15" name="Rectangle 14"/>
          <p:cNvSpPr/>
          <p:nvPr/>
        </p:nvSpPr>
        <p:spPr>
          <a:xfrm>
            <a:off x="628764" y="2440402"/>
            <a:ext cx="11402291" cy="830997"/>
          </a:xfrm>
          <a:prstGeom prst="rect">
            <a:avLst/>
          </a:prstGeom>
        </p:spPr>
        <p:txBody>
          <a:bodyPr wrap="square">
            <a:spAutoFit/>
          </a:bodyPr>
          <a:lstStyle/>
          <a:p>
            <a:r>
              <a:rPr lang="en-US" sz="4800" b="1" dirty="0" smtClean="0">
                <a:solidFill>
                  <a:srgbClr val="1F334E"/>
                </a:solidFill>
                <a:latin typeface="+mj-lt"/>
              </a:rPr>
              <a:t>7.</a:t>
            </a:r>
            <a:r>
              <a:rPr lang="en-US" sz="3600" b="1" dirty="0" smtClean="0">
                <a:solidFill>
                  <a:srgbClr val="1F334E"/>
                </a:solidFill>
                <a:latin typeface="+mj-lt"/>
              </a:rPr>
              <a:t>	</a:t>
            </a:r>
            <a:r>
              <a:rPr lang="en-US" sz="2000" b="1" dirty="0" smtClean="0">
                <a:solidFill>
                  <a:srgbClr val="1F334E"/>
                </a:solidFill>
                <a:latin typeface="+mj-lt"/>
              </a:rPr>
              <a:t>VICTIM NOTIFICATION AND JUVENILE CORRECTIONAL MANAGAMENT SYSTEM     </a:t>
            </a:r>
            <a:r>
              <a:rPr lang="en-US" sz="2800" b="1" dirty="0" smtClean="0">
                <a:solidFill>
                  <a:srgbClr val="1F334E"/>
                </a:solidFill>
                <a:latin typeface="+mj-lt"/>
              </a:rPr>
              <a:t>$ 2.300M</a:t>
            </a:r>
            <a:endParaRPr lang="en-US" sz="4000" dirty="0">
              <a:solidFill>
                <a:srgbClr val="1F334E"/>
              </a:solidFill>
              <a:latin typeface="+mj-lt"/>
            </a:endParaRPr>
          </a:p>
        </p:txBody>
      </p:sp>
      <p:sp>
        <p:nvSpPr>
          <p:cNvPr id="16" name="Rectangle 15"/>
          <p:cNvSpPr/>
          <p:nvPr/>
        </p:nvSpPr>
        <p:spPr>
          <a:xfrm>
            <a:off x="674773" y="3404985"/>
            <a:ext cx="11622002" cy="707886"/>
          </a:xfrm>
          <a:prstGeom prst="rect">
            <a:avLst/>
          </a:prstGeom>
        </p:spPr>
        <p:txBody>
          <a:bodyPr wrap="square">
            <a:spAutoFit/>
          </a:bodyPr>
          <a:lstStyle/>
          <a:p>
            <a:r>
              <a:rPr lang="en-US" sz="4000" b="1" dirty="0" smtClean="0">
                <a:solidFill>
                  <a:srgbClr val="1F334E"/>
                </a:solidFill>
                <a:latin typeface="+mj-lt"/>
              </a:rPr>
              <a:t>8.</a:t>
            </a:r>
            <a:r>
              <a:rPr lang="en-US" sz="2800" b="1" dirty="0">
                <a:solidFill>
                  <a:srgbClr val="1F334E"/>
                </a:solidFill>
                <a:latin typeface="+mj-lt"/>
              </a:rPr>
              <a:t>	</a:t>
            </a:r>
            <a:r>
              <a:rPr lang="en-US" sz="2000" b="1" dirty="0" smtClean="0">
                <a:solidFill>
                  <a:srgbClr val="1F334E"/>
                </a:solidFill>
                <a:latin typeface="+mj-lt"/>
              </a:rPr>
              <a:t> </a:t>
            </a:r>
            <a:r>
              <a:rPr lang="en-US" sz="2400" b="1" dirty="0" smtClean="0">
                <a:solidFill>
                  <a:srgbClr val="1F334E"/>
                </a:solidFill>
                <a:latin typeface="+mj-lt"/>
              </a:rPr>
              <a:t>ELECTRONIC MONITORING AND TRANSITIONAL HOUSING</a:t>
            </a:r>
            <a:r>
              <a:rPr lang="en-US" sz="2600" b="1" dirty="0" smtClean="0">
                <a:solidFill>
                  <a:srgbClr val="1F334E"/>
                </a:solidFill>
                <a:latin typeface="+mj-lt"/>
              </a:rPr>
              <a:t>	</a:t>
            </a:r>
            <a:r>
              <a:rPr lang="en-US" sz="2600" b="1" dirty="0">
                <a:solidFill>
                  <a:srgbClr val="1F334E"/>
                </a:solidFill>
                <a:latin typeface="+mj-lt"/>
              </a:rPr>
              <a:t>	</a:t>
            </a:r>
            <a:r>
              <a:rPr lang="en-US" sz="2600" b="1" dirty="0" smtClean="0">
                <a:solidFill>
                  <a:srgbClr val="1F334E"/>
                </a:solidFill>
                <a:latin typeface="+mj-lt"/>
              </a:rPr>
              <a:t>    $ 3.000M</a:t>
            </a:r>
            <a:endParaRPr lang="en-US" sz="2600" dirty="0">
              <a:solidFill>
                <a:srgbClr val="1F334E"/>
              </a:solidFill>
              <a:latin typeface="+mj-lt"/>
            </a:endParaRPr>
          </a:p>
        </p:txBody>
      </p:sp>
      <p:sp>
        <p:nvSpPr>
          <p:cNvPr id="17" name="Rectangle 16"/>
          <p:cNvSpPr/>
          <p:nvPr/>
        </p:nvSpPr>
        <p:spPr>
          <a:xfrm>
            <a:off x="631144" y="1451848"/>
            <a:ext cx="11694206" cy="707886"/>
          </a:xfrm>
          <a:prstGeom prst="rect">
            <a:avLst/>
          </a:prstGeom>
        </p:spPr>
        <p:txBody>
          <a:bodyPr wrap="square">
            <a:spAutoFit/>
          </a:bodyPr>
          <a:lstStyle/>
          <a:p>
            <a:r>
              <a:rPr lang="en-US" sz="4000" b="1" dirty="0" smtClean="0">
                <a:solidFill>
                  <a:srgbClr val="1F334E"/>
                </a:solidFill>
                <a:latin typeface="+mj-lt"/>
              </a:rPr>
              <a:t>6.</a:t>
            </a:r>
            <a:r>
              <a:rPr lang="en-US" sz="2700" b="1" dirty="0">
                <a:solidFill>
                  <a:srgbClr val="1F334E"/>
                </a:solidFill>
                <a:latin typeface="+mj-lt"/>
              </a:rPr>
              <a:t>	</a:t>
            </a:r>
            <a:r>
              <a:rPr lang="en-US" sz="2700" b="1" dirty="0" smtClean="0">
                <a:solidFill>
                  <a:srgbClr val="1F334E"/>
                </a:solidFill>
                <a:latin typeface="+mj-lt"/>
              </a:rPr>
              <a:t> </a:t>
            </a:r>
            <a:r>
              <a:rPr lang="en-US" sz="2700" b="1" dirty="0">
                <a:solidFill>
                  <a:srgbClr val="1F334E"/>
                </a:solidFill>
                <a:latin typeface="+mj-lt"/>
              </a:rPr>
              <a:t>PRE-TRIAL ASSESSMENT AND SUPERVISION</a:t>
            </a:r>
            <a:r>
              <a:rPr lang="en-US" sz="2600" b="1" dirty="0" smtClean="0">
                <a:solidFill>
                  <a:srgbClr val="1F334E"/>
                </a:solidFill>
                <a:latin typeface="+mj-lt"/>
              </a:rPr>
              <a:t>	</a:t>
            </a:r>
            <a:r>
              <a:rPr lang="en-US" sz="2600" b="1" dirty="0">
                <a:solidFill>
                  <a:srgbClr val="1F334E"/>
                </a:solidFill>
                <a:latin typeface="+mj-lt"/>
              </a:rPr>
              <a:t>	</a:t>
            </a:r>
            <a:r>
              <a:rPr lang="en-US" sz="2600" b="1" dirty="0" smtClean="0">
                <a:solidFill>
                  <a:srgbClr val="1F334E"/>
                </a:solidFill>
                <a:latin typeface="+mj-lt"/>
              </a:rPr>
              <a:t>	  </a:t>
            </a:r>
            <a:r>
              <a:rPr lang="en-US" sz="2600" b="1" dirty="0">
                <a:solidFill>
                  <a:srgbClr val="1F334E"/>
                </a:solidFill>
                <a:latin typeface="+mj-lt"/>
              </a:rPr>
              <a:t>  $ 8.175M</a:t>
            </a:r>
            <a:endParaRPr lang="en-US" sz="2600" dirty="0" smtClean="0">
              <a:solidFill>
                <a:srgbClr val="1F334E"/>
              </a:solidFill>
              <a:latin typeface="+mj-lt"/>
            </a:endParaRPr>
          </a:p>
        </p:txBody>
      </p:sp>
      <p:sp>
        <p:nvSpPr>
          <p:cNvPr id="2" name="Footer Placeholder 1"/>
          <p:cNvSpPr>
            <a:spLocks noGrp="1"/>
          </p:cNvSpPr>
          <p:nvPr>
            <p:ph type="ftr" sz="quarter" idx="3"/>
          </p:nvPr>
        </p:nvSpPr>
        <p:spPr/>
        <p:txBody>
          <a:bodyPr/>
          <a:lstStyle/>
          <a:p>
            <a:r>
              <a:rPr lang="en-US" smtClean="0"/>
              <a:t>Protecting the Safety and Security of Minnesotans</a:t>
            </a:r>
            <a:endParaRPr lang="en-US" dirty="0" smtClean="0"/>
          </a:p>
        </p:txBody>
      </p:sp>
    </p:spTree>
    <p:extLst>
      <p:ext uri="{BB962C8B-B14F-4D97-AF65-F5344CB8AC3E}">
        <p14:creationId xmlns:p14="http://schemas.microsoft.com/office/powerpoint/2010/main" val="1074788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F81D-A78D-4910-93C0-586F59423C37}"/>
              </a:ext>
            </a:extLst>
          </p:cNvPr>
          <p:cNvSpPr>
            <a:spLocks noGrp="1"/>
          </p:cNvSpPr>
          <p:nvPr>
            <p:ph type="ctrTitle"/>
          </p:nvPr>
        </p:nvSpPr>
        <p:spPr/>
        <p:txBody>
          <a:bodyPr/>
          <a:lstStyle/>
          <a:p>
            <a:r>
              <a:rPr lang="en-US" dirty="0" smtClean="0"/>
              <a:t>OPERATING ADJUSTMENT</a:t>
            </a:r>
            <a:endParaRPr lang="en-US" dirty="0"/>
          </a:p>
        </p:txBody>
      </p:sp>
      <p:pic>
        <p:nvPicPr>
          <p:cNvPr id="8" name="Picture 7"/>
          <p:cNvPicPr>
            <a:picLocks noChangeAspect="1"/>
          </p:cNvPicPr>
          <p:nvPr/>
        </p:nvPicPr>
        <p:blipFill>
          <a:blip r:embed="rId3"/>
          <a:stretch>
            <a:fillRect/>
          </a:stretch>
        </p:blipFill>
        <p:spPr>
          <a:xfrm>
            <a:off x="0" y="0"/>
            <a:ext cx="4401879" cy="348424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1879" y="0"/>
            <a:ext cx="4664149" cy="349811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0164" t="15736" r="17407" b="32498"/>
          <a:stretch/>
        </p:blipFill>
        <p:spPr>
          <a:xfrm>
            <a:off x="9066029" y="-11132"/>
            <a:ext cx="3125972" cy="3495380"/>
          </a:xfrm>
          <a:prstGeom prst="rect">
            <a:avLst/>
          </a:prstGeom>
        </p:spPr>
      </p:pic>
      <p:sp>
        <p:nvSpPr>
          <p:cNvPr id="3" name="Footer Placeholder 2"/>
          <p:cNvSpPr>
            <a:spLocks noGrp="1"/>
          </p:cNvSpPr>
          <p:nvPr>
            <p:ph type="ftr" sz="quarter" idx="3"/>
          </p:nvPr>
        </p:nvSpPr>
        <p:spPr/>
        <p:txBody>
          <a:bodyPr/>
          <a:lstStyle/>
          <a:p>
            <a:r>
              <a:rPr lang="en-US" dirty="0"/>
              <a:t>One Minnesota | mn.gov/DOC</a:t>
            </a:r>
          </a:p>
        </p:txBody>
      </p:sp>
    </p:spTree>
    <p:extLst>
      <p:ext uri="{BB962C8B-B14F-4D97-AF65-F5344CB8AC3E}">
        <p14:creationId xmlns:p14="http://schemas.microsoft.com/office/powerpoint/2010/main" val="34096780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OPERATING ADJUSTMENT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8</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26068870"/>
              </p:ext>
            </p:extLst>
          </p:nvPr>
        </p:nvGraphicFramePr>
        <p:xfrm>
          <a:off x="6902140" y="1414573"/>
          <a:ext cx="5170612" cy="828897"/>
        </p:xfrm>
        <a:graphic>
          <a:graphicData uri="http://schemas.openxmlformats.org/drawingml/2006/table">
            <a:tbl>
              <a:tblPr firstRow="1" bandRow="1">
                <a:tableStyleId>{00A15C55-8517-42AA-B614-E9B94910E393}</a:tableStyleId>
              </a:tblPr>
              <a:tblGrid>
                <a:gridCol w="2585306">
                  <a:extLst>
                    <a:ext uri="{9D8B030D-6E8A-4147-A177-3AD203B41FA5}">
                      <a16:colId xmlns:a16="http://schemas.microsoft.com/office/drawing/2014/main" val="20000"/>
                    </a:ext>
                  </a:extLst>
                </a:gridCol>
                <a:gridCol w="2585306">
                  <a:extLst>
                    <a:ext uri="{9D8B030D-6E8A-4147-A177-3AD203B41FA5}">
                      <a16:colId xmlns:a16="http://schemas.microsoft.com/office/drawing/2014/main" val="20001"/>
                    </a:ext>
                  </a:extLst>
                </a:gridCol>
              </a:tblGrid>
              <a:tr h="370840">
                <a:tc>
                  <a:txBody>
                    <a:bodyPr/>
                    <a:lstStyle/>
                    <a:p>
                      <a:r>
                        <a:rPr lang="en-US" sz="2000" dirty="0" smtClean="0"/>
                        <a:t>FY20</a:t>
                      </a:r>
                      <a:endParaRPr lang="en-US" sz="2000" dirty="0">
                        <a:latin typeface="Century Gothic" panose="020B0502020202020204" pitchFamily="34" charset="0"/>
                      </a:endParaRPr>
                    </a:p>
                  </a:txBody>
                  <a:tcPr/>
                </a:tc>
                <a:tc>
                  <a:txBody>
                    <a:bodyPr/>
                    <a:lstStyle/>
                    <a:p>
                      <a:r>
                        <a:rPr lang="en-US" sz="2000" dirty="0" smtClean="0"/>
                        <a:t>FY21</a:t>
                      </a:r>
                      <a:endParaRPr lang="en-US" sz="2000" dirty="0">
                        <a:latin typeface="Century Gothic" panose="020B0502020202020204" pitchFamily="34" charset="0"/>
                      </a:endParaRPr>
                    </a:p>
                  </a:txBody>
                  <a:tcPr/>
                </a:tc>
                <a:extLst>
                  <a:ext uri="{0D108BD9-81ED-4DB2-BD59-A6C34878D82A}">
                    <a16:rowId xmlns:a16="http://schemas.microsoft.com/office/drawing/2014/main" val="10000"/>
                  </a:ext>
                </a:extLst>
              </a:tr>
              <a:tr h="432657">
                <a:tc>
                  <a:txBody>
                    <a:bodyPr/>
                    <a:lstStyle/>
                    <a:p>
                      <a:r>
                        <a:rPr lang="en-US" sz="2000" dirty="0" smtClean="0"/>
                        <a:t>$</a:t>
                      </a:r>
                      <a:r>
                        <a:rPr lang="en-US" sz="2000" baseline="0" dirty="0" smtClean="0"/>
                        <a:t> </a:t>
                      </a:r>
                      <a:r>
                        <a:rPr lang="en-US" sz="2000" dirty="0" smtClean="0"/>
                        <a:t>10.558M</a:t>
                      </a:r>
                      <a:endParaRPr lang="en-US" sz="2000" b="1" dirty="0">
                        <a:latin typeface="Century Gothic" panose="020B0502020202020204" pitchFamily="34" charset="0"/>
                      </a:endParaRPr>
                    </a:p>
                  </a:txBody>
                  <a:tcPr/>
                </a:tc>
                <a:tc>
                  <a:txBody>
                    <a:bodyPr/>
                    <a:lstStyle/>
                    <a:p>
                      <a:r>
                        <a:rPr lang="en-US" sz="2000" dirty="0" smtClean="0"/>
                        <a:t>$17.778M</a:t>
                      </a:r>
                      <a:endParaRPr lang="en-US" sz="2000" b="1" dirty="0">
                        <a:latin typeface="Century Gothic" panose="020B0502020202020204" pitchFamily="34" charset="0"/>
                      </a:endParaRPr>
                    </a:p>
                  </a:txBody>
                  <a:tcPr/>
                </a:tc>
                <a:extLst>
                  <a:ext uri="{0D108BD9-81ED-4DB2-BD59-A6C34878D82A}">
                    <a16:rowId xmlns:a16="http://schemas.microsoft.com/office/drawing/2014/main" val="10001"/>
                  </a:ext>
                </a:extLst>
              </a:tr>
            </a:tbl>
          </a:graphicData>
        </a:graphic>
      </p:graphicFrame>
      <p:sp>
        <p:nvSpPr>
          <p:cNvPr id="3" name="Rectangle 2"/>
          <p:cNvSpPr/>
          <p:nvPr/>
        </p:nvSpPr>
        <p:spPr>
          <a:xfrm>
            <a:off x="411126" y="1691314"/>
            <a:ext cx="6351182" cy="2677656"/>
          </a:xfrm>
          <a:prstGeom prst="rect">
            <a:avLst/>
          </a:prstGeom>
        </p:spPr>
        <p:txBody>
          <a:bodyPr wrap="square">
            <a:spAutoFit/>
          </a:bodyPr>
          <a:lstStyle/>
          <a:p>
            <a:r>
              <a:rPr lang="en-US" sz="2400" i="1" dirty="0"/>
              <a:t>Current funding levels do not support increased compensation costs. </a:t>
            </a:r>
            <a:r>
              <a:rPr lang="en-US" sz="2400" i="1" dirty="0" smtClean="0"/>
              <a:t>This increase will allow us to maintain our current operations. Without it, critical rehabilitative programming will be impacted and our ability to promote offender change for a safe and secure Minnesota will be diminished.  </a:t>
            </a:r>
            <a:endParaRPr lang="en-US" sz="2400" dirty="0"/>
          </a:p>
        </p:txBody>
      </p:sp>
      <p:sp>
        <p:nvSpPr>
          <p:cNvPr id="4" name="Rectangle 3"/>
          <p:cNvSpPr/>
          <p:nvPr/>
        </p:nvSpPr>
        <p:spPr>
          <a:xfrm>
            <a:off x="411126" y="4364071"/>
            <a:ext cx="9307032" cy="1785104"/>
          </a:xfrm>
          <a:prstGeom prst="rect">
            <a:avLst/>
          </a:prstGeom>
        </p:spPr>
        <p:txBody>
          <a:bodyPr wrap="square">
            <a:spAutoFit/>
          </a:bodyPr>
          <a:lstStyle/>
          <a:p>
            <a:r>
              <a:rPr lang="en-US" sz="2200" dirty="0" smtClean="0"/>
              <a:t>Operating adjustment includes:</a:t>
            </a:r>
          </a:p>
          <a:p>
            <a:endParaRPr lang="en-US" sz="2200" dirty="0"/>
          </a:p>
          <a:p>
            <a:pPr marL="800100" lvl="1" indent="-342900">
              <a:buFont typeface="Arial" panose="020B0604020202020204" pitchFamily="34" charset="0"/>
              <a:buChar char="•"/>
            </a:pPr>
            <a:r>
              <a:rPr lang="en-US" sz="2200" dirty="0"/>
              <a:t>Employer contributions for health insurance and pension funds</a:t>
            </a:r>
          </a:p>
          <a:p>
            <a:pPr marL="800100" lvl="1" indent="-342900">
              <a:buFont typeface="Arial" panose="020B0604020202020204" pitchFamily="34" charset="0"/>
              <a:buChar char="•"/>
            </a:pPr>
            <a:r>
              <a:rPr lang="en-US" sz="2200" dirty="0"/>
              <a:t>Federal and state tax obligations</a:t>
            </a:r>
          </a:p>
          <a:p>
            <a:pPr marL="800100" lvl="1" indent="-342900">
              <a:buFont typeface="Arial" panose="020B0604020202020204" pitchFamily="34" charset="0"/>
              <a:buChar char="•"/>
            </a:pPr>
            <a:r>
              <a:rPr lang="en-US" sz="2200" dirty="0"/>
              <a:t>Other salary and compensation-related cost increases</a:t>
            </a:r>
          </a:p>
        </p:txBody>
      </p:sp>
      <p:sp>
        <p:nvSpPr>
          <p:cNvPr id="5" name="Footer Placeholder 4"/>
          <p:cNvSpPr>
            <a:spLocks noGrp="1"/>
          </p:cNvSpPr>
          <p:nvPr>
            <p:ph type="ftr" sz="quarter" idx="3"/>
          </p:nvPr>
        </p:nvSpPr>
        <p:spPr/>
        <p:txBody>
          <a:bodyPr/>
          <a:lstStyle/>
          <a:p>
            <a:r>
              <a:rPr lang="en-US" smtClean="0"/>
              <a:t>Protecting the Safety and Security of Minnesotans</a:t>
            </a:r>
            <a:endParaRPr lang="en-US" dirty="0" smtClean="0"/>
          </a:p>
        </p:txBody>
      </p:sp>
    </p:spTree>
    <p:extLst>
      <p:ext uri="{BB962C8B-B14F-4D97-AF65-F5344CB8AC3E}">
        <p14:creationId xmlns:p14="http://schemas.microsoft.com/office/powerpoint/2010/main" val="33156694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F81D-A78D-4910-93C0-586F59423C37}"/>
              </a:ext>
            </a:extLst>
          </p:cNvPr>
          <p:cNvSpPr>
            <a:spLocks noGrp="1"/>
          </p:cNvSpPr>
          <p:nvPr>
            <p:ph type="ctrTitle"/>
          </p:nvPr>
        </p:nvSpPr>
        <p:spPr/>
        <p:txBody>
          <a:bodyPr/>
          <a:lstStyle/>
          <a:p>
            <a:r>
              <a:rPr lang="en-US" dirty="0" smtClean="0"/>
              <a:t>PRISON SECURITY AND SAFETY</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5922335" cy="34778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2334" y="-28253"/>
            <a:ext cx="6262578" cy="3797617"/>
          </a:xfrm>
          <a:prstGeom prst="rect">
            <a:avLst/>
          </a:prstGeom>
        </p:spPr>
      </p:pic>
      <p:sp>
        <p:nvSpPr>
          <p:cNvPr id="4" name="Footer Placeholder 3"/>
          <p:cNvSpPr>
            <a:spLocks noGrp="1"/>
          </p:cNvSpPr>
          <p:nvPr>
            <p:ph type="ftr" sz="quarter" idx="3"/>
          </p:nvPr>
        </p:nvSpPr>
        <p:spPr/>
        <p:txBody>
          <a:bodyPr/>
          <a:lstStyle/>
          <a:p>
            <a:r>
              <a:rPr lang="en-US" dirty="0"/>
              <a:t>One Minnesota | mn.gov/DOC</a:t>
            </a:r>
          </a:p>
        </p:txBody>
      </p:sp>
    </p:spTree>
    <p:extLst>
      <p:ext uri="{BB962C8B-B14F-4D97-AF65-F5344CB8AC3E}">
        <p14:creationId xmlns:p14="http://schemas.microsoft.com/office/powerpoint/2010/main" val="1514446545"/>
      </p:ext>
    </p:extLst>
  </p:cSld>
  <p:clrMapOvr>
    <a:masterClrMapping/>
  </p:clrMapOvr>
  <p:timing>
    <p:tnLst>
      <p:par>
        <p:cTn id="1" dur="indefinite" restart="never" nodeType="tmRoot"/>
      </p:par>
    </p:tnLst>
  </p:timing>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AE156C0-7CBF-4046-BD4A-ED7F84CF84A7}" vid="{C0892953-E80B-4419-A760-833944107E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D73A0F7-7423-48D4-A966-8AC17BB444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3.xml><?xml version="1.0" encoding="utf-8"?>
<ds:datastoreItem xmlns:ds="http://schemas.openxmlformats.org/officeDocument/2006/customXml" ds:itemID="{9678B604-9059-4F1C-B8E2-C96A71A964D2}">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State of Minnesota</Template>
  <TotalTime>1705</TotalTime>
  <Words>1371</Words>
  <Application>Microsoft Office PowerPoint</Application>
  <PresentationFormat>Widescreen</PresentationFormat>
  <Paragraphs>218</Paragraphs>
  <Slides>30</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Adobe Fan Heiti Std B</vt:lpstr>
      <vt:lpstr>Arial</vt:lpstr>
      <vt:lpstr>Calibri</vt:lpstr>
      <vt:lpstr>Century Gothic</vt:lpstr>
      <vt:lpstr>Times New Roman</vt:lpstr>
      <vt:lpstr>Minnesota</vt:lpstr>
      <vt:lpstr>Department of Corrections Budget Overview</vt:lpstr>
      <vt:lpstr>Department of Corrections</vt:lpstr>
      <vt:lpstr>Overview – FY2019 General Fund</vt:lpstr>
      <vt:lpstr>Overview – FY2019 General Fund</vt:lpstr>
      <vt:lpstr>Responsible Budget Protecting Minnesotans</vt:lpstr>
      <vt:lpstr>BUDGET FOR ONE MINNESOTA</vt:lpstr>
      <vt:lpstr>OPERATING ADJUSTMENT</vt:lpstr>
      <vt:lpstr>OPERATING ADJUSTMENT</vt:lpstr>
      <vt:lpstr>PRISON SECURITY AND SAFETY</vt:lpstr>
      <vt:lpstr>PRISON SECURITY AND SAFETY</vt:lpstr>
      <vt:lpstr>PRISON SECURITY AND SAFETY: STAFFING</vt:lpstr>
      <vt:lpstr>PRISON SECURITY AND SAFETY: SECURITY INFRASTRUCTURE AND TECHNOLOGY MODERNIZATION  </vt:lpstr>
      <vt:lpstr>PRISON SECURITY AND SAFETY: RESTRICTIVE HOUSING</vt:lpstr>
      <vt:lpstr>OFFENDER HEALTH CARE</vt:lpstr>
      <vt:lpstr>OFFENDER HEALTH CARE</vt:lpstr>
      <vt:lpstr>INTEGRATED CASE MANAGEMENT</vt:lpstr>
      <vt:lpstr>INTEGRATED CASE MANAGEMENT</vt:lpstr>
      <vt:lpstr>PRE-TRIAL ASSESSMENT AND SUPERVISION</vt:lpstr>
      <vt:lpstr>PRE-TRIAL ASSESSMENT AND SUPERVISON</vt:lpstr>
      <vt:lpstr>INTENSIVE SUPERVISED RELEASE</vt:lpstr>
      <vt:lpstr>INTENSIVE SUPERVISED RELEASE</vt:lpstr>
      <vt:lpstr>VICTIM NOTIFICATION AND JUVENILE CORRECTIONAL RECORDS MANAGEMENT SYSTEM</vt:lpstr>
      <vt:lpstr>VICTIM NOTIFICATION AND JUVENILE CORRECTIONAL RECORDS MANAGEMENT SYSTEM</vt:lpstr>
      <vt:lpstr>ELECTRONIC MONITORING AND TRANSITIONAL HOUSING FOR HIGH-RISK OFFENDERS </vt:lpstr>
      <vt:lpstr>ELECTRONIC MONITORING AND TRANSITIONAL HOUSING FOR HIGH-RISK OFFENDERS </vt:lpstr>
      <vt:lpstr>CORRECTIONS OPIOD TREATMENT PROVISIONS</vt:lpstr>
      <vt:lpstr>CORRECTIONS OPIOD TREATMENT PROVISIONS</vt:lpstr>
      <vt:lpstr>Reducing Recidivism Through Connecting Families and Reentry Programs</vt:lpstr>
      <vt:lpstr>REDUCING RECIDIVISM THROUGH CONNECTING FAMILIES AND RE-ENTRY PROGRAMS </vt:lpstr>
      <vt:lpstr>PowerPoint Presentation</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Image</dc:title>
  <dc:subject/>
  <dc:creator>Flom, Hannah A (GOV)</dc:creator>
  <cp:keywords/>
  <dc:description/>
  <cp:lastModifiedBy>Khan, Safia (DOC)</cp:lastModifiedBy>
  <cp:revision>215</cp:revision>
  <cp:lastPrinted>2019-02-26T00:55:21Z</cp:lastPrinted>
  <dcterms:created xsi:type="dcterms:W3CDTF">2019-02-07T21:52:37Z</dcterms:created>
  <dcterms:modified xsi:type="dcterms:W3CDTF">2019-02-26T01:29:29Z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1.3</vt:lpwstr>
  </property>
</Properties>
</file>