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Roboto"/>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FFEF3FD-5A63-4157-9257-D30E329C9DD8}">
  <a:tblStyle styleId="{8FFEF3FD-5A63-4157-9257-D30E329C9DD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1384306-1BDF-4687-94C4-0DBD56C365C1}"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italic.fntdata"/><Relationship Id="rId10" Type="http://schemas.openxmlformats.org/officeDocument/2006/relationships/slide" Target="slides/slide4.xml"/><Relationship Id="rId32" Type="http://schemas.openxmlformats.org/officeDocument/2006/relationships/font" Target="fonts/Roboto-bold.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Roboto-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22e9f519c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122e9f519c3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22e9f519c3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122e9f519c3_0_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22e9f519c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122e9f519c3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22e9f519c3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122e9f519c3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22e9f519c3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122e9f519c3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22e9f519c3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122e9f519c3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1ac02a72bb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g11ac02a72bb_2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22e9f519c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122e9f519c3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22e9f519c3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122e9f519c3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22e9f519c3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g122e9f519c3_0_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1ac02a72bb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1ac02a72bb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22e9f519c3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122e9f519c3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22e9f519c3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122e9f519c3_0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22e9f519c3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122e9f519c3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22e9f519c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g122e9f519c3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00000"/>
        </a:solidFill>
      </p:bgPr>
    </p:bg>
    <p:spTree>
      <p:nvGrpSpPr>
        <p:cNvPr id="9" name="Shape 9"/>
        <p:cNvGrpSpPr/>
        <p:nvPr/>
      </p:nvGrpSpPr>
      <p:grpSpPr>
        <a:xfrm>
          <a:off x="0" y="0"/>
          <a:ext cx="0" cy="0"/>
          <a:chOff x="0" y="0"/>
          <a:chExt cx="0" cy="0"/>
        </a:xfrm>
      </p:grpSpPr>
      <p:sp>
        <p:nvSpPr>
          <p:cNvPr id="10" name="Google Shape;10;p2"/>
          <p:cNvSpPr/>
          <p:nvPr/>
        </p:nvSpPr>
        <p:spPr>
          <a:xfrm>
            <a:off x="2709600" y="-11375"/>
            <a:ext cx="6434400" cy="5143200"/>
          </a:xfrm>
          <a:prstGeom prst="rect">
            <a:avLst/>
          </a:prstGeom>
          <a:solidFill>
            <a:srgbClr val="5B0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txBox="1"/>
          <p:nvPr>
            <p:ph idx="1" type="subTitle"/>
          </p:nvPr>
        </p:nvSpPr>
        <p:spPr>
          <a:xfrm>
            <a:off x="4587950" y="803450"/>
            <a:ext cx="3630600" cy="1311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400"/>
              <a:buNone/>
              <a:defRPr b="1" sz="2400">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type="ctrTitle"/>
          </p:nvPr>
        </p:nvSpPr>
        <p:spPr>
          <a:xfrm>
            <a:off x="4587950" y="3220700"/>
            <a:ext cx="3630600" cy="1044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grpSp>
        <p:nvGrpSpPr>
          <p:cNvPr id="13" name="Google Shape;13;p2"/>
          <p:cNvGrpSpPr/>
          <p:nvPr/>
        </p:nvGrpSpPr>
        <p:grpSpPr>
          <a:xfrm>
            <a:off x="2578350" y="101"/>
            <a:ext cx="182400" cy="5143317"/>
            <a:chOff x="8961600" y="753687"/>
            <a:chExt cx="182400" cy="4378409"/>
          </a:xfrm>
        </p:grpSpPr>
        <p:sp>
          <p:nvSpPr>
            <p:cNvPr id="14" name="Google Shape;14;p2"/>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5" name="Google Shape;15;p2"/>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6" name="Google Shape;16;p2"/>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7" name="Google Shape;17;p2"/>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8" name="Google Shape;18;p2"/>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9" name="Google Shape;19;p2"/>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ection Header 4 1">
  <p:cSld name="TITLE_1_1_1_2">
    <p:bg>
      <p:bgPr>
        <a:solidFill>
          <a:srgbClr val="000000"/>
        </a:solidFill>
      </p:bgPr>
    </p:bg>
    <p:spTree>
      <p:nvGrpSpPr>
        <p:cNvPr id="122" name="Shape 122"/>
        <p:cNvGrpSpPr/>
        <p:nvPr/>
      </p:nvGrpSpPr>
      <p:grpSpPr>
        <a:xfrm>
          <a:off x="0" y="0"/>
          <a:ext cx="0" cy="0"/>
          <a:chOff x="0" y="0"/>
          <a:chExt cx="0" cy="0"/>
        </a:xfrm>
      </p:grpSpPr>
      <p:sp>
        <p:nvSpPr>
          <p:cNvPr id="123" name="Google Shape;123;p11"/>
          <p:cNvSpPr/>
          <p:nvPr/>
        </p:nvSpPr>
        <p:spPr>
          <a:xfrm>
            <a:off x="2746850" y="-75"/>
            <a:ext cx="6434400" cy="51573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1"/>
          <p:cNvSpPr txBox="1"/>
          <p:nvPr/>
        </p:nvSpPr>
        <p:spPr>
          <a:xfrm>
            <a:off x="2980350" y="-171675"/>
            <a:ext cx="2458500" cy="34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0"/>
              <a:buFont typeface="Arial"/>
              <a:buNone/>
            </a:pPr>
            <a:r>
              <a:t/>
            </a:r>
            <a:endParaRPr b="1" i="0" sz="35000" u="none" cap="none" strike="noStrike">
              <a:solidFill>
                <a:srgbClr val="000000"/>
              </a:solidFill>
              <a:latin typeface="Arial"/>
              <a:ea typeface="Arial"/>
              <a:cs typeface="Arial"/>
              <a:sym typeface="Arial"/>
            </a:endParaRPr>
          </a:p>
        </p:txBody>
      </p:sp>
      <p:sp>
        <p:nvSpPr>
          <p:cNvPr id="125" name="Google Shape;125;p11"/>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126" name="Google Shape;126;p11"/>
          <p:cNvGrpSpPr/>
          <p:nvPr/>
        </p:nvGrpSpPr>
        <p:grpSpPr>
          <a:xfrm>
            <a:off x="2578350" y="101"/>
            <a:ext cx="182400" cy="5143317"/>
            <a:chOff x="8961600" y="753687"/>
            <a:chExt cx="182400" cy="4378409"/>
          </a:xfrm>
        </p:grpSpPr>
        <p:sp>
          <p:nvSpPr>
            <p:cNvPr id="127" name="Google Shape;127;p11"/>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28" name="Google Shape;128;p11"/>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29" name="Google Shape;129;p11"/>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30" name="Google Shape;130;p11"/>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31" name="Google Shape;131;p11"/>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32" name="Google Shape;132;p11"/>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ection Header 5">
  <p:cSld name="TITLE_1_1_1_1">
    <p:bg>
      <p:bgPr>
        <a:solidFill>
          <a:srgbClr val="000000"/>
        </a:solidFill>
      </p:bgPr>
    </p:bg>
    <p:spTree>
      <p:nvGrpSpPr>
        <p:cNvPr id="133" name="Shape 133"/>
        <p:cNvGrpSpPr/>
        <p:nvPr/>
      </p:nvGrpSpPr>
      <p:grpSpPr>
        <a:xfrm>
          <a:off x="0" y="0"/>
          <a:ext cx="0" cy="0"/>
          <a:chOff x="0" y="0"/>
          <a:chExt cx="0" cy="0"/>
        </a:xfrm>
      </p:grpSpPr>
      <p:sp>
        <p:nvSpPr>
          <p:cNvPr id="134" name="Google Shape;134;p12"/>
          <p:cNvSpPr/>
          <p:nvPr/>
        </p:nvSpPr>
        <p:spPr>
          <a:xfrm>
            <a:off x="2746850" y="-75"/>
            <a:ext cx="6434400" cy="51573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2"/>
          <p:cNvSpPr txBox="1"/>
          <p:nvPr>
            <p:ph idx="1" type="subTitle"/>
          </p:nvPr>
        </p:nvSpPr>
        <p:spPr>
          <a:xfrm>
            <a:off x="5383850" y="803450"/>
            <a:ext cx="3255900" cy="1311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400"/>
              <a:buNone/>
              <a:defRPr b="1" sz="2400">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6" name="Google Shape;136;p12"/>
          <p:cNvSpPr txBox="1"/>
          <p:nvPr/>
        </p:nvSpPr>
        <p:spPr>
          <a:xfrm>
            <a:off x="2980350" y="-171675"/>
            <a:ext cx="2458500" cy="34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0"/>
              <a:buFont typeface="Arial"/>
              <a:buNone/>
            </a:pPr>
            <a:r>
              <a:rPr b="1" i="0" lang="en" sz="35000" u="none" cap="none" strike="noStrike">
                <a:solidFill>
                  <a:srgbClr val="000000"/>
                </a:solidFill>
                <a:latin typeface="Arial"/>
                <a:ea typeface="Arial"/>
                <a:cs typeface="Arial"/>
                <a:sym typeface="Arial"/>
              </a:rPr>
              <a:t>5</a:t>
            </a:r>
            <a:endParaRPr b="1" i="0" sz="35000" u="none" cap="none" strike="noStrike">
              <a:solidFill>
                <a:srgbClr val="000000"/>
              </a:solidFill>
              <a:latin typeface="Arial"/>
              <a:ea typeface="Arial"/>
              <a:cs typeface="Arial"/>
              <a:sym typeface="Arial"/>
            </a:endParaRPr>
          </a:p>
        </p:txBody>
      </p:sp>
      <p:sp>
        <p:nvSpPr>
          <p:cNvPr id="137" name="Google Shape;137;p12"/>
          <p:cNvSpPr txBox="1"/>
          <p:nvPr>
            <p:ph type="ctrTitle"/>
          </p:nvPr>
        </p:nvSpPr>
        <p:spPr>
          <a:xfrm>
            <a:off x="5473125" y="3220700"/>
            <a:ext cx="3448500" cy="1044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8" name="Google Shape;138;p12"/>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139" name="Google Shape;139;p12"/>
          <p:cNvGrpSpPr/>
          <p:nvPr/>
        </p:nvGrpSpPr>
        <p:grpSpPr>
          <a:xfrm>
            <a:off x="2578350" y="101"/>
            <a:ext cx="182400" cy="5143317"/>
            <a:chOff x="8961600" y="753687"/>
            <a:chExt cx="182400" cy="4378409"/>
          </a:xfrm>
        </p:grpSpPr>
        <p:sp>
          <p:nvSpPr>
            <p:cNvPr id="140" name="Google Shape;140;p12"/>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41" name="Google Shape;141;p12"/>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42" name="Google Shape;142;p12"/>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43" name="Google Shape;143;p12"/>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44" name="Google Shape;144;p12"/>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45" name="Google Shape;145;p12"/>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ection Header 6">
  <p:cSld name="TITLE_1_1_1_1_1">
    <p:bg>
      <p:bgPr>
        <a:solidFill>
          <a:srgbClr val="000000"/>
        </a:solidFill>
      </p:bgPr>
    </p:bg>
    <p:spTree>
      <p:nvGrpSpPr>
        <p:cNvPr id="146" name="Shape 146"/>
        <p:cNvGrpSpPr/>
        <p:nvPr/>
      </p:nvGrpSpPr>
      <p:grpSpPr>
        <a:xfrm>
          <a:off x="0" y="0"/>
          <a:ext cx="0" cy="0"/>
          <a:chOff x="0" y="0"/>
          <a:chExt cx="0" cy="0"/>
        </a:xfrm>
      </p:grpSpPr>
      <p:sp>
        <p:nvSpPr>
          <p:cNvPr id="147" name="Google Shape;147;p13"/>
          <p:cNvSpPr/>
          <p:nvPr/>
        </p:nvSpPr>
        <p:spPr>
          <a:xfrm>
            <a:off x="2746850" y="-75"/>
            <a:ext cx="6434400" cy="5157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3"/>
          <p:cNvSpPr txBox="1"/>
          <p:nvPr>
            <p:ph idx="1" type="subTitle"/>
          </p:nvPr>
        </p:nvSpPr>
        <p:spPr>
          <a:xfrm>
            <a:off x="5383850" y="803450"/>
            <a:ext cx="3255900" cy="1311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400"/>
              <a:buNone/>
              <a:defRPr b="1" sz="2400">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9" name="Google Shape;149;p13"/>
          <p:cNvSpPr txBox="1"/>
          <p:nvPr/>
        </p:nvSpPr>
        <p:spPr>
          <a:xfrm>
            <a:off x="2980350" y="-171675"/>
            <a:ext cx="2458500" cy="34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0"/>
              <a:buFont typeface="Arial"/>
              <a:buNone/>
            </a:pPr>
            <a:r>
              <a:rPr b="1" i="0" lang="en" sz="35000" u="none" cap="none" strike="noStrike">
                <a:solidFill>
                  <a:srgbClr val="000000"/>
                </a:solidFill>
                <a:latin typeface="Arial"/>
                <a:ea typeface="Arial"/>
                <a:cs typeface="Arial"/>
                <a:sym typeface="Arial"/>
              </a:rPr>
              <a:t>6</a:t>
            </a:r>
            <a:endParaRPr b="1" i="0" sz="35000" u="none" cap="none" strike="noStrike">
              <a:solidFill>
                <a:srgbClr val="000000"/>
              </a:solidFill>
              <a:latin typeface="Arial"/>
              <a:ea typeface="Arial"/>
              <a:cs typeface="Arial"/>
              <a:sym typeface="Arial"/>
            </a:endParaRPr>
          </a:p>
        </p:txBody>
      </p:sp>
      <p:sp>
        <p:nvSpPr>
          <p:cNvPr id="150" name="Google Shape;150;p13"/>
          <p:cNvSpPr txBox="1"/>
          <p:nvPr>
            <p:ph type="ctrTitle"/>
          </p:nvPr>
        </p:nvSpPr>
        <p:spPr>
          <a:xfrm>
            <a:off x="5473125" y="3220700"/>
            <a:ext cx="3448500" cy="1044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1" name="Google Shape;151;p13"/>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152" name="Google Shape;152;p13"/>
          <p:cNvGrpSpPr/>
          <p:nvPr/>
        </p:nvGrpSpPr>
        <p:grpSpPr>
          <a:xfrm>
            <a:off x="2578350" y="101"/>
            <a:ext cx="182400" cy="5143317"/>
            <a:chOff x="8961600" y="753687"/>
            <a:chExt cx="182400" cy="4378409"/>
          </a:xfrm>
        </p:grpSpPr>
        <p:sp>
          <p:nvSpPr>
            <p:cNvPr id="153" name="Google Shape;153;p13"/>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54" name="Google Shape;154;p13"/>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55" name="Google Shape;155;p13"/>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56" name="Google Shape;156;p13"/>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57" name="Google Shape;157;p13"/>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58" name="Google Shape;158;p13"/>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3"/>
          <p:cNvSpPr txBox="1"/>
          <p:nvPr/>
        </p:nvSpPr>
        <p:spPr>
          <a:xfrm>
            <a:off x="1833525" y="0"/>
            <a:ext cx="7310400" cy="609900"/>
          </a:xfrm>
          <a:prstGeom prst="rect">
            <a:avLst/>
          </a:prstGeom>
          <a:solidFill>
            <a:schemeClr val="dk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22" name="Google Shape;22;p3"/>
          <p:cNvSpPr txBox="1"/>
          <p:nvPr>
            <p:ph idx="1" type="body"/>
          </p:nvPr>
        </p:nvSpPr>
        <p:spPr>
          <a:xfrm>
            <a:off x="311700" y="901625"/>
            <a:ext cx="3999900" cy="3667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3"/>
          <p:cNvSpPr txBox="1"/>
          <p:nvPr>
            <p:ph idx="2" type="body"/>
          </p:nvPr>
        </p:nvSpPr>
        <p:spPr>
          <a:xfrm>
            <a:off x="4832400" y="901625"/>
            <a:ext cx="3999900" cy="3667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3"/>
          <p:cNvSpPr/>
          <p:nvPr/>
        </p:nvSpPr>
        <p:spPr>
          <a:xfrm>
            <a:off x="0" y="0"/>
            <a:ext cx="2736900" cy="609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
          <p:cNvSpPr txBox="1"/>
          <p:nvPr>
            <p:ph type="title"/>
          </p:nvPr>
        </p:nvSpPr>
        <p:spPr>
          <a:xfrm>
            <a:off x="2736900" y="18600"/>
            <a:ext cx="61674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26" name="Google Shape;26;p3"/>
          <p:cNvGrpSpPr/>
          <p:nvPr/>
        </p:nvGrpSpPr>
        <p:grpSpPr>
          <a:xfrm>
            <a:off x="2554500" y="-9"/>
            <a:ext cx="182400" cy="609912"/>
            <a:chOff x="8961600" y="753687"/>
            <a:chExt cx="182400" cy="4378409"/>
          </a:xfrm>
        </p:grpSpPr>
        <p:sp>
          <p:nvSpPr>
            <p:cNvPr id="27" name="Google Shape;27;p3"/>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28" name="Google Shape;28;p3"/>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29" name="Google Shape;29;p3"/>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30" name="Google Shape;30;p3"/>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31" name="Google Shape;31;p3"/>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32" name="Google Shape;32;p3"/>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4"/>
          <p:cNvSpPr/>
          <p:nvPr/>
        </p:nvSpPr>
        <p:spPr>
          <a:xfrm>
            <a:off x="2736900" y="0"/>
            <a:ext cx="6407100" cy="6099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4"/>
          <p:cNvSpPr txBox="1"/>
          <p:nvPr>
            <p:ph type="title"/>
          </p:nvPr>
        </p:nvSpPr>
        <p:spPr>
          <a:xfrm>
            <a:off x="4165075" y="18600"/>
            <a:ext cx="4739100" cy="5727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 name="Google Shape;36;p4"/>
          <p:cNvSpPr txBox="1"/>
          <p:nvPr>
            <p:ph idx="1" type="body"/>
          </p:nvPr>
        </p:nvSpPr>
        <p:spPr>
          <a:xfrm>
            <a:off x="311700" y="877675"/>
            <a:ext cx="8520600" cy="366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7" name="Google Shape;37;p4"/>
          <p:cNvSpPr/>
          <p:nvPr/>
        </p:nvSpPr>
        <p:spPr>
          <a:xfrm>
            <a:off x="0" y="0"/>
            <a:ext cx="2736900" cy="609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Arial"/>
              <a:ea typeface="Arial"/>
              <a:cs typeface="Arial"/>
              <a:sym typeface="Arial"/>
            </a:endParaRPr>
          </a:p>
        </p:txBody>
      </p:sp>
      <p:grpSp>
        <p:nvGrpSpPr>
          <p:cNvPr id="38" name="Google Shape;38;p4"/>
          <p:cNvGrpSpPr/>
          <p:nvPr/>
        </p:nvGrpSpPr>
        <p:grpSpPr>
          <a:xfrm>
            <a:off x="2554500" y="-9"/>
            <a:ext cx="182400" cy="609912"/>
            <a:chOff x="8961600" y="753687"/>
            <a:chExt cx="182400" cy="4378409"/>
          </a:xfrm>
        </p:grpSpPr>
        <p:sp>
          <p:nvSpPr>
            <p:cNvPr id="39" name="Google Shape;39;p4"/>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40" name="Google Shape;40;p4"/>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41" name="Google Shape;41;p4"/>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42" name="Google Shape;42;p4"/>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43" name="Google Shape;43;p4"/>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44" name="Google Shape;44;p4"/>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ection Header 1">
  <p:cSld name="TITLE_2">
    <p:bg>
      <p:bgPr>
        <a:solidFill>
          <a:srgbClr val="000000"/>
        </a:solidFill>
      </p:bgPr>
    </p:bg>
    <p:spTree>
      <p:nvGrpSpPr>
        <p:cNvPr id="45" name="Shape 45"/>
        <p:cNvGrpSpPr/>
        <p:nvPr/>
      </p:nvGrpSpPr>
      <p:grpSpPr>
        <a:xfrm>
          <a:off x="0" y="0"/>
          <a:ext cx="0" cy="0"/>
          <a:chOff x="0" y="0"/>
          <a:chExt cx="0" cy="0"/>
        </a:xfrm>
      </p:grpSpPr>
      <p:sp>
        <p:nvSpPr>
          <p:cNvPr id="46" name="Google Shape;46;p5"/>
          <p:cNvSpPr/>
          <p:nvPr/>
        </p:nvSpPr>
        <p:spPr>
          <a:xfrm>
            <a:off x="2709600" y="-75"/>
            <a:ext cx="6434400" cy="51573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5"/>
          <p:cNvSpPr txBox="1"/>
          <p:nvPr>
            <p:ph idx="1" type="subTitle"/>
          </p:nvPr>
        </p:nvSpPr>
        <p:spPr>
          <a:xfrm>
            <a:off x="5383850" y="803450"/>
            <a:ext cx="3255900" cy="1311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400"/>
              <a:buNone/>
              <a:defRPr b="1" sz="2400">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8" name="Google Shape;48;p5"/>
          <p:cNvSpPr txBox="1"/>
          <p:nvPr/>
        </p:nvSpPr>
        <p:spPr>
          <a:xfrm>
            <a:off x="2966600" y="-95475"/>
            <a:ext cx="2472300" cy="34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0"/>
              <a:buFont typeface="Arial"/>
              <a:buNone/>
            </a:pPr>
            <a:r>
              <a:rPr b="1" i="0" lang="en" sz="35000" u="none" cap="none" strike="noStrike">
                <a:solidFill>
                  <a:srgbClr val="000000"/>
                </a:solidFill>
                <a:latin typeface="Arial"/>
                <a:ea typeface="Arial"/>
                <a:cs typeface="Arial"/>
                <a:sym typeface="Arial"/>
              </a:rPr>
              <a:t>1</a:t>
            </a:r>
            <a:endParaRPr b="1" i="0" sz="35000" u="none" cap="none" strike="noStrike">
              <a:solidFill>
                <a:srgbClr val="000000"/>
              </a:solidFill>
              <a:latin typeface="Arial"/>
              <a:ea typeface="Arial"/>
              <a:cs typeface="Arial"/>
              <a:sym typeface="Arial"/>
            </a:endParaRPr>
          </a:p>
        </p:txBody>
      </p:sp>
      <p:sp>
        <p:nvSpPr>
          <p:cNvPr id="49" name="Google Shape;49;p5"/>
          <p:cNvSpPr txBox="1"/>
          <p:nvPr>
            <p:ph type="ctrTitle"/>
          </p:nvPr>
        </p:nvSpPr>
        <p:spPr>
          <a:xfrm>
            <a:off x="5473125" y="3220700"/>
            <a:ext cx="3448500" cy="1044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0" name="Google Shape;50;p5"/>
          <p:cNvSpPr txBox="1"/>
          <p:nvPr>
            <p:ph idx="12" type="sldNum"/>
          </p:nvPr>
        </p:nvSpPr>
        <p:spPr>
          <a:xfrm>
            <a:off x="75059" y="58176"/>
            <a:ext cx="548700" cy="3936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51" name="Google Shape;51;p5"/>
          <p:cNvGrpSpPr/>
          <p:nvPr/>
        </p:nvGrpSpPr>
        <p:grpSpPr>
          <a:xfrm>
            <a:off x="2578350" y="101"/>
            <a:ext cx="182400" cy="5143317"/>
            <a:chOff x="8961600" y="753687"/>
            <a:chExt cx="182400" cy="4378409"/>
          </a:xfrm>
        </p:grpSpPr>
        <p:sp>
          <p:nvSpPr>
            <p:cNvPr id="52" name="Google Shape;52;p5"/>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53" name="Google Shape;53;p5"/>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54" name="Google Shape;54;p5"/>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55" name="Google Shape;55;p5"/>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56" name="Google Shape;56;p5"/>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57" name="Google Shape;57;p5"/>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ection Header 1 1">
  <p:cSld name="TITLE_2_1">
    <p:bg>
      <p:bgPr>
        <a:solidFill>
          <a:srgbClr val="000000"/>
        </a:solidFill>
      </p:bgPr>
    </p:bg>
    <p:spTree>
      <p:nvGrpSpPr>
        <p:cNvPr id="58" name="Shape 58"/>
        <p:cNvGrpSpPr/>
        <p:nvPr/>
      </p:nvGrpSpPr>
      <p:grpSpPr>
        <a:xfrm>
          <a:off x="0" y="0"/>
          <a:ext cx="0" cy="0"/>
          <a:chOff x="0" y="0"/>
          <a:chExt cx="0" cy="0"/>
        </a:xfrm>
      </p:grpSpPr>
      <p:sp>
        <p:nvSpPr>
          <p:cNvPr id="59" name="Google Shape;59;p6"/>
          <p:cNvSpPr/>
          <p:nvPr/>
        </p:nvSpPr>
        <p:spPr>
          <a:xfrm>
            <a:off x="2709600" y="-75"/>
            <a:ext cx="6434400" cy="515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6"/>
          <p:cNvSpPr txBox="1"/>
          <p:nvPr>
            <p:ph idx="1" type="subTitle"/>
          </p:nvPr>
        </p:nvSpPr>
        <p:spPr>
          <a:xfrm>
            <a:off x="5383850" y="803450"/>
            <a:ext cx="3255900" cy="13116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Clr>
                <a:srgbClr val="FFFFFF"/>
              </a:buClr>
              <a:buSzPts val="2400"/>
              <a:buNone/>
              <a:defRPr b="1" sz="24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 name="Google Shape;61;p6"/>
          <p:cNvSpPr txBox="1"/>
          <p:nvPr/>
        </p:nvSpPr>
        <p:spPr>
          <a:xfrm>
            <a:off x="2966600" y="-95475"/>
            <a:ext cx="2472300" cy="34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0"/>
              <a:buFont typeface="Arial"/>
              <a:buNone/>
            </a:pPr>
            <a:r>
              <a:rPr b="1" lang="en" sz="35000"/>
              <a:t>7</a:t>
            </a:r>
            <a:endParaRPr b="1" i="0" sz="35000" u="none" cap="none" strike="noStrike">
              <a:solidFill>
                <a:srgbClr val="000000"/>
              </a:solidFill>
              <a:latin typeface="Arial"/>
              <a:ea typeface="Arial"/>
              <a:cs typeface="Arial"/>
              <a:sym typeface="Arial"/>
            </a:endParaRPr>
          </a:p>
        </p:txBody>
      </p:sp>
      <p:sp>
        <p:nvSpPr>
          <p:cNvPr id="62" name="Google Shape;62;p6"/>
          <p:cNvSpPr txBox="1"/>
          <p:nvPr>
            <p:ph type="ctrTitle"/>
          </p:nvPr>
        </p:nvSpPr>
        <p:spPr>
          <a:xfrm>
            <a:off x="5473125" y="3220700"/>
            <a:ext cx="3448500" cy="10440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FFFFFF"/>
              </a:buClr>
              <a:buSzPts val="1800"/>
              <a:buNone/>
              <a:defRPr sz="1800">
                <a:solidFill>
                  <a:srgbClr val="FFFFFF"/>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3" name="Google Shape;63;p6"/>
          <p:cNvSpPr txBox="1"/>
          <p:nvPr>
            <p:ph idx="12" type="sldNum"/>
          </p:nvPr>
        </p:nvSpPr>
        <p:spPr>
          <a:xfrm>
            <a:off x="75059" y="58176"/>
            <a:ext cx="548700" cy="3936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64" name="Google Shape;64;p6"/>
          <p:cNvGrpSpPr/>
          <p:nvPr/>
        </p:nvGrpSpPr>
        <p:grpSpPr>
          <a:xfrm>
            <a:off x="2578350" y="101"/>
            <a:ext cx="182400" cy="5143317"/>
            <a:chOff x="8961600" y="753687"/>
            <a:chExt cx="182400" cy="4378409"/>
          </a:xfrm>
        </p:grpSpPr>
        <p:sp>
          <p:nvSpPr>
            <p:cNvPr id="65" name="Google Shape;65;p6"/>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66" name="Google Shape;66;p6"/>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67" name="Google Shape;67;p6"/>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68" name="Google Shape;68;p6"/>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69" name="Google Shape;69;p6"/>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70" name="Google Shape;70;p6"/>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ody">
  <p:cSld name="TITLE_AND_BODY_1">
    <p:spTree>
      <p:nvGrpSpPr>
        <p:cNvPr id="71" name="Shape 71"/>
        <p:cNvGrpSpPr/>
        <p:nvPr/>
      </p:nvGrpSpPr>
      <p:grpSpPr>
        <a:xfrm>
          <a:off x="0" y="0"/>
          <a:ext cx="0" cy="0"/>
          <a:chOff x="0" y="0"/>
          <a:chExt cx="0" cy="0"/>
        </a:xfrm>
      </p:grpSpPr>
      <p:sp>
        <p:nvSpPr>
          <p:cNvPr id="72" name="Google Shape;72;p7"/>
          <p:cNvSpPr/>
          <p:nvPr/>
        </p:nvSpPr>
        <p:spPr>
          <a:xfrm>
            <a:off x="3367150" y="0"/>
            <a:ext cx="5776800" cy="60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Arial"/>
              <a:ea typeface="Arial"/>
              <a:cs typeface="Arial"/>
              <a:sym typeface="Arial"/>
            </a:endParaRPr>
          </a:p>
        </p:txBody>
      </p:sp>
      <p:sp>
        <p:nvSpPr>
          <p:cNvPr id="73" name="Google Shape;73;p7"/>
          <p:cNvSpPr/>
          <p:nvPr/>
        </p:nvSpPr>
        <p:spPr>
          <a:xfrm>
            <a:off x="0" y="0"/>
            <a:ext cx="2736900" cy="6099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Arial"/>
              <a:ea typeface="Arial"/>
              <a:cs typeface="Arial"/>
              <a:sym typeface="Arial"/>
            </a:endParaRPr>
          </a:p>
        </p:txBody>
      </p:sp>
      <p:sp>
        <p:nvSpPr>
          <p:cNvPr id="74" name="Google Shape;74;p7"/>
          <p:cNvSpPr txBox="1"/>
          <p:nvPr>
            <p:ph idx="1" type="body"/>
          </p:nvPr>
        </p:nvSpPr>
        <p:spPr>
          <a:xfrm>
            <a:off x="311700" y="877700"/>
            <a:ext cx="8520600" cy="366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5" name="Google Shape;75;p7"/>
          <p:cNvSpPr txBox="1"/>
          <p:nvPr>
            <p:ph type="title"/>
          </p:nvPr>
        </p:nvSpPr>
        <p:spPr>
          <a:xfrm>
            <a:off x="2736900" y="0"/>
            <a:ext cx="6407100" cy="609900"/>
          </a:xfrm>
          <a:prstGeom prst="rect">
            <a:avLst/>
          </a:prstGeom>
          <a:noFill/>
          <a:ln>
            <a:noFill/>
          </a:ln>
        </p:spPr>
        <p:txBody>
          <a:bodyPr anchorCtr="0" anchor="t" bIns="91425" lIns="91425" spcFirstLastPara="1" rIns="261525" wrap="square" tIns="91425">
            <a:noAutofit/>
          </a:bodyPr>
          <a:lstStyle>
            <a:lvl1pPr lvl="0" algn="r">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76" name="Google Shape;76;p7"/>
          <p:cNvGrpSpPr/>
          <p:nvPr/>
        </p:nvGrpSpPr>
        <p:grpSpPr>
          <a:xfrm>
            <a:off x="2554500" y="-9"/>
            <a:ext cx="182400" cy="609912"/>
            <a:chOff x="8961600" y="753687"/>
            <a:chExt cx="182400" cy="4378409"/>
          </a:xfrm>
        </p:grpSpPr>
        <p:sp>
          <p:nvSpPr>
            <p:cNvPr id="77" name="Google Shape;77;p7"/>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78" name="Google Shape;78;p7"/>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79" name="Google Shape;79;p7"/>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80" name="Google Shape;80;p7"/>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81" name="Google Shape;81;p7"/>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82" name="Google Shape;82;p7"/>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ection Header 2">
  <p:cSld name="TITLE_1">
    <p:bg>
      <p:bgPr>
        <a:solidFill>
          <a:srgbClr val="000000"/>
        </a:solidFill>
      </p:bgPr>
    </p:bg>
    <p:spTree>
      <p:nvGrpSpPr>
        <p:cNvPr id="83" name="Shape 83"/>
        <p:cNvGrpSpPr/>
        <p:nvPr/>
      </p:nvGrpSpPr>
      <p:grpSpPr>
        <a:xfrm>
          <a:off x="0" y="0"/>
          <a:ext cx="0" cy="0"/>
          <a:chOff x="0" y="0"/>
          <a:chExt cx="0" cy="0"/>
        </a:xfrm>
      </p:grpSpPr>
      <p:sp>
        <p:nvSpPr>
          <p:cNvPr id="84" name="Google Shape;84;p8"/>
          <p:cNvSpPr/>
          <p:nvPr/>
        </p:nvSpPr>
        <p:spPr>
          <a:xfrm>
            <a:off x="2746850" y="-75"/>
            <a:ext cx="6434400" cy="51573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8"/>
          <p:cNvSpPr txBox="1"/>
          <p:nvPr>
            <p:ph idx="1" type="subTitle"/>
          </p:nvPr>
        </p:nvSpPr>
        <p:spPr>
          <a:xfrm>
            <a:off x="5383850" y="803450"/>
            <a:ext cx="3255900" cy="1311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400"/>
              <a:buNone/>
              <a:defRPr b="1" sz="2400">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6" name="Google Shape;86;p8"/>
          <p:cNvSpPr txBox="1"/>
          <p:nvPr/>
        </p:nvSpPr>
        <p:spPr>
          <a:xfrm>
            <a:off x="2980350" y="-171675"/>
            <a:ext cx="2458500" cy="34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0"/>
              <a:buFont typeface="Arial"/>
              <a:buNone/>
            </a:pPr>
            <a:r>
              <a:rPr b="1" i="0" lang="en" sz="35000" u="none" cap="none" strike="noStrike">
                <a:solidFill>
                  <a:srgbClr val="000000"/>
                </a:solidFill>
                <a:latin typeface="Arial"/>
                <a:ea typeface="Arial"/>
                <a:cs typeface="Arial"/>
                <a:sym typeface="Arial"/>
              </a:rPr>
              <a:t>2</a:t>
            </a:r>
            <a:endParaRPr b="1" i="0" sz="35000" u="none" cap="none" strike="noStrike">
              <a:solidFill>
                <a:srgbClr val="000000"/>
              </a:solidFill>
              <a:latin typeface="Arial"/>
              <a:ea typeface="Arial"/>
              <a:cs typeface="Arial"/>
              <a:sym typeface="Arial"/>
            </a:endParaRPr>
          </a:p>
        </p:txBody>
      </p:sp>
      <p:sp>
        <p:nvSpPr>
          <p:cNvPr id="87" name="Google Shape;87;p8"/>
          <p:cNvSpPr txBox="1"/>
          <p:nvPr>
            <p:ph type="ctrTitle"/>
          </p:nvPr>
        </p:nvSpPr>
        <p:spPr>
          <a:xfrm>
            <a:off x="5473125" y="3220700"/>
            <a:ext cx="3448500" cy="1044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8" name="Google Shape;88;p8"/>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89" name="Google Shape;89;p8"/>
          <p:cNvGrpSpPr/>
          <p:nvPr/>
        </p:nvGrpSpPr>
        <p:grpSpPr>
          <a:xfrm>
            <a:off x="2578350" y="101"/>
            <a:ext cx="182400" cy="5143317"/>
            <a:chOff x="8961600" y="753687"/>
            <a:chExt cx="182400" cy="4378409"/>
          </a:xfrm>
        </p:grpSpPr>
        <p:sp>
          <p:nvSpPr>
            <p:cNvPr id="90" name="Google Shape;90;p8"/>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91" name="Google Shape;91;p8"/>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92" name="Google Shape;92;p8"/>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93" name="Google Shape;93;p8"/>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94" name="Google Shape;94;p8"/>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95" name="Google Shape;95;p8"/>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ection Header 3">
  <p:cSld name="TITLE_1_1">
    <p:bg>
      <p:bgPr>
        <a:solidFill>
          <a:srgbClr val="000000"/>
        </a:solidFill>
      </p:bgPr>
    </p:bg>
    <p:spTree>
      <p:nvGrpSpPr>
        <p:cNvPr id="96" name="Shape 96"/>
        <p:cNvGrpSpPr/>
        <p:nvPr/>
      </p:nvGrpSpPr>
      <p:grpSpPr>
        <a:xfrm>
          <a:off x="0" y="0"/>
          <a:ext cx="0" cy="0"/>
          <a:chOff x="0" y="0"/>
          <a:chExt cx="0" cy="0"/>
        </a:xfrm>
      </p:grpSpPr>
      <p:sp>
        <p:nvSpPr>
          <p:cNvPr id="97" name="Google Shape;97;p9"/>
          <p:cNvSpPr/>
          <p:nvPr/>
        </p:nvSpPr>
        <p:spPr>
          <a:xfrm>
            <a:off x="2746850" y="-75"/>
            <a:ext cx="6434400" cy="51573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9"/>
          <p:cNvSpPr txBox="1"/>
          <p:nvPr>
            <p:ph idx="1" type="subTitle"/>
          </p:nvPr>
        </p:nvSpPr>
        <p:spPr>
          <a:xfrm>
            <a:off x="5383850" y="803450"/>
            <a:ext cx="3255900" cy="1311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400"/>
              <a:buNone/>
              <a:defRPr b="1" sz="2400">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9" name="Google Shape;99;p9"/>
          <p:cNvSpPr txBox="1"/>
          <p:nvPr/>
        </p:nvSpPr>
        <p:spPr>
          <a:xfrm>
            <a:off x="2980350" y="-171675"/>
            <a:ext cx="2458500" cy="34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0"/>
              <a:buFont typeface="Arial"/>
              <a:buNone/>
            </a:pPr>
            <a:r>
              <a:rPr b="1" i="0" lang="en" sz="35000" u="none" cap="none" strike="noStrike">
                <a:solidFill>
                  <a:srgbClr val="000000"/>
                </a:solidFill>
                <a:latin typeface="Arial"/>
                <a:ea typeface="Arial"/>
                <a:cs typeface="Arial"/>
                <a:sym typeface="Arial"/>
              </a:rPr>
              <a:t>3</a:t>
            </a:r>
            <a:endParaRPr b="1" i="0" sz="35000" u="none" cap="none" strike="noStrike">
              <a:solidFill>
                <a:srgbClr val="000000"/>
              </a:solidFill>
              <a:latin typeface="Arial"/>
              <a:ea typeface="Arial"/>
              <a:cs typeface="Arial"/>
              <a:sym typeface="Arial"/>
            </a:endParaRPr>
          </a:p>
        </p:txBody>
      </p:sp>
      <p:sp>
        <p:nvSpPr>
          <p:cNvPr id="100" name="Google Shape;100;p9"/>
          <p:cNvSpPr txBox="1"/>
          <p:nvPr>
            <p:ph type="ctrTitle"/>
          </p:nvPr>
        </p:nvSpPr>
        <p:spPr>
          <a:xfrm>
            <a:off x="5473125" y="3220700"/>
            <a:ext cx="3448500" cy="1044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1" name="Google Shape;101;p9"/>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102" name="Google Shape;102;p9"/>
          <p:cNvGrpSpPr/>
          <p:nvPr/>
        </p:nvGrpSpPr>
        <p:grpSpPr>
          <a:xfrm>
            <a:off x="2578350" y="101"/>
            <a:ext cx="182400" cy="5143317"/>
            <a:chOff x="8961600" y="753687"/>
            <a:chExt cx="182400" cy="4378409"/>
          </a:xfrm>
        </p:grpSpPr>
        <p:sp>
          <p:nvSpPr>
            <p:cNvPr id="103" name="Google Shape;103;p9"/>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04" name="Google Shape;104;p9"/>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05" name="Google Shape;105;p9"/>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06" name="Google Shape;106;p9"/>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07" name="Google Shape;107;p9"/>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08" name="Google Shape;108;p9"/>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ection Header 4">
  <p:cSld name="TITLE_1_1_1">
    <p:bg>
      <p:bgPr>
        <a:solidFill>
          <a:srgbClr val="000000"/>
        </a:solidFill>
      </p:bgPr>
    </p:bg>
    <p:spTree>
      <p:nvGrpSpPr>
        <p:cNvPr id="109" name="Shape 109"/>
        <p:cNvGrpSpPr/>
        <p:nvPr/>
      </p:nvGrpSpPr>
      <p:grpSpPr>
        <a:xfrm>
          <a:off x="0" y="0"/>
          <a:ext cx="0" cy="0"/>
          <a:chOff x="0" y="0"/>
          <a:chExt cx="0" cy="0"/>
        </a:xfrm>
      </p:grpSpPr>
      <p:sp>
        <p:nvSpPr>
          <p:cNvPr id="110" name="Google Shape;110;p10"/>
          <p:cNvSpPr/>
          <p:nvPr/>
        </p:nvSpPr>
        <p:spPr>
          <a:xfrm>
            <a:off x="2746850" y="-75"/>
            <a:ext cx="6434400" cy="51573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0"/>
          <p:cNvSpPr txBox="1"/>
          <p:nvPr>
            <p:ph idx="1" type="subTitle"/>
          </p:nvPr>
        </p:nvSpPr>
        <p:spPr>
          <a:xfrm>
            <a:off x="5383850" y="803450"/>
            <a:ext cx="3255900" cy="1311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2400"/>
              <a:buNone/>
              <a:defRPr b="1" sz="2400">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2" name="Google Shape;112;p10"/>
          <p:cNvSpPr txBox="1"/>
          <p:nvPr/>
        </p:nvSpPr>
        <p:spPr>
          <a:xfrm>
            <a:off x="2980350" y="-171675"/>
            <a:ext cx="2458500" cy="34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0"/>
              <a:buFont typeface="Arial"/>
              <a:buNone/>
            </a:pPr>
            <a:r>
              <a:rPr b="1" i="0" lang="en" sz="35000" u="none" cap="none" strike="noStrike">
                <a:solidFill>
                  <a:srgbClr val="000000"/>
                </a:solidFill>
                <a:latin typeface="Arial"/>
                <a:ea typeface="Arial"/>
                <a:cs typeface="Arial"/>
                <a:sym typeface="Arial"/>
              </a:rPr>
              <a:t>4</a:t>
            </a:r>
            <a:endParaRPr b="1" i="0" sz="35000" u="none" cap="none" strike="noStrike">
              <a:solidFill>
                <a:srgbClr val="000000"/>
              </a:solidFill>
              <a:latin typeface="Arial"/>
              <a:ea typeface="Arial"/>
              <a:cs typeface="Arial"/>
              <a:sym typeface="Arial"/>
            </a:endParaRPr>
          </a:p>
        </p:txBody>
      </p:sp>
      <p:sp>
        <p:nvSpPr>
          <p:cNvPr id="113" name="Google Shape;113;p10"/>
          <p:cNvSpPr txBox="1"/>
          <p:nvPr>
            <p:ph type="ctrTitle"/>
          </p:nvPr>
        </p:nvSpPr>
        <p:spPr>
          <a:xfrm>
            <a:off x="5473125" y="3220700"/>
            <a:ext cx="3448500" cy="10440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4" name="Google Shape;114;p10"/>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115" name="Google Shape;115;p10"/>
          <p:cNvGrpSpPr/>
          <p:nvPr/>
        </p:nvGrpSpPr>
        <p:grpSpPr>
          <a:xfrm>
            <a:off x="2578350" y="101"/>
            <a:ext cx="182400" cy="5143317"/>
            <a:chOff x="8961600" y="753687"/>
            <a:chExt cx="182400" cy="4378409"/>
          </a:xfrm>
        </p:grpSpPr>
        <p:sp>
          <p:nvSpPr>
            <p:cNvPr id="116" name="Google Shape;116;p10"/>
            <p:cNvSpPr txBox="1"/>
            <p:nvPr/>
          </p:nvSpPr>
          <p:spPr>
            <a:xfrm rot="5400000">
              <a:off x="8688000" y="1027287"/>
              <a:ext cx="729600" cy="182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17" name="Google Shape;117;p10"/>
            <p:cNvSpPr txBox="1"/>
            <p:nvPr/>
          </p:nvSpPr>
          <p:spPr>
            <a:xfrm rot="5400000">
              <a:off x="8688000" y="1757049"/>
              <a:ext cx="729600" cy="1824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18" name="Google Shape;118;p10"/>
            <p:cNvSpPr txBox="1"/>
            <p:nvPr/>
          </p:nvSpPr>
          <p:spPr>
            <a:xfrm rot="5400000">
              <a:off x="8688000" y="2486810"/>
              <a:ext cx="729600" cy="182400"/>
            </a:xfrm>
            <a:prstGeom prst="rect">
              <a:avLst/>
            </a:prstGeom>
            <a:solidFill>
              <a:schemeClr val="accent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19" name="Google Shape;119;p10"/>
            <p:cNvSpPr txBox="1"/>
            <p:nvPr/>
          </p:nvSpPr>
          <p:spPr>
            <a:xfrm rot="5400000">
              <a:off x="8688000" y="3216572"/>
              <a:ext cx="729600" cy="182400"/>
            </a:xfrm>
            <a:prstGeom prst="rect">
              <a:avLst/>
            </a:prstGeom>
            <a:solidFill>
              <a:schemeClr val="accent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20" name="Google Shape;120;p10"/>
            <p:cNvSpPr txBox="1"/>
            <p:nvPr/>
          </p:nvSpPr>
          <p:spPr>
            <a:xfrm rot="5400000">
              <a:off x="8688000" y="3946334"/>
              <a:ext cx="729600" cy="182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121" name="Google Shape;121;p10"/>
            <p:cNvSpPr txBox="1"/>
            <p:nvPr/>
          </p:nvSpPr>
          <p:spPr>
            <a:xfrm rot="5400000">
              <a:off x="8688000" y="4676096"/>
              <a:ext cx="729600" cy="182400"/>
            </a:xfrm>
            <a:prstGeom prst="rect">
              <a:avLst/>
            </a:prstGeom>
            <a:solidFill>
              <a:schemeClr val="accent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jpg"/><Relationship Id="rId4" Type="http://schemas.openxmlformats.org/officeDocument/2006/relationships/image" Target="../media/image10.png"/><Relationship Id="rId5"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hyperlink" Target="https://commons.wikimedia.org/wiki/File:1857MinnesotaConstitution.JP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4"/>
          <p:cNvSpPr txBox="1"/>
          <p:nvPr>
            <p:ph type="ctrTitle"/>
          </p:nvPr>
        </p:nvSpPr>
        <p:spPr>
          <a:xfrm>
            <a:off x="3077125" y="3466975"/>
            <a:ext cx="5172900" cy="14373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1800"/>
              <a:buNone/>
            </a:pPr>
            <a:r>
              <a:rPr lang="en" sz="1700"/>
              <a:t>A Joint Request from:</a:t>
            </a:r>
            <a:endParaRPr sz="1700"/>
          </a:p>
          <a:p>
            <a:pPr indent="0" lvl="0" marL="0" rtl="0" algn="r">
              <a:lnSpc>
                <a:spcPct val="100000"/>
              </a:lnSpc>
              <a:spcBef>
                <a:spcPts val="0"/>
              </a:spcBef>
              <a:spcAft>
                <a:spcPts val="0"/>
              </a:spcAft>
              <a:buSzPts val="1800"/>
              <a:buNone/>
            </a:pPr>
            <a:r>
              <a:rPr lang="en" sz="1700"/>
              <a:t>Leech Lake Tribal College</a:t>
            </a:r>
            <a:endParaRPr sz="1700"/>
          </a:p>
          <a:p>
            <a:pPr indent="0" lvl="0" marL="0" rtl="0" algn="r">
              <a:lnSpc>
                <a:spcPct val="100000"/>
              </a:lnSpc>
              <a:spcBef>
                <a:spcPts val="0"/>
              </a:spcBef>
              <a:spcAft>
                <a:spcPts val="0"/>
              </a:spcAft>
              <a:buSzPts val="1800"/>
              <a:buNone/>
            </a:pPr>
            <a:r>
              <a:rPr lang="en" sz="1700"/>
              <a:t>Red Lake Nation College</a:t>
            </a:r>
            <a:endParaRPr sz="1700"/>
          </a:p>
          <a:p>
            <a:pPr indent="0" lvl="0" marL="0" rtl="0" algn="r">
              <a:lnSpc>
                <a:spcPct val="100000"/>
              </a:lnSpc>
              <a:spcBef>
                <a:spcPts val="0"/>
              </a:spcBef>
              <a:spcAft>
                <a:spcPts val="0"/>
              </a:spcAft>
              <a:buSzPts val="1800"/>
              <a:buNone/>
            </a:pPr>
            <a:r>
              <a:rPr lang="en" sz="1700"/>
              <a:t>White Earth Tribal &amp; Community College</a:t>
            </a:r>
            <a:endParaRPr sz="1700"/>
          </a:p>
        </p:txBody>
      </p:sp>
      <p:sp>
        <p:nvSpPr>
          <p:cNvPr id="164" name="Google Shape;164;p14"/>
          <p:cNvSpPr txBox="1"/>
          <p:nvPr>
            <p:ph idx="1" type="subTitle"/>
          </p:nvPr>
        </p:nvSpPr>
        <p:spPr>
          <a:xfrm>
            <a:off x="2856625" y="803450"/>
            <a:ext cx="5393400" cy="1311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sz="3300"/>
              <a:t>State Funding </a:t>
            </a:r>
            <a:endParaRPr sz="3300"/>
          </a:p>
          <a:p>
            <a:pPr indent="0" lvl="0" marL="0" rtl="0" algn="r">
              <a:lnSpc>
                <a:spcPct val="100000"/>
              </a:lnSpc>
              <a:spcBef>
                <a:spcPts val="0"/>
              </a:spcBef>
              <a:spcAft>
                <a:spcPts val="0"/>
              </a:spcAft>
              <a:buSzPts val="2400"/>
              <a:buNone/>
            </a:pPr>
            <a:r>
              <a:rPr lang="en" sz="3300"/>
              <a:t>for Minnesota </a:t>
            </a:r>
            <a:endParaRPr sz="3300"/>
          </a:p>
          <a:p>
            <a:pPr indent="0" lvl="0" marL="0" rtl="0" algn="r">
              <a:lnSpc>
                <a:spcPct val="100000"/>
              </a:lnSpc>
              <a:spcBef>
                <a:spcPts val="0"/>
              </a:spcBef>
              <a:spcAft>
                <a:spcPts val="0"/>
              </a:spcAft>
              <a:buSzPts val="2400"/>
              <a:buNone/>
            </a:pPr>
            <a:r>
              <a:rPr lang="en" sz="3300"/>
              <a:t>Tribal Colleges</a:t>
            </a:r>
            <a:endParaRPr sz="3300"/>
          </a:p>
        </p:txBody>
      </p:sp>
      <p:sp>
        <p:nvSpPr>
          <p:cNvPr id="165" name="Google Shape;165;p14"/>
          <p:cNvSpPr/>
          <p:nvPr/>
        </p:nvSpPr>
        <p:spPr>
          <a:xfrm>
            <a:off x="523050" y="321525"/>
            <a:ext cx="1437300" cy="143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4"/>
          <p:cNvSpPr/>
          <p:nvPr/>
        </p:nvSpPr>
        <p:spPr>
          <a:xfrm>
            <a:off x="523050" y="1894250"/>
            <a:ext cx="1437300" cy="143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
          <p:cNvSpPr/>
          <p:nvPr/>
        </p:nvSpPr>
        <p:spPr>
          <a:xfrm>
            <a:off x="523050" y="3466975"/>
            <a:ext cx="1437300" cy="143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14"/>
          <p:cNvPicPr preferRelativeResize="0"/>
          <p:nvPr/>
        </p:nvPicPr>
        <p:blipFill>
          <a:blip r:embed="rId3">
            <a:alphaModFix/>
          </a:blip>
          <a:stretch>
            <a:fillRect/>
          </a:stretch>
        </p:blipFill>
        <p:spPr>
          <a:xfrm>
            <a:off x="697075" y="3642550"/>
            <a:ext cx="1089250" cy="1086160"/>
          </a:xfrm>
          <a:prstGeom prst="rect">
            <a:avLst/>
          </a:prstGeom>
          <a:noFill/>
          <a:ln>
            <a:noFill/>
          </a:ln>
        </p:spPr>
      </p:pic>
      <p:pic>
        <p:nvPicPr>
          <p:cNvPr id="169" name="Google Shape;169;p14"/>
          <p:cNvPicPr preferRelativeResize="0"/>
          <p:nvPr/>
        </p:nvPicPr>
        <p:blipFill rotWithShape="1">
          <a:blip r:embed="rId4">
            <a:alphaModFix/>
          </a:blip>
          <a:srcRect b="0" l="21598" r="19114" t="0"/>
          <a:stretch/>
        </p:blipFill>
        <p:spPr>
          <a:xfrm>
            <a:off x="697075" y="467675"/>
            <a:ext cx="1089250" cy="1145000"/>
          </a:xfrm>
          <a:prstGeom prst="rect">
            <a:avLst/>
          </a:prstGeom>
          <a:noFill/>
          <a:ln>
            <a:noFill/>
          </a:ln>
        </p:spPr>
      </p:pic>
      <p:pic>
        <p:nvPicPr>
          <p:cNvPr id="170" name="Google Shape;170;p14"/>
          <p:cNvPicPr preferRelativeResize="0"/>
          <p:nvPr/>
        </p:nvPicPr>
        <p:blipFill>
          <a:blip r:embed="rId5">
            <a:alphaModFix/>
          </a:blip>
          <a:stretch>
            <a:fillRect/>
          </a:stretch>
        </p:blipFill>
        <p:spPr>
          <a:xfrm>
            <a:off x="641600" y="2010400"/>
            <a:ext cx="1200201" cy="1204999"/>
          </a:xfrm>
          <a:prstGeom prst="rect">
            <a:avLst/>
          </a:prstGeom>
          <a:noFill/>
          <a:ln>
            <a:noFill/>
          </a:ln>
          <a:effectLst>
            <a:outerShdw blurRad="57150" rotWithShape="0" algn="bl" dir="5400000" dist="19050">
              <a:srgbClr val="000000">
                <a:alpha val="498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3"/>
          <p:cNvSpPr txBox="1"/>
          <p:nvPr>
            <p:ph type="title"/>
          </p:nvPr>
        </p:nvSpPr>
        <p:spPr>
          <a:xfrm>
            <a:off x="3150550" y="18600"/>
            <a:ext cx="57537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a:solidFill>
                  <a:schemeClr val="lt1"/>
                </a:solidFill>
              </a:rPr>
              <a:t>Minnesota Human Rights Act</a:t>
            </a:r>
            <a:endParaRPr>
              <a:solidFill>
                <a:schemeClr val="lt1"/>
              </a:solidFill>
            </a:endParaRPr>
          </a:p>
          <a:p>
            <a:pPr indent="0" lvl="0" marL="0" rtl="0" algn="r">
              <a:lnSpc>
                <a:spcPct val="100000"/>
              </a:lnSpc>
              <a:spcBef>
                <a:spcPts val="0"/>
              </a:spcBef>
              <a:spcAft>
                <a:spcPts val="0"/>
              </a:spcAft>
              <a:buSzPts val="2800"/>
              <a:buNone/>
            </a:pPr>
            <a:r>
              <a:t/>
            </a:r>
            <a:endParaRPr/>
          </a:p>
        </p:txBody>
      </p:sp>
      <p:sp>
        <p:nvSpPr>
          <p:cNvPr id="242" name="Google Shape;242;p23"/>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243" name="Google Shape;243;p23"/>
          <p:cNvSpPr txBox="1"/>
          <p:nvPr>
            <p:ph idx="1" type="body"/>
          </p:nvPr>
        </p:nvSpPr>
        <p:spPr>
          <a:xfrm>
            <a:off x="259825" y="855750"/>
            <a:ext cx="4847100" cy="366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400"/>
              <a:t> </a:t>
            </a:r>
            <a:endParaRPr sz="1400"/>
          </a:p>
          <a:p>
            <a:pPr indent="0" lvl="0" marL="0" rtl="0" algn="l">
              <a:spcBef>
                <a:spcPts val="0"/>
              </a:spcBef>
              <a:spcAft>
                <a:spcPts val="0"/>
              </a:spcAft>
              <a:buNone/>
            </a:pPr>
            <a:r>
              <a:rPr b="1" lang="en" sz="1400"/>
              <a:t>The Minnesota Human Rights Act (MHRA) prohibits discrimination on the basis of race, color, creed, religion, national origin, sex, age, marital status, status with regard to public assistance, sexual orientation, or disability. </a:t>
            </a:r>
            <a:endParaRPr b="1"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It prohibits discrimination in employment, housing, public accommodations, public services, </a:t>
            </a:r>
            <a:r>
              <a:rPr b="1" lang="en" sz="1400"/>
              <a:t>education</a:t>
            </a:r>
            <a:r>
              <a:rPr lang="en" sz="1400"/>
              <a:t>, credit, and business based on protected class, such as: race, religion, disability, national origin, sex, marital status, familial status, age, sexual orientation, and gender identity.</a:t>
            </a:r>
            <a:endParaRPr sz="1400"/>
          </a:p>
          <a:p>
            <a:pPr indent="0" lvl="0" marL="0" rtl="0" algn="l">
              <a:spcBef>
                <a:spcPts val="0"/>
              </a:spcBef>
              <a:spcAft>
                <a:spcPts val="0"/>
              </a:spcAft>
              <a:buNone/>
            </a:pPr>
            <a:r>
              <a:t/>
            </a:r>
            <a:endParaRPr b="1" sz="1400"/>
          </a:p>
          <a:p>
            <a:pPr indent="0" lvl="0" marL="0" rtl="0" algn="r">
              <a:spcBef>
                <a:spcPts val="0"/>
              </a:spcBef>
              <a:spcAft>
                <a:spcPts val="0"/>
              </a:spcAft>
              <a:buNone/>
            </a:pPr>
            <a:r>
              <a:rPr b="1" lang="en" sz="1400"/>
              <a:t>Minn. Stat. § 363A.01</a:t>
            </a:r>
            <a:endParaRPr b="1" sz="1400"/>
          </a:p>
        </p:txBody>
      </p:sp>
      <p:pic>
        <p:nvPicPr>
          <p:cNvPr id="244" name="Google Shape;244;p23"/>
          <p:cNvPicPr preferRelativeResize="0"/>
          <p:nvPr/>
        </p:nvPicPr>
        <p:blipFill>
          <a:blip r:embed="rId3">
            <a:alphaModFix/>
          </a:blip>
          <a:stretch>
            <a:fillRect/>
          </a:stretch>
        </p:blipFill>
        <p:spPr>
          <a:xfrm>
            <a:off x="5360350" y="1157025"/>
            <a:ext cx="3160724" cy="2370551"/>
          </a:xfrm>
          <a:prstGeom prst="rect">
            <a:avLst/>
          </a:prstGeom>
          <a:noFill/>
          <a:ln>
            <a:noFill/>
          </a:ln>
        </p:spPr>
      </p:pic>
      <p:sp>
        <p:nvSpPr>
          <p:cNvPr id="245" name="Google Shape;245;p23"/>
          <p:cNvSpPr txBox="1"/>
          <p:nvPr/>
        </p:nvSpPr>
        <p:spPr>
          <a:xfrm>
            <a:off x="5297313" y="3573475"/>
            <a:ext cx="32868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solidFill>
                  <a:srgbClr val="191A1A"/>
                </a:solidFill>
                <a:highlight>
                  <a:srgbClr val="FFFFFF"/>
                </a:highlight>
                <a:latin typeface="Roboto"/>
                <a:ea typeface="Roboto"/>
                <a:cs typeface="Roboto"/>
                <a:sym typeface="Roboto"/>
              </a:rPr>
              <a:t>White Earth Tribal &amp; Community College AIHEC Club 2019</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4"/>
          <p:cNvSpPr txBox="1"/>
          <p:nvPr>
            <p:ph type="title"/>
          </p:nvPr>
        </p:nvSpPr>
        <p:spPr>
          <a:xfrm>
            <a:off x="3150550" y="18600"/>
            <a:ext cx="57537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a:solidFill>
                  <a:schemeClr val="lt1"/>
                </a:solidFill>
              </a:rPr>
              <a:t>MDE Statement on Descrimination</a:t>
            </a:r>
            <a:endParaRPr>
              <a:solidFill>
                <a:schemeClr val="lt1"/>
              </a:solidFill>
            </a:endParaRPr>
          </a:p>
          <a:p>
            <a:pPr indent="0" lvl="0" marL="0" rtl="0" algn="r">
              <a:lnSpc>
                <a:spcPct val="100000"/>
              </a:lnSpc>
              <a:spcBef>
                <a:spcPts val="0"/>
              </a:spcBef>
              <a:spcAft>
                <a:spcPts val="0"/>
              </a:spcAft>
              <a:buSzPts val="2800"/>
              <a:buNone/>
            </a:pPr>
            <a:r>
              <a:t/>
            </a:r>
            <a:endParaRPr/>
          </a:p>
        </p:txBody>
      </p:sp>
      <p:sp>
        <p:nvSpPr>
          <p:cNvPr id="251" name="Google Shape;251;p24"/>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252" name="Google Shape;252;p24"/>
          <p:cNvSpPr txBox="1"/>
          <p:nvPr>
            <p:ph idx="1" type="body"/>
          </p:nvPr>
        </p:nvSpPr>
        <p:spPr>
          <a:xfrm>
            <a:off x="259825" y="855750"/>
            <a:ext cx="8328300" cy="260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400"/>
              <a:t>The MN Department of Education </a:t>
            </a:r>
            <a:r>
              <a:rPr lang="en" sz="1400"/>
              <a:t>statement</a:t>
            </a:r>
            <a:r>
              <a:rPr lang="en" sz="1400"/>
              <a:t> on Discrimination:</a:t>
            </a:r>
            <a:endParaRPr sz="1400"/>
          </a:p>
          <a:p>
            <a:pPr indent="0" lvl="0" marL="0" rtl="0" algn="l">
              <a:lnSpc>
                <a:spcPct val="115000"/>
              </a:lnSpc>
              <a:spcBef>
                <a:spcPts val="0"/>
              </a:spcBef>
              <a:spcAft>
                <a:spcPts val="0"/>
              </a:spcAft>
              <a:buSzPts val="1800"/>
              <a:buNone/>
            </a:pPr>
            <a:r>
              <a:t/>
            </a:r>
            <a:endParaRPr sz="1400"/>
          </a:p>
          <a:p>
            <a:pPr indent="0" lvl="0" marL="457200" rtl="0" algn="l">
              <a:lnSpc>
                <a:spcPct val="115000"/>
              </a:lnSpc>
              <a:spcBef>
                <a:spcPts val="0"/>
              </a:spcBef>
              <a:spcAft>
                <a:spcPts val="0"/>
              </a:spcAft>
              <a:buSzPts val="1800"/>
              <a:buNone/>
            </a:pPr>
            <a:r>
              <a:rPr b="1" i="1" lang="en" sz="1400"/>
              <a:t>Discrimination means that an individual (or group) is being treated unfairly or unequally based on a protected characteristic. In Minnesota, these protected characteristics are race, color, creed, religion, national origin, sex, age, marital status, status with regard to public assistance, sexual orientation, or disability.</a:t>
            </a:r>
            <a:r>
              <a:rPr i="1" lang="en" sz="1400"/>
              <a:t> Discrimination can occur as a result of stereotype or intentional discrimination, or it can occur when an organization’s policy or practice affects a group of people differently than it affects another group. Although everyone is protected from discrimination, discrimination occurs when you are treated differently because of a particular protected characteristic.</a:t>
            </a:r>
            <a:endParaRPr b="1" sz="1400"/>
          </a:p>
        </p:txBody>
      </p:sp>
      <p:sp>
        <p:nvSpPr>
          <p:cNvPr id="253" name="Google Shape;253;p24"/>
          <p:cNvSpPr txBox="1"/>
          <p:nvPr/>
        </p:nvSpPr>
        <p:spPr>
          <a:xfrm>
            <a:off x="259825" y="3723600"/>
            <a:ext cx="8328300" cy="9465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chemeClr val="dk2"/>
                </a:solidFill>
              </a:rPr>
              <a:t>MN Tribal Colleges are being treated differently </a:t>
            </a:r>
            <a:r>
              <a:rPr b="1" lang="en" sz="1500">
                <a:solidFill>
                  <a:schemeClr val="dk2"/>
                </a:solidFill>
              </a:rPr>
              <a:t>than all other </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MN public colleges </a:t>
            </a:r>
            <a:r>
              <a:rPr b="1" lang="en" sz="1500">
                <a:solidFill>
                  <a:schemeClr val="dk2"/>
                </a:solidFill>
              </a:rPr>
              <a:t>and, therefore, are being </a:t>
            </a:r>
            <a:r>
              <a:rPr b="1" lang="en" sz="1500">
                <a:solidFill>
                  <a:schemeClr val="dk2"/>
                </a:solidFill>
              </a:rPr>
              <a:t>discriminated</a:t>
            </a:r>
            <a:r>
              <a:rPr b="1" lang="en" sz="1500">
                <a:solidFill>
                  <a:schemeClr val="dk2"/>
                </a:solidFill>
              </a:rPr>
              <a:t> against,</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by not receiving MN public funding for MN public schools.</a:t>
            </a:r>
            <a:endParaRPr b="1" sz="15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5"/>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259" name="Google Shape;259;p25"/>
          <p:cNvSpPr txBox="1"/>
          <p:nvPr>
            <p:ph idx="1" type="subTitle"/>
          </p:nvPr>
        </p:nvSpPr>
        <p:spPr>
          <a:xfrm>
            <a:off x="5460225" y="546275"/>
            <a:ext cx="3391800" cy="1311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Tribal Colleges </a:t>
            </a:r>
            <a:endParaRPr/>
          </a:p>
          <a:p>
            <a:pPr indent="0" lvl="0" marL="0" rtl="0" algn="r">
              <a:lnSpc>
                <a:spcPct val="100000"/>
              </a:lnSpc>
              <a:spcBef>
                <a:spcPts val="0"/>
              </a:spcBef>
              <a:spcAft>
                <a:spcPts val="0"/>
              </a:spcAft>
              <a:buSzPts val="2400"/>
              <a:buNone/>
            </a:pPr>
            <a:r>
              <a:rPr lang="en"/>
              <a:t>are Public Institutions</a:t>
            </a:r>
            <a:endParaRPr/>
          </a:p>
        </p:txBody>
      </p:sp>
      <p:sp>
        <p:nvSpPr>
          <p:cNvPr id="260" name="Google Shape;260;p25"/>
          <p:cNvSpPr txBox="1"/>
          <p:nvPr>
            <p:ph idx="1" type="subTitle"/>
          </p:nvPr>
        </p:nvSpPr>
        <p:spPr>
          <a:xfrm>
            <a:off x="1065600" y="2342750"/>
            <a:ext cx="1368600" cy="527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Reason</a:t>
            </a:r>
            <a:endParaRPr/>
          </a:p>
        </p:txBody>
      </p:sp>
      <p:pic>
        <p:nvPicPr>
          <p:cNvPr id="261" name="Google Shape;261;p25"/>
          <p:cNvPicPr preferRelativeResize="0"/>
          <p:nvPr/>
        </p:nvPicPr>
        <p:blipFill>
          <a:blip r:embed="rId3">
            <a:alphaModFix/>
          </a:blip>
          <a:stretch>
            <a:fillRect/>
          </a:stretch>
        </p:blipFill>
        <p:spPr>
          <a:xfrm>
            <a:off x="5780447" y="2617675"/>
            <a:ext cx="2751376" cy="1547651"/>
          </a:xfrm>
          <a:prstGeom prst="rect">
            <a:avLst/>
          </a:prstGeom>
          <a:noFill/>
          <a:ln>
            <a:noFill/>
          </a:ln>
        </p:spPr>
      </p:pic>
      <p:sp>
        <p:nvSpPr>
          <p:cNvPr id="262" name="Google Shape;262;p25"/>
          <p:cNvSpPr txBox="1"/>
          <p:nvPr/>
        </p:nvSpPr>
        <p:spPr>
          <a:xfrm>
            <a:off x="5780447" y="4165325"/>
            <a:ext cx="25827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solidFill>
                  <a:schemeClr val="lt1"/>
                </a:solidFill>
              </a:rPr>
              <a:t>Leech Lake Tribal College</a:t>
            </a:r>
            <a:r>
              <a:rPr lang="en" sz="950">
                <a:solidFill>
                  <a:schemeClr val="lt1"/>
                </a:solidFill>
              </a:rPr>
              <a:t> Students</a:t>
            </a:r>
            <a:endParaRPr sz="95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6"/>
          <p:cNvSpPr txBox="1"/>
          <p:nvPr>
            <p:ph type="title"/>
          </p:nvPr>
        </p:nvSpPr>
        <p:spPr>
          <a:xfrm>
            <a:off x="3150550" y="18600"/>
            <a:ext cx="57537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sz="2600">
                <a:solidFill>
                  <a:schemeClr val="lt1"/>
                </a:solidFill>
              </a:rPr>
              <a:t>Perpetual Misclassification</a:t>
            </a:r>
            <a:endParaRPr sz="2600">
              <a:solidFill>
                <a:schemeClr val="lt1"/>
              </a:solidFill>
            </a:endParaRPr>
          </a:p>
          <a:p>
            <a:pPr indent="0" lvl="0" marL="0" rtl="0" algn="r">
              <a:lnSpc>
                <a:spcPct val="100000"/>
              </a:lnSpc>
              <a:spcBef>
                <a:spcPts val="0"/>
              </a:spcBef>
              <a:spcAft>
                <a:spcPts val="0"/>
              </a:spcAft>
              <a:buSzPts val="2800"/>
              <a:buNone/>
            </a:pPr>
            <a:r>
              <a:t/>
            </a:r>
            <a:endParaRPr sz="2600"/>
          </a:p>
        </p:txBody>
      </p:sp>
      <p:sp>
        <p:nvSpPr>
          <p:cNvPr id="268" name="Google Shape;268;p26"/>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269" name="Google Shape;269;p26"/>
          <p:cNvSpPr txBox="1"/>
          <p:nvPr>
            <p:ph idx="1" type="body"/>
          </p:nvPr>
        </p:nvSpPr>
        <p:spPr>
          <a:xfrm>
            <a:off x="259825" y="1268100"/>
            <a:ext cx="4847100" cy="24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t>Tribal Colleges are public colleges. All receive federal funding, which requires that they be open to the public.</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Tribal Colleges in Minnesota have been perpetually misclassified because the State form includes only two labels</a:t>
            </a:r>
            <a:r>
              <a:rPr lang="en" sz="1400"/>
              <a:t> -- </a:t>
            </a:r>
            <a:r>
              <a:rPr i="1" lang="en" sz="1400"/>
              <a:t>Public School</a:t>
            </a:r>
            <a:r>
              <a:rPr lang="en" sz="1400"/>
              <a:t> and </a:t>
            </a:r>
            <a:r>
              <a:rPr i="1" lang="en" sz="1400"/>
              <a:t>Private School</a:t>
            </a:r>
            <a:r>
              <a:rPr lang="en" sz="1400"/>
              <a:t>. Because Tribal Colleges do not currently receive any state operational funding and are not included on the State list of public schools, they are not permitted to indicate, “</a:t>
            </a:r>
            <a:r>
              <a:rPr i="1" lang="en" sz="1400"/>
              <a:t>Public.”</a:t>
            </a:r>
            <a:endParaRPr i="1" sz="1400"/>
          </a:p>
          <a:p>
            <a:pPr indent="0" lvl="0" marL="0" rtl="0" algn="l">
              <a:spcBef>
                <a:spcPts val="0"/>
              </a:spcBef>
              <a:spcAft>
                <a:spcPts val="0"/>
              </a:spcAft>
              <a:buNone/>
            </a:pPr>
            <a:r>
              <a:t/>
            </a:r>
            <a:endParaRPr i="1" sz="1400"/>
          </a:p>
          <a:p>
            <a:pPr indent="0" lvl="0" marL="0" rtl="0" algn="l">
              <a:spcBef>
                <a:spcPts val="0"/>
              </a:spcBef>
              <a:spcAft>
                <a:spcPts val="0"/>
              </a:spcAft>
              <a:buNone/>
            </a:pPr>
            <a:r>
              <a:t/>
            </a:r>
            <a:endParaRPr b="1" sz="1400"/>
          </a:p>
        </p:txBody>
      </p:sp>
      <p:pic>
        <p:nvPicPr>
          <p:cNvPr id="270" name="Google Shape;270;p26"/>
          <p:cNvPicPr preferRelativeResize="0"/>
          <p:nvPr/>
        </p:nvPicPr>
        <p:blipFill>
          <a:blip r:embed="rId3">
            <a:alphaModFix/>
          </a:blip>
          <a:stretch>
            <a:fillRect/>
          </a:stretch>
        </p:blipFill>
        <p:spPr>
          <a:xfrm>
            <a:off x="5191025" y="1268094"/>
            <a:ext cx="3713224" cy="1727081"/>
          </a:xfrm>
          <a:prstGeom prst="rect">
            <a:avLst/>
          </a:prstGeom>
          <a:noFill/>
          <a:ln>
            <a:noFill/>
          </a:ln>
        </p:spPr>
      </p:pic>
      <p:pic>
        <p:nvPicPr>
          <p:cNvPr id="271" name="Google Shape;271;p26"/>
          <p:cNvPicPr preferRelativeResize="0"/>
          <p:nvPr/>
        </p:nvPicPr>
        <p:blipFill>
          <a:blip r:embed="rId4">
            <a:alphaModFix/>
          </a:blip>
          <a:stretch>
            <a:fillRect/>
          </a:stretch>
        </p:blipFill>
        <p:spPr>
          <a:xfrm>
            <a:off x="7598774" y="1727350"/>
            <a:ext cx="1545225" cy="1454325"/>
          </a:xfrm>
          <a:prstGeom prst="rect">
            <a:avLst/>
          </a:prstGeom>
          <a:noFill/>
          <a:ln>
            <a:noFill/>
          </a:ln>
        </p:spPr>
      </p:pic>
      <p:sp>
        <p:nvSpPr>
          <p:cNvPr id="272" name="Google Shape;272;p26"/>
          <p:cNvSpPr txBox="1"/>
          <p:nvPr/>
        </p:nvSpPr>
        <p:spPr>
          <a:xfrm>
            <a:off x="337525" y="3849650"/>
            <a:ext cx="4769400" cy="681000"/>
          </a:xfrm>
          <a:prstGeom prst="rect">
            <a:avLst/>
          </a:prstGeom>
          <a:solidFill>
            <a:srgbClr val="D1A92E">
              <a:alpha val="38430"/>
            </a:srgbClr>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chemeClr val="dk2"/>
                </a:solidFill>
              </a:rPr>
              <a:t>A third, “Public Tribal College,” option is needed </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to correct this perpetual misclassification. </a:t>
            </a:r>
            <a:endParaRPr b="1" sz="15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7"/>
          <p:cNvSpPr txBox="1"/>
          <p:nvPr>
            <p:ph idx="1" type="subTitle"/>
          </p:nvPr>
        </p:nvSpPr>
        <p:spPr>
          <a:xfrm>
            <a:off x="5665725" y="803450"/>
            <a:ext cx="3255900" cy="1311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2400"/>
              <a:buFont typeface="Arial"/>
              <a:buNone/>
            </a:pPr>
            <a:r>
              <a:rPr lang="en"/>
              <a:t>Equity between Native &amp; Non-Native Students</a:t>
            </a:r>
            <a:endParaRPr/>
          </a:p>
        </p:txBody>
      </p:sp>
      <p:sp>
        <p:nvSpPr>
          <p:cNvPr id="278" name="Google Shape;278;p27"/>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279" name="Google Shape;279;p27"/>
          <p:cNvSpPr txBox="1"/>
          <p:nvPr>
            <p:ph idx="1" type="subTitle"/>
          </p:nvPr>
        </p:nvSpPr>
        <p:spPr>
          <a:xfrm>
            <a:off x="1065600" y="2342750"/>
            <a:ext cx="1368600" cy="527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Reason</a:t>
            </a:r>
            <a:endParaRPr/>
          </a:p>
        </p:txBody>
      </p:sp>
      <p:pic>
        <p:nvPicPr>
          <p:cNvPr id="280" name="Google Shape;280;p27"/>
          <p:cNvPicPr preferRelativeResize="0"/>
          <p:nvPr/>
        </p:nvPicPr>
        <p:blipFill>
          <a:blip r:embed="rId3">
            <a:alphaModFix/>
          </a:blip>
          <a:stretch>
            <a:fillRect/>
          </a:stretch>
        </p:blipFill>
        <p:spPr>
          <a:xfrm>
            <a:off x="6240973" y="2489674"/>
            <a:ext cx="2582723" cy="1867674"/>
          </a:xfrm>
          <a:prstGeom prst="rect">
            <a:avLst/>
          </a:prstGeom>
          <a:noFill/>
          <a:ln>
            <a:noFill/>
          </a:ln>
        </p:spPr>
      </p:pic>
      <p:sp>
        <p:nvSpPr>
          <p:cNvPr id="281" name="Google Shape;281;p27"/>
          <p:cNvSpPr txBox="1"/>
          <p:nvPr/>
        </p:nvSpPr>
        <p:spPr>
          <a:xfrm>
            <a:off x="6240972" y="4357350"/>
            <a:ext cx="25827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solidFill>
                  <a:schemeClr val="lt1"/>
                </a:solidFill>
              </a:rPr>
              <a:t>Red Lake Nation College PSEO Students</a:t>
            </a:r>
            <a:endParaRPr sz="95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8"/>
          <p:cNvSpPr txBox="1"/>
          <p:nvPr>
            <p:ph type="title"/>
          </p:nvPr>
        </p:nvSpPr>
        <p:spPr>
          <a:xfrm>
            <a:off x="3150550" y="18600"/>
            <a:ext cx="57537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sz="2600">
                <a:solidFill>
                  <a:schemeClr val="lt1"/>
                </a:solidFill>
              </a:rPr>
              <a:t>Inconsistency and Inequity</a:t>
            </a:r>
            <a:endParaRPr sz="2600">
              <a:solidFill>
                <a:schemeClr val="lt1"/>
              </a:solidFill>
            </a:endParaRPr>
          </a:p>
          <a:p>
            <a:pPr indent="0" lvl="0" marL="0" rtl="0" algn="r">
              <a:lnSpc>
                <a:spcPct val="100000"/>
              </a:lnSpc>
              <a:spcBef>
                <a:spcPts val="0"/>
              </a:spcBef>
              <a:spcAft>
                <a:spcPts val="0"/>
              </a:spcAft>
              <a:buSzPts val="2800"/>
              <a:buNone/>
            </a:pPr>
            <a:r>
              <a:t/>
            </a:r>
            <a:endParaRPr sz="2600"/>
          </a:p>
        </p:txBody>
      </p:sp>
      <p:sp>
        <p:nvSpPr>
          <p:cNvPr id="287" name="Google Shape;287;p28"/>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288" name="Google Shape;288;p28"/>
          <p:cNvSpPr txBox="1"/>
          <p:nvPr>
            <p:ph idx="1" type="body"/>
          </p:nvPr>
        </p:nvSpPr>
        <p:spPr>
          <a:xfrm>
            <a:off x="259825" y="1268100"/>
            <a:ext cx="4847100" cy="16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t>Native students at Minnesota Tribal Colleges receive: </a:t>
            </a:r>
            <a:endParaRPr sz="1400"/>
          </a:p>
          <a:p>
            <a:pPr indent="-317500" lvl="0" marL="457200" rtl="0" algn="l">
              <a:spcBef>
                <a:spcPts val="0"/>
              </a:spcBef>
              <a:spcAft>
                <a:spcPts val="0"/>
              </a:spcAft>
              <a:buSzPts val="1400"/>
              <a:buChar char="●"/>
            </a:pPr>
            <a:r>
              <a:rPr lang="en" sz="1400"/>
              <a:t>MN State Scholarships</a:t>
            </a:r>
            <a:endParaRPr sz="1400"/>
          </a:p>
          <a:p>
            <a:pPr indent="-317500" lvl="0" marL="457200" rtl="0" algn="l">
              <a:spcBef>
                <a:spcPts val="0"/>
              </a:spcBef>
              <a:spcAft>
                <a:spcPts val="0"/>
              </a:spcAft>
              <a:buSzPts val="1400"/>
              <a:buChar char="●"/>
            </a:pPr>
            <a:r>
              <a:rPr lang="en" sz="1400"/>
              <a:t>MN Indian Scholarship Program (MISP)</a:t>
            </a:r>
            <a:endParaRPr sz="1400"/>
          </a:p>
          <a:p>
            <a:pPr indent="0" lvl="0" marL="457200" rtl="0" algn="l">
              <a:spcBef>
                <a:spcPts val="0"/>
              </a:spcBef>
              <a:spcAft>
                <a:spcPts val="0"/>
              </a:spcAft>
              <a:buNone/>
            </a:pPr>
            <a:r>
              <a:t/>
            </a:r>
            <a:endParaRPr sz="1400"/>
          </a:p>
          <a:p>
            <a:pPr indent="0" lvl="0" marL="0" rtl="0" algn="l">
              <a:spcBef>
                <a:spcPts val="0"/>
              </a:spcBef>
              <a:spcAft>
                <a:spcPts val="0"/>
              </a:spcAft>
              <a:buNone/>
            </a:pPr>
            <a:r>
              <a:rPr lang="en" sz="1400"/>
              <a:t>Non-Native students at Minnesota Tribal Colleges receive:</a:t>
            </a:r>
            <a:endParaRPr sz="1400"/>
          </a:p>
          <a:p>
            <a:pPr indent="-317500" lvl="0" marL="457200" rtl="0" algn="l">
              <a:spcBef>
                <a:spcPts val="0"/>
              </a:spcBef>
              <a:spcAft>
                <a:spcPts val="0"/>
              </a:spcAft>
              <a:buSzPts val="1400"/>
              <a:buChar char="●"/>
            </a:pPr>
            <a:r>
              <a:rPr lang="en" sz="1400"/>
              <a:t>MN Non-beneficiary Funding </a:t>
            </a:r>
            <a:endParaRPr sz="1400"/>
          </a:p>
        </p:txBody>
      </p:sp>
      <p:pic>
        <p:nvPicPr>
          <p:cNvPr id="289" name="Google Shape;289;p28"/>
          <p:cNvPicPr preferRelativeResize="0"/>
          <p:nvPr/>
        </p:nvPicPr>
        <p:blipFill>
          <a:blip r:embed="rId3">
            <a:alphaModFix/>
          </a:blip>
          <a:stretch>
            <a:fillRect/>
          </a:stretch>
        </p:blipFill>
        <p:spPr>
          <a:xfrm>
            <a:off x="5475250" y="1268100"/>
            <a:ext cx="3429002" cy="2571752"/>
          </a:xfrm>
          <a:prstGeom prst="rect">
            <a:avLst/>
          </a:prstGeom>
          <a:noFill/>
          <a:ln>
            <a:noFill/>
          </a:ln>
        </p:spPr>
      </p:pic>
      <p:sp>
        <p:nvSpPr>
          <p:cNvPr id="290" name="Google Shape;290;p28"/>
          <p:cNvSpPr txBox="1"/>
          <p:nvPr/>
        </p:nvSpPr>
        <p:spPr>
          <a:xfrm>
            <a:off x="5475238" y="3876625"/>
            <a:ext cx="33336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t>PSEO Student at Red Lake Nation College</a:t>
            </a:r>
            <a:endParaRPr sz="950"/>
          </a:p>
        </p:txBody>
      </p:sp>
      <p:sp>
        <p:nvSpPr>
          <p:cNvPr id="291" name="Google Shape;291;p28"/>
          <p:cNvSpPr txBox="1"/>
          <p:nvPr/>
        </p:nvSpPr>
        <p:spPr>
          <a:xfrm>
            <a:off x="298675" y="3311750"/>
            <a:ext cx="4769400" cy="1212000"/>
          </a:xfrm>
          <a:prstGeom prst="rect">
            <a:avLst/>
          </a:prstGeom>
          <a:solidFill>
            <a:srgbClr val="B45F06">
              <a:alpha val="39610"/>
            </a:srgbClr>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chemeClr val="dk2"/>
                </a:solidFill>
              </a:rPr>
              <a:t>This highlights the tremendous inequity </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of Native students not being able to get supported with funding for their schools of choice </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at MN Tribal Colleges. </a:t>
            </a:r>
            <a:endParaRPr b="1" sz="15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9"/>
          <p:cNvSpPr txBox="1"/>
          <p:nvPr>
            <p:ph idx="1" type="subTitle"/>
          </p:nvPr>
        </p:nvSpPr>
        <p:spPr>
          <a:xfrm>
            <a:off x="5665725" y="803450"/>
            <a:ext cx="3255900" cy="1311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To Help Address Historical Social/Racial Inequities</a:t>
            </a:r>
            <a:endParaRPr/>
          </a:p>
        </p:txBody>
      </p:sp>
      <p:sp>
        <p:nvSpPr>
          <p:cNvPr id="297" name="Google Shape;297;p29"/>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298" name="Google Shape;298;p29"/>
          <p:cNvSpPr txBox="1"/>
          <p:nvPr>
            <p:ph idx="1" type="subTitle"/>
          </p:nvPr>
        </p:nvSpPr>
        <p:spPr>
          <a:xfrm>
            <a:off x="1065600" y="2342750"/>
            <a:ext cx="1368600" cy="527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Reason</a:t>
            </a:r>
            <a:endParaRPr/>
          </a:p>
        </p:txBody>
      </p:sp>
      <p:pic>
        <p:nvPicPr>
          <p:cNvPr id="299" name="Google Shape;299;p29"/>
          <p:cNvPicPr preferRelativeResize="0"/>
          <p:nvPr/>
        </p:nvPicPr>
        <p:blipFill>
          <a:blip r:embed="rId3">
            <a:alphaModFix/>
          </a:blip>
          <a:stretch>
            <a:fillRect/>
          </a:stretch>
        </p:blipFill>
        <p:spPr>
          <a:xfrm>
            <a:off x="6264204" y="2870450"/>
            <a:ext cx="2562424" cy="1440800"/>
          </a:xfrm>
          <a:prstGeom prst="rect">
            <a:avLst/>
          </a:prstGeom>
          <a:noFill/>
          <a:ln>
            <a:noFill/>
          </a:ln>
        </p:spPr>
      </p:pic>
      <p:sp>
        <p:nvSpPr>
          <p:cNvPr id="300" name="Google Shape;300;p29"/>
          <p:cNvSpPr txBox="1"/>
          <p:nvPr/>
        </p:nvSpPr>
        <p:spPr>
          <a:xfrm>
            <a:off x="6264200" y="4400125"/>
            <a:ext cx="2562300" cy="6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solidFill>
                  <a:schemeClr val="lt1"/>
                </a:solidFill>
              </a:rPr>
              <a:t>Ponemah Indian School 1</a:t>
            </a:r>
            <a:endParaRPr sz="950">
              <a:solidFill>
                <a:schemeClr val="lt1"/>
              </a:solidFill>
            </a:endParaRPr>
          </a:p>
          <a:p>
            <a:pPr indent="0" lvl="0" marL="0" rtl="0" algn="l">
              <a:spcBef>
                <a:spcPts val="0"/>
              </a:spcBef>
              <a:spcAft>
                <a:spcPts val="0"/>
              </a:spcAft>
              <a:buNone/>
            </a:pPr>
            <a:r>
              <a:rPr lang="en" sz="950">
                <a:solidFill>
                  <a:schemeClr val="lt1"/>
                </a:solidFill>
              </a:rPr>
              <a:t>Minnesota Historical Society</a:t>
            </a:r>
            <a:endParaRPr sz="950">
              <a:solidFill>
                <a:schemeClr val="lt1"/>
              </a:solidFill>
            </a:endParaRPr>
          </a:p>
          <a:p>
            <a:pPr indent="0" lvl="0" marL="0" rtl="0" algn="l">
              <a:spcBef>
                <a:spcPts val="0"/>
              </a:spcBef>
              <a:spcAft>
                <a:spcPts val="0"/>
              </a:spcAft>
              <a:buNone/>
            </a:pPr>
            <a:r>
              <a:t/>
            </a:r>
            <a:endParaRPr sz="95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0"/>
          <p:cNvSpPr txBox="1"/>
          <p:nvPr>
            <p:ph type="title"/>
          </p:nvPr>
        </p:nvSpPr>
        <p:spPr>
          <a:xfrm>
            <a:off x="3150550" y="18600"/>
            <a:ext cx="57537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sz="2600">
                <a:solidFill>
                  <a:schemeClr val="lt1"/>
                </a:solidFill>
              </a:rPr>
              <a:t>Historical Inequities</a:t>
            </a:r>
            <a:endParaRPr sz="2600">
              <a:solidFill>
                <a:schemeClr val="lt1"/>
              </a:solidFill>
            </a:endParaRPr>
          </a:p>
          <a:p>
            <a:pPr indent="0" lvl="0" marL="0" rtl="0" algn="r">
              <a:lnSpc>
                <a:spcPct val="100000"/>
              </a:lnSpc>
              <a:spcBef>
                <a:spcPts val="0"/>
              </a:spcBef>
              <a:spcAft>
                <a:spcPts val="0"/>
              </a:spcAft>
              <a:buSzPts val="2800"/>
              <a:buNone/>
            </a:pPr>
            <a:r>
              <a:t/>
            </a:r>
            <a:endParaRPr sz="2600"/>
          </a:p>
        </p:txBody>
      </p:sp>
      <p:sp>
        <p:nvSpPr>
          <p:cNvPr id="306" name="Google Shape;306;p30"/>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307" name="Google Shape;307;p30"/>
          <p:cNvSpPr txBox="1"/>
          <p:nvPr>
            <p:ph idx="1" type="body"/>
          </p:nvPr>
        </p:nvSpPr>
        <p:spPr>
          <a:xfrm>
            <a:off x="259825" y="1268100"/>
            <a:ext cx="4847100" cy="23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t>M</a:t>
            </a:r>
            <a:r>
              <a:rPr lang="en" sz="1400"/>
              <a:t>innesota exists on traditional, ancestral, and contemporary lands of Indigenous people. For almost two centuries, Natives has suffered the effects of </a:t>
            </a:r>
            <a:r>
              <a:rPr lang="en" sz="1400"/>
              <a:t>loss of land, language, and culture and have been left with a legacy of intergenerational trauma and </a:t>
            </a:r>
            <a:r>
              <a:rPr lang="en" sz="1400"/>
              <a:t>poverty.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Funding this proposal will help address the historical inequities and education issues </a:t>
            </a:r>
            <a:r>
              <a:rPr lang="en" sz="1400"/>
              <a:t>which linger in Minnesota f</a:t>
            </a:r>
            <a:r>
              <a:rPr lang="en" sz="1400"/>
              <a:t>or Natives and Tribal Colleges.</a:t>
            </a:r>
            <a:endParaRPr sz="1400"/>
          </a:p>
        </p:txBody>
      </p:sp>
      <p:pic>
        <p:nvPicPr>
          <p:cNvPr id="308" name="Google Shape;308;p30"/>
          <p:cNvPicPr preferRelativeResize="0"/>
          <p:nvPr/>
        </p:nvPicPr>
        <p:blipFill>
          <a:blip r:embed="rId3">
            <a:alphaModFix/>
          </a:blip>
          <a:stretch>
            <a:fillRect/>
          </a:stretch>
        </p:blipFill>
        <p:spPr>
          <a:xfrm>
            <a:off x="5556975" y="1268099"/>
            <a:ext cx="3287675" cy="2544100"/>
          </a:xfrm>
          <a:prstGeom prst="rect">
            <a:avLst/>
          </a:prstGeom>
          <a:noFill/>
          <a:ln>
            <a:noFill/>
          </a:ln>
        </p:spPr>
      </p:pic>
      <p:sp>
        <p:nvSpPr>
          <p:cNvPr id="309" name="Google Shape;309;p30"/>
          <p:cNvSpPr txBox="1"/>
          <p:nvPr/>
        </p:nvSpPr>
        <p:spPr>
          <a:xfrm>
            <a:off x="5534013" y="3858225"/>
            <a:ext cx="3333600" cy="6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t>Intermediate students in an Indian boarding school at Beaulieu, Minnesota. C.1900. </a:t>
            </a:r>
            <a:endParaRPr sz="950"/>
          </a:p>
          <a:p>
            <a:pPr indent="0" lvl="0" marL="0" rtl="0" algn="l">
              <a:spcBef>
                <a:spcPts val="0"/>
              </a:spcBef>
              <a:spcAft>
                <a:spcPts val="0"/>
              </a:spcAft>
              <a:buNone/>
            </a:pPr>
            <a:r>
              <a:rPr lang="en" sz="950"/>
              <a:t>Minnesota Historical Society</a:t>
            </a:r>
            <a:endParaRPr sz="950"/>
          </a:p>
        </p:txBody>
      </p:sp>
      <p:sp>
        <p:nvSpPr>
          <p:cNvPr id="310" name="Google Shape;310;p30"/>
          <p:cNvSpPr txBox="1"/>
          <p:nvPr/>
        </p:nvSpPr>
        <p:spPr>
          <a:xfrm>
            <a:off x="298675" y="3829425"/>
            <a:ext cx="4769400" cy="681000"/>
          </a:xfrm>
          <a:prstGeom prst="rect">
            <a:avLst/>
          </a:prstGeom>
          <a:solidFill>
            <a:srgbClr val="85200C">
              <a:alpha val="42350"/>
            </a:srgbClr>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chemeClr val="dk2"/>
                </a:solidFill>
              </a:rPr>
              <a:t>Funding this Tribal College proposal</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is the right thing to do</a:t>
            </a:r>
            <a:endParaRPr b="1" sz="15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1"/>
          <p:cNvSpPr txBox="1"/>
          <p:nvPr>
            <p:ph idx="1" type="subTitle"/>
          </p:nvPr>
        </p:nvSpPr>
        <p:spPr>
          <a:xfrm>
            <a:off x="5665725" y="803450"/>
            <a:ext cx="3255900" cy="1311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The Timing is Right - State Budget Surplus</a:t>
            </a:r>
            <a:endParaRPr/>
          </a:p>
        </p:txBody>
      </p:sp>
      <p:sp>
        <p:nvSpPr>
          <p:cNvPr id="316" name="Google Shape;316;p31"/>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317" name="Google Shape;317;p31"/>
          <p:cNvSpPr txBox="1"/>
          <p:nvPr>
            <p:ph idx="1" type="subTitle"/>
          </p:nvPr>
        </p:nvSpPr>
        <p:spPr>
          <a:xfrm>
            <a:off x="1065600" y="2342750"/>
            <a:ext cx="1368600" cy="527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Reason</a:t>
            </a:r>
            <a:endParaRPr/>
          </a:p>
        </p:txBody>
      </p:sp>
      <p:pic>
        <p:nvPicPr>
          <p:cNvPr id="318" name="Google Shape;318;p31"/>
          <p:cNvPicPr preferRelativeResize="0"/>
          <p:nvPr/>
        </p:nvPicPr>
        <p:blipFill>
          <a:blip r:embed="rId3">
            <a:alphaModFix/>
          </a:blip>
          <a:stretch>
            <a:fillRect/>
          </a:stretch>
        </p:blipFill>
        <p:spPr>
          <a:xfrm>
            <a:off x="5851800" y="2471300"/>
            <a:ext cx="3010625" cy="1693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2"/>
          <p:cNvSpPr txBox="1"/>
          <p:nvPr>
            <p:ph type="title"/>
          </p:nvPr>
        </p:nvSpPr>
        <p:spPr>
          <a:xfrm>
            <a:off x="3150550" y="18600"/>
            <a:ext cx="57537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sz="2600">
                <a:solidFill>
                  <a:schemeClr val="lt1"/>
                </a:solidFill>
              </a:rPr>
              <a:t>Chance to Close Education Gap</a:t>
            </a:r>
            <a:endParaRPr sz="2600">
              <a:solidFill>
                <a:schemeClr val="lt1"/>
              </a:solidFill>
            </a:endParaRPr>
          </a:p>
          <a:p>
            <a:pPr indent="0" lvl="0" marL="0" rtl="0" algn="r">
              <a:lnSpc>
                <a:spcPct val="100000"/>
              </a:lnSpc>
              <a:spcBef>
                <a:spcPts val="0"/>
              </a:spcBef>
              <a:spcAft>
                <a:spcPts val="0"/>
              </a:spcAft>
              <a:buSzPts val="2800"/>
              <a:buNone/>
            </a:pPr>
            <a:r>
              <a:t/>
            </a:r>
            <a:endParaRPr sz="2600"/>
          </a:p>
        </p:txBody>
      </p:sp>
      <p:sp>
        <p:nvSpPr>
          <p:cNvPr id="324" name="Google Shape;324;p32"/>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325" name="Google Shape;325;p32"/>
          <p:cNvSpPr txBox="1"/>
          <p:nvPr>
            <p:ph idx="1" type="body"/>
          </p:nvPr>
        </p:nvSpPr>
        <p:spPr>
          <a:xfrm>
            <a:off x="259825" y="1268100"/>
            <a:ext cx="4847100" cy="18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t>Minnesota currently has </a:t>
            </a:r>
            <a:r>
              <a:rPr lang="en" sz="1400"/>
              <a:t>a $9 billion budget surplus. </a:t>
            </a:r>
            <a:endParaRPr sz="1400"/>
          </a:p>
          <a:p>
            <a:pPr indent="0" lvl="0" marL="0" rtl="0" algn="l">
              <a:spcBef>
                <a:spcPts val="0"/>
              </a:spcBef>
              <a:spcAft>
                <a:spcPts val="0"/>
              </a:spcAft>
              <a:buNone/>
            </a:pPr>
            <a:r>
              <a:rPr lang="en" sz="1400"/>
              <a:t>There has been discussion of using the surplus to address the most urgent of educational issues in MN.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This is one of the most urgent of items. The timing is right to address it now.</a:t>
            </a:r>
            <a:r>
              <a:rPr lang="en" sz="1400"/>
              <a:t>This is the perfect time to address the education gap in the state.</a:t>
            </a:r>
            <a:endParaRPr sz="1400"/>
          </a:p>
        </p:txBody>
      </p:sp>
      <p:pic>
        <p:nvPicPr>
          <p:cNvPr id="326" name="Google Shape;326;p32"/>
          <p:cNvPicPr preferRelativeResize="0"/>
          <p:nvPr/>
        </p:nvPicPr>
        <p:blipFill>
          <a:blip r:embed="rId3">
            <a:alphaModFix/>
          </a:blip>
          <a:stretch>
            <a:fillRect/>
          </a:stretch>
        </p:blipFill>
        <p:spPr>
          <a:xfrm>
            <a:off x="5431550" y="1268100"/>
            <a:ext cx="3472701" cy="2314576"/>
          </a:xfrm>
          <a:prstGeom prst="rect">
            <a:avLst/>
          </a:prstGeom>
          <a:noFill/>
          <a:ln>
            <a:noFill/>
          </a:ln>
        </p:spPr>
      </p:pic>
      <p:sp>
        <p:nvSpPr>
          <p:cNvPr id="327" name="Google Shape;327;p32"/>
          <p:cNvSpPr txBox="1"/>
          <p:nvPr/>
        </p:nvSpPr>
        <p:spPr>
          <a:xfrm>
            <a:off x="5431538" y="3628625"/>
            <a:ext cx="33336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t>2021 Red Lake Nation College Graduates</a:t>
            </a:r>
            <a:endParaRPr sz="950"/>
          </a:p>
        </p:txBody>
      </p:sp>
      <p:sp>
        <p:nvSpPr>
          <p:cNvPr id="328" name="Google Shape;328;p32"/>
          <p:cNvSpPr txBox="1"/>
          <p:nvPr/>
        </p:nvSpPr>
        <p:spPr>
          <a:xfrm>
            <a:off x="298675" y="3453575"/>
            <a:ext cx="4769400" cy="681000"/>
          </a:xfrm>
          <a:prstGeom prst="rect">
            <a:avLst/>
          </a:prstGeom>
          <a:solidFill>
            <a:srgbClr val="708535">
              <a:alpha val="43920"/>
            </a:srgbClr>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chemeClr val="dk2"/>
                </a:solidFill>
              </a:rPr>
              <a:t>Without funding, the education gap </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will only continue to grow.</a:t>
            </a:r>
            <a:endParaRPr b="1" sz="15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5"/>
          <p:cNvSpPr txBox="1"/>
          <p:nvPr>
            <p:ph type="title"/>
          </p:nvPr>
        </p:nvSpPr>
        <p:spPr>
          <a:xfrm>
            <a:off x="4165075" y="18600"/>
            <a:ext cx="47391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a:solidFill>
                  <a:schemeClr val="lt1"/>
                </a:solidFill>
              </a:rPr>
              <a:t>Q&amp;A from 3/16/2022 </a:t>
            </a:r>
            <a:endParaRPr>
              <a:solidFill>
                <a:schemeClr val="lt1"/>
              </a:solidFill>
            </a:endParaRPr>
          </a:p>
          <a:p>
            <a:pPr indent="0" lvl="0" marL="0" rtl="0" algn="r">
              <a:lnSpc>
                <a:spcPct val="100000"/>
              </a:lnSpc>
              <a:spcBef>
                <a:spcPts val="0"/>
              </a:spcBef>
              <a:spcAft>
                <a:spcPts val="0"/>
              </a:spcAft>
              <a:buSzPts val="2800"/>
              <a:buNone/>
            </a:pPr>
            <a:r>
              <a:t/>
            </a:r>
            <a:endParaRPr/>
          </a:p>
        </p:txBody>
      </p:sp>
      <p:sp>
        <p:nvSpPr>
          <p:cNvPr id="176" name="Google Shape;176;p15"/>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177" name="Google Shape;177;p15"/>
          <p:cNvSpPr txBox="1"/>
          <p:nvPr>
            <p:ph idx="1" type="body"/>
          </p:nvPr>
        </p:nvSpPr>
        <p:spPr>
          <a:xfrm>
            <a:off x="259825" y="855750"/>
            <a:ext cx="6043500" cy="233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400"/>
              <a:t> </a:t>
            </a:r>
            <a:r>
              <a:rPr b="1" lang="en" sz="1400"/>
              <a:t>QUESTION #1</a:t>
            </a:r>
            <a:endParaRPr b="1" sz="1400"/>
          </a:p>
          <a:p>
            <a:pPr indent="0" lvl="0" marL="0" rtl="0" algn="l">
              <a:spcBef>
                <a:spcPts val="0"/>
              </a:spcBef>
              <a:spcAft>
                <a:spcPts val="0"/>
              </a:spcAft>
              <a:buNone/>
            </a:pPr>
            <a:r>
              <a:t/>
            </a:r>
            <a:endParaRPr b="1" sz="1400"/>
          </a:p>
          <a:p>
            <a:pPr indent="0" lvl="0" marL="0" rtl="0" algn="l">
              <a:spcBef>
                <a:spcPts val="0"/>
              </a:spcBef>
              <a:spcAft>
                <a:spcPts val="0"/>
              </a:spcAft>
              <a:buNone/>
            </a:pPr>
            <a:r>
              <a:rPr b="1" lang="en" sz="1400"/>
              <a:t>Q:  What do the Sovereigns need Minnesota State funding for?  </a:t>
            </a:r>
            <a:endParaRPr b="1" sz="1400"/>
          </a:p>
          <a:p>
            <a:pPr indent="0" lvl="0" marL="0" rtl="0" algn="l">
              <a:spcBef>
                <a:spcPts val="0"/>
              </a:spcBef>
              <a:spcAft>
                <a:spcPts val="0"/>
              </a:spcAft>
              <a:buNone/>
            </a:pPr>
            <a:r>
              <a:rPr b="1" lang="en" sz="1400"/>
              <a:t>      </a:t>
            </a:r>
            <a:endParaRPr b="1" sz="1400"/>
          </a:p>
          <a:p>
            <a:pPr indent="-285750" lvl="0" marL="285750" rtl="0" algn="l">
              <a:spcBef>
                <a:spcPts val="0"/>
              </a:spcBef>
              <a:spcAft>
                <a:spcPts val="0"/>
              </a:spcAft>
              <a:buNone/>
            </a:pPr>
            <a:r>
              <a:rPr b="1" lang="en" sz="1400"/>
              <a:t>A:  </a:t>
            </a:r>
            <a:r>
              <a:rPr lang="en" sz="1400"/>
              <a:t>Federal funding to Tribal Colleges covers only the bare minimum, leaving many operational issues.</a:t>
            </a:r>
            <a:endParaRPr sz="1400"/>
          </a:p>
          <a:p>
            <a:pPr indent="-317500" lvl="0" marL="457200" rtl="0" algn="l">
              <a:spcBef>
                <a:spcPts val="0"/>
              </a:spcBef>
              <a:spcAft>
                <a:spcPts val="0"/>
              </a:spcAft>
              <a:buSzPts val="1400"/>
              <a:buChar char="●"/>
            </a:pPr>
            <a:r>
              <a:rPr lang="en" sz="1400"/>
              <a:t>Chronic understaffing - Staff members commonly fulfill 2-3 roles</a:t>
            </a:r>
            <a:endParaRPr sz="1400"/>
          </a:p>
          <a:p>
            <a:pPr indent="-317500" lvl="0" marL="457200" rtl="0" algn="l">
              <a:spcBef>
                <a:spcPts val="0"/>
              </a:spcBef>
              <a:spcAft>
                <a:spcPts val="0"/>
              </a:spcAft>
              <a:buSzPts val="1400"/>
              <a:buChar char="●"/>
            </a:pPr>
            <a:r>
              <a:rPr lang="en" sz="1400"/>
              <a:t>Salaries are 50-80% of other Minnesota public colleges resulting in burnout and higher turnover, on top of other rural HR challenges.</a:t>
            </a:r>
            <a:endParaRPr sz="1400"/>
          </a:p>
          <a:p>
            <a:pPr indent="-317500" lvl="0" marL="457200" rtl="0" algn="l">
              <a:spcBef>
                <a:spcPts val="0"/>
              </a:spcBef>
              <a:spcAft>
                <a:spcPts val="0"/>
              </a:spcAft>
              <a:buSzPts val="1400"/>
              <a:buChar char="●"/>
            </a:pPr>
            <a:r>
              <a:rPr lang="en" sz="1400"/>
              <a:t>There is no funding for Infrastructure, e.g. housing, wellness center, storage facilities, etc.</a:t>
            </a:r>
            <a:endParaRPr sz="1400"/>
          </a:p>
        </p:txBody>
      </p:sp>
      <p:sp>
        <p:nvSpPr>
          <p:cNvPr id="178" name="Google Shape;178;p15"/>
          <p:cNvSpPr txBox="1"/>
          <p:nvPr/>
        </p:nvSpPr>
        <p:spPr>
          <a:xfrm>
            <a:off x="1085575" y="4059400"/>
            <a:ext cx="6885900" cy="681000"/>
          </a:xfrm>
          <a:prstGeom prst="rect">
            <a:avLst/>
          </a:prstGeom>
          <a:solidFill>
            <a:srgbClr val="85200C">
              <a:alpha val="42350"/>
            </a:srgbClr>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 sz="1500">
                <a:solidFill>
                  <a:schemeClr val="dk2"/>
                </a:solidFill>
              </a:rPr>
              <a:t>Almost 100% of Tribal College students live in poverty, </a:t>
            </a:r>
            <a:endParaRPr b="1" sz="1500">
              <a:solidFill>
                <a:schemeClr val="dk2"/>
              </a:solidFill>
            </a:endParaRPr>
          </a:p>
          <a:p>
            <a:pPr indent="0" lvl="0" marL="0" rtl="0" algn="ctr">
              <a:lnSpc>
                <a:spcPct val="115000"/>
              </a:lnSpc>
              <a:spcBef>
                <a:spcPts val="0"/>
              </a:spcBef>
              <a:spcAft>
                <a:spcPts val="0"/>
              </a:spcAft>
              <a:buClr>
                <a:schemeClr val="dk1"/>
              </a:buClr>
              <a:buSzPts val="1100"/>
              <a:buFont typeface="Arial"/>
              <a:buNone/>
            </a:pPr>
            <a:r>
              <a:rPr b="1" lang="en" sz="1500">
                <a:solidFill>
                  <a:schemeClr val="dk2"/>
                </a:solidFill>
              </a:rPr>
              <a:t>so tuition &amp; fees cannot be increased to provide more funding.</a:t>
            </a:r>
            <a:endParaRPr sz="1500"/>
          </a:p>
        </p:txBody>
      </p:sp>
      <p:pic>
        <p:nvPicPr>
          <p:cNvPr id="179" name="Google Shape;179;p15"/>
          <p:cNvPicPr preferRelativeResize="0"/>
          <p:nvPr/>
        </p:nvPicPr>
        <p:blipFill>
          <a:blip r:embed="rId3">
            <a:alphaModFix/>
          </a:blip>
          <a:stretch>
            <a:fillRect/>
          </a:stretch>
        </p:blipFill>
        <p:spPr>
          <a:xfrm>
            <a:off x="6774026" y="1503200"/>
            <a:ext cx="1931900" cy="1910472"/>
          </a:xfrm>
          <a:prstGeom prst="rect">
            <a:avLst/>
          </a:prstGeom>
          <a:noFill/>
          <a:ln>
            <a:noFill/>
          </a:ln>
        </p:spPr>
      </p:pic>
      <p:sp>
        <p:nvSpPr>
          <p:cNvPr id="180" name="Google Shape;180;p15"/>
          <p:cNvSpPr txBox="1"/>
          <p:nvPr/>
        </p:nvSpPr>
        <p:spPr>
          <a:xfrm>
            <a:off x="6774037" y="3413663"/>
            <a:ext cx="2065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LLTC Dendrology class 2022</a:t>
            </a:r>
            <a:endParaRPr sz="9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3"/>
          <p:cNvSpPr txBox="1"/>
          <p:nvPr>
            <p:ph idx="1" type="subTitle"/>
          </p:nvPr>
        </p:nvSpPr>
        <p:spPr>
          <a:xfrm>
            <a:off x="5455950" y="803450"/>
            <a:ext cx="3465600" cy="1311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Tiny Investment </a:t>
            </a:r>
            <a:endParaRPr/>
          </a:p>
          <a:p>
            <a:pPr indent="0" lvl="0" marL="0" rtl="0" algn="r">
              <a:lnSpc>
                <a:spcPct val="100000"/>
              </a:lnSpc>
              <a:spcBef>
                <a:spcPts val="0"/>
              </a:spcBef>
              <a:spcAft>
                <a:spcPts val="0"/>
              </a:spcAft>
              <a:buSzPts val="2400"/>
              <a:buNone/>
            </a:pPr>
            <a:r>
              <a:rPr lang="en"/>
              <a:t>with Huge Return</a:t>
            </a:r>
            <a:endParaRPr/>
          </a:p>
        </p:txBody>
      </p:sp>
      <p:sp>
        <p:nvSpPr>
          <p:cNvPr id="334" name="Google Shape;334;p33"/>
          <p:cNvSpPr txBox="1"/>
          <p:nvPr>
            <p:ph idx="12"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335" name="Google Shape;335;p33"/>
          <p:cNvSpPr txBox="1"/>
          <p:nvPr>
            <p:ph idx="1" type="subTitle"/>
          </p:nvPr>
        </p:nvSpPr>
        <p:spPr>
          <a:xfrm>
            <a:off x="1065600" y="2342750"/>
            <a:ext cx="1368600" cy="527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Reason</a:t>
            </a:r>
            <a:endParaRPr/>
          </a:p>
        </p:txBody>
      </p:sp>
      <p:pic>
        <p:nvPicPr>
          <p:cNvPr id="336" name="Google Shape;336;p33"/>
          <p:cNvPicPr preferRelativeResize="0"/>
          <p:nvPr/>
        </p:nvPicPr>
        <p:blipFill rotWithShape="1">
          <a:blip r:embed="rId3">
            <a:alphaModFix/>
          </a:blip>
          <a:srcRect b="10905" l="0" r="0" t="0"/>
          <a:stretch/>
        </p:blipFill>
        <p:spPr>
          <a:xfrm>
            <a:off x="6576475" y="3050575"/>
            <a:ext cx="2193125" cy="1524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4"/>
          <p:cNvSpPr txBox="1"/>
          <p:nvPr>
            <p:ph type="title"/>
          </p:nvPr>
        </p:nvSpPr>
        <p:spPr>
          <a:xfrm>
            <a:off x="3150550" y="18600"/>
            <a:ext cx="57537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sz="2600">
                <a:solidFill>
                  <a:schemeClr val="lt1"/>
                </a:solidFill>
              </a:rPr>
              <a:t>Tiny Investment with Huge Return</a:t>
            </a:r>
            <a:endParaRPr sz="2600">
              <a:solidFill>
                <a:schemeClr val="lt1"/>
              </a:solidFill>
            </a:endParaRPr>
          </a:p>
          <a:p>
            <a:pPr indent="0" lvl="0" marL="0" rtl="0" algn="r">
              <a:lnSpc>
                <a:spcPct val="100000"/>
              </a:lnSpc>
              <a:spcBef>
                <a:spcPts val="0"/>
              </a:spcBef>
              <a:spcAft>
                <a:spcPts val="0"/>
              </a:spcAft>
              <a:buSzPts val="2800"/>
              <a:buNone/>
            </a:pPr>
            <a:r>
              <a:t/>
            </a:r>
            <a:endParaRPr sz="2600"/>
          </a:p>
        </p:txBody>
      </p:sp>
      <p:sp>
        <p:nvSpPr>
          <p:cNvPr id="342" name="Google Shape;342;p34"/>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343" name="Google Shape;343;p34"/>
          <p:cNvSpPr txBox="1"/>
          <p:nvPr>
            <p:ph idx="1" type="body"/>
          </p:nvPr>
        </p:nvSpPr>
        <p:spPr>
          <a:xfrm>
            <a:off x="259825" y="1268100"/>
            <a:ext cx="4847100" cy="21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t>$3 million </a:t>
            </a:r>
            <a:r>
              <a:rPr lang="en" sz="1400"/>
              <a:t>is </a:t>
            </a:r>
            <a:r>
              <a:rPr lang="en" sz="1400"/>
              <a:t>a tiny investment for the most </a:t>
            </a:r>
            <a:r>
              <a:rPr lang="en" sz="1400"/>
              <a:t>underserved</a:t>
            </a:r>
            <a:r>
              <a:rPr lang="en" sz="1400"/>
              <a:t> of Minnesota residents in higher education, especially when compared to the approximate $1.1 billion</a:t>
            </a:r>
            <a:r>
              <a:rPr lang="en" sz="1400"/>
              <a:t> 2022</a:t>
            </a:r>
            <a:r>
              <a:rPr lang="en" sz="1400"/>
              <a:t> budget </a:t>
            </a:r>
            <a:r>
              <a:rPr lang="en" sz="1400"/>
              <a:t>allocation for </a:t>
            </a:r>
            <a:r>
              <a:rPr lang="en" sz="1400"/>
              <a:t>the U of M and MN State system.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Our $3 million request is not even statistically significant relative to the total two-year $57 billion Minnesota State budget.</a:t>
            </a:r>
            <a:endParaRPr sz="1400"/>
          </a:p>
        </p:txBody>
      </p:sp>
      <p:pic>
        <p:nvPicPr>
          <p:cNvPr id="344" name="Google Shape;344;p34"/>
          <p:cNvPicPr preferRelativeResize="0"/>
          <p:nvPr/>
        </p:nvPicPr>
        <p:blipFill>
          <a:blip r:embed="rId3">
            <a:alphaModFix/>
          </a:blip>
          <a:stretch>
            <a:fillRect/>
          </a:stretch>
        </p:blipFill>
        <p:spPr>
          <a:xfrm>
            <a:off x="5236000" y="3305895"/>
            <a:ext cx="3613798" cy="1196355"/>
          </a:xfrm>
          <a:prstGeom prst="rect">
            <a:avLst/>
          </a:prstGeom>
          <a:noFill/>
          <a:ln>
            <a:noFill/>
          </a:ln>
        </p:spPr>
      </p:pic>
      <p:pic>
        <p:nvPicPr>
          <p:cNvPr id="345" name="Google Shape;345;p34"/>
          <p:cNvPicPr preferRelativeResize="0"/>
          <p:nvPr/>
        </p:nvPicPr>
        <p:blipFill>
          <a:blip r:embed="rId4">
            <a:alphaModFix/>
          </a:blip>
          <a:stretch>
            <a:fillRect/>
          </a:stretch>
        </p:blipFill>
        <p:spPr>
          <a:xfrm>
            <a:off x="5809737" y="1974152"/>
            <a:ext cx="2365525" cy="1438649"/>
          </a:xfrm>
          <a:prstGeom prst="rect">
            <a:avLst/>
          </a:prstGeom>
          <a:noFill/>
          <a:ln>
            <a:noFill/>
          </a:ln>
        </p:spPr>
      </p:pic>
      <p:pic>
        <p:nvPicPr>
          <p:cNvPr id="346" name="Google Shape;346;p34"/>
          <p:cNvPicPr preferRelativeResize="0"/>
          <p:nvPr/>
        </p:nvPicPr>
        <p:blipFill>
          <a:blip r:embed="rId5">
            <a:alphaModFix/>
          </a:blip>
          <a:stretch>
            <a:fillRect/>
          </a:stretch>
        </p:blipFill>
        <p:spPr>
          <a:xfrm>
            <a:off x="5370500" y="1058002"/>
            <a:ext cx="3015120" cy="1135050"/>
          </a:xfrm>
          <a:prstGeom prst="rect">
            <a:avLst/>
          </a:prstGeom>
          <a:noFill/>
          <a:ln>
            <a:noFill/>
          </a:ln>
        </p:spPr>
      </p:pic>
      <p:sp>
        <p:nvSpPr>
          <p:cNvPr id="347" name="Google Shape;347;p34"/>
          <p:cNvSpPr txBox="1"/>
          <p:nvPr/>
        </p:nvSpPr>
        <p:spPr>
          <a:xfrm>
            <a:off x="259825" y="3494100"/>
            <a:ext cx="4631700" cy="1212000"/>
          </a:xfrm>
          <a:prstGeom prst="rect">
            <a:avLst/>
          </a:prstGeom>
          <a:solidFill>
            <a:srgbClr val="376974">
              <a:alpha val="40000"/>
            </a:srgbClr>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chemeClr val="dk2"/>
                </a:solidFill>
              </a:rPr>
              <a:t>Return on Investment:</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Tribal Colleges educate students out of poverty and assist them in becoming</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 productive workers and tax-paying citizens.</a:t>
            </a:r>
            <a:endParaRPr sz="1500">
              <a:solidFill>
                <a:schemeClr val="dk2"/>
              </a:solidFill>
            </a:endParaRPr>
          </a:p>
        </p:txBody>
      </p:sp>
      <p:sp>
        <p:nvSpPr>
          <p:cNvPr id="348" name="Google Shape;348;p34"/>
          <p:cNvSpPr txBox="1"/>
          <p:nvPr/>
        </p:nvSpPr>
        <p:spPr>
          <a:xfrm>
            <a:off x="5235988" y="4502250"/>
            <a:ext cx="33336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t>Top to </a:t>
            </a:r>
            <a:r>
              <a:rPr lang="en" sz="950"/>
              <a:t>Bottom</a:t>
            </a:r>
            <a:r>
              <a:rPr lang="en" sz="950"/>
              <a:t>: LLTC, WETCC, and RLNC Graduates</a:t>
            </a:r>
            <a:endParaRPr sz="95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5"/>
          <p:cNvSpPr txBox="1"/>
          <p:nvPr>
            <p:ph idx="12" type="sldNum"/>
          </p:nvPr>
        </p:nvSpPr>
        <p:spPr>
          <a:xfrm>
            <a:off x="75059" y="58176"/>
            <a:ext cx="548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300"/>
              <a:buFont typeface="Arial"/>
              <a:buNone/>
            </a:pPr>
            <a:fld id="{00000000-1234-1234-1234-123412341234}" type="slidenum">
              <a:rPr lang="en"/>
              <a:t>‹#›</a:t>
            </a:fld>
            <a:endParaRPr/>
          </a:p>
        </p:txBody>
      </p:sp>
      <p:sp>
        <p:nvSpPr>
          <p:cNvPr id="354" name="Google Shape;354;p35"/>
          <p:cNvSpPr txBox="1"/>
          <p:nvPr>
            <p:ph idx="1" type="subTitle"/>
          </p:nvPr>
        </p:nvSpPr>
        <p:spPr>
          <a:xfrm>
            <a:off x="5383850" y="803450"/>
            <a:ext cx="3255900" cy="1311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2400"/>
              <a:buFont typeface="Arial"/>
              <a:buNone/>
            </a:pPr>
            <a:r>
              <a:rPr lang="en"/>
              <a:t>The Need is Particularly Urgent after COVID-19 Impacts</a:t>
            </a:r>
            <a:endParaRPr/>
          </a:p>
        </p:txBody>
      </p:sp>
      <p:sp>
        <p:nvSpPr>
          <p:cNvPr id="355" name="Google Shape;355;p35"/>
          <p:cNvSpPr txBox="1"/>
          <p:nvPr>
            <p:ph idx="1" type="subTitle"/>
          </p:nvPr>
        </p:nvSpPr>
        <p:spPr>
          <a:xfrm>
            <a:off x="1065600" y="2342750"/>
            <a:ext cx="1368600" cy="527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Reason</a:t>
            </a:r>
            <a:endParaRPr/>
          </a:p>
        </p:txBody>
      </p:sp>
      <p:pic>
        <p:nvPicPr>
          <p:cNvPr id="356" name="Google Shape;356;p35"/>
          <p:cNvPicPr preferRelativeResize="0"/>
          <p:nvPr/>
        </p:nvPicPr>
        <p:blipFill>
          <a:blip r:embed="rId3">
            <a:alphaModFix/>
          </a:blip>
          <a:stretch>
            <a:fillRect/>
          </a:stretch>
        </p:blipFill>
        <p:spPr>
          <a:xfrm>
            <a:off x="5584525" y="2571750"/>
            <a:ext cx="3055226" cy="1718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6"/>
          <p:cNvSpPr txBox="1"/>
          <p:nvPr>
            <p:ph type="title"/>
          </p:nvPr>
        </p:nvSpPr>
        <p:spPr>
          <a:xfrm>
            <a:off x="3150550" y="18600"/>
            <a:ext cx="57537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800"/>
              <a:buNone/>
            </a:pPr>
            <a:r>
              <a:rPr lang="en" sz="2600">
                <a:solidFill>
                  <a:schemeClr val="lt1"/>
                </a:solidFill>
              </a:rPr>
              <a:t>Urgent Need</a:t>
            </a:r>
            <a:endParaRPr sz="2600"/>
          </a:p>
        </p:txBody>
      </p:sp>
      <p:sp>
        <p:nvSpPr>
          <p:cNvPr id="362" name="Google Shape;362;p36"/>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363" name="Google Shape;363;p36"/>
          <p:cNvSpPr txBox="1"/>
          <p:nvPr>
            <p:ph idx="1" type="body"/>
          </p:nvPr>
        </p:nvSpPr>
        <p:spPr>
          <a:xfrm>
            <a:off x="259825" y="1268100"/>
            <a:ext cx="4847100" cy="23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t>Native communities have been </a:t>
            </a:r>
            <a:r>
              <a:rPr lang="en" sz="1400"/>
              <a:t>disproportionately impacted by t</a:t>
            </a:r>
            <a:r>
              <a:rPr lang="en" sz="1400"/>
              <a:t>he COVID-19 pandemic. For example, according to the Centers for Disease Control and Prevention, (CDC) American Indian and Alaska Native people are 5.3 times more likely than white people to be hospitalized due to COVID-19, the largest disparity for any racial or ethnic group. COVID has forced higher IT costs for adaptation.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Recovery will take both time and money. </a:t>
            </a:r>
            <a:endParaRPr sz="1400"/>
          </a:p>
        </p:txBody>
      </p:sp>
      <p:sp>
        <p:nvSpPr>
          <p:cNvPr id="364" name="Google Shape;364;p36"/>
          <p:cNvSpPr txBox="1"/>
          <p:nvPr/>
        </p:nvSpPr>
        <p:spPr>
          <a:xfrm>
            <a:off x="5951899" y="4124625"/>
            <a:ext cx="19140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t>RLNC Student</a:t>
            </a:r>
            <a:endParaRPr sz="950"/>
          </a:p>
        </p:txBody>
      </p:sp>
      <p:pic>
        <p:nvPicPr>
          <p:cNvPr id="365" name="Google Shape;365;p36"/>
          <p:cNvPicPr preferRelativeResize="0"/>
          <p:nvPr/>
        </p:nvPicPr>
        <p:blipFill>
          <a:blip r:embed="rId3">
            <a:alphaModFix/>
          </a:blip>
          <a:stretch>
            <a:fillRect/>
          </a:stretch>
        </p:blipFill>
        <p:spPr>
          <a:xfrm>
            <a:off x="5951928" y="1209738"/>
            <a:ext cx="1913948" cy="2871624"/>
          </a:xfrm>
          <a:prstGeom prst="rect">
            <a:avLst/>
          </a:prstGeom>
          <a:noFill/>
          <a:ln>
            <a:noFill/>
          </a:ln>
        </p:spPr>
      </p:pic>
      <p:sp>
        <p:nvSpPr>
          <p:cNvPr id="366" name="Google Shape;366;p36"/>
          <p:cNvSpPr txBox="1"/>
          <p:nvPr/>
        </p:nvSpPr>
        <p:spPr>
          <a:xfrm>
            <a:off x="259825" y="3719250"/>
            <a:ext cx="4631700" cy="946500"/>
          </a:xfrm>
          <a:prstGeom prst="rect">
            <a:avLst/>
          </a:prstGeom>
          <a:solidFill>
            <a:srgbClr val="FFD966"/>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chemeClr val="dk2"/>
                </a:solidFill>
              </a:rPr>
              <a:t>Native students and Tribal Colleges </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have been overlooked for far too long. </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Funding is urgently needed now.</a:t>
            </a:r>
            <a:endParaRPr sz="15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7"/>
          <p:cNvSpPr txBox="1"/>
          <p:nvPr>
            <p:ph idx="12" type="sldNum"/>
          </p:nvPr>
        </p:nvSpPr>
        <p:spPr>
          <a:xfrm>
            <a:off x="59100" y="4787400"/>
            <a:ext cx="548700" cy="27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300"/>
              <a:buFont typeface="Arial"/>
              <a:buNone/>
            </a:pPr>
            <a:fld id="{00000000-1234-1234-1234-123412341234}" type="slidenum">
              <a:rPr lang="en"/>
              <a:t>‹#›</a:t>
            </a:fld>
            <a:endParaRPr/>
          </a:p>
        </p:txBody>
      </p:sp>
      <p:sp>
        <p:nvSpPr>
          <p:cNvPr id="372" name="Google Shape;372;p37"/>
          <p:cNvSpPr/>
          <p:nvPr/>
        </p:nvSpPr>
        <p:spPr>
          <a:xfrm>
            <a:off x="2765150" y="445975"/>
            <a:ext cx="6378900" cy="831300"/>
          </a:xfrm>
          <a:prstGeom prst="rect">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7"/>
          <p:cNvSpPr txBox="1"/>
          <p:nvPr/>
        </p:nvSpPr>
        <p:spPr>
          <a:xfrm>
            <a:off x="2798775" y="445975"/>
            <a:ext cx="2134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200">
                <a:solidFill>
                  <a:schemeClr val="lt1"/>
                </a:solidFill>
              </a:rPr>
              <a:t>lltc.edu</a:t>
            </a:r>
            <a:endParaRPr sz="4200">
              <a:solidFill>
                <a:schemeClr val="lt1"/>
              </a:solidFill>
            </a:endParaRPr>
          </a:p>
        </p:txBody>
      </p:sp>
      <p:sp>
        <p:nvSpPr>
          <p:cNvPr id="374" name="Google Shape;374;p37"/>
          <p:cNvSpPr/>
          <p:nvPr/>
        </p:nvSpPr>
        <p:spPr>
          <a:xfrm>
            <a:off x="523050" y="321525"/>
            <a:ext cx="1437300" cy="143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5" name="Google Shape;375;p37"/>
          <p:cNvPicPr preferRelativeResize="0"/>
          <p:nvPr/>
        </p:nvPicPr>
        <p:blipFill rotWithShape="1">
          <a:blip r:embed="rId3">
            <a:alphaModFix/>
          </a:blip>
          <a:srcRect b="0" l="21598" r="19114" t="0"/>
          <a:stretch/>
        </p:blipFill>
        <p:spPr>
          <a:xfrm>
            <a:off x="697075" y="467675"/>
            <a:ext cx="1089250" cy="1145000"/>
          </a:xfrm>
          <a:prstGeom prst="rect">
            <a:avLst/>
          </a:prstGeom>
          <a:noFill/>
          <a:ln>
            <a:noFill/>
          </a:ln>
        </p:spPr>
      </p:pic>
      <p:sp>
        <p:nvSpPr>
          <p:cNvPr id="376" name="Google Shape;376;p37"/>
          <p:cNvSpPr/>
          <p:nvPr/>
        </p:nvSpPr>
        <p:spPr>
          <a:xfrm>
            <a:off x="523050" y="1894250"/>
            <a:ext cx="1437300" cy="143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7"/>
          <p:cNvSpPr/>
          <p:nvPr/>
        </p:nvSpPr>
        <p:spPr>
          <a:xfrm>
            <a:off x="2765150" y="2156100"/>
            <a:ext cx="6378900" cy="831300"/>
          </a:xfrm>
          <a:prstGeom prst="rect">
            <a:avLst/>
          </a:prstGeom>
          <a:solidFill>
            <a:schemeClr val="accent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8" name="Google Shape;378;p37"/>
          <p:cNvPicPr preferRelativeResize="0"/>
          <p:nvPr/>
        </p:nvPicPr>
        <p:blipFill>
          <a:blip r:embed="rId4">
            <a:alphaModFix/>
          </a:blip>
          <a:stretch>
            <a:fillRect/>
          </a:stretch>
        </p:blipFill>
        <p:spPr>
          <a:xfrm>
            <a:off x="641600" y="2010400"/>
            <a:ext cx="1200201" cy="1204999"/>
          </a:xfrm>
          <a:prstGeom prst="rect">
            <a:avLst/>
          </a:prstGeom>
          <a:noFill/>
          <a:ln>
            <a:noFill/>
          </a:ln>
          <a:effectLst>
            <a:outerShdw blurRad="57150" rotWithShape="0" algn="bl" dir="5400000" dist="19050">
              <a:srgbClr val="000000">
                <a:alpha val="49800"/>
              </a:srgbClr>
            </a:outerShdw>
          </a:effectLst>
        </p:spPr>
      </p:pic>
      <p:sp>
        <p:nvSpPr>
          <p:cNvPr id="379" name="Google Shape;379;p37"/>
          <p:cNvSpPr/>
          <p:nvPr/>
        </p:nvSpPr>
        <p:spPr>
          <a:xfrm>
            <a:off x="523050" y="3466975"/>
            <a:ext cx="1437300" cy="143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0" name="Google Shape;380;p37"/>
          <p:cNvPicPr preferRelativeResize="0"/>
          <p:nvPr/>
        </p:nvPicPr>
        <p:blipFill>
          <a:blip r:embed="rId5">
            <a:alphaModFix/>
          </a:blip>
          <a:stretch>
            <a:fillRect/>
          </a:stretch>
        </p:blipFill>
        <p:spPr>
          <a:xfrm>
            <a:off x="697075" y="3642550"/>
            <a:ext cx="1089250" cy="1086160"/>
          </a:xfrm>
          <a:prstGeom prst="rect">
            <a:avLst/>
          </a:prstGeom>
          <a:noFill/>
          <a:ln>
            <a:noFill/>
          </a:ln>
        </p:spPr>
      </p:pic>
      <p:sp>
        <p:nvSpPr>
          <p:cNvPr id="381" name="Google Shape;381;p37"/>
          <p:cNvSpPr txBox="1"/>
          <p:nvPr/>
        </p:nvSpPr>
        <p:spPr>
          <a:xfrm>
            <a:off x="2798775" y="2156100"/>
            <a:ext cx="2134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200">
                <a:solidFill>
                  <a:schemeClr val="lt1"/>
                </a:solidFill>
              </a:rPr>
              <a:t>rlnc.edu</a:t>
            </a:r>
            <a:endParaRPr sz="4200">
              <a:solidFill>
                <a:schemeClr val="lt1"/>
              </a:solidFill>
            </a:endParaRPr>
          </a:p>
        </p:txBody>
      </p:sp>
      <p:sp>
        <p:nvSpPr>
          <p:cNvPr id="382" name="Google Shape;382;p37"/>
          <p:cNvSpPr/>
          <p:nvPr/>
        </p:nvSpPr>
        <p:spPr>
          <a:xfrm>
            <a:off x="2765150" y="3866225"/>
            <a:ext cx="6378900" cy="831300"/>
          </a:xfrm>
          <a:prstGeom prst="rect">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7"/>
          <p:cNvSpPr txBox="1"/>
          <p:nvPr/>
        </p:nvSpPr>
        <p:spPr>
          <a:xfrm>
            <a:off x="2798775" y="3866225"/>
            <a:ext cx="2898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200">
                <a:solidFill>
                  <a:schemeClr val="lt1"/>
                </a:solidFill>
              </a:rPr>
              <a:t>wetcc</a:t>
            </a:r>
            <a:r>
              <a:rPr lang="en" sz="4200">
                <a:solidFill>
                  <a:schemeClr val="lt1"/>
                </a:solidFill>
              </a:rPr>
              <a:t>.edu</a:t>
            </a:r>
            <a:endParaRPr sz="42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6"/>
          <p:cNvSpPr txBox="1"/>
          <p:nvPr>
            <p:ph type="title"/>
          </p:nvPr>
        </p:nvSpPr>
        <p:spPr>
          <a:xfrm>
            <a:off x="4165075" y="18600"/>
            <a:ext cx="47391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a:solidFill>
                  <a:schemeClr val="lt1"/>
                </a:solidFill>
              </a:rPr>
              <a:t>Tuition Comparison</a:t>
            </a:r>
            <a:endParaRPr>
              <a:solidFill>
                <a:schemeClr val="lt1"/>
              </a:solidFill>
            </a:endParaRPr>
          </a:p>
          <a:p>
            <a:pPr indent="0" lvl="0" marL="0" rtl="0" algn="r">
              <a:lnSpc>
                <a:spcPct val="100000"/>
              </a:lnSpc>
              <a:spcBef>
                <a:spcPts val="0"/>
              </a:spcBef>
              <a:spcAft>
                <a:spcPts val="0"/>
              </a:spcAft>
              <a:buSzPts val="2800"/>
              <a:buNone/>
            </a:pPr>
            <a:r>
              <a:t/>
            </a:r>
            <a:endParaRPr/>
          </a:p>
        </p:txBody>
      </p:sp>
      <p:sp>
        <p:nvSpPr>
          <p:cNvPr id="186" name="Google Shape;186;p16"/>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graphicFrame>
        <p:nvGraphicFramePr>
          <p:cNvPr id="187" name="Google Shape;187;p16"/>
          <p:cNvGraphicFramePr/>
          <p:nvPr/>
        </p:nvGraphicFramePr>
        <p:xfrm>
          <a:off x="954725" y="898775"/>
          <a:ext cx="3000000" cy="3000000"/>
        </p:xfrm>
        <a:graphic>
          <a:graphicData uri="http://schemas.openxmlformats.org/drawingml/2006/table">
            <a:tbl>
              <a:tblPr>
                <a:noFill/>
                <a:tableStyleId>{8FFEF3FD-5A63-4157-9257-D30E329C9DD8}</a:tableStyleId>
              </a:tblPr>
              <a:tblGrid>
                <a:gridCol w="3617275"/>
                <a:gridCol w="3617275"/>
              </a:tblGrid>
              <a:tr h="366425">
                <a:tc>
                  <a:txBody>
                    <a:bodyPr/>
                    <a:lstStyle/>
                    <a:p>
                      <a:pPr indent="0" lvl="0" marL="0" rtl="0" algn="l">
                        <a:spcBef>
                          <a:spcPts val="0"/>
                        </a:spcBef>
                        <a:spcAft>
                          <a:spcPts val="0"/>
                        </a:spcAft>
                        <a:buNone/>
                      </a:pPr>
                      <a:r>
                        <a:rPr b="1" lang="en" sz="1200"/>
                        <a:t>Sample of  Minnesota Colleges</a:t>
                      </a:r>
                      <a:endParaRPr b="1" sz="1200"/>
                    </a:p>
                  </a:txBody>
                  <a:tcPr marT="91425" marB="91425" marR="91425" marL="91425">
                    <a:lnB cap="flat" cmpd="sng" w="9525">
                      <a:solidFill>
                        <a:srgbClr val="9E9E9E"/>
                      </a:solidFill>
                      <a:prstDash val="solid"/>
                      <a:round/>
                      <a:headEnd len="sm" w="sm" type="none"/>
                      <a:tailEnd len="sm" w="sm" type="none"/>
                    </a:lnB>
                    <a:solidFill>
                      <a:srgbClr val="FFE599"/>
                    </a:solidFill>
                  </a:tcPr>
                </a:tc>
                <a:tc>
                  <a:txBody>
                    <a:bodyPr/>
                    <a:lstStyle/>
                    <a:p>
                      <a:pPr indent="0" lvl="0" marL="0" rtl="0" algn="l">
                        <a:spcBef>
                          <a:spcPts val="0"/>
                        </a:spcBef>
                        <a:spcAft>
                          <a:spcPts val="0"/>
                        </a:spcAft>
                        <a:buNone/>
                      </a:pPr>
                      <a:r>
                        <a:rPr b="1" lang="en" sz="1200"/>
                        <a:t>2019/20 </a:t>
                      </a:r>
                      <a:r>
                        <a:rPr b="1" lang="en" sz="1200"/>
                        <a:t>Annual Tuition/Fees</a:t>
                      </a:r>
                      <a:endParaRPr b="1" sz="1200"/>
                    </a:p>
                  </a:txBody>
                  <a:tcPr marT="91425" marB="91425" marR="91425" marL="91425">
                    <a:lnB cap="flat" cmpd="sng" w="9525">
                      <a:solidFill>
                        <a:srgbClr val="9E9E9E"/>
                      </a:solidFill>
                      <a:prstDash val="solid"/>
                      <a:round/>
                      <a:headEnd len="sm" w="sm" type="none"/>
                      <a:tailEnd len="sm" w="sm" type="none"/>
                    </a:lnB>
                    <a:solidFill>
                      <a:srgbClr val="FFE599"/>
                    </a:solidFill>
                  </a:tcPr>
                </a:tc>
              </a:tr>
              <a:tr h="366425">
                <a:tc>
                  <a:txBody>
                    <a:bodyPr/>
                    <a:lstStyle/>
                    <a:p>
                      <a:pPr indent="0" lvl="0" marL="0" rtl="0" algn="l">
                        <a:spcBef>
                          <a:spcPts val="0"/>
                        </a:spcBef>
                        <a:spcAft>
                          <a:spcPts val="0"/>
                        </a:spcAft>
                        <a:buNone/>
                      </a:pPr>
                      <a:r>
                        <a:rPr lang="en" sz="1200"/>
                        <a:t>Carleton College</a:t>
                      </a:r>
                      <a:endParaRPr sz="1200">
                        <a:solidFill>
                          <a:schemeClr val="dk2"/>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$57,111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6425">
                <a:tc>
                  <a:txBody>
                    <a:bodyPr/>
                    <a:lstStyle/>
                    <a:p>
                      <a:pPr indent="0" lvl="0" marL="0" rtl="0" algn="l">
                        <a:lnSpc>
                          <a:spcPct val="115000"/>
                        </a:lnSpc>
                        <a:spcBef>
                          <a:spcPts val="0"/>
                        </a:spcBef>
                        <a:spcAft>
                          <a:spcPts val="0"/>
                        </a:spcAft>
                        <a:buNone/>
                      </a:pPr>
                      <a:r>
                        <a:rPr lang="en" sz="1200">
                          <a:solidFill>
                            <a:schemeClr val="dk2"/>
                          </a:solidFill>
                        </a:rPr>
                        <a:t>Augsburg University</a:t>
                      </a:r>
                      <a:r>
                        <a:rPr lang="en" sz="1200">
                          <a:solidFill>
                            <a:schemeClr val="dk2"/>
                          </a:solidFill>
                        </a:rPr>
                        <a:t>    </a:t>
                      </a:r>
                      <a:endParaRPr sz="12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200"/>
                        <a:t>$34,293</a:t>
                      </a:r>
                      <a:endParaRPr sz="1200"/>
                    </a:p>
                  </a:txBody>
                  <a:tcPr marT="91425" marB="91425" marR="91425" marL="91425">
                    <a:lnT cap="flat" cmpd="sng" w="9525">
                      <a:solidFill>
                        <a:srgbClr val="9E9E9E"/>
                      </a:solidFill>
                      <a:prstDash val="solid"/>
                      <a:round/>
                      <a:headEnd len="sm" w="sm" type="none"/>
                      <a:tailEnd len="sm" w="sm" type="none"/>
                    </a:lnT>
                  </a:tcPr>
                </a:tc>
              </a:tr>
              <a:tr h="366425">
                <a:tc>
                  <a:txBody>
                    <a:bodyPr/>
                    <a:lstStyle/>
                    <a:p>
                      <a:pPr indent="0" lvl="0" marL="0" rtl="0" algn="l">
                        <a:spcBef>
                          <a:spcPts val="0"/>
                        </a:spcBef>
                        <a:spcAft>
                          <a:spcPts val="0"/>
                        </a:spcAft>
                        <a:buNone/>
                      </a:pPr>
                      <a:r>
                        <a:rPr lang="en" sz="1200"/>
                        <a:t>University of Minnesota - Twin Cities</a:t>
                      </a:r>
                      <a:endParaRPr sz="1200"/>
                    </a:p>
                  </a:txBody>
                  <a:tcPr marT="91425" marB="91425" marR="91425" marL="91425"/>
                </a:tc>
                <a:tc>
                  <a:txBody>
                    <a:bodyPr/>
                    <a:lstStyle/>
                    <a:p>
                      <a:pPr indent="0" lvl="0" marL="0" rtl="0" algn="l">
                        <a:spcBef>
                          <a:spcPts val="0"/>
                        </a:spcBef>
                        <a:spcAft>
                          <a:spcPts val="0"/>
                        </a:spcAft>
                        <a:buNone/>
                      </a:pPr>
                      <a:r>
                        <a:rPr lang="en" sz="1200"/>
                        <a:t>$15,142</a:t>
                      </a:r>
                      <a:endParaRPr sz="1200"/>
                    </a:p>
                  </a:txBody>
                  <a:tcPr marT="91425" marB="91425" marR="91425" marL="91425"/>
                </a:tc>
              </a:tr>
              <a:tr h="366425">
                <a:tc>
                  <a:txBody>
                    <a:bodyPr/>
                    <a:lstStyle/>
                    <a:p>
                      <a:pPr indent="0" lvl="0" marL="0" rtl="0" algn="l">
                        <a:spcBef>
                          <a:spcPts val="0"/>
                        </a:spcBef>
                        <a:spcAft>
                          <a:spcPts val="0"/>
                        </a:spcAft>
                        <a:buNone/>
                      </a:pPr>
                      <a:r>
                        <a:rPr lang="en" sz="1200"/>
                        <a:t>Bemidji State University</a:t>
                      </a:r>
                      <a:endParaRPr sz="1200"/>
                    </a:p>
                  </a:txBody>
                  <a:tcPr marT="91425" marB="91425" marR="91425" marL="91425"/>
                </a:tc>
                <a:tc>
                  <a:txBody>
                    <a:bodyPr/>
                    <a:lstStyle/>
                    <a:p>
                      <a:pPr indent="0" lvl="0" marL="0" rtl="0" algn="l">
                        <a:spcBef>
                          <a:spcPts val="0"/>
                        </a:spcBef>
                        <a:spcAft>
                          <a:spcPts val="0"/>
                        </a:spcAft>
                        <a:buNone/>
                      </a:pPr>
                      <a:r>
                        <a:rPr lang="en" sz="1200"/>
                        <a:t>$8,941</a:t>
                      </a:r>
                      <a:endParaRPr sz="1200"/>
                    </a:p>
                  </a:txBody>
                  <a:tcPr marT="91425" marB="91425" marR="91425" marL="91425"/>
                </a:tc>
              </a:tr>
              <a:tr h="366425">
                <a:tc>
                  <a:txBody>
                    <a:bodyPr/>
                    <a:lstStyle/>
                    <a:p>
                      <a:pPr indent="0" lvl="0" marL="0" rtl="0" algn="l">
                        <a:spcBef>
                          <a:spcPts val="0"/>
                        </a:spcBef>
                        <a:spcAft>
                          <a:spcPts val="0"/>
                        </a:spcAft>
                        <a:buNone/>
                      </a:pPr>
                      <a:r>
                        <a:rPr lang="en" sz="1200"/>
                        <a:t>Normandale Community College</a:t>
                      </a:r>
                      <a:endParaRPr sz="1200"/>
                    </a:p>
                  </a:txBody>
                  <a:tcPr marT="91425" marB="91425" marR="91425" marL="91425"/>
                </a:tc>
                <a:tc>
                  <a:txBody>
                    <a:bodyPr/>
                    <a:lstStyle/>
                    <a:p>
                      <a:pPr indent="0" lvl="0" marL="0" rtl="0" algn="l">
                        <a:spcBef>
                          <a:spcPts val="0"/>
                        </a:spcBef>
                        <a:spcAft>
                          <a:spcPts val="0"/>
                        </a:spcAft>
                        <a:buNone/>
                      </a:pPr>
                      <a:r>
                        <a:rPr lang="en" sz="1200"/>
                        <a:t>$5,964</a:t>
                      </a:r>
                      <a:endParaRPr sz="1200"/>
                    </a:p>
                  </a:txBody>
                  <a:tcPr marT="91425" marB="91425" marR="91425" marL="91425"/>
                </a:tc>
              </a:tr>
              <a:tr h="366425">
                <a:tc>
                  <a:txBody>
                    <a:bodyPr/>
                    <a:lstStyle/>
                    <a:p>
                      <a:pPr indent="0" lvl="0" marL="0" rtl="0" algn="l">
                        <a:spcBef>
                          <a:spcPts val="0"/>
                        </a:spcBef>
                        <a:spcAft>
                          <a:spcPts val="0"/>
                        </a:spcAft>
                        <a:buNone/>
                      </a:pPr>
                      <a:r>
                        <a:rPr b="1" lang="en" sz="1200"/>
                        <a:t>Minnesota Tribal Colleges</a:t>
                      </a:r>
                      <a:endParaRPr b="1" sz="1200"/>
                    </a:p>
                  </a:txBody>
                  <a:tcPr marT="91425" marB="91425" marR="91425" marL="91425">
                    <a:lnB cap="flat" cmpd="sng" w="9525">
                      <a:solidFill>
                        <a:srgbClr val="9E9E9E"/>
                      </a:solidFill>
                      <a:prstDash val="solid"/>
                      <a:round/>
                      <a:headEnd len="sm" w="sm" type="none"/>
                      <a:tailEnd len="sm" w="sm" type="none"/>
                    </a:lnB>
                    <a:solidFill>
                      <a:srgbClr val="FCE5CD"/>
                    </a:solidFill>
                  </a:tcPr>
                </a:tc>
                <a:tc>
                  <a:txBody>
                    <a:bodyPr/>
                    <a:lstStyle/>
                    <a:p>
                      <a:pPr indent="0" lvl="0" marL="0" rtl="0" algn="l">
                        <a:spcBef>
                          <a:spcPts val="0"/>
                        </a:spcBef>
                        <a:spcAft>
                          <a:spcPts val="0"/>
                        </a:spcAft>
                        <a:buClr>
                          <a:schemeClr val="dk1"/>
                        </a:buClr>
                        <a:buSzPts val="1100"/>
                        <a:buFont typeface="Arial"/>
                        <a:buNone/>
                      </a:pPr>
                      <a:r>
                        <a:rPr b="1" lang="en" sz="1200">
                          <a:solidFill>
                            <a:schemeClr val="dk1"/>
                          </a:solidFill>
                        </a:rPr>
                        <a:t>Annual Tuition/Fees</a:t>
                      </a:r>
                      <a:endParaRPr sz="1200"/>
                    </a:p>
                  </a:txBody>
                  <a:tcPr marT="91425" marB="91425" marR="91425" marL="91425">
                    <a:lnB cap="flat" cmpd="sng" w="9525">
                      <a:solidFill>
                        <a:srgbClr val="9E9E9E"/>
                      </a:solidFill>
                      <a:prstDash val="solid"/>
                      <a:round/>
                      <a:headEnd len="sm" w="sm" type="none"/>
                      <a:tailEnd len="sm" w="sm" type="none"/>
                    </a:lnB>
                    <a:solidFill>
                      <a:srgbClr val="FCE5CD"/>
                    </a:solidFill>
                  </a:tcPr>
                </a:tc>
              </a:tr>
              <a:tr h="366425">
                <a:tc>
                  <a:txBody>
                    <a:bodyPr/>
                    <a:lstStyle/>
                    <a:p>
                      <a:pPr indent="0" lvl="0" marL="0" rtl="0" algn="l">
                        <a:spcBef>
                          <a:spcPts val="0"/>
                        </a:spcBef>
                        <a:spcAft>
                          <a:spcPts val="0"/>
                        </a:spcAft>
                        <a:buNone/>
                      </a:pPr>
                      <a:r>
                        <a:rPr lang="en" sz="1200"/>
                        <a:t>Red Lake Nation College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$5,770</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6425">
                <a:tc>
                  <a:txBody>
                    <a:bodyPr/>
                    <a:lstStyle/>
                    <a:p>
                      <a:pPr indent="0" lvl="0" marL="0" rtl="0" algn="l">
                        <a:spcBef>
                          <a:spcPts val="0"/>
                        </a:spcBef>
                        <a:spcAft>
                          <a:spcPts val="0"/>
                        </a:spcAft>
                        <a:buNone/>
                      </a:pPr>
                      <a:r>
                        <a:rPr lang="en" sz="1200"/>
                        <a:t>White Earth Tribal &amp; Community College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$5,275</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6425">
                <a:tc>
                  <a:txBody>
                    <a:bodyPr/>
                    <a:lstStyle/>
                    <a:p>
                      <a:pPr indent="0" lvl="0" marL="0" rtl="0" algn="l">
                        <a:spcBef>
                          <a:spcPts val="0"/>
                        </a:spcBef>
                        <a:spcAft>
                          <a:spcPts val="0"/>
                        </a:spcAft>
                        <a:buNone/>
                      </a:pPr>
                      <a:r>
                        <a:rPr lang="en" sz="1200"/>
                        <a:t>Leech Lake Tribal College</a:t>
                      </a:r>
                      <a:endParaRPr sz="12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200"/>
                        <a:t>$5,020</a:t>
                      </a:r>
                      <a:endParaRPr sz="1200"/>
                    </a:p>
                  </a:txBody>
                  <a:tcPr marT="91425" marB="91425" marR="91425" marL="91425">
                    <a:lnT cap="flat" cmpd="sng" w="9525">
                      <a:solidFill>
                        <a:srgbClr val="9E9E9E"/>
                      </a:solidFill>
                      <a:prstDash val="solid"/>
                      <a:round/>
                      <a:headEnd len="sm" w="sm" type="none"/>
                      <a:tailEnd len="sm" w="sm" type="none"/>
                    </a:lnT>
                  </a:tcPr>
                </a:tc>
              </a:tr>
            </a:tbl>
          </a:graphicData>
        </a:graphic>
      </p:graphicFrame>
      <p:sp>
        <p:nvSpPr>
          <p:cNvPr id="188" name="Google Shape;188;p16"/>
          <p:cNvSpPr txBox="1"/>
          <p:nvPr/>
        </p:nvSpPr>
        <p:spPr>
          <a:xfrm>
            <a:off x="5906000" y="4648125"/>
            <a:ext cx="22833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t>Source: MN Office of Higher Ed</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7"/>
          <p:cNvSpPr txBox="1"/>
          <p:nvPr>
            <p:ph type="title"/>
          </p:nvPr>
        </p:nvSpPr>
        <p:spPr>
          <a:xfrm>
            <a:off x="4165075" y="18600"/>
            <a:ext cx="47391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a:solidFill>
                  <a:schemeClr val="lt1"/>
                </a:solidFill>
              </a:rPr>
              <a:t>Funding Inequity</a:t>
            </a:r>
            <a:endParaRPr>
              <a:solidFill>
                <a:schemeClr val="lt1"/>
              </a:solidFill>
            </a:endParaRPr>
          </a:p>
          <a:p>
            <a:pPr indent="0" lvl="0" marL="0" rtl="0" algn="r">
              <a:lnSpc>
                <a:spcPct val="100000"/>
              </a:lnSpc>
              <a:spcBef>
                <a:spcPts val="0"/>
              </a:spcBef>
              <a:spcAft>
                <a:spcPts val="0"/>
              </a:spcAft>
              <a:buSzPts val="2800"/>
              <a:buNone/>
            </a:pPr>
            <a:r>
              <a:t/>
            </a:r>
            <a:endParaRPr/>
          </a:p>
        </p:txBody>
      </p:sp>
      <p:sp>
        <p:nvSpPr>
          <p:cNvPr id="194" name="Google Shape;194;p17"/>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195" name="Google Shape;195;p17"/>
          <p:cNvSpPr txBox="1"/>
          <p:nvPr>
            <p:ph idx="1" type="body"/>
          </p:nvPr>
        </p:nvSpPr>
        <p:spPr>
          <a:xfrm>
            <a:off x="259825" y="855750"/>
            <a:ext cx="8520600" cy="366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400"/>
              <a:t> </a:t>
            </a:r>
            <a:endParaRPr sz="1400"/>
          </a:p>
          <a:p>
            <a:pPr indent="0" lvl="0" marL="0" rtl="0" algn="l">
              <a:lnSpc>
                <a:spcPct val="115000"/>
              </a:lnSpc>
              <a:spcBef>
                <a:spcPts val="0"/>
              </a:spcBef>
              <a:spcAft>
                <a:spcPts val="0"/>
              </a:spcAft>
              <a:buSzPts val="1800"/>
              <a:buNone/>
            </a:pPr>
            <a:r>
              <a:rPr b="1" lang="en" sz="1400"/>
              <a:t>For the past 30 years, Tribal Colleges have been the only public schools in Minnesota required to educate Minnesota residents without any state public operational and capital funding. </a:t>
            </a:r>
            <a:endParaRPr b="1" sz="1400"/>
          </a:p>
          <a:p>
            <a:pPr indent="0" lvl="0" marL="0" rtl="0" algn="l">
              <a:lnSpc>
                <a:spcPct val="115000"/>
              </a:lnSpc>
              <a:spcBef>
                <a:spcPts val="0"/>
              </a:spcBef>
              <a:spcAft>
                <a:spcPts val="0"/>
              </a:spcAft>
              <a:buSzPts val="1800"/>
              <a:buNone/>
            </a:pPr>
            <a:r>
              <a:t/>
            </a:r>
            <a:endParaRPr sz="1400"/>
          </a:p>
          <a:p>
            <a:pPr indent="-317500" lvl="0" marL="457200" rtl="0" algn="l">
              <a:lnSpc>
                <a:spcPct val="115000"/>
              </a:lnSpc>
              <a:spcBef>
                <a:spcPts val="0"/>
              </a:spcBef>
              <a:spcAft>
                <a:spcPts val="0"/>
              </a:spcAft>
              <a:buSzPts val="1400"/>
              <a:buChar char="●"/>
            </a:pPr>
            <a:r>
              <a:rPr lang="en" sz="1400"/>
              <a:t>Native Americans living in Minnesota are essentially dual citizens – </a:t>
            </a:r>
            <a:endParaRPr sz="1400"/>
          </a:p>
          <a:p>
            <a:pPr indent="0" lvl="0" marL="457200" rtl="0" algn="l">
              <a:lnSpc>
                <a:spcPct val="115000"/>
              </a:lnSpc>
              <a:spcBef>
                <a:spcPts val="0"/>
              </a:spcBef>
              <a:spcAft>
                <a:spcPts val="0"/>
              </a:spcAft>
              <a:buNone/>
            </a:pPr>
            <a:r>
              <a:rPr lang="en" sz="1400"/>
              <a:t>citizens of their Tribal Nation and also residents of the State of Minnesota.</a:t>
            </a:r>
            <a:endParaRPr sz="1400"/>
          </a:p>
          <a:p>
            <a:pPr indent="0" lvl="0" marL="457200" rtl="0" algn="l">
              <a:lnSpc>
                <a:spcPct val="115000"/>
              </a:lnSpc>
              <a:spcBef>
                <a:spcPts val="0"/>
              </a:spcBef>
              <a:spcAft>
                <a:spcPts val="0"/>
              </a:spcAft>
              <a:buNone/>
            </a:pPr>
            <a:r>
              <a:t/>
            </a:r>
            <a:endParaRPr sz="1400"/>
          </a:p>
          <a:p>
            <a:pPr indent="-317500" lvl="0" marL="457200" rtl="0" algn="l">
              <a:spcBef>
                <a:spcPts val="0"/>
              </a:spcBef>
              <a:spcAft>
                <a:spcPts val="0"/>
              </a:spcAft>
              <a:buSzPts val="1400"/>
              <a:buChar char="●"/>
            </a:pPr>
            <a:r>
              <a:rPr lang="en" sz="1400"/>
              <a:t>Those</a:t>
            </a:r>
            <a:r>
              <a:rPr lang="en" sz="1400"/>
              <a:t> who attend Tribal Colleges in Minnesota are the only Minnesota residents who are NOT supported by operational funding at the public school of their choice.</a:t>
            </a:r>
            <a:endParaRPr sz="1400"/>
          </a:p>
          <a:p>
            <a:pPr indent="0" lvl="0" marL="457200" rtl="0" algn="l">
              <a:spcBef>
                <a:spcPts val="0"/>
              </a:spcBef>
              <a:spcAft>
                <a:spcPts val="0"/>
              </a:spcAft>
              <a:buNone/>
            </a:pPr>
            <a:r>
              <a:t/>
            </a:r>
            <a:endParaRPr sz="1400"/>
          </a:p>
          <a:p>
            <a:pPr indent="0" lvl="0" marL="0" rtl="0" algn="l">
              <a:spcBef>
                <a:spcPts val="0"/>
              </a:spcBef>
              <a:spcAft>
                <a:spcPts val="0"/>
              </a:spcAft>
              <a:buNone/>
            </a:pPr>
            <a:r>
              <a:t/>
            </a:r>
            <a:endParaRPr b="1" sz="1400"/>
          </a:p>
        </p:txBody>
      </p:sp>
      <p:sp>
        <p:nvSpPr>
          <p:cNvPr id="196" name="Google Shape;196;p17"/>
          <p:cNvSpPr txBox="1"/>
          <p:nvPr/>
        </p:nvSpPr>
        <p:spPr>
          <a:xfrm>
            <a:off x="1077175" y="3459000"/>
            <a:ext cx="6885900" cy="9465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chemeClr val="dk2"/>
                </a:solidFill>
              </a:rPr>
              <a:t>This educational inequity is unfair and is contrary to Minnesota’s constitutional laws, statutes, and policies intended to prevent any discrimination in education based on race, nationality, or minority status.</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8"/>
          <p:cNvSpPr txBox="1"/>
          <p:nvPr>
            <p:ph type="title"/>
          </p:nvPr>
        </p:nvSpPr>
        <p:spPr>
          <a:xfrm>
            <a:off x="4165075" y="18600"/>
            <a:ext cx="47391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a:solidFill>
                  <a:schemeClr val="lt1"/>
                </a:solidFill>
              </a:rPr>
              <a:t>Q&amp;A from 3/16/2022 </a:t>
            </a:r>
            <a:endParaRPr>
              <a:solidFill>
                <a:schemeClr val="lt1"/>
              </a:solidFill>
            </a:endParaRPr>
          </a:p>
          <a:p>
            <a:pPr indent="0" lvl="0" marL="0" rtl="0" algn="r">
              <a:lnSpc>
                <a:spcPct val="100000"/>
              </a:lnSpc>
              <a:spcBef>
                <a:spcPts val="0"/>
              </a:spcBef>
              <a:spcAft>
                <a:spcPts val="0"/>
              </a:spcAft>
              <a:buSzPts val="2800"/>
              <a:buNone/>
            </a:pPr>
            <a:r>
              <a:t/>
            </a:r>
            <a:endParaRPr/>
          </a:p>
        </p:txBody>
      </p:sp>
      <p:sp>
        <p:nvSpPr>
          <p:cNvPr id="202" name="Google Shape;202;p18"/>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203" name="Google Shape;203;p18"/>
          <p:cNvSpPr txBox="1"/>
          <p:nvPr>
            <p:ph idx="1" type="body"/>
          </p:nvPr>
        </p:nvSpPr>
        <p:spPr>
          <a:xfrm>
            <a:off x="259825" y="855750"/>
            <a:ext cx="8733000" cy="233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400"/>
              <a:t>QUESTION #2</a:t>
            </a:r>
            <a:endParaRPr b="1" sz="1400"/>
          </a:p>
          <a:p>
            <a:pPr indent="0" lvl="0" marL="0" rtl="0" algn="l">
              <a:spcBef>
                <a:spcPts val="0"/>
              </a:spcBef>
              <a:spcAft>
                <a:spcPts val="0"/>
              </a:spcAft>
              <a:buNone/>
            </a:pPr>
            <a:r>
              <a:t/>
            </a:r>
            <a:endParaRPr b="1" sz="1400"/>
          </a:p>
          <a:p>
            <a:pPr indent="-285750" lvl="0" marL="285750" rtl="0" algn="l">
              <a:spcBef>
                <a:spcPts val="0"/>
              </a:spcBef>
              <a:spcAft>
                <a:spcPts val="0"/>
              </a:spcAft>
              <a:buNone/>
            </a:pPr>
            <a:r>
              <a:rPr b="1" lang="en" sz="1400"/>
              <a:t>Q:</a:t>
            </a:r>
            <a:r>
              <a:rPr b="1" lang="en" sz="1400"/>
              <a:t>  Why don’t the Tribal Colleges just ask for one year of funding?  </a:t>
            </a:r>
            <a:endParaRPr b="1" sz="1400"/>
          </a:p>
          <a:p>
            <a:pPr indent="-285750" lvl="0" marL="285750" rtl="0" algn="l">
              <a:spcBef>
                <a:spcPts val="0"/>
              </a:spcBef>
              <a:spcAft>
                <a:spcPts val="0"/>
              </a:spcAft>
              <a:buNone/>
            </a:pPr>
            <a:r>
              <a:rPr b="1" lang="en" sz="1400"/>
              <a:t>      Maybe they could seek full funding in next year’s budget?</a:t>
            </a:r>
            <a:endParaRPr b="1" sz="1400"/>
          </a:p>
          <a:p>
            <a:pPr indent="-285750" lvl="0" marL="285750" rtl="0" algn="l">
              <a:spcBef>
                <a:spcPts val="0"/>
              </a:spcBef>
              <a:spcAft>
                <a:spcPts val="0"/>
              </a:spcAft>
              <a:buNone/>
            </a:pPr>
            <a:r>
              <a:t/>
            </a:r>
            <a:endParaRPr b="1" sz="1400"/>
          </a:p>
          <a:p>
            <a:pPr indent="-285750" lvl="0" marL="285750" rtl="0" algn="l">
              <a:spcBef>
                <a:spcPts val="0"/>
              </a:spcBef>
              <a:spcAft>
                <a:spcPts val="0"/>
              </a:spcAft>
              <a:buNone/>
            </a:pPr>
            <a:r>
              <a:rPr b="1" lang="en" sz="1400"/>
              <a:t>A:  </a:t>
            </a:r>
            <a:r>
              <a:rPr lang="en" sz="1400"/>
              <a:t>Like every other public institution of higher education in Minnesota, Tribal Colleges have an urgent annual need for funding. This funding should be part of the regular MN higher education annual budget. </a:t>
            </a:r>
            <a:endParaRPr sz="1400"/>
          </a:p>
          <a:p>
            <a:pPr indent="-285750" lvl="0" marL="285750" rtl="0" algn="l">
              <a:spcBef>
                <a:spcPts val="0"/>
              </a:spcBef>
              <a:spcAft>
                <a:spcPts val="0"/>
              </a:spcAft>
              <a:buNone/>
            </a:pPr>
            <a:r>
              <a:t/>
            </a:r>
            <a:endParaRPr sz="1400"/>
          </a:p>
          <a:p>
            <a:pPr indent="0" lvl="0" marL="285750" rtl="0" algn="l">
              <a:spcBef>
                <a:spcPts val="0"/>
              </a:spcBef>
              <a:spcAft>
                <a:spcPts val="0"/>
              </a:spcAft>
              <a:buNone/>
            </a:pPr>
            <a:r>
              <a:rPr lang="en" sz="1400"/>
              <a:t>Would any other public college or university in Minnesota be able to operate without State funding?  Probably not.  </a:t>
            </a:r>
            <a:endParaRPr b="1" sz="1400"/>
          </a:p>
        </p:txBody>
      </p:sp>
      <p:sp>
        <p:nvSpPr>
          <p:cNvPr id="204" name="Google Shape;204;p18"/>
          <p:cNvSpPr txBox="1"/>
          <p:nvPr/>
        </p:nvSpPr>
        <p:spPr>
          <a:xfrm>
            <a:off x="874150" y="3742900"/>
            <a:ext cx="7446300" cy="681000"/>
          </a:xfrm>
          <a:prstGeom prst="rect">
            <a:avLst/>
          </a:prstGeom>
          <a:solidFill>
            <a:srgbClr val="B45F06">
              <a:alpha val="39610"/>
            </a:srgbClr>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chemeClr val="dk2"/>
                </a:solidFill>
              </a:rPr>
              <a:t>Tribal Colleges have gone without State funding for almost 30 years.</a:t>
            </a:r>
            <a:endParaRPr b="1" sz="1500">
              <a:solidFill>
                <a:schemeClr val="dk2"/>
              </a:solidFill>
            </a:endParaRPr>
          </a:p>
          <a:p>
            <a:pPr indent="0" lvl="0" marL="0" rtl="0" algn="ctr">
              <a:lnSpc>
                <a:spcPct val="115000"/>
              </a:lnSpc>
              <a:spcBef>
                <a:spcPts val="0"/>
              </a:spcBef>
              <a:spcAft>
                <a:spcPts val="0"/>
              </a:spcAft>
              <a:buNone/>
            </a:pPr>
            <a:r>
              <a:rPr b="1" lang="en" sz="1500">
                <a:solidFill>
                  <a:schemeClr val="dk2"/>
                </a:solidFill>
              </a:rPr>
              <a:t>Postponing funding further or limiting </a:t>
            </a:r>
            <a:r>
              <a:rPr b="1" lang="en" sz="1500">
                <a:solidFill>
                  <a:schemeClr val="dk2"/>
                </a:solidFill>
              </a:rPr>
              <a:t>it</a:t>
            </a:r>
            <a:r>
              <a:rPr b="1" lang="en" sz="1500">
                <a:solidFill>
                  <a:schemeClr val="dk2"/>
                </a:solidFill>
              </a:rPr>
              <a:t> to one year is unreasonable and unjust.</a:t>
            </a:r>
            <a:endParaRPr b="1" sz="15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9"/>
          <p:cNvSpPr txBox="1"/>
          <p:nvPr>
            <p:ph type="title"/>
          </p:nvPr>
        </p:nvSpPr>
        <p:spPr>
          <a:xfrm>
            <a:off x="4165075" y="18600"/>
            <a:ext cx="47391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a:solidFill>
                  <a:schemeClr val="lt1"/>
                </a:solidFill>
              </a:rPr>
              <a:t>Q&amp;A from 3/16/2022 </a:t>
            </a:r>
            <a:endParaRPr>
              <a:solidFill>
                <a:schemeClr val="lt1"/>
              </a:solidFill>
            </a:endParaRPr>
          </a:p>
          <a:p>
            <a:pPr indent="0" lvl="0" marL="0" rtl="0" algn="r">
              <a:lnSpc>
                <a:spcPct val="100000"/>
              </a:lnSpc>
              <a:spcBef>
                <a:spcPts val="0"/>
              </a:spcBef>
              <a:spcAft>
                <a:spcPts val="0"/>
              </a:spcAft>
              <a:buSzPts val="2800"/>
              <a:buNone/>
            </a:pPr>
            <a:r>
              <a:t/>
            </a:r>
            <a:endParaRPr/>
          </a:p>
        </p:txBody>
      </p:sp>
      <p:sp>
        <p:nvSpPr>
          <p:cNvPr id="210" name="Google Shape;210;p19"/>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211" name="Google Shape;211;p19"/>
          <p:cNvSpPr txBox="1"/>
          <p:nvPr>
            <p:ph idx="1" type="body"/>
          </p:nvPr>
        </p:nvSpPr>
        <p:spPr>
          <a:xfrm>
            <a:off x="259825" y="855750"/>
            <a:ext cx="8520600" cy="233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400"/>
              <a:t>QUESTION #3</a:t>
            </a:r>
            <a:endParaRPr b="1" sz="1400"/>
          </a:p>
          <a:p>
            <a:pPr indent="0" lvl="0" marL="0" rtl="0" algn="l">
              <a:spcBef>
                <a:spcPts val="0"/>
              </a:spcBef>
              <a:spcAft>
                <a:spcPts val="0"/>
              </a:spcAft>
              <a:buNone/>
            </a:pPr>
            <a:r>
              <a:t/>
            </a:r>
            <a:endParaRPr b="1" sz="1400"/>
          </a:p>
          <a:p>
            <a:pPr indent="0" lvl="0" marL="0" rtl="0" algn="l">
              <a:spcBef>
                <a:spcPts val="0"/>
              </a:spcBef>
              <a:spcAft>
                <a:spcPts val="0"/>
              </a:spcAft>
              <a:buNone/>
            </a:pPr>
            <a:r>
              <a:rPr b="1" lang="en" sz="1400"/>
              <a:t>Q:</a:t>
            </a:r>
            <a:r>
              <a:rPr b="1" lang="en" sz="1400"/>
              <a:t>  Why would we fund the Tribal Colleges if we have no accountability from them at all?  </a:t>
            </a:r>
            <a:endParaRPr b="1" sz="1400"/>
          </a:p>
          <a:p>
            <a:pPr indent="0" lvl="0" marL="0" rtl="0" algn="l">
              <a:spcBef>
                <a:spcPts val="0"/>
              </a:spcBef>
              <a:spcAft>
                <a:spcPts val="0"/>
              </a:spcAft>
              <a:buNone/>
            </a:pPr>
            <a:r>
              <a:t/>
            </a:r>
            <a:endParaRPr b="1" sz="1400"/>
          </a:p>
          <a:p>
            <a:pPr indent="-285750" lvl="0" marL="285750" rtl="0" algn="l">
              <a:spcBef>
                <a:spcPts val="0"/>
              </a:spcBef>
              <a:spcAft>
                <a:spcPts val="0"/>
              </a:spcAft>
              <a:buNone/>
            </a:pPr>
            <a:r>
              <a:rPr b="1" lang="en" sz="1400"/>
              <a:t>A:  </a:t>
            </a:r>
            <a:r>
              <a:rPr lang="en" sz="1400"/>
              <a:t>Tribal Colleges are currently required to provide the State with all student data and information because of State funding of individual Native students and the Minnesota Indian Scholarship Program. The State already receives reports of enrollment, degrees conferred, FTE, completion and graduation rates. </a:t>
            </a:r>
            <a:endParaRPr b="1" sz="1400"/>
          </a:p>
        </p:txBody>
      </p:sp>
      <p:sp>
        <p:nvSpPr>
          <p:cNvPr id="212" name="Google Shape;212;p19"/>
          <p:cNvSpPr txBox="1"/>
          <p:nvPr/>
        </p:nvSpPr>
        <p:spPr>
          <a:xfrm>
            <a:off x="1077175" y="3742900"/>
            <a:ext cx="6885900" cy="681000"/>
          </a:xfrm>
          <a:prstGeom prst="rect">
            <a:avLst/>
          </a:prstGeom>
          <a:solidFill>
            <a:srgbClr val="376974">
              <a:alpha val="40000"/>
            </a:srgbClr>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a:solidFill>
                  <a:schemeClr val="dk2"/>
                </a:solidFill>
              </a:rPr>
              <a:t>The State of Minnesota currently has the same accountability for Tribal Colleges as it has with all MN public schools. This will continue.</a:t>
            </a:r>
            <a:endParaRPr b="1" sz="15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0"/>
          <p:cNvSpPr txBox="1"/>
          <p:nvPr>
            <p:ph type="title"/>
          </p:nvPr>
        </p:nvSpPr>
        <p:spPr>
          <a:xfrm>
            <a:off x="2351475" y="18600"/>
            <a:ext cx="65526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800"/>
              <a:buNone/>
            </a:pPr>
            <a:r>
              <a:rPr lang="en"/>
              <a:t>Top 7 Reasons to Approve Funding</a:t>
            </a:r>
            <a:endParaRPr/>
          </a:p>
        </p:txBody>
      </p:sp>
      <p:graphicFrame>
        <p:nvGraphicFramePr>
          <p:cNvPr id="218" name="Google Shape;218;p20"/>
          <p:cNvGraphicFramePr/>
          <p:nvPr/>
        </p:nvGraphicFramePr>
        <p:xfrm>
          <a:off x="676500" y="894525"/>
          <a:ext cx="3000000" cy="3000000"/>
        </p:xfrm>
        <a:graphic>
          <a:graphicData uri="http://schemas.openxmlformats.org/drawingml/2006/table">
            <a:tbl>
              <a:tblPr>
                <a:noFill/>
                <a:tableStyleId>{D1384306-1BDF-4687-94C4-0DBD56C365C1}</a:tableStyleId>
              </a:tblPr>
              <a:tblGrid>
                <a:gridCol w="789750"/>
                <a:gridCol w="7052225"/>
              </a:tblGrid>
              <a:tr h="556125">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FFFFFF"/>
                          </a:solidFill>
                        </a:rPr>
                        <a:t>1</a:t>
                      </a:r>
                      <a:endParaRPr b="1" sz="1800" u="none" cap="none" strike="noStrike">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
                          <a:solidFill>
                            <a:schemeClr val="dk1"/>
                          </a:solidFill>
                        </a:rPr>
                        <a:t>To Adhere to Minnesota Law, Statutes, &amp; Policies</a:t>
                      </a:r>
                      <a:endParaRPr b="1" u="none" cap="none" strike="noStrike"/>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1A92E">
                        <a:alpha val="38431"/>
                      </a:srgbClr>
                    </a:solidFill>
                  </a:tcPr>
                </a:tc>
              </a:tr>
              <a:tr h="556125">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FFFFFF"/>
                          </a:solidFill>
                        </a:rPr>
                        <a:t>2</a:t>
                      </a:r>
                      <a:endParaRPr b="1" sz="1800" u="none" cap="none" strike="noStrike">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b="1" lang="en"/>
                        <a:t>Tribal Colleges are Public Institutions</a:t>
                      </a:r>
                      <a:endParaRPr b="1"/>
                    </a:p>
                  </a:txBody>
                  <a:tcPr marT="91425" marB="91425" marR="91425" marL="2286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alpha val="39607"/>
                      </a:srgbClr>
                    </a:solidFill>
                  </a:tcPr>
                </a:tc>
              </a:tr>
              <a:tr h="556125">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FFFFFF"/>
                          </a:solidFill>
                        </a:rPr>
                        <a:t>3</a:t>
                      </a:r>
                      <a:endParaRPr b="1" sz="1800" u="none" cap="none" strike="noStrike">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en"/>
                        <a:t>Equity between Native &amp; Non-Native Students</a:t>
                      </a:r>
                      <a:endParaRPr b="1"/>
                    </a:p>
                  </a:txBody>
                  <a:tcPr marT="91425" marB="91425" marR="91425" marL="2286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83F04">
                        <a:alpha val="30980"/>
                      </a:srgbClr>
                    </a:solidFill>
                  </a:tcPr>
                </a:tc>
              </a:tr>
              <a:tr h="556125">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FFFFFF"/>
                          </a:solidFill>
                        </a:rPr>
                        <a:t>4</a:t>
                      </a:r>
                      <a:endParaRPr b="1" sz="1800" u="none" cap="none" strike="noStrike">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1100"/>
                        <a:buFont typeface="Arial"/>
                        <a:buNone/>
                      </a:pPr>
                      <a:r>
                        <a:rPr b="1" lang="en">
                          <a:solidFill>
                            <a:schemeClr val="dk1"/>
                          </a:solidFill>
                        </a:rPr>
                        <a:t>To Help Address Historical Social/Racial Inequities</a:t>
                      </a:r>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85200C">
                        <a:alpha val="42352"/>
                      </a:srgbClr>
                    </a:solidFill>
                  </a:tcPr>
                </a:tc>
              </a:tr>
              <a:tr h="556125">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FFFFFF"/>
                          </a:solidFill>
                        </a:rPr>
                        <a:t>5</a:t>
                      </a:r>
                      <a:endParaRPr b="1" sz="1800" u="none" cap="none" strike="noStrike">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b="1" lang="en"/>
                        <a:t>The Timing is Right during a State Budget Surplus</a:t>
                      </a:r>
                      <a:endParaRPr b="1"/>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08535">
                        <a:alpha val="43921"/>
                      </a:srgbClr>
                    </a:solidFill>
                  </a:tcPr>
                </a:tc>
              </a:tr>
              <a:tr h="609575">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FFFFFF"/>
                          </a:solidFill>
                        </a:rPr>
                        <a:t>6</a:t>
                      </a:r>
                      <a:endParaRPr b="1" sz="1800" u="none" cap="none" strike="noStrike">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b="1" lang="en"/>
                        <a:t>Tiny Investment with Huge Return</a:t>
                      </a:r>
                      <a:endParaRPr b="1"/>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76974">
                        <a:alpha val="40000"/>
                      </a:srgbClr>
                    </a:solidFill>
                  </a:tcPr>
                </a:tc>
              </a:tr>
              <a:tr h="556125">
                <a:tc>
                  <a:txBody>
                    <a:bodyPr/>
                    <a:lstStyle/>
                    <a:p>
                      <a:pPr indent="0" lvl="0" marL="0" marR="0" rtl="0" algn="ctr">
                        <a:lnSpc>
                          <a:spcPct val="100000"/>
                        </a:lnSpc>
                        <a:spcBef>
                          <a:spcPts val="0"/>
                        </a:spcBef>
                        <a:spcAft>
                          <a:spcPts val="0"/>
                        </a:spcAft>
                        <a:buNone/>
                      </a:pPr>
                      <a:r>
                        <a:rPr b="1" lang="en" sz="1800">
                          <a:solidFill>
                            <a:srgbClr val="FFFFFF"/>
                          </a:solidFill>
                        </a:rPr>
                        <a:t>7</a:t>
                      </a:r>
                      <a:endParaRPr b="1" sz="1800" u="none" cap="none" strike="noStrike">
                        <a:solidFill>
                          <a:srgbClr val="FFFFFF"/>
                        </a:solidFill>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b="1" lang="en"/>
                        <a:t>The Need is Particularly Urgent after COVID-19 Impacts</a:t>
                      </a:r>
                      <a:endParaRPr b="1"/>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1A92E">
                        <a:alpha val="38430"/>
                      </a:srgbClr>
                    </a:solidFill>
                  </a:tcPr>
                </a:tc>
              </a:tr>
            </a:tbl>
          </a:graphicData>
        </a:graphic>
      </p:graphicFrame>
      <p:sp>
        <p:nvSpPr>
          <p:cNvPr id="219" name="Google Shape;219;p20"/>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1"/>
          <p:cNvSpPr txBox="1"/>
          <p:nvPr>
            <p:ph idx="12" type="sldNum"/>
          </p:nvPr>
        </p:nvSpPr>
        <p:spPr>
          <a:xfrm>
            <a:off x="75059" y="58176"/>
            <a:ext cx="54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225" name="Google Shape;225;p21"/>
          <p:cNvSpPr txBox="1"/>
          <p:nvPr>
            <p:ph idx="1" type="subTitle"/>
          </p:nvPr>
        </p:nvSpPr>
        <p:spPr>
          <a:xfrm>
            <a:off x="5658325" y="803450"/>
            <a:ext cx="3255900" cy="1311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To Adhere to Minnesota Law, Statutes, &amp; Policies</a:t>
            </a:r>
            <a:endParaRPr/>
          </a:p>
        </p:txBody>
      </p:sp>
      <p:pic>
        <p:nvPicPr>
          <p:cNvPr id="226" name="Google Shape;226;p21"/>
          <p:cNvPicPr preferRelativeResize="0"/>
          <p:nvPr/>
        </p:nvPicPr>
        <p:blipFill>
          <a:blip r:embed="rId3">
            <a:alphaModFix/>
          </a:blip>
          <a:stretch>
            <a:fillRect/>
          </a:stretch>
        </p:blipFill>
        <p:spPr>
          <a:xfrm>
            <a:off x="5686376" y="2342749"/>
            <a:ext cx="3199800" cy="2132676"/>
          </a:xfrm>
          <a:prstGeom prst="rect">
            <a:avLst/>
          </a:prstGeom>
          <a:noFill/>
          <a:ln>
            <a:noFill/>
          </a:ln>
        </p:spPr>
      </p:pic>
      <p:sp>
        <p:nvSpPr>
          <p:cNvPr id="227" name="Google Shape;227;p21"/>
          <p:cNvSpPr txBox="1"/>
          <p:nvPr>
            <p:ph idx="1" type="subTitle"/>
          </p:nvPr>
        </p:nvSpPr>
        <p:spPr>
          <a:xfrm>
            <a:off x="1065600" y="2342750"/>
            <a:ext cx="1368600" cy="527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400"/>
              <a:buNone/>
            </a:pPr>
            <a:r>
              <a:rPr lang="en"/>
              <a:t>Reason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2"/>
          <p:cNvSpPr txBox="1"/>
          <p:nvPr>
            <p:ph type="title"/>
          </p:nvPr>
        </p:nvSpPr>
        <p:spPr>
          <a:xfrm>
            <a:off x="3150550" y="18600"/>
            <a:ext cx="57537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sz="2600">
                <a:solidFill>
                  <a:schemeClr val="lt1"/>
                </a:solidFill>
              </a:rPr>
              <a:t>Constitution of the State of Minnesota</a:t>
            </a:r>
            <a:endParaRPr sz="2600">
              <a:solidFill>
                <a:schemeClr val="lt1"/>
              </a:solidFill>
            </a:endParaRPr>
          </a:p>
          <a:p>
            <a:pPr indent="0" lvl="0" marL="0" rtl="0" algn="r">
              <a:lnSpc>
                <a:spcPct val="100000"/>
              </a:lnSpc>
              <a:spcBef>
                <a:spcPts val="0"/>
              </a:spcBef>
              <a:spcAft>
                <a:spcPts val="0"/>
              </a:spcAft>
              <a:buSzPts val="2800"/>
              <a:buNone/>
            </a:pPr>
            <a:r>
              <a:t/>
            </a:r>
            <a:endParaRPr sz="2600"/>
          </a:p>
        </p:txBody>
      </p:sp>
      <p:sp>
        <p:nvSpPr>
          <p:cNvPr id="233" name="Google Shape;233;p22"/>
          <p:cNvSpPr txBox="1"/>
          <p:nvPr>
            <p:ph idx="4294967295" type="sldNum"/>
          </p:nvPr>
        </p:nvSpPr>
        <p:spPr>
          <a:xfrm>
            <a:off x="59100" y="4787400"/>
            <a:ext cx="548700" cy="27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fld id="{00000000-1234-1234-1234-123412341234}" type="slidenum">
              <a:rPr lang="en"/>
              <a:t>‹#›</a:t>
            </a:fld>
            <a:endParaRPr/>
          </a:p>
        </p:txBody>
      </p:sp>
      <p:sp>
        <p:nvSpPr>
          <p:cNvPr id="234" name="Google Shape;234;p22"/>
          <p:cNvSpPr txBox="1"/>
          <p:nvPr>
            <p:ph idx="1" type="body"/>
          </p:nvPr>
        </p:nvSpPr>
        <p:spPr>
          <a:xfrm>
            <a:off x="259825" y="1268100"/>
            <a:ext cx="4847100" cy="27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t>ARTICLE 1</a:t>
            </a:r>
            <a:endParaRPr sz="1400"/>
          </a:p>
          <a:p>
            <a:pPr indent="0" lvl="0" marL="0" rtl="0" algn="l">
              <a:spcBef>
                <a:spcPts val="0"/>
              </a:spcBef>
              <a:spcAft>
                <a:spcPts val="0"/>
              </a:spcAft>
              <a:buNone/>
            </a:pPr>
            <a:r>
              <a:rPr b="1" lang="en" sz="1400"/>
              <a:t>BILL OF RIGHTS</a:t>
            </a:r>
            <a:endParaRPr b="1" sz="1400"/>
          </a:p>
          <a:p>
            <a:pPr indent="0" lvl="0" marL="0" rtl="0" algn="l">
              <a:spcBef>
                <a:spcPts val="0"/>
              </a:spcBef>
              <a:spcAft>
                <a:spcPts val="0"/>
              </a:spcAft>
              <a:buNone/>
            </a:pPr>
            <a:r>
              <a:t/>
            </a:r>
            <a:endParaRPr b="1" sz="1400"/>
          </a:p>
          <a:p>
            <a:pPr indent="0" lvl="0" marL="0" rtl="0" algn="l">
              <a:spcBef>
                <a:spcPts val="0"/>
              </a:spcBef>
              <a:spcAft>
                <a:spcPts val="0"/>
              </a:spcAft>
              <a:buNone/>
            </a:pPr>
            <a:r>
              <a:rPr b="1" lang="en" sz="1400"/>
              <a:t>Sec. 2.  RIGHTS AND PRIVILEGES.</a:t>
            </a:r>
            <a:endParaRPr b="1" sz="1400"/>
          </a:p>
          <a:p>
            <a:pPr indent="0" lvl="0" marL="0" rtl="0" algn="l">
              <a:spcBef>
                <a:spcPts val="0"/>
              </a:spcBef>
              <a:spcAft>
                <a:spcPts val="0"/>
              </a:spcAft>
              <a:buNone/>
            </a:pPr>
            <a:r>
              <a:rPr lang="en" sz="1400"/>
              <a:t>No member of this state shall be disfranchised or deprived of any of the rights or privileges secured to any citizen thereof, unless by the law of the land or the judgment of his peers.</a:t>
            </a:r>
            <a:endParaRPr b="1" sz="1400"/>
          </a:p>
        </p:txBody>
      </p:sp>
      <p:pic>
        <p:nvPicPr>
          <p:cNvPr id="235" name="Google Shape;235;p22"/>
          <p:cNvPicPr preferRelativeResize="0"/>
          <p:nvPr/>
        </p:nvPicPr>
        <p:blipFill>
          <a:blip r:embed="rId3">
            <a:alphaModFix/>
          </a:blip>
          <a:stretch>
            <a:fillRect/>
          </a:stretch>
        </p:blipFill>
        <p:spPr>
          <a:xfrm>
            <a:off x="5648826" y="1268100"/>
            <a:ext cx="2774925" cy="2086650"/>
          </a:xfrm>
          <a:prstGeom prst="rect">
            <a:avLst/>
          </a:prstGeom>
          <a:noFill/>
          <a:ln>
            <a:noFill/>
          </a:ln>
        </p:spPr>
      </p:pic>
      <p:sp>
        <p:nvSpPr>
          <p:cNvPr id="236" name="Google Shape;236;p22"/>
          <p:cNvSpPr txBox="1"/>
          <p:nvPr/>
        </p:nvSpPr>
        <p:spPr>
          <a:xfrm>
            <a:off x="5575350" y="3435700"/>
            <a:ext cx="3187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solidFill>
                  <a:srgbClr val="191A1A"/>
                </a:solidFill>
                <a:highlight>
                  <a:srgbClr val="FFFFFF"/>
                </a:highlight>
                <a:latin typeface="Roboto"/>
                <a:ea typeface="Roboto"/>
                <a:cs typeface="Roboto"/>
                <a:sym typeface="Roboto"/>
              </a:rPr>
              <a:t>Cover of the first printing of the Minnesota Constitution, 1857.</a:t>
            </a:r>
            <a:r>
              <a:rPr lang="en" sz="900" u="sng">
                <a:solidFill>
                  <a:srgbClr val="00334E"/>
                </a:solidFill>
                <a:highlight>
                  <a:srgbClr val="FFFFFF"/>
                </a:highlight>
                <a:latin typeface="Roboto"/>
                <a:ea typeface="Roboto"/>
                <a:cs typeface="Roboto"/>
                <a:sym typeface="Roboto"/>
                <a:hlinkClick r:id="rId4">
                  <a:extLst>
                    <a:ext uri="{A12FA001-AC4F-418D-AE19-62706E023703}">
                      <ahyp:hlinkClr val="tx"/>
                    </a:ext>
                  </a:extLst>
                </a:hlinkClick>
              </a:rPr>
              <a:t>Jonathunder | Wikimedia Commons</a:t>
            </a:r>
            <a:endParaRPr sz="12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B0F00"/>
      </a:dk2>
      <a:lt2>
        <a:srgbClr val="F1C232"/>
      </a:lt2>
      <a:accent1>
        <a:srgbClr val="D1A92E"/>
      </a:accent1>
      <a:accent2>
        <a:srgbClr val="B45F06"/>
      </a:accent2>
      <a:accent3>
        <a:srgbClr val="783F04"/>
      </a:accent3>
      <a:accent4>
        <a:srgbClr val="85200C"/>
      </a:accent4>
      <a:accent5>
        <a:srgbClr val="708535"/>
      </a:accent5>
      <a:accent6>
        <a:srgbClr val="37697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