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7"/>
  </p:notesMasterIdLst>
  <p:handoutMasterIdLst>
    <p:handoutMasterId r:id="rId28"/>
  </p:handoutMasterIdLst>
  <p:sldIdLst>
    <p:sldId id="460" r:id="rId2"/>
    <p:sldId id="465" r:id="rId3"/>
    <p:sldId id="466" r:id="rId4"/>
    <p:sldId id="464" r:id="rId5"/>
    <p:sldId id="472" r:id="rId6"/>
    <p:sldId id="474" r:id="rId7"/>
    <p:sldId id="475" r:id="rId8"/>
    <p:sldId id="467" r:id="rId9"/>
    <p:sldId id="470" r:id="rId10"/>
    <p:sldId id="469" r:id="rId11"/>
    <p:sldId id="476" r:id="rId12"/>
    <p:sldId id="480" r:id="rId13"/>
    <p:sldId id="481" r:id="rId14"/>
    <p:sldId id="477" r:id="rId15"/>
    <p:sldId id="479" r:id="rId16"/>
    <p:sldId id="478" r:id="rId17"/>
    <p:sldId id="482" r:id="rId18"/>
    <p:sldId id="483" r:id="rId19"/>
    <p:sldId id="484" r:id="rId20"/>
    <p:sldId id="485" r:id="rId21"/>
    <p:sldId id="488" r:id="rId22"/>
    <p:sldId id="487" r:id="rId23"/>
    <p:sldId id="446" r:id="rId24"/>
    <p:sldId id="426" r:id="rId25"/>
    <p:sldId id="453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99CC"/>
    <a:srgbClr val="009999"/>
    <a:srgbClr val="006600"/>
    <a:srgbClr val="FFFF99"/>
    <a:srgbClr val="993366"/>
    <a:srgbClr val="CC3399"/>
    <a:srgbClr val="CF23C3"/>
    <a:srgbClr val="008080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88451" autoAdjust="0"/>
  </p:normalViewPr>
  <p:slideViewPr>
    <p:cSldViewPr>
      <p:cViewPr varScale="1">
        <p:scale>
          <a:sx n="74" d="100"/>
          <a:sy n="74" d="100"/>
        </p:scale>
        <p:origin x="-37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142" y="-120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1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2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3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Cash, 2%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Sheet1!$A$2:$A$6</c:f>
              <c:strCache>
                <c:ptCount val="5"/>
                <c:pt idx="0">
                  <c:v>Domestic Stocks</c:v>
                </c:pt>
                <c:pt idx="1">
                  <c:v>International Stocks</c:v>
                </c:pt>
                <c:pt idx="2">
                  <c:v>Bonds</c:v>
                </c:pt>
                <c:pt idx="3">
                  <c:v>Alternatives</c:v>
                </c:pt>
                <c:pt idx="4">
                  <c:v>Cash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</c:v>
                </c:pt>
                <c:pt idx="1">
                  <c:v>0.15000000000000024</c:v>
                </c:pt>
                <c:pt idx="2">
                  <c:v>0.18000000000000024</c:v>
                </c:pt>
                <c:pt idx="3">
                  <c:v>0.2</c:v>
                </c:pt>
                <c:pt idx="4">
                  <c:v>2.0000000000000052E-2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0.91700000000000004</c:v>
                </c:pt>
                <c:pt idx="1">
                  <c:v>0.97500000000000064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 formatCode="0%">
                  <c:v>0.88400000000000001</c:v>
                </c:pt>
                <c:pt idx="1">
                  <c:v>0.86400000000000088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 formatCode="0%">
                  <c:v>0.83200000000000063</c:v>
                </c:pt>
                <c:pt idx="1">
                  <c:v>0.63600000000000101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 formatCode="0.00%">
                  <c:v>0.87000000000000088</c:v>
                </c:pt>
                <c:pt idx="1">
                  <c:v>0.74700000000000089</c:v>
                </c:pt>
              </c:numCache>
            </c:numRef>
          </c:val>
        </c:ser>
        <c:axId val="98227328"/>
        <c:axId val="98228864"/>
      </c:barChart>
      <c:catAx>
        <c:axId val="98227328"/>
        <c:scaling>
          <c:orientation val="minMax"/>
        </c:scaling>
        <c:delete val="1"/>
        <c:axPos val="b"/>
        <c:tickLblPos val="none"/>
        <c:crossAx val="98228864"/>
        <c:crosses val="autoZero"/>
        <c:auto val="1"/>
        <c:lblAlgn val="ctr"/>
        <c:lblOffset val="100"/>
      </c:catAx>
      <c:valAx>
        <c:axId val="98228864"/>
        <c:scaling>
          <c:orientation val="minMax"/>
        </c:scaling>
        <c:delete val="1"/>
        <c:axPos val="l"/>
        <c:numFmt formatCode="0.00%" sourceLinked="1"/>
        <c:tickLblPos val="none"/>
        <c:crossAx val="982273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baseline="0" dirty="0" smtClean="0"/>
              <a:t>Police &amp; Fire Contribution </a:t>
            </a:r>
            <a:r>
              <a:rPr lang="en-US" sz="1400" baseline="0" dirty="0"/>
              <a:t>Rate History</a:t>
            </a:r>
            <a:endParaRPr lang="en-US" sz="1400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Employee</c:v>
                </c:pt>
              </c:strCache>
            </c:strRef>
          </c:tx>
          <c:spPr>
            <a:ln w="22225"/>
          </c:spPr>
          <c:marker>
            <c:symbol val="diamond"/>
            <c:size val="5"/>
          </c:marker>
          <c:cat>
            <c:strRef>
              <c:f>Sheet1!$B$1:$AN$1</c:f>
              <c:strCache>
                <c:ptCount val="39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</c:strCache>
            </c:strRef>
          </c:cat>
          <c:val>
            <c:numRef>
              <c:f>Sheet1!$B$2:$AN$2</c:f>
              <c:numCache>
                <c:formatCode>0.00%</c:formatCode>
                <c:ptCount val="39"/>
                <c:pt idx="0">
                  <c:v>8.0000000000000043E-2</c:v>
                </c:pt>
                <c:pt idx="1">
                  <c:v>8.0000000000000043E-2</c:v>
                </c:pt>
                <c:pt idx="2">
                  <c:v>8.0000000000000043E-2</c:v>
                </c:pt>
                <c:pt idx="3">
                  <c:v>8.0000000000000043E-2</c:v>
                </c:pt>
                <c:pt idx="4">
                  <c:v>8.0000000000000043E-2</c:v>
                </c:pt>
                <c:pt idx="5">
                  <c:v>8.0000000000000043E-2</c:v>
                </c:pt>
                <c:pt idx="6">
                  <c:v>8.0000000000000043E-2</c:v>
                </c:pt>
                <c:pt idx="7">
                  <c:v>8.0000000000000043E-2</c:v>
                </c:pt>
                <c:pt idx="8">
                  <c:v>8.0000000000000043E-2</c:v>
                </c:pt>
                <c:pt idx="9">
                  <c:v>8.0000000000000043E-2</c:v>
                </c:pt>
                <c:pt idx="10">
                  <c:v>8.0000000000000043E-2</c:v>
                </c:pt>
                <c:pt idx="11">
                  <c:v>8.0000000000000043E-2</c:v>
                </c:pt>
                <c:pt idx="12">
                  <c:v>8.0000000000000043E-2</c:v>
                </c:pt>
                <c:pt idx="13">
                  <c:v>8.0000000000000043E-2</c:v>
                </c:pt>
                <c:pt idx="14">
                  <c:v>8.0000000000000043E-2</c:v>
                </c:pt>
                <c:pt idx="15">
                  <c:v>8.0000000000000043E-2</c:v>
                </c:pt>
                <c:pt idx="16">
                  <c:v>8.0000000000000043E-2</c:v>
                </c:pt>
                <c:pt idx="17">
                  <c:v>8.0000000000000043E-2</c:v>
                </c:pt>
                <c:pt idx="18">
                  <c:v>8.0000000000000043E-2</c:v>
                </c:pt>
                <c:pt idx="19">
                  <c:v>8.0000000000000043E-2</c:v>
                </c:pt>
                <c:pt idx="20">
                  <c:v>8.0000000000000043E-2</c:v>
                </c:pt>
                <c:pt idx="21">
                  <c:v>7.5999999999999998E-2</c:v>
                </c:pt>
                <c:pt idx="22">
                  <c:v>7.5999999999999998E-2</c:v>
                </c:pt>
                <c:pt idx="23">
                  <c:v>7.5999999999999998E-2</c:v>
                </c:pt>
                <c:pt idx="24">
                  <c:v>7.5999999999999998E-2</c:v>
                </c:pt>
                <c:pt idx="25">
                  <c:v>7.5999999999999998E-2</c:v>
                </c:pt>
                <c:pt idx="26">
                  <c:v>7.5999999999999998E-2</c:v>
                </c:pt>
                <c:pt idx="27">
                  <c:v>6.2000000000000034E-2</c:v>
                </c:pt>
                <c:pt idx="28">
                  <c:v>6.2000000000000034E-2</c:v>
                </c:pt>
                <c:pt idx="29">
                  <c:v>6.2000000000000034E-2</c:v>
                </c:pt>
                <c:pt idx="30">
                  <c:v>6.2000000000000034E-2</c:v>
                </c:pt>
                <c:pt idx="31">
                  <c:v>6.2000000000000034E-2</c:v>
                </c:pt>
                <c:pt idx="32">
                  <c:v>6.2000000000000034E-2</c:v>
                </c:pt>
                <c:pt idx="33">
                  <c:v>7.0000000000000021E-2</c:v>
                </c:pt>
                <c:pt idx="34">
                  <c:v>7.8000000000000014E-2</c:v>
                </c:pt>
                <c:pt idx="35">
                  <c:v>8.6000000000000021E-2</c:v>
                </c:pt>
                <c:pt idx="36">
                  <c:v>9.4000000000000028E-2</c:v>
                </c:pt>
                <c:pt idx="37">
                  <c:v>9.4000000000000028E-2</c:v>
                </c:pt>
                <c:pt idx="38">
                  <c:v>9.6000000000000002E-2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Employer</c:v>
                </c:pt>
              </c:strCache>
            </c:strRef>
          </c:tx>
          <c:spPr>
            <a:ln w="22225"/>
          </c:spPr>
          <c:marker>
            <c:symbol val="square"/>
            <c:size val="4"/>
          </c:marker>
          <c:cat>
            <c:strRef>
              <c:f>Sheet1!$B$1:$AN$1</c:f>
              <c:strCache>
                <c:ptCount val="39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</c:strCache>
            </c:strRef>
          </c:cat>
          <c:val>
            <c:numRef>
              <c:f>Sheet1!$B$3:$AN$3</c:f>
              <c:numCache>
                <c:formatCode>0.00%</c:formatCode>
                <c:ptCount val="39"/>
                <c:pt idx="0">
                  <c:v>0.12000000000000002</c:v>
                </c:pt>
                <c:pt idx="1">
                  <c:v>0.12000000000000002</c:v>
                </c:pt>
                <c:pt idx="2">
                  <c:v>0.12000000000000002</c:v>
                </c:pt>
                <c:pt idx="3">
                  <c:v>0.12000000000000002</c:v>
                </c:pt>
                <c:pt idx="4">
                  <c:v>0.12000000000000002</c:v>
                </c:pt>
                <c:pt idx="5">
                  <c:v>0.12000000000000002</c:v>
                </c:pt>
                <c:pt idx="6">
                  <c:v>0.12000000000000002</c:v>
                </c:pt>
                <c:pt idx="7">
                  <c:v>0.12000000000000002</c:v>
                </c:pt>
                <c:pt idx="8">
                  <c:v>0.12000000000000002</c:v>
                </c:pt>
                <c:pt idx="9">
                  <c:v>0.12000000000000002</c:v>
                </c:pt>
                <c:pt idx="10">
                  <c:v>0.12000000000000002</c:v>
                </c:pt>
                <c:pt idx="11">
                  <c:v>0.12000000000000002</c:v>
                </c:pt>
                <c:pt idx="12">
                  <c:v>0.12000000000000002</c:v>
                </c:pt>
                <c:pt idx="13">
                  <c:v>0.12000000000000002</c:v>
                </c:pt>
                <c:pt idx="14">
                  <c:v>0.12000000000000002</c:v>
                </c:pt>
                <c:pt idx="15">
                  <c:v>0.12000000000000002</c:v>
                </c:pt>
                <c:pt idx="16">
                  <c:v>0.12000000000000002</c:v>
                </c:pt>
                <c:pt idx="17">
                  <c:v>0.12000000000000002</c:v>
                </c:pt>
                <c:pt idx="18">
                  <c:v>0.12000000000000002</c:v>
                </c:pt>
                <c:pt idx="19">
                  <c:v>0.12000000000000002</c:v>
                </c:pt>
                <c:pt idx="20">
                  <c:v>0.12000000000000002</c:v>
                </c:pt>
                <c:pt idx="21">
                  <c:v>0.114</c:v>
                </c:pt>
                <c:pt idx="22">
                  <c:v>0.114</c:v>
                </c:pt>
                <c:pt idx="23">
                  <c:v>0.114</c:v>
                </c:pt>
                <c:pt idx="24">
                  <c:v>0.114</c:v>
                </c:pt>
                <c:pt idx="25">
                  <c:v>0.114</c:v>
                </c:pt>
                <c:pt idx="26">
                  <c:v>0.114</c:v>
                </c:pt>
                <c:pt idx="27">
                  <c:v>9.300000000000018E-2</c:v>
                </c:pt>
                <c:pt idx="28">
                  <c:v>9.300000000000018E-2</c:v>
                </c:pt>
                <c:pt idx="29">
                  <c:v>9.300000000000018E-2</c:v>
                </c:pt>
                <c:pt idx="30">
                  <c:v>9.300000000000018E-2</c:v>
                </c:pt>
                <c:pt idx="31">
                  <c:v>9.300000000000018E-2</c:v>
                </c:pt>
                <c:pt idx="32">
                  <c:v>9.300000000000018E-2</c:v>
                </c:pt>
                <c:pt idx="33">
                  <c:v>0.10500000000000002</c:v>
                </c:pt>
                <c:pt idx="34">
                  <c:v>0.11700000000000002</c:v>
                </c:pt>
                <c:pt idx="35">
                  <c:v>0.129</c:v>
                </c:pt>
                <c:pt idx="36">
                  <c:v>0.14100000000000001</c:v>
                </c:pt>
                <c:pt idx="37">
                  <c:v>0.14100000000000001</c:v>
                </c:pt>
                <c:pt idx="38">
                  <c:v>0.14100000000000001</c:v>
                </c:pt>
              </c:numCache>
            </c:numRef>
          </c:val>
        </c:ser>
        <c:marker val="1"/>
        <c:axId val="98320768"/>
        <c:axId val="98322304"/>
      </c:lineChart>
      <c:catAx>
        <c:axId val="98320768"/>
        <c:scaling>
          <c:orientation val="minMax"/>
        </c:scaling>
        <c:axPos val="b"/>
        <c:majorTickMark val="none"/>
        <c:tickLblPos val="nextTo"/>
        <c:crossAx val="98322304"/>
        <c:crosses val="autoZero"/>
        <c:auto val="1"/>
        <c:lblAlgn val="ctr"/>
        <c:lblOffset val="100"/>
      </c:catAx>
      <c:valAx>
        <c:axId val="98322304"/>
        <c:scaling>
          <c:orientation val="minMax"/>
        </c:scaling>
        <c:axPos val="l"/>
        <c:majorGridlines/>
        <c:numFmt formatCode="0%" sourceLinked="0"/>
        <c:majorTickMark val="none"/>
        <c:tickLblPos val="nextTo"/>
        <c:spPr>
          <a:ln w="9525">
            <a:noFill/>
          </a:ln>
        </c:spPr>
        <c:crossAx val="98320768"/>
        <c:crosses val="autoZero"/>
        <c:crossBetween val="between"/>
      </c:valAx>
    </c:plotArea>
    <c:legend>
      <c:legendPos val="b"/>
    </c:legend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1"/>
              <c:layout>
                <c:manualLayout>
                  <c:x val="1.893939393939394E-3"/>
                  <c:y val="3.0864197530864248E-2"/>
                </c:manualLayout>
              </c:layout>
              <c:showVal val="1"/>
            </c:dLbl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0.98399999999999999</c:v>
                </c:pt>
                <c:pt idx="1">
                  <c:v>1.075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 formatCode="0%">
                  <c:v>1.0009999999999979</c:v>
                </c:pt>
                <c:pt idx="1">
                  <c:v>0.95500000000000063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 formatCode="0%">
                  <c:v>0.94899999999999995</c:v>
                </c:pt>
                <c:pt idx="1">
                  <c:v>0.72900000000000065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 formatCode="0.00%">
                  <c:v>0.97300000000000064</c:v>
                </c:pt>
                <c:pt idx="1">
                  <c:v>0.84900000000000064</c:v>
                </c:pt>
              </c:numCache>
            </c:numRef>
          </c:val>
        </c:ser>
        <c:axId val="101237504"/>
        <c:axId val="101239040"/>
      </c:barChart>
      <c:catAx>
        <c:axId val="101237504"/>
        <c:scaling>
          <c:orientation val="minMax"/>
        </c:scaling>
        <c:delete val="1"/>
        <c:axPos val="b"/>
        <c:tickLblPos val="none"/>
        <c:crossAx val="101239040"/>
        <c:crosses val="autoZero"/>
        <c:auto val="1"/>
        <c:lblAlgn val="ctr"/>
        <c:lblOffset val="100"/>
      </c:catAx>
      <c:valAx>
        <c:axId val="101239040"/>
        <c:scaling>
          <c:orientation val="minMax"/>
        </c:scaling>
        <c:delete val="1"/>
        <c:axPos val="l"/>
        <c:numFmt formatCode="0.00%" sourceLinked="1"/>
        <c:tickLblPos val="none"/>
        <c:crossAx val="1012375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0.87540000000000062</c:v>
                </c:pt>
                <c:pt idx="1">
                  <c:v>0.92870000000000064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 formatCode="0%">
                  <c:v>0.81990000000000063</c:v>
                </c:pt>
                <c:pt idx="1">
                  <c:v>0.8145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 formatCode="0%">
                  <c:v>0.77359999999999995</c:v>
                </c:pt>
                <c:pt idx="1">
                  <c:v>0.59760000000000002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 formatCode="0.00%">
                  <c:v>0.78449999999999998</c:v>
                </c:pt>
                <c:pt idx="1">
                  <c:v>0.67550000000000088</c:v>
                </c:pt>
              </c:numCache>
            </c:numRef>
          </c:val>
        </c:ser>
        <c:axId val="101429248"/>
        <c:axId val="101430784"/>
      </c:barChart>
      <c:catAx>
        <c:axId val="101429248"/>
        <c:scaling>
          <c:orientation val="minMax"/>
        </c:scaling>
        <c:delete val="1"/>
        <c:axPos val="b"/>
        <c:tickLblPos val="none"/>
        <c:crossAx val="101430784"/>
        <c:crosses val="autoZero"/>
        <c:auto val="1"/>
        <c:lblAlgn val="ctr"/>
        <c:lblOffset val="100"/>
      </c:catAx>
      <c:valAx>
        <c:axId val="101430784"/>
        <c:scaling>
          <c:orientation val="minMax"/>
        </c:scaling>
        <c:delete val="1"/>
        <c:axPos val="l"/>
        <c:numFmt formatCode="0.00%" sourceLinked="1"/>
        <c:tickLblPos val="none"/>
        <c:crossAx val="1014292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0.93700000000000061</c:v>
                </c:pt>
                <c:pt idx="1">
                  <c:v>0.98699999999999999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 formatCode="0%">
                  <c:v>0.90200000000000002</c:v>
                </c:pt>
                <c:pt idx="1">
                  <c:v>0.88500000000000001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 formatCode="0%">
                  <c:v>0.85900000000000065</c:v>
                </c:pt>
                <c:pt idx="1">
                  <c:v>0.6560000000000018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 formatCode="0.00%">
                  <c:v>0.87300000000000133</c:v>
                </c:pt>
                <c:pt idx="1">
                  <c:v>0.75000000000000144</c:v>
                </c:pt>
              </c:numCache>
            </c:numRef>
          </c:val>
        </c:ser>
        <c:axId val="77644544"/>
        <c:axId val="77646080"/>
      </c:barChart>
      <c:catAx>
        <c:axId val="77644544"/>
        <c:scaling>
          <c:orientation val="minMax"/>
        </c:scaling>
        <c:delete val="1"/>
        <c:axPos val="b"/>
        <c:tickLblPos val="none"/>
        <c:crossAx val="77646080"/>
        <c:crosses val="autoZero"/>
        <c:auto val="1"/>
        <c:lblAlgn val="ctr"/>
        <c:lblOffset val="100"/>
      </c:catAx>
      <c:valAx>
        <c:axId val="77646080"/>
        <c:scaling>
          <c:orientation val="minMax"/>
        </c:scaling>
        <c:delete val="1"/>
        <c:axPos val="l"/>
        <c:numFmt formatCode="0.00%" sourceLinked="1"/>
        <c:tickLblPos val="none"/>
        <c:crossAx val="776445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/>
              <a:t>General</a:t>
            </a:r>
            <a:r>
              <a:rPr lang="en-US" sz="1400" baseline="0"/>
              <a:t> Plan Contribution Rate History</a:t>
            </a:r>
            <a:endParaRPr lang="en-US" sz="14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Employee</c:v>
                </c:pt>
              </c:strCache>
            </c:strRef>
          </c:tx>
          <c:spPr>
            <a:ln w="22225"/>
          </c:spPr>
          <c:marker>
            <c:symbol val="diamond"/>
            <c:size val="5"/>
          </c:marker>
          <c:cat>
            <c:strRef>
              <c:f>Sheet1!$B$1:$AK$1</c:f>
              <c:strCache>
                <c:ptCount val="36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</c:strCache>
            </c:strRef>
          </c:cat>
          <c:val>
            <c:numRef>
              <c:f>Sheet1!$B$2:$AK$2</c:f>
              <c:numCache>
                <c:formatCode>0.00%</c:formatCode>
                <c:ptCount val="36"/>
                <c:pt idx="0">
                  <c:v>4.0000000000000022E-2</c:v>
                </c:pt>
                <c:pt idx="1">
                  <c:v>4.0000000000000022E-2</c:v>
                </c:pt>
                <c:pt idx="2">
                  <c:v>4.0000000000000022E-2</c:v>
                </c:pt>
                <c:pt idx="3">
                  <c:v>4.0000000000000022E-2</c:v>
                </c:pt>
                <c:pt idx="4">
                  <c:v>4.0000000000000022E-2</c:v>
                </c:pt>
                <c:pt idx="5">
                  <c:v>4.0000000000000022E-2</c:v>
                </c:pt>
                <c:pt idx="6">
                  <c:v>4.0000000000000022E-2</c:v>
                </c:pt>
                <c:pt idx="7">
                  <c:v>4.0000000000000022E-2</c:v>
                </c:pt>
                <c:pt idx="8">
                  <c:v>4.0000000000000022E-2</c:v>
                </c:pt>
                <c:pt idx="9">
                  <c:v>3.7300000000000041E-2</c:v>
                </c:pt>
                <c:pt idx="10">
                  <c:v>3.7300000000000041E-2</c:v>
                </c:pt>
                <c:pt idx="11">
                  <c:v>3.7300000000000041E-2</c:v>
                </c:pt>
                <c:pt idx="12">
                  <c:v>3.7300000000000041E-2</c:v>
                </c:pt>
                <c:pt idx="13">
                  <c:v>3.7300000000000041E-2</c:v>
                </c:pt>
                <c:pt idx="14">
                  <c:v>4.3400000000000001E-2</c:v>
                </c:pt>
                <c:pt idx="15">
                  <c:v>4.1500000000000002E-2</c:v>
                </c:pt>
                <c:pt idx="16">
                  <c:v>4.1500000000000002E-2</c:v>
                </c:pt>
                <c:pt idx="17">
                  <c:v>3.9900000000000005E-2</c:v>
                </c:pt>
                <c:pt idx="18">
                  <c:v>4.0700000000000014E-2</c:v>
                </c:pt>
                <c:pt idx="19">
                  <c:v>4.0700000000000014E-2</c:v>
                </c:pt>
                <c:pt idx="20">
                  <c:v>4.0700000000000014E-2</c:v>
                </c:pt>
                <c:pt idx="21">
                  <c:v>4.0700000000000014E-2</c:v>
                </c:pt>
                <c:pt idx="22">
                  <c:v>4.0000000000000022E-2</c:v>
                </c:pt>
                <c:pt idx="23">
                  <c:v>4.0000000000000022E-2</c:v>
                </c:pt>
                <c:pt idx="24">
                  <c:v>4.0000000000000022E-2</c:v>
                </c:pt>
                <c:pt idx="25">
                  <c:v>4.0000000000000022E-2</c:v>
                </c:pt>
                <c:pt idx="26">
                  <c:v>4.0000000000000022E-2</c:v>
                </c:pt>
                <c:pt idx="27">
                  <c:v>4.0000000000000022E-2</c:v>
                </c:pt>
                <c:pt idx="28">
                  <c:v>4.0000000000000022E-2</c:v>
                </c:pt>
                <c:pt idx="29">
                  <c:v>4.0000000000000022E-2</c:v>
                </c:pt>
                <c:pt idx="30">
                  <c:v>4.0000000000000022E-2</c:v>
                </c:pt>
                <c:pt idx="31">
                  <c:v>4.0000000000000022E-2</c:v>
                </c:pt>
                <c:pt idx="32">
                  <c:v>4.2500000000000003E-2</c:v>
                </c:pt>
                <c:pt idx="33">
                  <c:v>4.5000000000000012E-2</c:v>
                </c:pt>
                <c:pt idx="34">
                  <c:v>4.7500000000000014E-2</c:v>
                </c:pt>
                <c:pt idx="35" formatCode="0%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Employer</c:v>
                </c:pt>
              </c:strCache>
            </c:strRef>
          </c:tx>
          <c:spPr>
            <a:ln w="22225"/>
          </c:spPr>
          <c:marker>
            <c:symbol val="square"/>
            <c:size val="4"/>
          </c:marker>
          <c:cat>
            <c:strRef>
              <c:f>Sheet1!$B$1:$AK$1</c:f>
              <c:strCache>
                <c:ptCount val="36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</c:strCache>
            </c:strRef>
          </c:cat>
          <c:val>
            <c:numRef>
              <c:f>Sheet1!$B$3:$AK$3</c:f>
              <c:numCache>
                <c:formatCode>0.00%</c:formatCode>
                <c:ptCount val="36"/>
                <c:pt idx="0">
                  <c:v>6.0000000000000032E-2</c:v>
                </c:pt>
                <c:pt idx="1">
                  <c:v>6.0000000000000032E-2</c:v>
                </c:pt>
                <c:pt idx="2">
                  <c:v>6.0000000000000032E-2</c:v>
                </c:pt>
                <c:pt idx="3">
                  <c:v>6.0000000000000032E-2</c:v>
                </c:pt>
                <c:pt idx="4">
                  <c:v>6.0000000000000032E-2</c:v>
                </c:pt>
                <c:pt idx="5">
                  <c:v>6.0000000000000032E-2</c:v>
                </c:pt>
                <c:pt idx="6">
                  <c:v>6.0000000000000032E-2</c:v>
                </c:pt>
                <c:pt idx="7">
                  <c:v>6.0000000000000032E-2</c:v>
                </c:pt>
                <c:pt idx="8">
                  <c:v>6.0000000000000032E-2</c:v>
                </c:pt>
                <c:pt idx="9">
                  <c:v>3.9000000000000014E-2</c:v>
                </c:pt>
                <c:pt idx="10">
                  <c:v>3.9000000000000014E-2</c:v>
                </c:pt>
                <c:pt idx="11">
                  <c:v>3.9000000000000014E-2</c:v>
                </c:pt>
                <c:pt idx="12">
                  <c:v>3.9000000000000014E-2</c:v>
                </c:pt>
                <c:pt idx="13">
                  <c:v>3.9000000000000014E-2</c:v>
                </c:pt>
                <c:pt idx="14">
                  <c:v>4.5100000000000001E-2</c:v>
                </c:pt>
                <c:pt idx="15">
                  <c:v>4.2900000000000021E-2</c:v>
                </c:pt>
                <c:pt idx="16">
                  <c:v>4.2900000000000021E-2</c:v>
                </c:pt>
                <c:pt idx="17">
                  <c:v>4.1199999999999987E-2</c:v>
                </c:pt>
                <c:pt idx="18">
                  <c:v>4.2000000000000023E-2</c:v>
                </c:pt>
                <c:pt idx="19">
                  <c:v>4.2000000000000023E-2</c:v>
                </c:pt>
                <c:pt idx="20">
                  <c:v>4.2000000000000023E-2</c:v>
                </c:pt>
                <c:pt idx="21">
                  <c:v>4.2000000000000023E-2</c:v>
                </c:pt>
                <c:pt idx="22">
                  <c:v>4.0000000000000022E-2</c:v>
                </c:pt>
                <c:pt idx="23">
                  <c:v>4.0000000000000022E-2</c:v>
                </c:pt>
                <c:pt idx="24">
                  <c:v>4.0000000000000022E-2</c:v>
                </c:pt>
                <c:pt idx="25">
                  <c:v>4.0000000000000022E-2</c:v>
                </c:pt>
                <c:pt idx="26">
                  <c:v>4.0000000000000022E-2</c:v>
                </c:pt>
                <c:pt idx="27">
                  <c:v>4.0000000000000022E-2</c:v>
                </c:pt>
                <c:pt idx="28">
                  <c:v>4.0000000000000022E-2</c:v>
                </c:pt>
                <c:pt idx="29">
                  <c:v>4.0000000000000022E-2</c:v>
                </c:pt>
                <c:pt idx="30">
                  <c:v>4.0000000000000022E-2</c:v>
                </c:pt>
                <c:pt idx="31">
                  <c:v>4.0000000000000022E-2</c:v>
                </c:pt>
                <c:pt idx="32">
                  <c:v>4.2500000000000003E-2</c:v>
                </c:pt>
                <c:pt idx="33">
                  <c:v>4.5000000000000012E-2</c:v>
                </c:pt>
                <c:pt idx="34">
                  <c:v>4.7500000000000014E-2</c:v>
                </c:pt>
                <c:pt idx="35" formatCode="0%">
                  <c:v>0.05</c:v>
                </c:pt>
              </c:numCache>
            </c:numRef>
          </c:val>
        </c:ser>
        <c:marker val="1"/>
        <c:axId val="77856768"/>
        <c:axId val="77858304"/>
      </c:lineChart>
      <c:catAx>
        <c:axId val="77856768"/>
        <c:scaling>
          <c:orientation val="minMax"/>
        </c:scaling>
        <c:axPos val="b"/>
        <c:majorTickMark val="none"/>
        <c:tickLblPos val="nextTo"/>
        <c:crossAx val="77858304"/>
        <c:crosses val="autoZero"/>
        <c:auto val="1"/>
        <c:lblAlgn val="ctr"/>
        <c:lblOffset val="100"/>
      </c:catAx>
      <c:valAx>
        <c:axId val="77858304"/>
        <c:scaling>
          <c:orientation val="minMax"/>
        </c:scaling>
        <c:axPos val="l"/>
        <c:majorGridlines/>
        <c:numFmt formatCode="0%" sourceLinked="0"/>
        <c:majorTickMark val="none"/>
        <c:tickLblPos val="nextTo"/>
        <c:spPr>
          <a:ln w="9525">
            <a:noFill/>
          </a:ln>
        </c:spPr>
        <c:crossAx val="77856768"/>
        <c:crosses val="autoZero"/>
        <c:crossBetween val="between"/>
      </c:valAx>
    </c:plotArea>
    <c:legend>
      <c:legendPos val="b"/>
      <c:layout/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1"/>
              <c:layout>
                <c:manualLayout>
                  <c:x val="1.893939393939394E-3"/>
                  <c:y val="3.0864197530864244E-2"/>
                </c:manualLayout>
              </c:layout>
              <c:showVal val="1"/>
            </c:dLbl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0.73200000000000065</c:v>
                </c:pt>
                <c:pt idx="1">
                  <c:v>0.84000000000000064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 formatCode="0%">
                  <c:v>0.75300000000000122</c:v>
                </c:pt>
                <c:pt idx="1">
                  <c:v>0.7430000000000011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 formatCode="0%">
                  <c:v>0.71700000000000064</c:v>
                </c:pt>
                <c:pt idx="1">
                  <c:v>0.55600000000000005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 formatCode="0.00%">
                  <c:v>0.70100000000000062</c:v>
                </c:pt>
                <c:pt idx="1">
                  <c:v>0.6170000000000011</c:v>
                </c:pt>
              </c:numCache>
            </c:numRef>
          </c:val>
        </c:ser>
        <c:axId val="78373248"/>
        <c:axId val="78374784"/>
      </c:barChart>
      <c:catAx>
        <c:axId val="78373248"/>
        <c:scaling>
          <c:orientation val="minMax"/>
        </c:scaling>
        <c:delete val="1"/>
        <c:axPos val="b"/>
        <c:tickLblPos val="none"/>
        <c:crossAx val="78374784"/>
        <c:crosses val="autoZero"/>
        <c:auto val="1"/>
        <c:lblAlgn val="ctr"/>
        <c:lblOffset val="100"/>
      </c:catAx>
      <c:valAx>
        <c:axId val="78374784"/>
        <c:scaling>
          <c:orientation val="minMax"/>
        </c:scaling>
        <c:delete val="1"/>
        <c:axPos val="l"/>
        <c:numFmt formatCode="0.00%" sourceLinked="1"/>
        <c:tickLblPos val="none"/>
        <c:crossAx val="783732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baseline="0" dirty="0" smtClean="0"/>
              <a:t> Correctional Plan </a:t>
            </a:r>
            <a:r>
              <a:rPr lang="en-US" sz="1400" baseline="0" dirty="0"/>
              <a:t>Contribution Rate History</a:t>
            </a:r>
            <a:endParaRPr lang="en-US" sz="14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Employee</c:v>
                </c:pt>
              </c:strCache>
            </c:strRef>
          </c:tx>
          <c:spPr>
            <a:ln w="22225"/>
          </c:spPr>
          <c:marker>
            <c:symbol val="diamond"/>
            <c:size val="5"/>
          </c:marker>
          <c:cat>
            <c:strRef>
              <c:f>Sheet1!$B$1:$AO$1</c:f>
              <c:strCache>
                <c:ptCount val="40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Jan-82</c:v>
                </c:pt>
                <c:pt idx="10">
                  <c:v>Jul-82</c:v>
                </c:pt>
                <c:pt idx="11">
                  <c:v>Jan-83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Jan-97</c:v>
                </c:pt>
                <c:pt idx="26">
                  <c:v>Jul-97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</c:strCache>
            </c:strRef>
          </c:cat>
          <c:val>
            <c:numRef>
              <c:f>Sheet1!$B$2:$AO$2</c:f>
              <c:numCache>
                <c:formatCode>0.00%</c:formatCode>
                <c:ptCount val="40"/>
                <c:pt idx="0">
                  <c:v>6.0000000000000032E-2</c:v>
                </c:pt>
                <c:pt idx="1">
                  <c:v>6.0000000000000032E-2</c:v>
                </c:pt>
                <c:pt idx="2">
                  <c:v>6.0000000000000032E-2</c:v>
                </c:pt>
                <c:pt idx="3">
                  <c:v>6.0000000000000032E-2</c:v>
                </c:pt>
                <c:pt idx="4">
                  <c:v>6.0000000000000032E-2</c:v>
                </c:pt>
                <c:pt idx="5">
                  <c:v>6.0000000000000032E-2</c:v>
                </c:pt>
                <c:pt idx="6">
                  <c:v>6.0000000000000032E-2</c:v>
                </c:pt>
                <c:pt idx="7">
                  <c:v>6.0000000000000032E-2</c:v>
                </c:pt>
                <c:pt idx="8">
                  <c:v>6.0000000000000032E-2</c:v>
                </c:pt>
                <c:pt idx="9">
                  <c:v>3.7800000000000056E-2</c:v>
                </c:pt>
                <c:pt idx="10">
                  <c:v>4.5000000000000012E-2</c:v>
                </c:pt>
                <c:pt idx="11">
                  <c:v>6.8900000000000003E-2</c:v>
                </c:pt>
                <c:pt idx="12">
                  <c:v>6.8900000000000003E-2</c:v>
                </c:pt>
                <c:pt idx="13">
                  <c:v>6.8900000000000003E-2</c:v>
                </c:pt>
                <c:pt idx="14">
                  <c:v>6.8900000000000003E-2</c:v>
                </c:pt>
                <c:pt idx="15">
                  <c:v>6.8900000000000003E-2</c:v>
                </c:pt>
                <c:pt idx="16">
                  <c:v>6.8900000000000003E-2</c:v>
                </c:pt>
                <c:pt idx="17">
                  <c:v>4.9000000000000071E-2</c:v>
                </c:pt>
                <c:pt idx="18">
                  <c:v>4.9000000000000071E-2</c:v>
                </c:pt>
                <c:pt idx="19">
                  <c:v>4.9000000000000071E-2</c:v>
                </c:pt>
                <c:pt idx="20">
                  <c:v>4.9000000000000071E-2</c:v>
                </c:pt>
                <c:pt idx="21">
                  <c:v>4.9000000000000071E-2</c:v>
                </c:pt>
                <c:pt idx="22">
                  <c:v>4.9000000000000071E-2</c:v>
                </c:pt>
                <c:pt idx="23">
                  <c:v>4.9000000000000071E-2</c:v>
                </c:pt>
                <c:pt idx="24">
                  <c:v>4.9000000000000071E-2</c:v>
                </c:pt>
                <c:pt idx="25">
                  <c:v>4.9000000000000071E-2</c:v>
                </c:pt>
                <c:pt idx="26">
                  <c:v>5.5000000000000014E-2</c:v>
                </c:pt>
                <c:pt idx="27">
                  <c:v>5.5000000000000014E-2</c:v>
                </c:pt>
                <c:pt idx="28">
                  <c:v>5.6899999999999999E-2</c:v>
                </c:pt>
                <c:pt idx="29">
                  <c:v>5.6899999999999999E-2</c:v>
                </c:pt>
                <c:pt idx="30">
                  <c:v>5.6899999999999999E-2</c:v>
                </c:pt>
                <c:pt idx="31">
                  <c:v>5.6899999999999999E-2</c:v>
                </c:pt>
                <c:pt idx="32">
                  <c:v>5.6899999999999999E-2</c:v>
                </c:pt>
                <c:pt idx="33">
                  <c:v>5.6899999999999999E-2</c:v>
                </c:pt>
                <c:pt idx="34">
                  <c:v>5.6899999999999999E-2</c:v>
                </c:pt>
                <c:pt idx="35">
                  <c:v>5.6899999999999999E-2</c:v>
                </c:pt>
                <c:pt idx="36">
                  <c:v>6.4000000000000112E-2</c:v>
                </c:pt>
                <c:pt idx="37">
                  <c:v>7.0000000000000021E-2</c:v>
                </c:pt>
                <c:pt idx="38">
                  <c:v>7.6999999999999999E-2</c:v>
                </c:pt>
                <c:pt idx="39">
                  <c:v>8.6000000000000021E-2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Employer</c:v>
                </c:pt>
              </c:strCache>
            </c:strRef>
          </c:tx>
          <c:spPr>
            <a:ln w="22225"/>
          </c:spPr>
          <c:marker>
            <c:symbol val="square"/>
            <c:size val="4"/>
          </c:marker>
          <c:cat>
            <c:strRef>
              <c:f>Sheet1!$B$1:$AO$1</c:f>
              <c:strCache>
                <c:ptCount val="40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Jan-82</c:v>
                </c:pt>
                <c:pt idx="10">
                  <c:v>Jul-82</c:v>
                </c:pt>
                <c:pt idx="11">
                  <c:v>Jan-83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Jan-97</c:v>
                </c:pt>
                <c:pt idx="26">
                  <c:v>Jul-97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</c:strCache>
            </c:strRef>
          </c:cat>
          <c:val>
            <c:numRef>
              <c:f>Sheet1!$B$3:$AO$3</c:f>
              <c:numCache>
                <c:formatCode>0.00%</c:formatCode>
                <c:ptCount val="40"/>
                <c:pt idx="0">
                  <c:v>0.14000000000000001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0.14000000000000001</c:v>
                </c:pt>
                <c:pt idx="5">
                  <c:v>0.14000000000000001</c:v>
                </c:pt>
                <c:pt idx="6">
                  <c:v>0.14000000000000001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8.8200000000000028E-2</c:v>
                </c:pt>
                <c:pt idx="10">
                  <c:v>8.0700000000000063E-2</c:v>
                </c:pt>
                <c:pt idx="11">
                  <c:v>7.4200000000000002E-2</c:v>
                </c:pt>
                <c:pt idx="12">
                  <c:v>7.4200000000000002E-2</c:v>
                </c:pt>
                <c:pt idx="13">
                  <c:v>7.4200000000000002E-2</c:v>
                </c:pt>
                <c:pt idx="14">
                  <c:v>7.4200000000000002E-2</c:v>
                </c:pt>
                <c:pt idx="15">
                  <c:v>7.4200000000000002E-2</c:v>
                </c:pt>
                <c:pt idx="16">
                  <c:v>7.4200000000000002E-2</c:v>
                </c:pt>
                <c:pt idx="17">
                  <c:v>8.7000000000000022E-2</c:v>
                </c:pt>
                <c:pt idx="18">
                  <c:v>6.2700000000000033E-2</c:v>
                </c:pt>
                <c:pt idx="19">
                  <c:v>6.2700000000000033E-2</c:v>
                </c:pt>
                <c:pt idx="20">
                  <c:v>6.2700000000000033E-2</c:v>
                </c:pt>
                <c:pt idx="21">
                  <c:v>6.2700000000000033E-2</c:v>
                </c:pt>
                <c:pt idx="22">
                  <c:v>6.2700000000000033E-2</c:v>
                </c:pt>
                <c:pt idx="23">
                  <c:v>6.2700000000000033E-2</c:v>
                </c:pt>
                <c:pt idx="24">
                  <c:v>6.2700000000000033E-2</c:v>
                </c:pt>
                <c:pt idx="25">
                  <c:v>6.7500000000000004E-2</c:v>
                </c:pt>
                <c:pt idx="26">
                  <c:v>7.6999999999999999E-2</c:v>
                </c:pt>
                <c:pt idx="27">
                  <c:v>7.6999999999999999E-2</c:v>
                </c:pt>
                <c:pt idx="28">
                  <c:v>7.9800000000000107E-2</c:v>
                </c:pt>
                <c:pt idx="29">
                  <c:v>7.9800000000000107E-2</c:v>
                </c:pt>
                <c:pt idx="30">
                  <c:v>7.9800000000000107E-2</c:v>
                </c:pt>
                <c:pt idx="31">
                  <c:v>7.9800000000000107E-2</c:v>
                </c:pt>
                <c:pt idx="32">
                  <c:v>7.9800000000000107E-2</c:v>
                </c:pt>
                <c:pt idx="33">
                  <c:v>7.9800000000000107E-2</c:v>
                </c:pt>
                <c:pt idx="34">
                  <c:v>7.9800000000000107E-2</c:v>
                </c:pt>
                <c:pt idx="35">
                  <c:v>7.9800000000000107E-2</c:v>
                </c:pt>
                <c:pt idx="36">
                  <c:v>9.1000000000000025E-2</c:v>
                </c:pt>
                <c:pt idx="37">
                  <c:v>0.10100000000000002</c:v>
                </c:pt>
                <c:pt idx="38">
                  <c:v>0.111</c:v>
                </c:pt>
                <c:pt idx="39">
                  <c:v>0.12100000000000002</c:v>
                </c:pt>
              </c:numCache>
            </c:numRef>
          </c:val>
        </c:ser>
        <c:marker val="1"/>
        <c:axId val="78298496"/>
        <c:axId val="78337152"/>
      </c:lineChart>
      <c:catAx>
        <c:axId val="78298496"/>
        <c:scaling>
          <c:orientation val="minMax"/>
        </c:scaling>
        <c:axPos val="b"/>
        <c:majorTickMark val="none"/>
        <c:tickLblPos val="nextTo"/>
        <c:crossAx val="78337152"/>
        <c:crosses val="autoZero"/>
        <c:auto val="1"/>
        <c:lblAlgn val="ctr"/>
        <c:lblOffset val="100"/>
      </c:catAx>
      <c:valAx>
        <c:axId val="78337152"/>
        <c:scaling>
          <c:orientation val="minMax"/>
        </c:scaling>
        <c:axPos val="l"/>
        <c:majorGridlines/>
        <c:numFmt formatCode="0%" sourceLinked="0"/>
        <c:majorTickMark val="none"/>
        <c:tickLblPos val="nextTo"/>
        <c:spPr>
          <a:ln w="9525">
            <a:noFill/>
          </a:ln>
        </c:spPr>
        <c:crossAx val="78298496"/>
        <c:crosses val="autoZero"/>
        <c:crossBetween val="between"/>
      </c:valAx>
    </c:plotArea>
    <c:legend>
      <c:legendPos val="b"/>
      <c:layout/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0.95400000000000063</c:v>
                </c:pt>
                <c:pt idx="1">
                  <c:v>0.96300000000000063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 formatCode="0%">
                  <c:v>0.85800000000000065</c:v>
                </c:pt>
                <c:pt idx="1">
                  <c:v>0.85000000000000064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 formatCode="0%">
                  <c:v>0.80500000000000005</c:v>
                </c:pt>
                <c:pt idx="1">
                  <c:v>0.62000000000000088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 formatCode="0.00%">
                  <c:v>0.83000000000000063</c:v>
                </c:pt>
                <c:pt idx="1">
                  <c:v>0.71500000000000064</c:v>
                </c:pt>
              </c:numCache>
            </c:numRef>
          </c:val>
        </c:ser>
        <c:axId val="81801216"/>
        <c:axId val="81802752"/>
      </c:barChart>
      <c:catAx>
        <c:axId val="81801216"/>
        <c:scaling>
          <c:orientation val="minMax"/>
        </c:scaling>
        <c:delete val="1"/>
        <c:axPos val="b"/>
        <c:tickLblPos val="none"/>
        <c:crossAx val="81802752"/>
        <c:crosses val="autoZero"/>
        <c:auto val="1"/>
        <c:lblAlgn val="ctr"/>
        <c:lblOffset val="100"/>
      </c:catAx>
      <c:valAx>
        <c:axId val="81802752"/>
        <c:scaling>
          <c:orientation val="minMax"/>
        </c:scaling>
        <c:delete val="1"/>
        <c:axPos val="l"/>
        <c:numFmt formatCode="0.00%" sourceLinked="1"/>
        <c:tickLblPos val="none"/>
        <c:crossAx val="818012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baseline="0" dirty="0" smtClean="0"/>
              <a:t>State Patrol Contribution </a:t>
            </a:r>
            <a:r>
              <a:rPr lang="en-US" sz="1400" baseline="0" dirty="0"/>
              <a:t>Rate History</a:t>
            </a:r>
            <a:endParaRPr lang="en-US" sz="14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Employee</c:v>
                </c:pt>
              </c:strCache>
            </c:strRef>
          </c:tx>
          <c:spPr>
            <a:ln w="22225"/>
          </c:spPr>
          <c:marker>
            <c:symbol val="diamond"/>
            <c:size val="5"/>
          </c:marker>
          <c:cat>
            <c:strRef>
              <c:f>Sheet1!$B$1:$AO$1</c:f>
              <c:strCache>
                <c:ptCount val="40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Jul-82</c:v>
                </c:pt>
                <c:pt idx="10">
                  <c:v>Dec-82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</c:strCache>
            </c:strRef>
          </c:cat>
          <c:val>
            <c:numRef>
              <c:f>Sheet1!$B$2:$AO$2</c:f>
              <c:numCache>
                <c:formatCode>0.00%</c:formatCode>
                <c:ptCount val="40"/>
                <c:pt idx="0">
                  <c:v>8.0000000000000043E-2</c:v>
                </c:pt>
                <c:pt idx="1">
                  <c:v>8.0000000000000043E-2</c:v>
                </c:pt>
                <c:pt idx="2">
                  <c:v>8.0000000000000043E-2</c:v>
                </c:pt>
                <c:pt idx="3">
                  <c:v>8.0000000000000043E-2</c:v>
                </c:pt>
                <c:pt idx="4">
                  <c:v>8.0000000000000043E-2</c:v>
                </c:pt>
                <c:pt idx="5">
                  <c:v>7.0000000000000021E-2</c:v>
                </c:pt>
                <c:pt idx="6">
                  <c:v>7.0000000000000021E-2</c:v>
                </c:pt>
                <c:pt idx="7">
                  <c:v>7.0000000000000021E-2</c:v>
                </c:pt>
                <c:pt idx="8">
                  <c:v>7.0000000000000021E-2</c:v>
                </c:pt>
                <c:pt idx="9">
                  <c:v>8.5000000000000006E-2</c:v>
                </c:pt>
                <c:pt idx="10">
                  <c:v>0.10500000000000002</c:v>
                </c:pt>
                <c:pt idx="11">
                  <c:v>8.5000000000000006E-2</c:v>
                </c:pt>
                <c:pt idx="12">
                  <c:v>8.5000000000000006E-2</c:v>
                </c:pt>
                <c:pt idx="13">
                  <c:v>8.5000000000000006E-2</c:v>
                </c:pt>
                <c:pt idx="14">
                  <c:v>8.5000000000000006E-2</c:v>
                </c:pt>
                <c:pt idx="15">
                  <c:v>8.5000000000000006E-2</c:v>
                </c:pt>
                <c:pt idx="16">
                  <c:v>8.5000000000000006E-2</c:v>
                </c:pt>
                <c:pt idx="17">
                  <c:v>8.5000000000000006E-2</c:v>
                </c:pt>
                <c:pt idx="18">
                  <c:v>8.5000000000000006E-2</c:v>
                </c:pt>
                <c:pt idx="19">
                  <c:v>8.5000000000000006E-2</c:v>
                </c:pt>
                <c:pt idx="20">
                  <c:v>8.5000000000000006E-2</c:v>
                </c:pt>
                <c:pt idx="21">
                  <c:v>8.5000000000000006E-2</c:v>
                </c:pt>
                <c:pt idx="22">
                  <c:v>8.5000000000000006E-2</c:v>
                </c:pt>
                <c:pt idx="23">
                  <c:v>8.9200000000000043E-2</c:v>
                </c:pt>
                <c:pt idx="24">
                  <c:v>8.9200000000000043E-2</c:v>
                </c:pt>
                <c:pt idx="25">
                  <c:v>8.4000000000000047E-2</c:v>
                </c:pt>
                <c:pt idx="26">
                  <c:v>8.4000000000000047E-2</c:v>
                </c:pt>
                <c:pt idx="27">
                  <c:v>8.4000000000000047E-2</c:v>
                </c:pt>
                <c:pt idx="28">
                  <c:v>8.4000000000000047E-2</c:v>
                </c:pt>
                <c:pt idx="29">
                  <c:v>8.4000000000000047E-2</c:v>
                </c:pt>
                <c:pt idx="30">
                  <c:v>8.4000000000000047E-2</c:v>
                </c:pt>
                <c:pt idx="31">
                  <c:v>8.4000000000000047E-2</c:v>
                </c:pt>
                <c:pt idx="32">
                  <c:v>8.4000000000000047E-2</c:v>
                </c:pt>
                <c:pt idx="33">
                  <c:v>8.4000000000000047E-2</c:v>
                </c:pt>
                <c:pt idx="34">
                  <c:v>8.4000000000000047E-2</c:v>
                </c:pt>
                <c:pt idx="35">
                  <c:v>9.1000000000000025E-2</c:v>
                </c:pt>
                <c:pt idx="36">
                  <c:v>9.8000000000000184E-2</c:v>
                </c:pt>
                <c:pt idx="37">
                  <c:v>0.10400000000000002</c:v>
                </c:pt>
                <c:pt idx="38">
                  <c:v>0.10400000000000002</c:v>
                </c:pt>
                <c:pt idx="39">
                  <c:v>0.12400000000000011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Employer</c:v>
                </c:pt>
              </c:strCache>
            </c:strRef>
          </c:tx>
          <c:spPr>
            <a:ln w="22225"/>
          </c:spPr>
          <c:marker>
            <c:symbol val="square"/>
            <c:size val="4"/>
          </c:marker>
          <c:cat>
            <c:strRef>
              <c:f>Sheet1!$B$1:$AO$1</c:f>
              <c:strCache>
                <c:ptCount val="40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Jul-82</c:v>
                </c:pt>
                <c:pt idx="10">
                  <c:v>Dec-82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</c:strCache>
            </c:strRef>
          </c:cat>
          <c:val>
            <c:numRef>
              <c:f>Sheet1!$B$3:$AO$3</c:f>
              <c:numCache>
                <c:formatCode>0.00%</c:formatCode>
                <c:ptCount val="40"/>
                <c:pt idx="0">
                  <c:v>0.22</c:v>
                </c:pt>
                <c:pt idx="1">
                  <c:v>0.22</c:v>
                </c:pt>
                <c:pt idx="2">
                  <c:v>0.22</c:v>
                </c:pt>
                <c:pt idx="3">
                  <c:v>0.22</c:v>
                </c:pt>
                <c:pt idx="4">
                  <c:v>0.22</c:v>
                </c:pt>
                <c:pt idx="5" formatCode="0%">
                  <c:v>0.21000000000000021</c:v>
                </c:pt>
                <c:pt idx="6" formatCode="0%">
                  <c:v>0.21000000000000021</c:v>
                </c:pt>
                <c:pt idx="7" formatCode="0%">
                  <c:v>0.21000000000000021</c:v>
                </c:pt>
                <c:pt idx="8" formatCode="0%">
                  <c:v>0.21000000000000021</c:v>
                </c:pt>
                <c:pt idx="9">
                  <c:v>0.21000000000000021</c:v>
                </c:pt>
                <c:pt idx="10">
                  <c:v>0.17</c:v>
                </c:pt>
                <c:pt idx="11" formatCode="0%">
                  <c:v>0.21000000000000021</c:v>
                </c:pt>
                <c:pt idx="12">
                  <c:v>0.18900000000000025</c:v>
                </c:pt>
                <c:pt idx="13">
                  <c:v>0.18900000000000025</c:v>
                </c:pt>
                <c:pt idx="14">
                  <c:v>0.18900000000000025</c:v>
                </c:pt>
                <c:pt idx="15">
                  <c:v>0.18900000000000025</c:v>
                </c:pt>
                <c:pt idx="16">
                  <c:v>0.18900000000000025</c:v>
                </c:pt>
                <c:pt idx="17">
                  <c:v>0.18900000000000025</c:v>
                </c:pt>
                <c:pt idx="18">
                  <c:v>0.14880000000000004</c:v>
                </c:pt>
                <c:pt idx="19">
                  <c:v>0.14880000000000004</c:v>
                </c:pt>
                <c:pt idx="20">
                  <c:v>0.14880000000000004</c:v>
                </c:pt>
                <c:pt idx="21">
                  <c:v>0.14880000000000004</c:v>
                </c:pt>
                <c:pt idx="22">
                  <c:v>0.14880000000000004</c:v>
                </c:pt>
                <c:pt idx="23">
                  <c:v>0.14880000000000004</c:v>
                </c:pt>
                <c:pt idx="24">
                  <c:v>0.14880000000000004</c:v>
                </c:pt>
                <c:pt idx="25">
                  <c:v>0.126</c:v>
                </c:pt>
                <c:pt idx="26">
                  <c:v>0.126</c:v>
                </c:pt>
                <c:pt idx="27">
                  <c:v>0.126</c:v>
                </c:pt>
                <c:pt idx="28">
                  <c:v>0.126</c:v>
                </c:pt>
                <c:pt idx="29">
                  <c:v>0.126</c:v>
                </c:pt>
                <c:pt idx="30">
                  <c:v>0.126</c:v>
                </c:pt>
                <c:pt idx="31">
                  <c:v>0.126</c:v>
                </c:pt>
                <c:pt idx="32">
                  <c:v>0.126</c:v>
                </c:pt>
                <c:pt idx="33">
                  <c:v>0.126</c:v>
                </c:pt>
                <c:pt idx="34">
                  <c:v>0.126</c:v>
                </c:pt>
                <c:pt idx="35">
                  <c:v>0.13600000000000001</c:v>
                </c:pt>
                <c:pt idx="36">
                  <c:v>0.14600000000000021</c:v>
                </c:pt>
                <c:pt idx="37">
                  <c:v>0.15600000000000025</c:v>
                </c:pt>
                <c:pt idx="38">
                  <c:v>0.15600000000000025</c:v>
                </c:pt>
                <c:pt idx="39">
                  <c:v>0.18600000000000025</c:v>
                </c:pt>
              </c:numCache>
            </c:numRef>
          </c:val>
        </c:ser>
        <c:marker val="1"/>
        <c:axId val="89467904"/>
        <c:axId val="89506560"/>
      </c:lineChart>
      <c:catAx>
        <c:axId val="89467904"/>
        <c:scaling>
          <c:orientation val="minMax"/>
        </c:scaling>
        <c:axPos val="b"/>
        <c:majorTickMark val="none"/>
        <c:tickLblPos val="nextTo"/>
        <c:crossAx val="89506560"/>
        <c:crosses val="autoZero"/>
        <c:auto val="1"/>
        <c:lblAlgn val="ctr"/>
        <c:lblOffset val="100"/>
      </c:catAx>
      <c:valAx>
        <c:axId val="89506560"/>
        <c:scaling>
          <c:orientation val="minMax"/>
        </c:scaling>
        <c:axPos val="l"/>
        <c:majorGridlines/>
        <c:numFmt formatCode="0%" sourceLinked="0"/>
        <c:majorTickMark val="none"/>
        <c:tickLblPos val="nextTo"/>
        <c:spPr>
          <a:ln w="9525">
            <a:noFill/>
          </a:ln>
        </c:spPr>
        <c:crossAx val="89467904"/>
        <c:crosses val="autoZero"/>
        <c:crossBetween val="between"/>
      </c:valAx>
    </c:plotArea>
    <c:legend>
      <c:legendPos val="b"/>
      <c:layout/>
    </c:legend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0.73300000000000065</c:v>
                </c:pt>
                <c:pt idx="1">
                  <c:v>0.77500000000000113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 formatCode="0%">
                  <c:v>0.73600000000000065</c:v>
                </c:pt>
                <c:pt idx="1">
                  <c:v>0.72000000000000064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 formatCode="0%">
                  <c:v>0.70000000000000062</c:v>
                </c:pt>
                <c:pt idx="1">
                  <c:v>0.53800000000000003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Actuarial Value</c:v>
                </c:pt>
                <c:pt idx="1">
                  <c:v>Market Value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 formatCode="0.00%">
                  <c:v>0.76400000000000101</c:v>
                </c:pt>
                <c:pt idx="1">
                  <c:v>0.66000000000000114</c:v>
                </c:pt>
              </c:numCache>
            </c:numRef>
          </c:val>
        </c:ser>
        <c:axId val="89687552"/>
        <c:axId val="89689088"/>
      </c:barChart>
      <c:catAx>
        <c:axId val="89687552"/>
        <c:scaling>
          <c:orientation val="minMax"/>
        </c:scaling>
        <c:delete val="1"/>
        <c:axPos val="b"/>
        <c:tickLblPos val="none"/>
        <c:crossAx val="89689088"/>
        <c:crosses val="autoZero"/>
        <c:auto val="1"/>
        <c:lblAlgn val="ctr"/>
        <c:lblOffset val="100"/>
      </c:catAx>
      <c:valAx>
        <c:axId val="89689088"/>
        <c:scaling>
          <c:orientation val="minMax"/>
        </c:scaling>
        <c:delete val="1"/>
        <c:axPos val="l"/>
        <c:numFmt formatCode="0.00%" sourceLinked="1"/>
        <c:tickLblPos val="none"/>
        <c:crossAx val="896875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/>
              <a:t>General</a:t>
            </a:r>
            <a:r>
              <a:rPr lang="en-US" sz="1400" baseline="0"/>
              <a:t> Plan Contribution Rate History</a:t>
            </a:r>
            <a:endParaRPr lang="en-US" sz="140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Employee</c:v>
                </c:pt>
              </c:strCache>
            </c:strRef>
          </c:tx>
          <c:spPr>
            <a:ln w="22225"/>
          </c:spPr>
          <c:marker>
            <c:symbol val="diamond"/>
            <c:size val="5"/>
          </c:marker>
          <c:cat>
            <c:strRef>
              <c:f>Sheet1!$B$1:$AN$1</c:f>
              <c:strCache>
                <c:ptCount val="39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</c:strCache>
            </c:strRef>
          </c:cat>
          <c:val>
            <c:numRef>
              <c:f>Sheet1!$B$2:$AN$2</c:f>
              <c:numCache>
                <c:formatCode>0.00%</c:formatCode>
                <c:ptCount val="39"/>
                <c:pt idx="0">
                  <c:v>3.0000000000000002E-2</c:v>
                </c:pt>
                <c:pt idx="1">
                  <c:v>4.0000000000000022E-2</c:v>
                </c:pt>
                <c:pt idx="2">
                  <c:v>4.0000000000000022E-2</c:v>
                </c:pt>
                <c:pt idx="3">
                  <c:v>4.0000000000000022E-2</c:v>
                </c:pt>
                <c:pt idx="4">
                  <c:v>4.0000000000000022E-2</c:v>
                </c:pt>
                <c:pt idx="5">
                  <c:v>4.0000000000000022E-2</c:v>
                </c:pt>
                <c:pt idx="6">
                  <c:v>4.0000000000000022E-2</c:v>
                </c:pt>
                <c:pt idx="7">
                  <c:v>4.0000000000000022E-2</c:v>
                </c:pt>
                <c:pt idx="8">
                  <c:v>4.0000000000000022E-2</c:v>
                </c:pt>
                <c:pt idx="9">
                  <c:v>4.0000000000000022E-2</c:v>
                </c:pt>
                <c:pt idx="10">
                  <c:v>4.0000000000000022E-2</c:v>
                </c:pt>
                <c:pt idx="11">
                  <c:v>4.0000000000000022E-2</c:v>
                </c:pt>
                <c:pt idx="12">
                  <c:v>4.0000000000000022E-2</c:v>
                </c:pt>
                <c:pt idx="13">
                  <c:v>4.0000000000000022E-2</c:v>
                </c:pt>
                <c:pt idx="14">
                  <c:v>4.0000000000000022E-2</c:v>
                </c:pt>
                <c:pt idx="15">
                  <c:v>4.0000000000000022E-2</c:v>
                </c:pt>
                <c:pt idx="16">
                  <c:v>4.2299999999999997E-2</c:v>
                </c:pt>
                <c:pt idx="17">
                  <c:v>4.2299999999999997E-2</c:v>
                </c:pt>
                <c:pt idx="18">
                  <c:v>4.2299999999999997E-2</c:v>
                </c:pt>
                <c:pt idx="19">
                  <c:v>4.2299999999999997E-2</c:v>
                </c:pt>
                <c:pt idx="20">
                  <c:v>4.2299999999999997E-2</c:v>
                </c:pt>
                <c:pt idx="21">
                  <c:v>4.2299999999999997E-2</c:v>
                </c:pt>
                <c:pt idx="22">
                  <c:v>4.2299999999999997E-2</c:v>
                </c:pt>
                <c:pt idx="23">
                  <c:v>4.2299999999999997E-2</c:v>
                </c:pt>
                <c:pt idx="24">
                  <c:v>4.2299999999999997E-2</c:v>
                </c:pt>
                <c:pt idx="25">
                  <c:v>4.7500000000000014E-2</c:v>
                </c:pt>
                <c:pt idx="26">
                  <c:v>4.7500000000000014E-2</c:v>
                </c:pt>
                <c:pt idx="27">
                  <c:v>4.7500000000000014E-2</c:v>
                </c:pt>
                <c:pt idx="28">
                  <c:v>4.7500000000000014E-2</c:v>
                </c:pt>
                <c:pt idx="29">
                  <c:v>5.1000000000000004E-2</c:v>
                </c:pt>
                <c:pt idx="30">
                  <c:v>5.1000000000000004E-2</c:v>
                </c:pt>
                <c:pt idx="31">
                  <c:v>5.1000000000000004E-2</c:v>
                </c:pt>
                <c:pt idx="32">
                  <c:v>5.1000000000000004E-2</c:v>
                </c:pt>
                <c:pt idx="33">
                  <c:v>5.5000000000000014E-2</c:v>
                </c:pt>
                <c:pt idx="34">
                  <c:v>5.7500000000000023E-2</c:v>
                </c:pt>
                <c:pt idx="35">
                  <c:v>6.0000000000000032E-2</c:v>
                </c:pt>
                <c:pt idx="36">
                  <c:v>6.0000000000000032E-2</c:v>
                </c:pt>
                <c:pt idx="37">
                  <c:v>6.0000000000000032E-2</c:v>
                </c:pt>
                <c:pt idx="38">
                  <c:v>6.25E-2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Employer</c:v>
                </c:pt>
              </c:strCache>
            </c:strRef>
          </c:tx>
          <c:spPr>
            <a:ln w="22225"/>
          </c:spPr>
          <c:marker>
            <c:symbol val="square"/>
            <c:size val="4"/>
          </c:marker>
          <c:cat>
            <c:strRef>
              <c:f>Sheet1!$B$1:$AN$1</c:f>
              <c:strCache>
                <c:ptCount val="39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</c:strCache>
            </c:strRef>
          </c:cat>
          <c:val>
            <c:numRef>
              <c:f>Sheet1!$B$3:$AN$3</c:f>
              <c:numCache>
                <c:formatCode>0.00%</c:formatCode>
                <c:ptCount val="39"/>
                <c:pt idx="0">
                  <c:v>4.5000000000000012E-2</c:v>
                </c:pt>
                <c:pt idx="1">
                  <c:v>5.5000000000000014E-2</c:v>
                </c:pt>
                <c:pt idx="2">
                  <c:v>5.5000000000000014E-2</c:v>
                </c:pt>
                <c:pt idx="3">
                  <c:v>5.5000000000000014E-2</c:v>
                </c:pt>
                <c:pt idx="4">
                  <c:v>5.5000000000000014E-2</c:v>
                </c:pt>
                <c:pt idx="5">
                  <c:v>5.5000000000000014E-2</c:v>
                </c:pt>
                <c:pt idx="6">
                  <c:v>5.5000000000000014E-2</c:v>
                </c:pt>
                <c:pt idx="7">
                  <c:v>5.5000000000000014E-2</c:v>
                </c:pt>
                <c:pt idx="8">
                  <c:v>5.5000000000000014E-2</c:v>
                </c:pt>
                <c:pt idx="9">
                  <c:v>5.5000000000000014E-2</c:v>
                </c:pt>
                <c:pt idx="10">
                  <c:v>5.5000000000000014E-2</c:v>
                </c:pt>
                <c:pt idx="11">
                  <c:v>4.2500000000000003E-2</c:v>
                </c:pt>
                <c:pt idx="12">
                  <c:v>4.2500000000000003E-2</c:v>
                </c:pt>
                <c:pt idx="13">
                  <c:v>4.2500000000000003E-2</c:v>
                </c:pt>
                <c:pt idx="14">
                  <c:v>4.2500000000000003E-2</c:v>
                </c:pt>
                <c:pt idx="15">
                  <c:v>4.2500000000000003E-2</c:v>
                </c:pt>
                <c:pt idx="16">
                  <c:v>4.4800000000000034E-2</c:v>
                </c:pt>
                <c:pt idx="17">
                  <c:v>4.4800000000000034E-2</c:v>
                </c:pt>
                <c:pt idx="18">
                  <c:v>4.4800000000000034E-2</c:v>
                </c:pt>
                <c:pt idx="19">
                  <c:v>4.4800000000000034E-2</c:v>
                </c:pt>
                <c:pt idx="20">
                  <c:v>4.4800000000000034E-2</c:v>
                </c:pt>
                <c:pt idx="21">
                  <c:v>4.4800000000000034E-2</c:v>
                </c:pt>
                <c:pt idx="22">
                  <c:v>4.4800000000000034E-2</c:v>
                </c:pt>
                <c:pt idx="23">
                  <c:v>4.4800000000000034E-2</c:v>
                </c:pt>
                <c:pt idx="24">
                  <c:v>4.4800000000000034E-2</c:v>
                </c:pt>
                <c:pt idx="25">
                  <c:v>5.1800000000000013E-2</c:v>
                </c:pt>
                <c:pt idx="26">
                  <c:v>5.1800000000000013E-2</c:v>
                </c:pt>
                <c:pt idx="27">
                  <c:v>5.1800000000000013E-2</c:v>
                </c:pt>
                <c:pt idx="28">
                  <c:v>5.1800000000000013E-2</c:v>
                </c:pt>
                <c:pt idx="29">
                  <c:v>5.5300000000000071E-2</c:v>
                </c:pt>
                <c:pt idx="30">
                  <c:v>5.5300000000000071E-2</c:v>
                </c:pt>
                <c:pt idx="31">
                  <c:v>5.5300000000000071E-2</c:v>
                </c:pt>
                <c:pt idx="32">
                  <c:v>5.5300000000000071E-2</c:v>
                </c:pt>
                <c:pt idx="33">
                  <c:v>6.0000000000000032E-2</c:v>
                </c:pt>
                <c:pt idx="34">
                  <c:v>6.25E-2</c:v>
                </c:pt>
                <c:pt idx="35">
                  <c:v>6.5000000000000002E-2</c:v>
                </c:pt>
                <c:pt idx="36">
                  <c:v>6.7500000000000004E-2</c:v>
                </c:pt>
                <c:pt idx="37">
                  <c:v>7.0000000000000021E-2</c:v>
                </c:pt>
                <c:pt idx="38">
                  <c:v>7.2500000000000023E-2</c:v>
                </c:pt>
              </c:numCache>
            </c:numRef>
          </c:val>
        </c:ser>
        <c:marker val="1"/>
        <c:axId val="81736448"/>
        <c:axId val="81737984"/>
      </c:lineChart>
      <c:catAx>
        <c:axId val="81736448"/>
        <c:scaling>
          <c:orientation val="minMax"/>
        </c:scaling>
        <c:axPos val="b"/>
        <c:majorTickMark val="none"/>
        <c:tickLblPos val="nextTo"/>
        <c:crossAx val="81737984"/>
        <c:crosses val="autoZero"/>
        <c:auto val="1"/>
        <c:lblAlgn val="ctr"/>
        <c:lblOffset val="100"/>
      </c:catAx>
      <c:valAx>
        <c:axId val="81737984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spPr>
          <a:ln w="9525">
            <a:noFill/>
          </a:ln>
        </c:spPr>
        <c:crossAx val="81736448"/>
        <c:crosses val="autoZero"/>
        <c:crossBetween val="between"/>
      </c:valAx>
    </c:plotArea>
    <c:legend>
      <c:legendPos val="b"/>
    </c:legend>
    <c:plotVisOnly val="1"/>
  </c:chart>
  <c:externalData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ie.hacking@state.mn.us" TargetMode="External"/><Relationship Id="rId2" Type="http://schemas.openxmlformats.org/officeDocument/2006/relationships/hyperlink" Target="mailto:Mary.vanek@state.mn.us" TargetMode="External"/><Relationship Id="rId1" Type="http://schemas.openxmlformats.org/officeDocument/2006/relationships/hyperlink" Target="mailto:Dave.Bergstrom@state.mn.u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D8099-1CF0-4C0D-BF59-8844D8DF39F9}" type="doc">
      <dgm:prSet loTypeId="urn:microsoft.com/office/officeart/2005/8/layout/pyramid2" loCatId="list" qsTypeId="urn:microsoft.com/office/officeart/2005/8/quickstyle/simple1#1" qsCatId="simple" csTypeId="urn:microsoft.com/office/officeart/2005/8/colors/accent1_2#1" csCatId="accent1" phldr="1"/>
      <dgm:spPr/>
    </dgm:pt>
    <dgm:pt modelId="{9827DD30-1AA8-43E3-A55C-7A7E30BD7946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</a:rPr>
            <a:t>MSRS</a:t>
          </a:r>
        </a:p>
        <a:p>
          <a:r>
            <a:rPr lang="en-US" sz="1400" b="1" dirty="0" smtClean="0">
              <a:latin typeface="+mj-lt"/>
              <a:hlinkClick xmlns:r="http://schemas.openxmlformats.org/officeDocument/2006/relationships" r:id="rId1"/>
            </a:rPr>
            <a:t>Dave.Bergstrom@state.mn.us</a:t>
          </a:r>
          <a:endParaRPr lang="en-US" sz="1400" b="1" dirty="0" smtClean="0">
            <a:latin typeface="+mj-lt"/>
          </a:endParaRPr>
        </a:p>
        <a:p>
          <a:r>
            <a:rPr lang="en-US" sz="1400" b="1" dirty="0" smtClean="0">
              <a:latin typeface="+mj-lt"/>
            </a:rPr>
            <a:t>651-284-7888</a:t>
          </a:r>
          <a:endParaRPr lang="en-US" sz="1400" dirty="0"/>
        </a:p>
      </dgm:t>
    </dgm:pt>
    <dgm:pt modelId="{6B1D322B-E3DD-49B2-944C-6E5D87675E53}" type="parTrans" cxnId="{ABBDA3A3-B975-4D49-B4DF-59AEB4261F74}">
      <dgm:prSet/>
      <dgm:spPr/>
      <dgm:t>
        <a:bodyPr/>
        <a:lstStyle/>
        <a:p>
          <a:endParaRPr lang="en-US"/>
        </a:p>
      </dgm:t>
    </dgm:pt>
    <dgm:pt modelId="{A1B3EA80-29B9-4293-B984-FCB48A20D15E}" type="sibTrans" cxnId="{ABBDA3A3-B975-4D49-B4DF-59AEB4261F74}">
      <dgm:prSet/>
      <dgm:spPr/>
      <dgm:t>
        <a:bodyPr/>
        <a:lstStyle/>
        <a:p>
          <a:endParaRPr lang="en-US"/>
        </a:p>
      </dgm:t>
    </dgm:pt>
    <dgm:pt modelId="{DDBAA7D3-574A-42EF-9084-D6FADDB437AA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</a:rPr>
            <a:t>PERA</a:t>
          </a:r>
        </a:p>
        <a:p>
          <a:r>
            <a:rPr lang="en-US" sz="1400" b="1" dirty="0" smtClean="0">
              <a:latin typeface="+mj-lt"/>
              <a:hlinkClick xmlns:r="http://schemas.openxmlformats.org/officeDocument/2006/relationships" r:id="rId2"/>
            </a:rPr>
            <a:t>Mary.vanek@state.mn.us</a:t>
          </a:r>
          <a:endParaRPr lang="en-US" sz="1400" b="1" dirty="0" smtClean="0">
            <a:latin typeface="+mj-lt"/>
          </a:endParaRPr>
        </a:p>
        <a:p>
          <a:r>
            <a:rPr lang="en-US" sz="1400" b="1" dirty="0" smtClean="0">
              <a:latin typeface="+mj-lt"/>
            </a:rPr>
            <a:t>651-296-8358</a:t>
          </a:r>
          <a:endParaRPr lang="en-US" sz="1400" b="1" dirty="0">
            <a:latin typeface="+mj-lt"/>
          </a:endParaRPr>
        </a:p>
      </dgm:t>
    </dgm:pt>
    <dgm:pt modelId="{A9BF98B4-4F4A-4415-B598-3FEDA7D82457}" type="parTrans" cxnId="{7DD24230-8E4C-44B1-9236-4BCAB0BCB8D3}">
      <dgm:prSet/>
      <dgm:spPr/>
      <dgm:t>
        <a:bodyPr/>
        <a:lstStyle/>
        <a:p>
          <a:endParaRPr lang="en-US"/>
        </a:p>
      </dgm:t>
    </dgm:pt>
    <dgm:pt modelId="{5487515D-889D-42EB-9D18-EE155A31C24B}" type="sibTrans" cxnId="{7DD24230-8E4C-44B1-9236-4BCAB0BCB8D3}">
      <dgm:prSet/>
      <dgm:spPr/>
      <dgm:t>
        <a:bodyPr/>
        <a:lstStyle/>
        <a:p>
          <a:endParaRPr lang="en-US"/>
        </a:p>
      </dgm:t>
    </dgm:pt>
    <dgm:pt modelId="{5E31B999-FD49-46DB-85E4-CC2C50913B63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</a:rPr>
            <a:t>TRA</a:t>
          </a:r>
        </a:p>
        <a:p>
          <a:r>
            <a:rPr lang="en-US" sz="1400" b="1" dirty="0" smtClean="0">
              <a:latin typeface="+mj-lt"/>
              <a:hlinkClick xmlns:r="http://schemas.openxmlformats.org/officeDocument/2006/relationships" r:id="rId3"/>
            </a:rPr>
            <a:t>Laurie.hacking@state.mn.us</a:t>
          </a:r>
          <a:endParaRPr lang="en-US" sz="1400" b="1" dirty="0" smtClean="0">
            <a:latin typeface="+mj-lt"/>
          </a:endParaRPr>
        </a:p>
        <a:p>
          <a:r>
            <a:rPr lang="en-US" sz="1400" b="1" dirty="0" smtClean="0">
              <a:latin typeface="+mj-lt"/>
            </a:rPr>
            <a:t>651- 296-6523</a:t>
          </a:r>
          <a:endParaRPr lang="en-US" sz="1400" b="1" dirty="0">
            <a:latin typeface="+mj-lt"/>
          </a:endParaRPr>
        </a:p>
      </dgm:t>
    </dgm:pt>
    <dgm:pt modelId="{750B05FA-1062-48DA-A7CF-8D5FAD347698}" type="parTrans" cxnId="{10188C55-8A92-4B44-805F-5A2C7FD06D6C}">
      <dgm:prSet/>
      <dgm:spPr/>
      <dgm:t>
        <a:bodyPr/>
        <a:lstStyle/>
        <a:p>
          <a:endParaRPr lang="en-US"/>
        </a:p>
      </dgm:t>
    </dgm:pt>
    <dgm:pt modelId="{603761FF-6B6F-432A-974D-7C0B37DFA791}" type="sibTrans" cxnId="{10188C55-8A92-4B44-805F-5A2C7FD06D6C}">
      <dgm:prSet/>
      <dgm:spPr/>
      <dgm:t>
        <a:bodyPr/>
        <a:lstStyle/>
        <a:p>
          <a:endParaRPr lang="en-US"/>
        </a:p>
      </dgm:t>
    </dgm:pt>
    <dgm:pt modelId="{84CB9CF9-E1B0-4068-A536-C0F77F2ABC9E}" type="pres">
      <dgm:prSet presAssocID="{50AD8099-1CF0-4C0D-BF59-8844D8DF39F9}" presName="compositeShape" presStyleCnt="0">
        <dgm:presLayoutVars>
          <dgm:dir/>
          <dgm:resizeHandles/>
        </dgm:presLayoutVars>
      </dgm:prSet>
      <dgm:spPr/>
    </dgm:pt>
    <dgm:pt modelId="{544C5D1C-901D-4853-AB93-61F8C8DAAC11}" type="pres">
      <dgm:prSet presAssocID="{50AD8099-1CF0-4C0D-BF59-8844D8DF39F9}" presName="pyramid" presStyleLbl="node1" presStyleIdx="0" presStyleCnt="1" custScaleX="150000" custScaleY="98750"/>
      <dgm:spPr/>
    </dgm:pt>
    <dgm:pt modelId="{A709A619-9466-4BB7-9DDD-93EA6A1388A7}" type="pres">
      <dgm:prSet presAssocID="{50AD8099-1CF0-4C0D-BF59-8844D8DF39F9}" presName="theList" presStyleCnt="0"/>
      <dgm:spPr/>
    </dgm:pt>
    <dgm:pt modelId="{D25E64C5-CDDD-46F2-ADB6-4E56BACE3995}" type="pres">
      <dgm:prSet presAssocID="{9827DD30-1AA8-43E3-A55C-7A7E30BD7946}" presName="aNode" presStyleLbl="fgAcc1" presStyleIdx="0" presStyleCnt="3" custScaleX="120914" custScaleY="112903" custLinFactNeighborX="0" custLinFactNeighborY="-22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B5A4E-D532-4D30-847F-0CC067593510}" type="pres">
      <dgm:prSet presAssocID="{9827DD30-1AA8-43E3-A55C-7A7E30BD7946}" presName="aSpace" presStyleCnt="0"/>
      <dgm:spPr/>
    </dgm:pt>
    <dgm:pt modelId="{6A043AD1-249C-48BB-A775-62ECED44F6ED}" type="pres">
      <dgm:prSet presAssocID="{DDBAA7D3-574A-42EF-9084-D6FADDB437AA}" presName="aNode" presStyleLbl="fgAcc1" presStyleIdx="1" presStyleCnt="3" custScaleX="12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694AF-495D-470C-A128-007B38AF87D5}" type="pres">
      <dgm:prSet presAssocID="{DDBAA7D3-574A-42EF-9084-D6FADDB437AA}" presName="aSpace" presStyleCnt="0"/>
      <dgm:spPr/>
    </dgm:pt>
    <dgm:pt modelId="{71B1674F-ED7C-4319-86D0-6588CB54C290}" type="pres">
      <dgm:prSet presAssocID="{5E31B999-FD49-46DB-85E4-CC2C50913B63}" presName="aNode" presStyleLbl="fgAcc1" presStyleIdx="2" presStyleCnt="3" custScaleX="12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E977D-1F72-4523-91C0-205D263B13B5}" type="pres">
      <dgm:prSet presAssocID="{5E31B999-FD49-46DB-85E4-CC2C50913B63}" presName="aSpace" presStyleCnt="0"/>
      <dgm:spPr/>
    </dgm:pt>
  </dgm:ptLst>
  <dgm:cxnLst>
    <dgm:cxn modelId="{77098AE1-1124-4AA9-83BA-86BF77F583B8}" type="presOf" srcId="{9827DD30-1AA8-43E3-A55C-7A7E30BD7946}" destId="{D25E64C5-CDDD-46F2-ADB6-4E56BACE3995}" srcOrd="0" destOrd="0" presId="urn:microsoft.com/office/officeart/2005/8/layout/pyramid2"/>
    <dgm:cxn modelId="{ABBDA3A3-B975-4D49-B4DF-59AEB4261F74}" srcId="{50AD8099-1CF0-4C0D-BF59-8844D8DF39F9}" destId="{9827DD30-1AA8-43E3-A55C-7A7E30BD7946}" srcOrd="0" destOrd="0" parTransId="{6B1D322B-E3DD-49B2-944C-6E5D87675E53}" sibTransId="{A1B3EA80-29B9-4293-B984-FCB48A20D15E}"/>
    <dgm:cxn modelId="{10188C55-8A92-4B44-805F-5A2C7FD06D6C}" srcId="{50AD8099-1CF0-4C0D-BF59-8844D8DF39F9}" destId="{5E31B999-FD49-46DB-85E4-CC2C50913B63}" srcOrd="2" destOrd="0" parTransId="{750B05FA-1062-48DA-A7CF-8D5FAD347698}" sibTransId="{603761FF-6B6F-432A-974D-7C0B37DFA791}"/>
    <dgm:cxn modelId="{B4CFF0CB-3626-462D-AF01-614D23E9043A}" type="presOf" srcId="{5E31B999-FD49-46DB-85E4-CC2C50913B63}" destId="{71B1674F-ED7C-4319-86D0-6588CB54C290}" srcOrd="0" destOrd="0" presId="urn:microsoft.com/office/officeart/2005/8/layout/pyramid2"/>
    <dgm:cxn modelId="{34DCA2A9-73C5-4DC7-836E-F64185AA49EF}" type="presOf" srcId="{50AD8099-1CF0-4C0D-BF59-8844D8DF39F9}" destId="{84CB9CF9-E1B0-4068-A536-C0F77F2ABC9E}" srcOrd="0" destOrd="0" presId="urn:microsoft.com/office/officeart/2005/8/layout/pyramid2"/>
    <dgm:cxn modelId="{7DD24230-8E4C-44B1-9236-4BCAB0BCB8D3}" srcId="{50AD8099-1CF0-4C0D-BF59-8844D8DF39F9}" destId="{DDBAA7D3-574A-42EF-9084-D6FADDB437AA}" srcOrd="1" destOrd="0" parTransId="{A9BF98B4-4F4A-4415-B598-3FEDA7D82457}" sibTransId="{5487515D-889D-42EB-9D18-EE155A31C24B}"/>
    <dgm:cxn modelId="{72835A76-6057-49BA-9C30-143A90068468}" type="presOf" srcId="{DDBAA7D3-574A-42EF-9084-D6FADDB437AA}" destId="{6A043AD1-249C-48BB-A775-62ECED44F6ED}" srcOrd="0" destOrd="0" presId="urn:microsoft.com/office/officeart/2005/8/layout/pyramid2"/>
    <dgm:cxn modelId="{EF3A1995-163E-4AE5-BAE1-24DC33E5CFDB}" type="presParOf" srcId="{84CB9CF9-E1B0-4068-A536-C0F77F2ABC9E}" destId="{544C5D1C-901D-4853-AB93-61F8C8DAAC11}" srcOrd="0" destOrd="0" presId="urn:microsoft.com/office/officeart/2005/8/layout/pyramid2"/>
    <dgm:cxn modelId="{3B3BC044-E768-47AC-96FD-3B15633BB94F}" type="presParOf" srcId="{84CB9CF9-E1B0-4068-A536-C0F77F2ABC9E}" destId="{A709A619-9466-4BB7-9DDD-93EA6A1388A7}" srcOrd="1" destOrd="0" presId="urn:microsoft.com/office/officeart/2005/8/layout/pyramid2"/>
    <dgm:cxn modelId="{66C72365-CF4E-4B30-8904-0EA4300484D2}" type="presParOf" srcId="{A709A619-9466-4BB7-9DDD-93EA6A1388A7}" destId="{D25E64C5-CDDD-46F2-ADB6-4E56BACE3995}" srcOrd="0" destOrd="0" presId="urn:microsoft.com/office/officeart/2005/8/layout/pyramid2"/>
    <dgm:cxn modelId="{87B0DC96-39CE-4251-A1D6-B42DCC8B0822}" type="presParOf" srcId="{A709A619-9466-4BB7-9DDD-93EA6A1388A7}" destId="{7F9B5A4E-D532-4D30-847F-0CC067593510}" srcOrd="1" destOrd="0" presId="urn:microsoft.com/office/officeart/2005/8/layout/pyramid2"/>
    <dgm:cxn modelId="{B9E7F299-D9CA-4CCD-8463-B054EA62AE8E}" type="presParOf" srcId="{A709A619-9466-4BB7-9DDD-93EA6A1388A7}" destId="{6A043AD1-249C-48BB-A775-62ECED44F6ED}" srcOrd="2" destOrd="0" presId="urn:microsoft.com/office/officeart/2005/8/layout/pyramid2"/>
    <dgm:cxn modelId="{78B7B073-8785-48B7-94A4-C14553974B12}" type="presParOf" srcId="{A709A619-9466-4BB7-9DDD-93EA6A1388A7}" destId="{7B4694AF-495D-470C-A128-007B38AF87D5}" srcOrd="3" destOrd="0" presId="urn:microsoft.com/office/officeart/2005/8/layout/pyramid2"/>
    <dgm:cxn modelId="{3C807F40-06A9-447C-9284-E9DC07075F51}" type="presParOf" srcId="{A709A619-9466-4BB7-9DDD-93EA6A1388A7}" destId="{71B1674F-ED7C-4319-86D0-6588CB54C290}" srcOrd="4" destOrd="0" presId="urn:microsoft.com/office/officeart/2005/8/layout/pyramid2"/>
    <dgm:cxn modelId="{548D682C-9C9E-4B07-9329-26382F0675F6}" type="presParOf" srcId="{A709A619-9466-4BB7-9DDD-93EA6A1388A7}" destId="{9C4E977D-1F72-4523-91C0-205D263B13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3E6DA23-84F6-49C5-87CE-34DC0BC2B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2F0CFB2-7A67-4737-820D-E30D46EA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F95F0-E190-49A8-9852-236FBAFBE6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0CFB2-7A67-4737-820D-E30D46EA03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0CFB2-7A67-4737-820D-E30D46EA03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80B2D-81EC-45B0-AB67-3410B1FB985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8157C-5C01-48ED-B324-D0C5059AD69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26B6C-D61A-462F-9F51-E47523BD0FE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0CFB2-7A67-4737-820D-E30D46EA03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0CFB2-7A67-4737-820D-E30D46EA03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0CFB2-7A67-4737-820D-E30D46EA03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0CFB2-7A67-4737-820D-E30D46EA03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0CFB2-7A67-4737-820D-E30D46EA03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0CFB2-7A67-4737-820D-E30D46EA03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38A5761-0971-4F6C-88FC-DF4B508F5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13B365-5C25-4E9B-B8D5-59E8AD3919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138A5C-BF77-46DF-8D75-1DDA44AFE4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F4971F-5A8C-4990-8264-E2987C17B5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D41B1F-3714-4E63-B2C0-778FE8764C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668552-EB89-41B8-B7E7-7D884B2E7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3811E0-AC3E-42FF-B67D-415C80C2FD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60AA12-1DE4-410B-BBE6-78602A5CE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A7E280-73C5-476B-8E82-B8170B446E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F3518FB-E0F0-4A92-9A9A-9B3C9C11B8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1559E9D-DFC5-46B0-9784-CF52F2E7E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1" descr="CombinedLogoColo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" y="152400"/>
            <a:ext cx="64690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8229600" cy="13715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943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2"/>
                </a:solidFill>
              </a:rPr>
              <a:t>February 3, </a:t>
            </a:r>
            <a:r>
              <a:rPr lang="en-US" sz="3200" b="1" dirty="0" smtClean="0">
                <a:solidFill>
                  <a:schemeClr val="bg2"/>
                </a:solidFill>
              </a:rPr>
              <a:t>2011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2971800"/>
            <a:ext cx="7620000" cy="205740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000" b="1" smtClean="0">
                <a:solidFill>
                  <a:schemeClr val="tx2"/>
                </a:solidFill>
              </a:rPr>
              <a:t>Howard </a:t>
            </a:r>
            <a:r>
              <a:rPr lang="en-US" sz="2000" b="1" smtClean="0">
                <a:solidFill>
                  <a:schemeClr val="tx2"/>
                </a:solidFill>
              </a:rPr>
              <a:t>Bicker - </a:t>
            </a:r>
            <a:r>
              <a:rPr lang="en-US" sz="2000" b="1" dirty="0" smtClean="0">
                <a:solidFill>
                  <a:schemeClr val="tx2"/>
                </a:solidFill>
              </a:rPr>
              <a:t>Executive Director, SBI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Dave Bergstrom - Executive Director, MSRS</a:t>
            </a:r>
          </a:p>
          <a:p>
            <a:pPr marR="64008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Mary Most </a:t>
            </a:r>
            <a:r>
              <a:rPr lang="en-US" sz="2000" b="1" dirty="0" err="1" smtClean="0">
                <a:solidFill>
                  <a:schemeClr val="tx2"/>
                </a:solidFill>
              </a:rPr>
              <a:t>Vanek</a:t>
            </a:r>
            <a:r>
              <a:rPr lang="en-US" sz="2000" b="1" dirty="0" smtClean="0">
                <a:solidFill>
                  <a:schemeClr val="tx2"/>
                </a:solidFill>
              </a:rPr>
              <a:t> - Executive Director, PERA</a:t>
            </a:r>
          </a:p>
          <a:p>
            <a:pPr marL="0" marR="64008" lvl="0" indent="0" algn="ctr" defTabSz="91440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Laurie </a:t>
            </a:r>
            <a:r>
              <a:rPr lang="en-US" sz="2000" dirty="0" err="1" smtClean="0">
                <a:solidFill>
                  <a:schemeClr val="tx2"/>
                </a:solidFill>
              </a:rPr>
              <a:t>Fiori</a:t>
            </a:r>
            <a:r>
              <a:rPr lang="en-US" sz="2000" dirty="0" smtClean="0">
                <a:solidFill>
                  <a:schemeClr val="tx2"/>
                </a:solidFill>
              </a:rPr>
              <a:t> Hacking - Executive Director, TRA</a:t>
            </a: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CombinedLogo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81000"/>
            <a:ext cx="8763000" cy="1021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524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Introduction to Statewide 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Retirement Funds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447800"/>
          <a:ext cx="6705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3183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  <a:latin typeface="Garamond (W1)" pitchFamily="18" charset="0"/>
              </a:rPr>
              <a:t>MSRS State Patrol Plan Funding History</a:t>
            </a:r>
            <a:endParaRPr lang="en-US" sz="3200" dirty="0">
              <a:effectLst/>
              <a:latin typeface="Garamond (W1)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52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Funding on Market Value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52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Funding on Actuarial Value</a:t>
            </a:r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2788974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67200" y="2819400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57200" y="3581400"/>
          <a:ext cx="838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0" y="5029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Current rate: 10.4% employee/15.6% employer*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6581001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* Not covered by Social Security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219201"/>
          <a:ext cx="8651240" cy="533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714500"/>
                <a:gridCol w="2095500"/>
                <a:gridCol w="2250440"/>
              </a:tblGrid>
              <a:tr h="333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General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Correctional</a:t>
                      </a:r>
                      <a:r>
                        <a:rPr lang="en-US" sz="1600" baseline="0" dirty="0" smtClean="0"/>
                        <a:t>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State Patrol</a:t>
                      </a:r>
                      <a:r>
                        <a:rPr lang="en-US" sz="1600" baseline="0" dirty="0" smtClean="0"/>
                        <a:t> Plan</a:t>
                      </a:r>
                      <a:endParaRPr lang="en-US" sz="1600" dirty="0"/>
                    </a:p>
                  </a:txBody>
                  <a:tcPr/>
                </a:tc>
              </a:tr>
              <a:tr h="8836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Post</a:t>
                      </a:r>
                      <a:r>
                        <a:rPr lang="en-US" b="1" baseline="0" dirty="0" smtClean="0"/>
                        <a:t> Retirement Increase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Future</a:t>
                      </a:r>
                      <a:r>
                        <a:rPr lang="en-US" baseline="0" dirty="0" smtClean="0"/>
                        <a:t> increases of 2% until a funding ratio of 90% is reached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Future</a:t>
                      </a:r>
                      <a:r>
                        <a:rPr lang="en-US" baseline="0" dirty="0" smtClean="0"/>
                        <a:t> increases of 1.5% until funding ratio 90% </a:t>
                      </a:r>
                      <a:endParaRPr lang="en-US" dirty="0" smtClean="0"/>
                    </a:p>
                  </a:txBody>
                  <a:tcPr/>
                </a:tc>
              </a:tr>
              <a:tr h="5832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Deferred Augmentation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2% for future</a:t>
                      </a:r>
                      <a:r>
                        <a:rPr lang="en-US" baseline="0" dirty="0" smtClean="0"/>
                        <a:t> years beginning January 2012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318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Contribution</a:t>
                      </a:r>
                      <a:r>
                        <a:rPr lang="en-US" b="1" baseline="0" dirty="0" smtClean="0"/>
                        <a:t> Rate Increases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 employee</a:t>
                      </a:r>
                    </a:p>
                    <a:p>
                      <a:r>
                        <a:rPr lang="en-US" dirty="0" smtClean="0"/>
                        <a:t>3% employer (7/1/2011)</a:t>
                      </a:r>
                      <a:endParaRPr lang="en-US" dirty="0"/>
                    </a:p>
                  </a:txBody>
                  <a:tcPr/>
                </a:tc>
              </a:tr>
              <a:tr h="83318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Vesting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r>
                        <a:rPr lang="en-US" b="1" baseline="0" dirty="0" smtClean="0"/>
                        <a:t>Hired after 7/1/2010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Five</a:t>
                      </a:r>
                      <a:r>
                        <a:rPr lang="en-US" baseline="0" dirty="0" smtClean="0"/>
                        <a:t>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Phased in from five to ten years of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Five</a:t>
                      </a:r>
                      <a:r>
                        <a:rPr lang="en-US" baseline="0" dirty="0" smtClean="0"/>
                        <a:t> years</a:t>
                      </a:r>
                      <a:endParaRPr lang="en-US" dirty="0" smtClean="0"/>
                    </a:p>
                  </a:txBody>
                  <a:tcPr/>
                </a:tc>
              </a:tr>
              <a:tr h="5832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Refund Interest </a:t>
                      </a:r>
                      <a:endParaRPr 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Lowered from 6 percent to 4 percent beginning 7/1/2011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32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Reduction</a:t>
                      </a:r>
                      <a:r>
                        <a:rPr lang="en-US" b="1" baseline="0" dirty="0" smtClean="0"/>
                        <a:t> in Unfunded Liabilities*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$650 million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$45 million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$62 million</a:t>
                      </a:r>
                    </a:p>
                  </a:txBody>
                  <a:tcPr/>
                </a:tc>
              </a:tr>
              <a:tr h="304799">
                <a:tc gridSpan="4">
                  <a:txBody>
                    <a:bodyPr/>
                    <a:lstStyle/>
                    <a:p>
                      <a:r>
                        <a:rPr lang="en-US" sz="1200" b="0" dirty="0" smtClean="0"/>
                        <a:t>* Source:</a:t>
                      </a:r>
                      <a:r>
                        <a:rPr lang="en-US" sz="1200" b="0" baseline="0" dirty="0" smtClean="0"/>
                        <a:t>  Mercer FY2010 Actuarial Evaluation</a:t>
                      </a:r>
                      <a:endParaRPr lang="en-US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effectLst/>
                <a:latin typeface="Garamond (W1)" pitchFamily="18" charset="0"/>
              </a:rPr>
              <a:t>MSRS 2010 Benefit Reforms</a:t>
            </a:r>
            <a:endParaRPr lang="en-US" sz="3600" dirty="0">
              <a:effectLst/>
              <a:latin typeface="Garamond (W1)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Covers City, County &amp; Non-teaching School District employees</a:t>
            </a:r>
          </a:p>
          <a:p>
            <a:r>
              <a:rPr lang="en-US" dirty="0" smtClean="0">
                <a:latin typeface="Calibri" pitchFamily="34" charset="0"/>
              </a:rPr>
              <a:t>Governed by an eleven-member Board of Trustees</a:t>
            </a:r>
          </a:p>
          <a:p>
            <a:pPr lvl="1"/>
            <a:r>
              <a:rPr lang="en-US" sz="1900" dirty="0" smtClean="0">
                <a:latin typeface="Calibri" pitchFamily="34" charset="0"/>
              </a:rPr>
              <a:t>Five elected by the PERA membership</a:t>
            </a:r>
          </a:p>
          <a:p>
            <a:pPr lvl="2"/>
            <a:r>
              <a:rPr lang="en-US" sz="1700" dirty="0" smtClean="0">
                <a:latin typeface="Calibri" pitchFamily="34" charset="0"/>
              </a:rPr>
              <a:t>Three General Plan members</a:t>
            </a:r>
          </a:p>
          <a:p>
            <a:pPr lvl="2"/>
            <a:r>
              <a:rPr lang="en-US" sz="1700" dirty="0" smtClean="0">
                <a:latin typeface="Calibri" pitchFamily="34" charset="0"/>
              </a:rPr>
              <a:t>One Policies &amp; Fire</a:t>
            </a:r>
          </a:p>
          <a:p>
            <a:pPr lvl="2"/>
            <a:r>
              <a:rPr lang="en-US" sz="1700" dirty="0" smtClean="0">
                <a:latin typeface="Calibri" pitchFamily="34" charset="0"/>
              </a:rPr>
              <a:t>One Retiree</a:t>
            </a:r>
          </a:p>
          <a:p>
            <a:pPr lvl="1"/>
            <a:r>
              <a:rPr lang="en-US" sz="1900" dirty="0" smtClean="0">
                <a:latin typeface="Calibri" pitchFamily="34" charset="0"/>
              </a:rPr>
              <a:t>Five Governor appointees representing cities, counties, schools boards, retirees, and the general public, respectively</a:t>
            </a:r>
          </a:p>
          <a:p>
            <a:pPr lvl="1"/>
            <a:r>
              <a:rPr lang="en-US" sz="1900" dirty="0" smtClean="0">
                <a:latin typeface="Calibri" pitchFamily="34" charset="0"/>
              </a:rPr>
              <a:t>The State Auditor</a:t>
            </a:r>
          </a:p>
          <a:p>
            <a:r>
              <a:rPr lang="en-US" dirty="0" smtClean="0">
                <a:latin typeface="Calibri" pitchFamily="34" charset="0"/>
              </a:rPr>
              <a:t>Total net assets of all PERA administered plans totaled $16.9 billion on June 30, 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858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  <a:latin typeface="Garamond (W1)" pitchFamily="18" charset="0"/>
              </a:rPr>
              <a:t>Public Employee Retirement Association</a:t>
            </a:r>
            <a:endParaRPr lang="en-US" sz="3200" dirty="0">
              <a:effectLst/>
              <a:latin typeface="Garamond (W1)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464451"/>
                <a:gridCol w="1469249"/>
                <a:gridCol w="1608667"/>
                <a:gridCol w="20108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Retirement</a:t>
                      </a:r>
                      <a:r>
                        <a:rPr lang="en-US" sz="1600" baseline="0" dirty="0" smtClean="0"/>
                        <a:t> Plan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Assets</a:t>
                      </a:r>
                    </a:p>
                    <a:p>
                      <a:pPr algn="ctr"/>
                      <a:r>
                        <a:rPr lang="en-US" sz="1600" dirty="0" smtClean="0"/>
                        <a:t>(6/30/2010)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Active</a:t>
                      </a:r>
                      <a:r>
                        <a:rPr lang="en-US" sz="1600" baseline="0" dirty="0" smtClean="0"/>
                        <a:t> Participants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Benefit</a:t>
                      </a:r>
                      <a:r>
                        <a:rPr lang="en-US" sz="1600" baseline="0" dirty="0" smtClean="0"/>
                        <a:t> Recipients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Deferred</a:t>
                      </a:r>
                      <a:r>
                        <a:rPr lang="en-US" sz="1600" baseline="0" dirty="0" smtClean="0"/>
                        <a:t>, Vested Participants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$11.3</a:t>
                      </a:r>
                      <a:r>
                        <a:rPr lang="en-US" sz="1600" baseline="0" dirty="0" smtClean="0"/>
                        <a:t> billion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140,389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68,474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45,151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Police</a:t>
                      </a:r>
                      <a:r>
                        <a:rPr lang="en-US" sz="1600" baseline="0" dirty="0" smtClean="0"/>
                        <a:t> &amp; Fire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$4.4</a:t>
                      </a:r>
                      <a:r>
                        <a:rPr lang="en-US" sz="1600" baseline="0" dirty="0" smtClean="0"/>
                        <a:t> billion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11,002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7,541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1,315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Correctional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$211</a:t>
                      </a:r>
                      <a:r>
                        <a:rPr lang="en-US" sz="1600" baseline="0" dirty="0" smtClean="0"/>
                        <a:t>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3,521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1,895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Defined</a:t>
                      </a:r>
                      <a:r>
                        <a:rPr lang="en-US" sz="1600" baseline="0" dirty="0" smtClean="0"/>
                        <a:t> Contribution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$32</a:t>
                      </a:r>
                      <a:r>
                        <a:rPr lang="en-US" sz="1600" baseline="0" dirty="0" smtClean="0"/>
                        <a:t>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7,227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Minneapolis</a:t>
                      </a:r>
                      <a:r>
                        <a:rPr lang="en-US" sz="1600" baseline="0" dirty="0" smtClean="0"/>
                        <a:t> Employees Retirement Fund</a:t>
                      </a:r>
                    </a:p>
                    <a:p>
                      <a:r>
                        <a:rPr lang="en-US" sz="1600" baseline="0" dirty="0" smtClean="0"/>
                        <a:t>(MERF)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$844</a:t>
                      </a:r>
                      <a:r>
                        <a:rPr lang="en-US" sz="1600" baseline="0" dirty="0" smtClean="0"/>
                        <a:t>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4,343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algn="ctr"/>
            <a:r>
              <a:rPr lang="en-US" dirty="0" smtClean="0">
                <a:effectLst/>
                <a:latin typeface="Garamond (W1)" pitchFamily="18" charset="0"/>
              </a:rPr>
              <a:t>PERA Plans</a:t>
            </a:r>
            <a:endParaRPr lang="en-US" dirty="0">
              <a:effectLst/>
              <a:latin typeface="Garamond (W1)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715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Also, administrators of the </a:t>
            </a:r>
          </a:p>
          <a:p>
            <a:r>
              <a:rPr lang="en-US" sz="2400" dirty="0" smtClean="0">
                <a:latin typeface="Calibri" pitchFamily="34" charset="0"/>
              </a:rPr>
              <a:t>Statewide Volunteer Firefighter Retirement Plan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600200"/>
          <a:ext cx="6705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318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  <a:latin typeface="Garamond (W1)" pitchFamily="18" charset="0"/>
              </a:rPr>
              <a:t>PERA General Plan Funding History</a:t>
            </a:r>
            <a:endParaRPr lang="en-US" dirty="0">
              <a:effectLst/>
              <a:latin typeface="Garamond (W1)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52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Funding on Market Value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52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Funding on Actuarial Value</a:t>
            </a:r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2788974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67200" y="2819400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57200" y="3581400"/>
          <a:ext cx="838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0" y="4953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Current rate: 6.25% employee/7.25% employer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447800"/>
          <a:ext cx="6705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3183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Garamond (W1)" pitchFamily="18" charset="0"/>
              </a:rPr>
              <a:t>PERA Police &amp; Fire Funding History</a:t>
            </a:r>
            <a:endParaRPr lang="en-US" sz="3600" dirty="0">
              <a:effectLst/>
              <a:latin typeface="Garamond (W1)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52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Funding on Market Value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52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Funding on Actuarial Value</a:t>
            </a:r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2788974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67200" y="2819400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57200" y="3581400"/>
          <a:ext cx="838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0" y="5105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Current rate: 9.6% employee/14.4% employer*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008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* Not covered by Social Security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600200"/>
          <a:ext cx="6705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3183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  <a:latin typeface="Garamond (W1)" pitchFamily="18" charset="0"/>
              </a:rPr>
              <a:t>PERA Correctional Plan Funding History</a:t>
            </a:r>
            <a:endParaRPr lang="en-US" sz="3200" dirty="0">
              <a:effectLst/>
              <a:latin typeface="Garamond (W1)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371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Funding on Market Value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371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Funding on Actuarial Value</a:t>
            </a:r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2788974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67200" y="2819400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981200" y="38100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Correctional Plan Contribution Rate History</a:t>
            </a: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1600200" y="4267200"/>
            <a:ext cx="6629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0" dirty="0" smtClean="0">
                <a:latin typeface="Arial" charset="0"/>
              </a:rPr>
              <a:t>Established in </a:t>
            </a:r>
            <a:r>
              <a:rPr lang="en-US" sz="1800" b="0" dirty="0">
                <a:latin typeface="Arial" charset="0"/>
              </a:rPr>
              <a:t>1999, the Correctional Plan has maintained a </a:t>
            </a:r>
            <a:r>
              <a:rPr lang="en-US" sz="1800" b="0" dirty="0" smtClean="0">
                <a:latin typeface="Arial" charset="0"/>
              </a:rPr>
              <a:t>level contribution rate; 5.83% employee &amp; 8.75% employer</a:t>
            </a:r>
            <a:r>
              <a:rPr lang="en-US" sz="1600" b="0" dirty="0">
                <a:latin typeface="Arial" charset="0"/>
              </a:rPr>
              <a:t/>
            </a:r>
            <a:br>
              <a:rPr lang="en-US" sz="1600" b="0" dirty="0">
                <a:latin typeface="Arial" charset="0"/>
              </a:rPr>
            </a:br>
            <a:endParaRPr lang="en-US" sz="16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219201"/>
          <a:ext cx="8787131" cy="5589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943100"/>
                <a:gridCol w="116840"/>
                <a:gridCol w="2038351"/>
                <a:gridCol w="116840"/>
                <a:gridCol w="130809"/>
                <a:gridCol w="2078991"/>
              </a:tblGrid>
              <a:tr h="358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General Plan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Police</a:t>
                      </a:r>
                      <a:r>
                        <a:rPr lang="en-US" sz="1600" baseline="0" dirty="0" smtClean="0"/>
                        <a:t> &amp; Fire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Correctional</a:t>
                      </a:r>
                      <a:endParaRPr lang="en-US" sz="1600" dirty="0"/>
                    </a:p>
                  </a:txBody>
                  <a:tcPr/>
                </a:tc>
              </a:tr>
              <a:tr h="143461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Post</a:t>
                      </a:r>
                      <a:r>
                        <a:rPr lang="en-US" b="1" baseline="0" dirty="0" smtClean="0"/>
                        <a:t> Retirement Increase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Future</a:t>
                      </a:r>
                      <a:r>
                        <a:rPr lang="en-US" baseline="0" dirty="0" smtClean="0"/>
                        <a:t> increases of 1% until funding ratio of 90%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Increases of 1% for 2011</a:t>
                      </a:r>
                      <a:r>
                        <a:rPr lang="en-US" baseline="0" dirty="0" smtClean="0"/>
                        <a:t> &amp; 2012; then</a:t>
                      </a:r>
                      <a:r>
                        <a:rPr lang="en-US" dirty="0" smtClean="0"/>
                        <a:t> CPI up to 1.5%  until funding ratio of 90%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</a:t>
                      </a:r>
                      <a:r>
                        <a:rPr lang="en-US" baseline="0" dirty="0" smtClean="0"/>
                        <a:t> increases of 1% until funding ratio of 90%</a:t>
                      </a:r>
                      <a:endParaRPr lang="en-US" dirty="0"/>
                    </a:p>
                  </a:txBody>
                  <a:tcPr/>
                </a:tc>
              </a:tr>
              <a:tr h="62764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Deferred Augmentation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US" dirty="0" smtClean="0"/>
                        <a:t>1% for future</a:t>
                      </a:r>
                      <a:r>
                        <a:rPr lang="en-US" baseline="0" dirty="0" smtClean="0"/>
                        <a:t> years beginning January 2012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4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Contribution</a:t>
                      </a:r>
                      <a:r>
                        <a:rPr lang="en-US" b="1" baseline="0" dirty="0" smtClean="0"/>
                        <a:t> Rate Increases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0.25%</a:t>
                      </a:r>
                      <a:r>
                        <a:rPr lang="en-US" baseline="0" dirty="0" smtClean="0"/>
                        <a:t> employee 0.25% employer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0.2% employee</a:t>
                      </a:r>
                    </a:p>
                    <a:p>
                      <a:r>
                        <a:rPr lang="en-US" dirty="0" smtClean="0"/>
                        <a:t>0.3%</a:t>
                      </a:r>
                      <a:r>
                        <a:rPr lang="en-US" baseline="0" dirty="0" smtClean="0"/>
                        <a:t> employer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66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Vesting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r>
                        <a:rPr lang="en-US" b="1" baseline="0" dirty="0" smtClean="0"/>
                        <a:t>Hired after 7/1/2010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Five</a:t>
                      </a:r>
                      <a:r>
                        <a:rPr lang="en-US" baseline="0" dirty="0" smtClean="0"/>
                        <a:t> years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baseline="0" dirty="0" smtClean="0"/>
                        <a:t>Phased in from five to ten years of service; fully vested at ten years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65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Refund Interest </a:t>
                      </a:r>
                      <a:endParaRPr lang="en-US" b="1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US" sz="1600" dirty="0" smtClean="0"/>
                        <a:t>Lowered from 6 percent to 4 percent beginning 7/1/2011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66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Reduction</a:t>
                      </a:r>
                      <a:r>
                        <a:rPr lang="en-US" b="1" baseline="0" dirty="0" smtClean="0"/>
                        <a:t> in Unfunded Liabilities*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$2.8</a:t>
                      </a:r>
                      <a:r>
                        <a:rPr lang="en-US" b="1" baseline="0" dirty="0" smtClean="0"/>
                        <a:t> billion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$625</a:t>
                      </a:r>
                      <a:r>
                        <a:rPr lang="en-US" b="1" baseline="0" dirty="0" smtClean="0"/>
                        <a:t> million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$15 million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937">
                <a:tc gridSpan="7">
                  <a:txBody>
                    <a:bodyPr/>
                    <a:lstStyle/>
                    <a:p>
                      <a:r>
                        <a:rPr lang="en-US" sz="1200" b="0" dirty="0" smtClean="0"/>
                        <a:t>*Source:  Mer</a:t>
                      </a:r>
                      <a:r>
                        <a:rPr lang="en-US" sz="1200" b="0" baseline="0" dirty="0" smtClean="0"/>
                        <a:t>cer FY2010 Actuarial Valuation</a:t>
                      </a:r>
                      <a:endParaRPr lang="en-US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effectLst/>
                <a:latin typeface="Garamond (W1)" pitchFamily="18" charset="0"/>
              </a:rPr>
              <a:t>PERA 2010 Benefit Reforms</a:t>
            </a:r>
            <a:endParaRPr lang="en-US" sz="3600" dirty="0">
              <a:effectLst/>
              <a:latin typeface="Garamond (W1)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724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itchFamily="34" charset="0"/>
              </a:rPr>
              <a:t>Covers all K-12 public school teachers &amp; administrators, charter schools, some State Universities &amp; Community College faculty</a:t>
            </a:r>
          </a:p>
          <a:p>
            <a:r>
              <a:rPr lang="en-US" sz="2000" dirty="0" smtClean="0">
                <a:latin typeface="Calibri" pitchFamily="34" charset="0"/>
              </a:rPr>
              <a:t>Governed by an eight-member Board of Trustees</a:t>
            </a:r>
          </a:p>
          <a:p>
            <a:pPr lvl="1"/>
            <a:r>
              <a:rPr lang="en-US" sz="1900" dirty="0" smtClean="0">
                <a:latin typeface="Calibri" pitchFamily="34" charset="0"/>
              </a:rPr>
              <a:t>Four elected by active members</a:t>
            </a:r>
          </a:p>
          <a:p>
            <a:pPr lvl="1"/>
            <a:r>
              <a:rPr lang="en-US" sz="1900" dirty="0" smtClean="0">
                <a:latin typeface="Calibri" pitchFamily="34" charset="0"/>
              </a:rPr>
              <a:t>An elected retiree member</a:t>
            </a:r>
          </a:p>
          <a:p>
            <a:pPr lvl="1"/>
            <a:r>
              <a:rPr lang="en-US" sz="1900" dirty="0" smtClean="0">
                <a:latin typeface="Calibri" pitchFamily="34" charset="0"/>
              </a:rPr>
              <a:t>Three statutory appointments made by the:</a:t>
            </a:r>
          </a:p>
          <a:p>
            <a:pPr lvl="2"/>
            <a:r>
              <a:rPr lang="en-US" sz="1700" dirty="0" smtClean="0">
                <a:latin typeface="Calibri" pitchFamily="34" charset="0"/>
              </a:rPr>
              <a:t>Commissioner of Minnesota Management &amp; Budget;</a:t>
            </a:r>
          </a:p>
          <a:p>
            <a:pPr lvl="2"/>
            <a:r>
              <a:rPr lang="en-US" sz="1700" dirty="0" smtClean="0">
                <a:latin typeface="Calibri" pitchFamily="34" charset="0"/>
              </a:rPr>
              <a:t>Commissioner of Education; and</a:t>
            </a:r>
          </a:p>
          <a:p>
            <a:pPr lvl="2"/>
            <a:r>
              <a:rPr lang="en-US" sz="1700" dirty="0" smtClean="0">
                <a:latin typeface="Calibri" pitchFamily="34" charset="0"/>
              </a:rPr>
              <a:t>the Minnesota School Boards Association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858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  <a:latin typeface="Garamond (W1)" pitchFamily="18" charset="0"/>
              </a:rPr>
              <a:t>Teachers Retirement Association </a:t>
            </a:r>
            <a:endParaRPr lang="en-US" sz="3200" dirty="0">
              <a:effectLst/>
              <a:latin typeface="Garamond (W1)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24400" y="1828800"/>
          <a:ext cx="3810000" cy="3664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676400"/>
              </a:tblGrid>
              <a:tr h="59868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</a:t>
                      </a:r>
                      <a:r>
                        <a:rPr lang="en-US" baseline="0" dirty="0" smtClean="0"/>
                        <a:t> Information</a:t>
                      </a:r>
                    </a:p>
                    <a:p>
                      <a:pPr algn="ctr"/>
                      <a:r>
                        <a:rPr lang="en-US" baseline="0" dirty="0" smtClean="0"/>
                        <a:t>6/30/2010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8682">
                <a:tc>
                  <a:txBody>
                    <a:bodyPr/>
                    <a:lstStyle/>
                    <a:p>
                      <a:r>
                        <a:rPr lang="en-US" dirty="0" smtClean="0"/>
                        <a:t>Assets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$14.9 billion</a:t>
                      </a:r>
                      <a:endParaRPr lang="en-US" dirty="0"/>
                    </a:p>
                  </a:txBody>
                  <a:tcPr/>
                </a:tc>
              </a:tr>
              <a:tr h="655699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77,356</a:t>
                      </a:r>
                      <a:endParaRPr lang="en-US" dirty="0"/>
                    </a:p>
                  </a:txBody>
                  <a:tcPr/>
                </a:tc>
              </a:tr>
              <a:tr h="712716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 Recipients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51,853</a:t>
                      </a:r>
                      <a:endParaRPr lang="en-US" dirty="0"/>
                    </a:p>
                  </a:txBody>
                  <a:tcPr/>
                </a:tc>
              </a:tr>
              <a:tr h="1015621">
                <a:tc>
                  <a:txBody>
                    <a:bodyPr/>
                    <a:lstStyle/>
                    <a:p>
                      <a:r>
                        <a:rPr lang="en-US" dirty="0" smtClean="0"/>
                        <a:t>Deferred,</a:t>
                      </a:r>
                      <a:r>
                        <a:rPr lang="en-US" baseline="0" dirty="0" smtClean="0"/>
                        <a:t> Vested 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12,756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752600"/>
          <a:ext cx="6705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318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  <a:latin typeface="Garamond (W1)" pitchFamily="18" charset="0"/>
              </a:rPr>
              <a:t>TRA Funding History</a:t>
            </a:r>
            <a:endParaRPr lang="en-US" dirty="0">
              <a:effectLst/>
              <a:latin typeface="Garamond (W1)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52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Funding on Market Value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52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Funding on Actuarial Value</a:t>
            </a:r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2788974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67200" y="2819400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3" name="Object 1"/>
          <p:cNvGraphicFramePr>
            <a:graphicFrameLocks/>
          </p:cNvGraphicFramePr>
          <p:nvPr/>
        </p:nvGraphicFramePr>
        <p:xfrm>
          <a:off x="1524000" y="3810000"/>
          <a:ext cx="6586538" cy="2711450"/>
        </p:xfrm>
        <a:graphic>
          <a:graphicData uri="http://schemas.openxmlformats.org/presentationml/2006/ole">
            <p:oleObj spid="_x0000_s23553" name="Worksheet" r:id="rId5" imgW="6134267" imgH="3152894" progId="Excel.Sheet.8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19400" y="5257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Current rate: 5.5% employee/5.5% employer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7E280-73C5-476B-8E82-B8170B446E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14400" y="685800"/>
            <a:ext cx="8229600" cy="1143000"/>
          </a:xfrm>
        </p:spPr>
        <p:txBody>
          <a:bodyPr/>
          <a:lstStyle/>
          <a:p>
            <a:r>
              <a:rPr lang="en-US" dirty="0" smtClean="0">
                <a:effectLst/>
                <a:latin typeface="Garamond (W1)" pitchFamily="18" charset="0"/>
              </a:rPr>
              <a:t>State Board of Investment (SBI)</a:t>
            </a:r>
            <a:endParaRPr lang="en-US" dirty="0">
              <a:effectLst/>
              <a:latin typeface="Garamond (W1)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7200" y="1752600"/>
            <a:ext cx="4040188" cy="40941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Invest assets of the Pension Funds and other State Funds</a:t>
            </a:r>
          </a:p>
          <a:p>
            <a:r>
              <a:rPr lang="en-US" dirty="0" smtClean="0">
                <a:latin typeface="Calibri" pitchFamily="34" charset="0"/>
              </a:rPr>
              <a:t>Board is defined in Article XI of Minnesota Constitution: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Governor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State Auditor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Attorney General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Secretary of State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876800" y="1752600"/>
            <a:ext cx="4041775" cy="40941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Assisted by 17 member Investment Advisory Council (IAC)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10 experienced investment professionals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 Executive Directors of statewide retirement plans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Commissioner of MMB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Three Governor Appointees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0" y="1295401"/>
          <a:ext cx="7567041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4519041"/>
              </a:tblGrid>
              <a:tr h="3557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892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Post</a:t>
                      </a:r>
                      <a:r>
                        <a:rPr lang="en-US" b="1" baseline="0" dirty="0" smtClean="0"/>
                        <a:t> Retirement Increase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increases in 2011 &amp; 2012; future increases of 2% until funding ratio of 90%</a:t>
                      </a:r>
                      <a:endParaRPr lang="en-US" dirty="0"/>
                    </a:p>
                  </a:txBody>
                  <a:tcPr/>
                </a:tc>
              </a:tr>
              <a:tr h="62250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Deferred Augmentation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 for future</a:t>
                      </a:r>
                      <a:r>
                        <a:rPr lang="en-US" baseline="0" dirty="0" smtClean="0"/>
                        <a:t> years beginning July 2012</a:t>
                      </a:r>
                      <a:endParaRPr lang="en-US" dirty="0"/>
                    </a:p>
                  </a:txBody>
                  <a:tcPr/>
                </a:tc>
              </a:tr>
              <a:tr h="62250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Contribution</a:t>
                      </a:r>
                      <a:r>
                        <a:rPr lang="en-US" b="1" baseline="0" dirty="0" smtClean="0"/>
                        <a:t> Rate Increases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r>
                        <a:rPr lang="en-US" baseline="0" dirty="0" smtClean="0"/>
                        <a:t> employee &amp; 2% employer phased in over four years beginning 7/1/2011</a:t>
                      </a:r>
                      <a:endParaRPr lang="en-US" dirty="0"/>
                    </a:p>
                  </a:txBody>
                  <a:tcPr/>
                </a:tc>
              </a:tr>
              <a:tr h="35571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Vesting</a:t>
                      </a:r>
                      <a:r>
                        <a:rPr lang="en-US" b="1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change; three years</a:t>
                      </a:r>
                      <a:endParaRPr lang="en-US" dirty="0"/>
                    </a:p>
                  </a:txBody>
                  <a:tcPr/>
                </a:tc>
              </a:tr>
              <a:tr h="56321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Refund Interest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Lowered from 6 percent to 4 percent beginning 7/1/2011</a:t>
                      </a:r>
                      <a:endParaRPr lang="en-US" sz="1600" dirty="0"/>
                    </a:p>
                  </a:txBody>
                  <a:tcPr/>
                </a:tc>
              </a:tr>
              <a:tr h="889294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Reduction</a:t>
                      </a:r>
                      <a:r>
                        <a:rPr lang="en-US" b="1" baseline="0" dirty="0" smtClean="0"/>
                        <a:t> in Unfunded Liabilities*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$1.75</a:t>
                      </a:r>
                      <a:r>
                        <a:rPr lang="en-US" b="1" baseline="0" dirty="0" smtClean="0"/>
                        <a:t> billion</a:t>
                      </a:r>
                      <a:endParaRPr lang="en-US" b="1" dirty="0"/>
                    </a:p>
                  </a:txBody>
                  <a:tcPr/>
                </a:tc>
              </a:tr>
              <a:tr h="426146">
                <a:tc gridSpan="2">
                  <a:txBody>
                    <a:bodyPr/>
                    <a:lstStyle/>
                    <a:p>
                      <a:endParaRPr lang="en-US" sz="1200" b="0" dirty="0" smtClean="0"/>
                    </a:p>
                    <a:p>
                      <a:r>
                        <a:rPr lang="en-US" sz="1200" b="0" dirty="0" smtClean="0"/>
                        <a:t>*Source:  Mercer FY2010 Actuarial Valuation</a:t>
                      </a:r>
                      <a:endParaRPr lang="en-US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effectLst/>
                <a:latin typeface="Garamond (W1)" pitchFamily="18" charset="0"/>
              </a:rPr>
              <a:t>TRA 2010 Benefit Reforms</a:t>
            </a:r>
            <a:endParaRPr lang="en-US" sz="3600" dirty="0">
              <a:effectLst/>
              <a:latin typeface="Garamond (W1)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0AF43-94F2-431D-AC3F-5B06D7DFA81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1676403"/>
          <a:ext cx="7162799" cy="3657600"/>
        </p:xfrm>
        <a:graphic>
          <a:graphicData uri="http://schemas.openxmlformats.org/drawingml/2006/table">
            <a:tbl>
              <a:tblPr/>
              <a:tblGrid>
                <a:gridCol w="4319941"/>
                <a:gridCol w="2842858"/>
              </a:tblGrid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Plan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Cost reduction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MSRS General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$ 0.650 billion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MSRS Correctional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$ 0.045 billion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MSRS State Patrol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$ 0.062 billion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PERA General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$ 2.800 billion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PERA P&amp;F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$ 0.625 billion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PERA Correctional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$ 0.015 billion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TRA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$ 1.750 billion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$ 5.947 billion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04800" y="935996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2010 Pension Bill cut costs $5.947 billion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638800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Mercer Consulting FY 2010 actuarial reports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447797"/>
          <a:ext cx="8686800" cy="511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034"/>
                <a:gridCol w="5710766"/>
              </a:tblGrid>
              <a:tr h="3822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Change Made in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 </a:t>
                      </a:r>
                      <a:endParaRPr lang="en-US" sz="1400" dirty="0"/>
                    </a:p>
                  </a:txBody>
                  <a:tcPr/>
                </a:tc>
              </a:tr>
              <a:tr h="6597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Increased Contributions</a:t>
                      </a:r>
                      <a:r>
                        <a:rPr lang="en-US" sz="1400" baseline="0" dirty="0" smtClean="0"/>
                        <a:t> for Employees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Arizona, Colorado, Iowa, Mississippi,</a:t>
                      </a:r>
                      <a:r>
                        <a:rPr lang="en-US" sz="1400" baseline="0" dirty="0" smtClean="0"/>
                        <a:t>, Missouri*, Louisiana, New Mexico,  New York*, Vermont, Virginia, Wyoming</a:t>
                      </a:r>
                      <a:endParaRPr lang="en-US" sz="1400" dirty="0"/>
                    </a:p>
                  </a:txBody>
                  <a:tcPr/>
                </a:tc>
              </a:tr>
              <a:tr h="6597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Increased Contribution</a:t>
                      </a:r>
                      <a:r>
                        <a:rPr lang="en-US" sz="1400" baseline="0" dirty="0" smtClean="0"/>
                        <a:t> for Employers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Arizona, California, Colorado, Florida,</a:t>
                      </a:r>
                      <a:r>
                        <a:rPr lang="en-US" sz="1400" baseline="0" dirty="0" smtClean="0"/>
                        <a:t> Iowa, New Jersey</a:t>
                      </a:r>
                      <a:endParaRPr lang="en-US" sz="1400" dirty="0"/>
                    </a:p>
                  </a:txBody>
                  <a:tcPr/>
                </a:tc>
              </a:tr>
              <a:tr h="6597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Changes to Cost of Living Adjustments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Colorado, Illinois*, Maryland, Michigan*, Rhode Island, South Dakota, Virginia*</a:t>
                      </a:r>
                      <a:endParaRPr lang="en-US" sz="1400" dirty="0"/>
                    </a:p>
                  </a:txBody>
                  <a:tcPr/>
                </a:tc>
              </a:tr>
              <a:tr h="9425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Plan Design</a:t>
                      </a:r>
                      <a:r>
                        <a:rPr lang="en-US" sz="1400" baseline="0" dirty="0" smtClean="0"/>
                        <a:t> Changes (existing plan)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Arizona*,California*,Colorado, Illinois*,</a:t>
                      </a:r>
                      <a:r>
                        <a:rPr lang="en-US" sz="1400" baseline="0" dirty="0" smtClean="0"/>
                        <a:t> Iowa*, Kentucky*, Louisiana*, Mississippi*, Missouri*, Nevada, New Jersey*, New Mexico*, New York*, Pennsylvania*,  Rhode Island, Texas, Vermont, Virginia</a:t>
                      </a:r>
                      <a:endParaRPr lang="en-US" sz="1400" dirty="0"/>
                    </a:p>
                  </a:txBody>
                  <a:tcPr/>
                </a:tc>
              </a:tr>
              <a:tr h="3822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Hybrid</a:t>
                      </a:r>
                      <a:r>
                        <a:rPr lang="en-US" sz="1400" baseline="0" dirty="0" smtClean="0"/>
                        <a:t> Plan added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Michigan*, Utah*</a:t>
                      </a:r>
                      <a:endParaRPr lang="en-US" sz="1400" dirty="0"/>
                    </a:p>
                  </a:txBody>
                  <a:tcPr/>
                </a:tc>
              </a:tr>
              <a:tr h="6597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Lower Investment</a:t>
                      </a:r>
                      <a:r>
                        <a:rPr lang="en-US" sz="1400" baseline="0" dirty="0" smtClean="0"/>
                        <a:t> Return Assumption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Colorado, </a:t>
                      </a:r>
                      <a:r>
                        <a:rPr lang="en-US" sz="1400" baseline="0" dirty="0" smtClean="0"/>
                        <a:t>District of Columbia, Illinois, Indiana, New York, </a:t>
                      </a:r>
                      <a:r>
                        <a:rPr lang="en-US" sz="1400" dirty="0" smtClean="0"/>
                        <a:t>Pennsylvania,</a:t>
                      </a:r>
                      <a:r>
                        <a:rPr lang="en-US" sz="1400" baseline="0" dirty="0" smtClean="0"/>
                        <a:t> Virginia</a:t>
                      </a:r>
                      <a:endParaRPr lang="en-US" sz="1400" dirty="0"/>
                    </a:p>
                  </a:txBody>
                  <a:tcPr/>
                </a:tc>
              </a:tr>
              <a:tr h="3822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Benefit Studies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Connecticut,</a:t>
                      </a:r>
                      <a:r>
                        <a:rPr lang="en-US" sz="1400" baseline="0" dirty="0" smtClean="0"/>
                        <a:t> New Mexico, North Carolina, Puerto Rico, Virginia</a:t>
                      </a:r>
                      <a:endParaRPr lang="en-US" sz="1400" dirty="0"/>
                    </a:p>
                  </a:txBody>
                  <a:tcPr/>
                </a:tc>
              </a:tr>
              <a:tr h="382239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i="1" dirty="0" smtClean="0"/>
                        <a:t>* Only impacts new employees or those who are not vested</a:t>
                      </a:r>
                      <a:endParaRPr lang="en-US" sz="1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effectLst/>
                <a:latin typeface="Garamond (W1)" pitchFamily="18" charset="0"/>
              </a:rPr>
              <a:t>What happened in other states?</a:t>
            </a:r>
            <a:endParaRPr lang="en-US" dirty="0">
              <a:effectLst/>
              <a:latin typeface="Garamond (W1)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sz="2400" dirty="0" smtClean="0">
                <a:latin typeface="Calibri" pitchFamily="34" charset="0"/>
              </a:rPr>
              <a:t>Unlike other states, MN public pensions have: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Calibri" pitchFamily="34" charset="0"/>
              </a:rPr>
              <a:t>Disciplined funding – correct problems as they occur with positive effect on state’s bond rating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Calibri" pitchFamily="34" charset="0"/>
              </a:rPr>
              <a:t>Modest benefits – public employer contributions represent only 1.6% of total MN state &amp; local gov’t spending, compared to 2.9% of spending of other states (Source: Census Bureau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Calibri" pitchFamily="34" charset="0"/>
              </a:rPr>
              <a:t>Proactive benefit reforms -- Post Fund eliminated, age 66 retirement age (passed in 1989), Rule of 90 eliminated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Calibri" pitchFamily="34" charset="0"/>
              </a:rPr>
              <a:t>Employee contributes half the cost (except public safety)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</a:rPr>
              <a:t>2010 Pension Reform Bill – bold corrective action that is working – reduced benefit liabilities by $6 billion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AE62D-E74F-46FB-9AB7-B31878963EB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39825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effectLst/>
                <a:latin typeface="Garamond (W1)" pitchFamily="18" charset="0"/>
              </a:rPr>
              <a:t>MN Pensions More Conservative than Other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6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Legal challenge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Class action suit filed by retirees claiming contract right to annual increases  - hearing in March</a:t>
            </a:r>
            <a:endParaRPr lang="en-US" sz="2800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Benefit Design Study (2010 Legislative directive)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System directors analyzing DB, DC and alternative designs, report due June 1, 2011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Public stakeholder meetings held in September, next meeting scheduled for February 1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Actuarial analysis is in process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Draft circulated late March, early April for comment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4A162-A67B-4F8B-B62C-17ED3365241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8913" name="Title 5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6064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 smtClean="0">
                <a:solidFill>
                  <a:schemeClr val="tx2"/>
                </a:solidFill>
                <a:effectLst/>
                <a:latin typeface="Garamond (W1)" pitchFamily="18" charset="0"/>
              </a:rPr>
              <a:t>Other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latin typeface="Garamond (W1)" pitchFamily="18" charset="0"/>
              </a:rPr>
              <a:t>Please contact us:</a:t>
            </a:r>
            <a:endParaRPr lang="en-US" b="1" dirty="0">
              <a:latin typeface="Garamond (W1)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6B11-F355-43E7-A4CA-B33C63380EA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algn="ctr"/>
            <a:r>
              <a:rPr lang="en-US" dirty="0" smtClean="0">
                <a:effectLst/>
                <a:latin typeface="Garamond (W1)" pitchFamily="18" charset="0"/>
              </a:rPr>
              <a:t>Questions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981200"/>
          <a:ext cx="7086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68552-EB89-41B8-B7E7-7D884B2E7C9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  <a:latin typeface="Garamond (W1)" pitchFamily="18" charset="0"/>
              </a:rPr>
              <a:t>Target Investment Allocation</a:t>
            </a:r>
            <a:endParaRPr lang="en-US" sz="3200" dirty="0">
              <a:effectLst/>
              <a:latin typeface="Garamond (W1)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915988" y="1481138"/>
          <a:ext cx="7310437" cy="4525962"/>
        </p:xfrm>
        <a:graphic>
          <a:graphicData uri="http://schemas.openxmlformats.org/presentationml/2006/ole">
            <p:oleObj spid="_x0000_s1026" name="Worksheet" r:id="rId4" imgW="7353177" imgH="4552827" progId="Excel.Sheet.8">
              <p:embed/>
            </p:oleObj>
          </a:graphicData>
        </a:graphic>
      </p:graphicFrame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5F54-611A-46F9-86DF-5ED30CB19BB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66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/>
                <a:latin typeface="Garamond (W1)" pitchFamily="18" charset="0"/>
              </a:rPr>
              <a:t>Short and Long-Term Net Investment Returns</a:t>
            </a:r>
          </a:p>
        </p:txBody>
      </p:sp>
      <p:sp>
        <p:nvSpPr>
          <p:cNvPr id="26632" name="Text Box 3"/>
          <p:cNvSpPr txBox="1">
            <a:spLocks noChangeArrowheads="1"/>
          </p:cNvSpPr>
          <p:nvPr/>
        </p:nvSpPr>
        <p:spPr bwMode="auto">
          <a:xfrm>
            <a:off x="2362200" y="1371600"/>
            <a:ext cx="487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SBI Returns – </a:t>
            </a:r>
            <a:r>
              <a:rPr lang="en-US" sz="1400"/>
              <a:t>for periods ending  6/30/2010</a:t>
            </a:r>
          </a:p>
        </p:txBody>
      </p:sp>
      <p:sp>
        <p:nvSpPr>
          <p:cNvPr id="26633" name="Text Box 4"/>
          <p:cNvSpPr txBox="1">
            <a:spLocks noChangeArrowheads="1"/>
          </p:cNvSpPr>
          <p:nvPr/>
        </p:nvSpPr>
        <p:spPr bwMode="auto">
          <a:xfrm>
            <a:off x="8077200" y="2362200"/>
            <a:ext cx="762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008080"/>
                </a:solidFill>
              </a:rPr>
              <a:t>8.5%</a:t>
            </a:r>
          </a:p>
        </p:txBody>
      </p:sp>
      <p:sp>
        <p:nvSpPr>
          <p:cNvPr id="26634" name="Line 6"/>
          <p:cNvSpPr>
            <a:spLocks noChangeShapeType="1"/>
          </p:cNvSpPr>
          <p:nvPr/>
        </p:nvSpPr>
        <p:spPr bwMode="auto">
          <a:xfrm>
            <a:off x="1828800" y="2743200"/>
            <a:ext cx="601980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Text Box 7"/>
          <p:cNvSpPr txBox="1">
            <a:spLocks noChangeArrowheads="1"/>
          </p:cNvSpPr>
          <p:nvPr/>
        </p:nvSpPr>
        <p:spPr bwMode="auto">
          <a:xfrm>
            <a:off x="7696200" y="2743200"/>
            <a:ext cx="160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008080"/>
                </a:solidFill>
              </a:rPr>
              <a:t>Actuarial Required Return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0" y="6019800"/>
            <a:ext cx="31242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July – Dec 2010 return = 16% </a:t>
            </a:r>
            <a:r>
              <a:rPr lang="en-US" sz="1600" dirty="0">
                <a:solidFill>
                  <a:schemeClr val="bg1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4582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 smtClean="0">
                <a:solidFill>
                  <a:schemeClr val="tx2"/>
                </a:solidFill>
                <a:effectLst/>
                <a:latin typeface="Garamond (W1)" pitchFamily="18" charset="0"/>
              </a:rPr>
              <a:t>Investment Returns Fund Most of Pensions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56218-73C1-4498-81DB-BEBDB521395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6858000" cy="343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14800" y="342900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67¢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Investment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Earnings 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2438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Pensions are a shared responsibility.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Every dollar paid to retirees comes from three sources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6576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18¢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Employers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3657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15¢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Employees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066800" y="5105400"/>
            <a:ext cx="70104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/>
              <a:t>Sources of MN public pension fund revenue, </a:t>
            </a:r>
            <a:r>
              <a:rPr lang="en-US" sz="2000" dirty="0" smtClean="0"/>
              <a:t>1991-2010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Covers state employees, University of Minnesota (non-faculty), Metropolitan Council, MNSCU and others</a:t>
            </a:r>
          </a:p>
          <a:p>
            <a:r>
              <a:rPr lang="en-US" dirty="0" smtClean="0">
                <a:latin typeface="Calibri" pitchFamily="34" charset="0"/>
              </a:rPr>
              <a:t>Governed by an eleven-member board</a:t>
            </a:r>
          </a:p>
          <a:p>
            <a:pPr lvl="1"/>
            <a:r>
              <a:rPr lang="en-US" sz="1900" dirty="0" smtClean="0">
                <a:latin typeface="Calibri" pitchFamily="34" charset="0"/>
              </a:rPr>
              <a:t>Four elected General and/or Unclassified Plan members</a:t>
            </a:r>
          </a:p>
          <a:p>
            <a:pPr lvl="1"/>
            <a:r>
              <a:rPr lang="en-US" sz="1900" dirty="0" smtClean="0">
                <a:latin typeface="Calibri" pitchFamily="34" charset="0"/>
              </a:rPr>
              <a:t>Three Governor appointees</a:t>
            </a:r>
          </a:p>
          <a:p>
            <a:pPr lvl="1"/>
            <a:r>
              <a:rPr lang="en-US" sz="1900" dirty="0" smtClean="0">
                <a:latin typeface="Calibri" pitchFamily="34" charset="0"/>
              </a:rPr>
              <a:t>An elected State Patrol member</a:t>
            </a:r>
          </a:p>
          <a:p>
            <a:pPr lvl="1"/>
            <a:r>
              <a:rPr lang="en-US" sz="1900" dirty="0" smtClean="0">
                <a:latin typeface="Calibri" pitchFamily="34" charset="0"/>
              </a:rPr>
              <a:t>An elected Correctional Plan member</a:t>
            </a:r>
          </a:p>
          <a:p>
            <a:pPr lvl="1"/>
            <a:r>
              <a:rPr lang="en-US" sz="1900" dirty="0" smtClean="0">
                <a:latin typeface="Calibri" pitchFamily="34" charset="0"/>
              </a:rPr>
              <a:t>An elected retiree</a:t>
            </a:r>
          </a:p>
          <a:p>
            <a:pPr lvl="1"/>
            <a:r>
              <a:rPr lang="en-US" sz="1900" dirty="0" smtClean="0">
                <a:latin typeface="Calibri" pitchFamily="34" charset="0"/>
              </a:rPr>
              <a:t>One appointee representing the Amalgamated Transit Union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Total net assets of all MSRS administered plans totaled $13 billion on June 30, 2010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$9.1 billion in mandatory retirement plans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$3.9 billion in supplemental/voluntary plans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  <a:latin typeface="Garamond (W1)" pitchFamily="18" charset="0"/>
              </a:rPr>
              <a:t>Minnesota State Retirement System</a:t>
            </a:r>
            <a:endParaRPr lang="en-US" dirty="0">
              <a:effectLst/>
              <a:latin typeface="Garamond (W1)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686800" cy="353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833"/>
                <a:gridCol w="1587218"/>
                <a:gridCol w="1469249"/>
                <a:gridCol w="1608667"/>
                <a:gridCol w="20108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Retirement</a:t>
                      </a:r>
                      <a:r>
                        <a:rPr lang="en-US" sz="1600" baseline="0" dirty="0" smtClean="0"/>
                        <a:t> Plan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Assets</a:t>
                      </a:r>
                    </a:p>
                    <a:p>
                      <a:pPr algn="ctr"/>
                      <a:r>
                        <a:rPr lang="en-US" sz="1600" dirty="0" smtClean="0"/>
                        <a:t>(6/30/2010)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Active</a:t>
                      </a:r>
                      <a:r>
                        <a:rPr lang="en-US" sz="1600" baseline="0" dirty="0" smtClean="0"/>
                        <a:t> Participants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Benefit</a:t>
                      </a:r>
                      <a:r>
                        <a:rPr lang="en-US" sz="1600" baseline="0" dirty="0" smtClean="0"/>
                        <a:t> Recipients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Deferred</a:t>
                      </a:r>
                      <a:r>
                        <a:rPr lang="en-US" sz="1600" baseline="0" dirty="0" smtClean="0"/>
                        <a:t>, Vested Participants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$7.7 billion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48,494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28,435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15,388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Correctional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$525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4,268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1,859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993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State Patrol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$489</a:t>
                      </a:r>
                      <a:r>
                        <a:rPr lang="en-US" sz="1600" baseline="0" dirty="0" smtClean="0"/>
                        <a:t>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Judges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$126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Legislators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$26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Elective State Officers</a:t>
                      </a:r>
                      <a:r>
                        <a:rPr lang="en-US" sz="1600" baseline="0" dirty="0" smtClean="0"/>
                        <a:t>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Unclassified </a:t>
                      </a:r>
                      <a:r>
                        <a:rPr lang="en-US" sz="1200" dirty="0" smtClean="0"/>
                        <a:t>(Defined Contribution)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$253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1,430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1,844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algn="ctr"/>
            <a:r>
              <a:rPr lang="en-US" dirty="0" smtClean="0">
                <a:effectLst/>
                <a:latin typeface="Garamond (W1)" pitchFamily="18" charset="0"/>
              </a:rPr>
              <a:t>MSRS Plans</a:t>
            </a:r>
            <a:endParaRPr lang="en-US" dirty="0">
              <a:effectLst/>
              <a:latin typeface="Garamond (W1)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4876800"/>
          <a:ext cx="8686799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005"/>
                <a:gridCol w="2215297"/>
                <a:gridCol w="24364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Voluntary</a:t>
                      </a:r>
                      <a:r>
                        <a:rPr lang="en-US" sz="1600" baseline="0" dirty="0" smtClean="0"/>
                        <a:t> and/or Supplemental Plans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Assets (6/30/2010)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Active Participants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Minnesota</a:t>
                      </a:r>
                      <a:r>
                        <a:rPr lang="en-US" sz="1600" baseline="0" dirty="0" smtClean="0"/>
                        <a:t> Deferred Compensation Plan (MNDCP)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$3.5 billion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79,822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 Care Savings Plan (HCSP)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$317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63,189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Hennepin County Supplemental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$109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1,900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447800"/>
          <a:ext cx="6705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318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  <a:latin typeface="Garamond (W1)" pitchFamily="18" charset="0"/>
              </a:rPr>
              <a:t>MSRS General Plan Funding History</a:t>
            </a:r>
            <a:endParaRPr lang="en-US" dirty="0">
              <a:effectLst/>
              <a:latin typeface="Garamond (W1)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52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Funding on Market Value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52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Funding on Actuarial Value</a:t>
            </a:r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2788974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67200" y="2819400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57200" y="3581400"/>
          <a:ext cx="838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0" y="5029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Current rate: 5% employee/5% employer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600200"/>
          <a:ext cx="6705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30407-5F15-4A1E-B714-8FD48C54FCF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3183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  <a:latin typeface="Garamond (W1)" pitchFamily="18" charset="0"/>
              </a:rPr>
              <a:t>MSRS Correctional Plan Funding History</a:t>
            </a:r>
            <a:endParaRPr lang="en-US" sz="3200" dirty="0">
              <a:effectLst/>
              <a:latin typeface="Garamond (W1)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371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Funding on Market Value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371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Funding on Actuarial Value</a:t>
            </a:r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2788974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67200" y="2819400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57200" y="3581400"/>
          <a:ext cx="838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48000" y="5029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Current rate: 8.6% employee/12.1% employer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8978</TotalTime>
  <Words>1833</Words>
  <Application>Microsoft Office PowerPoint</Application>
  <PresentationFormat>On-screen Show (4:3)</PresentationFormat>
  <Paragraphs>516</Paragraphs>
  <Slides>25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Concourse</vt:lpstr>
      <vt:lpstr>Worksheet</vt:lpstr>
      <vt:lpstr> </vt:lpstr>
      <vt:lpstr>State Board of Investment (SBI)</vt:lpstr>
      <vt:lpstr>Target Investment Allocation</vt:lpstr>
      <vt:lpstr>Short and Long-Term Net Investment Returns</vt:lpstr>
      <vt:lpstr>Investment Returns Fund Most of Pensions</vt:lpstr>
      <vt:lpstr>Minnesota State Retirement System</vt:lpstr>
      <vt:lpstr>MSRS Plans</vt:lpstr>
      <vt:lpstr>MSRS General Plan Funding History</vt:lpstr>
      <vt:lpstr>MSRS Correctional Plan Funding History</vt:lpstr>
      <vt:lpstr>MSRS State Patrol Plan Funding History</vt:lpstr>
      <vt:lpstr>MSRS 2010 Benefit Reforms</vt:lpstr>
      <vt:lpstr>Public Employee Retirement Association</vt:lpstr>
      <vt:lpstr>PERA Plans</vt:lpstr>
      <vt:lpstr>PERA General Plan Funding History</vt:lpstr>
      <vt:lpstr>PERA Police &amp; Fire Funding History</vt:lpstr>
      <vt:lpstr>PERA Correctional Plan Funding History</vt:lpstr>
      <vt:lpstr>PERA 2010 Benefit Reforms</vt:lpstr>
      <vt:lpstr>Teachers Retirement Association </vt:lpstr>
      <vt:lpstr>TRA Funding History</vt:lpstr>
      <vt:lpstr>TRA 2010 Benefit Reforms</vt:lpstr>
      <vt:lpstr>Slide 21</vt:lpstr>
      <vt:lpstr>What happened in other states?</vt:lpstr>
      <vt:lpstr>MN Pensions More Conservative than Other States</vt:lpstr>
      <vt:lpstr>Other Updates</vt:lpstr>
      <vt:lpstr>Questions</vt:lpstr>
    </vt:vector>
  </TitlesOfParts>
  <Company>MSRS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eml</dc:creator>
  <cp:lastModifiedBy>Software Administration</cp:lastModifiedBy>
  <cp:revision>343</cp:revision>
  <dcterms:created xsi:type="dcterms:W3CDTF">2007-04-19T15:03:50Z</dcterms:created>
  <dcterms:modified xsi:type="dcterms:W3CDTF">2011-02-01T17:43:54Z</dcterms:modified>
</cp:coreProperties>
</file>