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49"/>
  </p:notesMasterIdLst>
  <p:handoutMasterIdLst>
    <p:handoutMasterId r:id="rId50"/>
  </p:handoutMasterIdLst>
  <p:sldIdLst>
    <p:sldId id="528" r:id="rId5"/>
    <p:sldId id="485" r:id="rId6"/>
    <p:sldId id="486" r:id="rId7"/>
    <p:sldId id="487" r:id="rId8"/>
    <p:sldId id="488" r:id="rId9"/>
    <p:sldId id="490" r:id="rId10"/>
    <p:sldId id="491" r:id="rId11"/>
    <p:sldId id="529" r:id="rId12"/>
    <p:sldId id="493" r:id="rId13"/>
    <p:sldId id="524" r:id="rId14"/>
    <p:sldId id="495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26" r:id="rId24"/>
    <p:sldId id="527" r:id="rId25"/>
    <p:sldId id="505" r:id="rId26"/>
    <p:sldId id="507" r:id="rId27"/>
    <p:sldId id="510" r:id="rId28"/>
    <p:sldId id="512" r:id="rId29"/>
    <p:sldId id="513" r:id="rId30"/>
    <p:sldId id="530" r:id="rId31"/>
    <p:sldId id="508" r:id="rId32"/>
    <p:sldId id="515" r:id="rId33"/>
    <p:sldId id="549" r:id="rId34"/>
    <p:sldId id="546" r:id="rId35"/>
    <p:sldId id="518" r:id="rId36"/>
    <p:sldId id="531" r:id="rId37"/>
    <p:sldId id="538" r:id="rId38"/>
    <p:sldId id="537" r:id="rId39"/>
    <p:sldId id="547" r:id="rId40"/>
    <p:sldId id="536" r:id="rId41"/>
    <p:sldId id="545" r:id="rId42"/>
    <p:sldId id="535" r:id="rId43"/>
    <p:sldId id="534" r:id="rId44"/>
    <p:sldId id="533" r:id="rId45"/>
    <p:sldId id="541" r:id="rId46"/>
    <p:sldId id="542" r:id="rId47"/>
    <p:sldId id="52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evitt, Matthew (MDA)" initials="MM(" lastIdx="2" clrIdx="0">
    <p:extLst>
      <p:ext uri="{19B8F6BF-5375-455C-9EA6-DF929625EA0E}">
        <p15:presenceInfo xmlns:p15="http://schemas.microsoft.com/office/powerpoint/2012/main" userId="S::Matthew.McDevitt@state.mn.us::8a4654bb-4de5-4b05-b1ed-12a09ad1fb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003865"/>
    <a:srgbClr val="000000"/>
    <a:srgbClr val="78BE21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7" autoAdjust="0"/>
    <p:restoredTop sz="89889" autoAdjust="0"/>
  </p:normalViewPr>
  <p:slideViewPr>
    <p:cSldViewPr snapToGrid="0">
      <p:cViewPr varScale="1">
        <p:scale>
          <a:sx n="77" d="100"/>
          <a:sy n="77" d="100"/>
        </p:scale>
        <p:origin x="470" y="62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2T10:25:14.306" idx="2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1/22/2021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7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5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2010 Minnesota Bankers Association Agriculture Conference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Minnesota Rural Finance Authority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5BE03D-A7EB-4B52-B0C5-1077E7AA8A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1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2010 Minnesota Bankers Association Agriculture Conference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Minnesota Rural Finance Authority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5BE03D-A7EB-4B52-B0C5-1077E7AA8AA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0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5" y="1652093"/>
            <a:ext cx="6118629" cy="842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0" y="5851878"/>
            <a:ext cx="3613535" cy="497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12192000" cy="34778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544615"/>
            <a:ext cx="3613535" cy="4976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544615"/>
            <a:ext cx="3613535" cy="49760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Here | mn.gov/websiteurl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0" y="609243"/>
            <a:ext cx="3613535" cy="497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MN Rural Finance Authority and AgBMP </a:t>
            </a:r>
          </a:p>
        </p:txBody>
      </p:sp>
      <p:pic>
        <p:nvPicPr>
          <p:cNvPr id="2050" name="Picture 2" descr="RFA Logo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1" y="1243012"/>
            <a:ext cx="5394671" cy="12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Matt McDevitt, Ag Finance Supervisor</a:t>
            </a:r>
          </a:p>
        </p:txBody>
      </p:sp>
    </p:spTree>
    <p:extLst>
      <p:ext uri="{BB962C8B-B14F-4D97-AF65-F5344CB8AC3E}">
        <p14:creationId xmlns:p14="http://schemas.microsoft.com/office/powerpoint/2010/main" val="410786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MN Rural Finance Authority Loan Programs</a:t>
            </a:r>
          </a:p>
        </p:txBody>
      </p:sp>
      <p:pic>
        <p:nvPicPr>
          <p:cNvPr id="2050" name="Picture 2" descr="RFA Logo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1" y="1243012"/>
            <a:ext cx="5394671" cy="12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02467" y="5041204"/>
            <a:ext cx="6587067" cy="57378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6139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RFA History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33590"/>
            <a:ext cx="8229600" cy="4767209"/>
          </a:xfrm>
        </p:spPr>
        <p:txBody>
          <a:bodyPr numCol="2">
            <a:noAutofit/>
          </a:bodyPr>
          <a:lstStyle/>
          <a:p>
            <a:r>
              <a:rPr lang="en-US" sz="2000" dirty="0"/>
              <a:t>Established in 1986 with the Restructure Loan Program</a:t>
            </a:r>
          </a:p>
          <a:p>
            <a:r>
              <a:rPr lang="en-US" sz="2000" dirty="0"/>
              <a:t>Beginning Farmer Loan Program in 1987</a:t>
            </a:r>
          </a:p>
          <a:p>
            <a:r>
              <a:rPr lang="en-US" sz="2000" dirty="0"/>
              <a:t>Aggie Bond in 1991</a:t>
            </a:r>
          </a:p>
          <a:p>
            <a:r>
              <a:rPr lang="en-US" sz="2000" dirty="0"/>
              <a:t>Ag Improvement Loan Program in 1992</a:t>
            </a:r>
          </a:p>
          <a:p>
            <a:r>
              <a:rPr lang="en-US" sz="2000" dirty="0"/>
              <a:t>Livestock Expansion Loan Program in 1994</a:t>
            </a:r>
          </a:p>
          <a:p>
            <a:r>
              <a:rPr lang="en-US" sz="2000" dirty="0"/>
              <a:t>Revolving account for Stock Loan Program in 1994</a:t>
            </a:r>
          </a:p>
          <a:p>
            <a:r>
              <a:rPr lang="en-US" sz="2000" dirty="0"/>
              <a:t>Methane Digester  Loan Program in 2002</a:t>
            </a:r>
          </a:p>
          <a:p>
            <a:r>
              <a:rPr lang="en-US" sz="2000" dirty="0"/>
              <a:t>Livestock Equipment Loan Program in 2005</a:t>
            </a:r>
          </a:p>
          <a:p>
            <a:r>
              <a:rPr lang="en-US" sz="2000" dirty="0"/>
              <a:t>Disaster Recovery Loan Program in 2007</a:t>
            </a:r>
          </a:p>
          <a:p>
            <a:r>
              <a:rPr lang="en-US" sz="2000" dirty="0"/>
              <a:t>Pilot Agricultural Microloan Program in 2012 </a:t>
            </a:r>
          </a:p>
          <a:p>
            <a:r>
              <a:rPr lang="en-US" sz="2000" dirty="0"/>
              <a:t>Farm Opportunity Loan Program in 2015</a:t>
            </a:r>
          </a:p>
        </p:txBody>
      </p:sp>
      <p:pic>
        <p:nvPicPr>
          <p:cNvPr id="2051" name="Picture 3" descr="C:\Users\rroles\AppData\Local\Microsoft\Windows\Temporary Internet Files\Content.IE5\DQLS0N98\MC900203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838325"/>
            <a:ext cx="1812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Purpose of RFA and Main Audience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/>
              <a:t>Provide eligible Minnesota farmers affordable financing under terms and conditions not available from other credit sources.</a:t>
            </a:r>
          </a:p>
          <a:p>
            <a:pPr eaLnBrk="1" hangingPunct="1"/>
            <a:r>
              <a:rPr lang="en-US" sz="4000" dirty="0"/>
              <a:t>Beginning farmers</a:t>
            </a:r>
          </a:p>
          <a:p>
            <a:pPr eaLnBrk="1" hangingPunct="1"/>
            <a:r>
              <a:rPr lang="en-US" sz="4000" dirty="0"/>
              <a:t>Livestock producers</a:t>
            </a:r>
          </a:p>
          <a:p>
            <a:pPr eaLnBrk="1" hangingPunct="1"/>
            <a:r>
              <a:rPr lang="en-US" sz="4000" dirty="0"/>
              <a:t>Farmers facing financial adversity</a:t>
            </a:r>
          </a:p>
          <a:p>
            <a:pPr eaLnBrk="1" hangingPunct="1"/>
            <a:r>
              <a:rPr lang="en-US" sz="4000" dirty="0"/>
              <a:t>All farmers</a:t>
            </a:r>
          </a:p>
          <a:p>
            <a:pPr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Full time farmer = Majority of income comes from farming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0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Goals of RFA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4831849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Help Minnesota farmers</a:t>
            </a:r>
          </a:p>
          <a:p>
            <a:pPr eaLnBrk="1" hangingPunct="1"/>
            <a:r>
              <a:rPr lang="en-US" sz="3200" dirty="0"/>
              <a:t>Help local institutions be competitive</a:t>
            </a:r>
          </a:p>
          <a:p>
            <a:pPr lvl="1" eaLnBrk="1" hangingPunct="1"/>
            <a:r>
              <a:rPr lang="en-US" sz="3200" dirty="0"/>
              <a:t>Lower interest rates</a:t>
            </a:r>
          </a:p>
          <a:p>
            <a:pPr lvl="1" eaLnBrk="1" hangingPunct="1"/>
            <a:r>
              <a:rPr lang="en-US" sz="3200" dirty="0"/>
              <a:t>Share risk</a:t>
            </a:r>
          </a:p>
          <a:p>
            <a:pPr lvl="1" eaLnBrk="1" hangingPunct="1"/>
            <a:r>
              <a:rPr lang="en-US" sz="3200" dirty="0"/>
              <a:t>Manage local lending limits</a:t>
            </a:r>
          </a:p>
          <a:p>
            <a:pPr eaLnBrk="1" hangingPunct="1"/>
            <a:r>
              <a:rPr lang="en-US" sz="3200" dirty="0"/>
              <a:t>Easy to use and prompt approval process</a:t>
            </a:r>
          </a:p>
          <a:p>
            <a:pPr eaLnBrk="1" hangingPunct="1"/>
            <a:r>
              <a:rPr lang="en-US" sz="3200" dirty="0"/>
              <a:t>Utilize local lenders supporting loan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36202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Funded?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16" y="1363579"/>
            <a:ext cx="8414084" cy="53420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2800" b="1" dirty="0">
                <a:solidFill>
                  <a:schemeClr val="tx2"/>
                </a:solidFill>
              </a:rPr>
              <a:t>Sale of State Bonds 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b="1" dirty="0"/>
              <a:t>	(RFA has to pay these back)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b="1" dirty="0"/>
              <a:t>	* $50 Million appropriation in 2020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dirty="0"/>
              <a:t>		- Beginning Farmer &amp; Seller Assisted-Tax Exempt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dirty="0"/>
              <a:t>		- Agriculture Improvement- Tax Exempt/Taxable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dirty="0"/>
              <a:t>		- Livestock Expansion- Taxable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dirty="0"/>
              <a:t>		- Restructure II- Taxable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2800" b="1" dirty="0">
                <a:solidFill>
                  <a:schemeClr val="tx2"/>
                </a:solidFill>
              </a:rPr>
              <a:t>Allocation of Federal Tax-Exempt Bonds (Paper transactions)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b="1" dirty="0"/>
              <a:t>		</a:t>
            </a:r>
            <a:r>
              <a:rPr lang="en-US" sz="2800" dirty="0"/>
              <a:t>- Aggie Bond</a:t>
            </a:r>
            <a:endParaRPr lang="en-US" sz="2800" u="sng" dirty="0"/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2800" b="1" dirty="0">
                <a:solidFill>
                  <a:schemeClr val="tx2"/>
                </a:solidFill>
              </a:rPr>
              <a:t>Dedicated Revolving Account (Repayments go back into the account)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b="1" dirty="0"/>
              <a:t>		</a:t>
            </a:r>
            <a:r>
              <a:rPr lang="en-US" sz="2800" dirty="0"/>
              <a:t>-</a:t>
            </a:r>
            <a:r>
              <a:rPr lang="en-US" sz="2800" b="1" dirty="0"/>
              <a:t> </a:t>
            </a:r>
            <a:r>
              <a:rPr lang="en-US" sz="2800" dirty="0"/>
              <a:t>Disaster			- Microloan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dirty="0"/>
              <a:t>		- Livestock Equipment 	- Farm Opportunity</a:t>
            </a:r>
          </a:p>
          <a:p>
            <a:pPr marL="533400" indent="-533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-US" sz="2800" dirty="0"/>
              <a:t>		- Value Added Ag Product</a:t>
            </a:r>
            <a:endParaRPr lang="en-US" sz="2800" dirty="0">
              <a:solidFill>
                <a:schemeClr val="tx2"/>
              </a:solidFill>
            </a:endParaRPr>
          </a:p>
          <a:p>
            <a:pPr marL="533400" indent="-533400">
              <a:buNone/>
              <a:tabLst>
                <a:tab pos="1371600" algn="l"/>
              </a:tabLst>
            </a:pPr>
            <a:r>
              <a:rPr lang="en-US" sz="2000" dirty="0"/>
              <a:t>		</a:t>
            </a:r>
            <a:endParaRPr lang="en-US" dirty="0"/>
          </a:p>
        </p:txBody>
      </p:sp>
      <p:pic>
        <p:nvPicPr>
          <p:cNvPr id="1026" name="Picture 2" descr="C:\Users\rroles\AppData\Local\Microsoft\Windows\Temporary Internet Files\Content.IE5\9P0OXSPI\MC9004403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88" y="18586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9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RFA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600" b="1" dirty="0"/>
              <a:t>RFA Performance Measures </a:t>
            </a:r>
            <a:r>
              <a:rPr lang="en-US" sz="3600" b="1" i="1" dirty="0"/>
              <a:t>(1986 to 2020)</a:t>
            </a:r>
            <a:endParaRPr lang="en-US" sz="3600" i="1" dirty="0"/>
          </a:p>
          <a:p>
            <a:pPr lvl="1"/>
            <a:r>
              <a:rPr lang="en-US" sz="3600" dirty="0"/>
              <a:t>3,385 loans issued totaling $302 million</a:t>
            </a:r>
          </a:p>
          <a:p>
            <a:pPr lvl="1"/>
            <a:r>
              <a:rPr lang="en-US" sz="3600" dirty="0"/>
              <a:t>Losses taken on 21 loans (0.002% of total)</a:t>
            </a:r>
          </a:p>
          <a:p>
            <a:pPr lvl="1"/>
            <a:r>
              <a:rPr lang="en-US" sz="3600" dirty="0"/>
              <a:t>Currently have 703 active loans with balance of over $98.8 million</a:t>
            </a:r>
          </a:p>
        </p:txBody>
      </p:sp>
    </p:spTree>
    <p:extLst>
      <p:ext uri="{BB962C8B-B14F-4D97-AF65-F5344CB8AC3E}">
        <p14:creationId xmlns:p14="http://schemas.microsoft.com/office/powerpoint/2010/main" val="109819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How We Work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3600" dirty="0"/>
              <a:t>We participate with local lenders</a:t>
            </a:r>
          </a:p>
          <a:p>
            <a:pPr eaLnBrk="1" hangingPunct="1"/>
            <a:r>
              <a:rPr lang="en-US" sz="3600" dirty="0"/>
              <a:t>We take 45 % of the loan</a:t>
            </a:r>
          </a:p>
          <a:p>
            <a:r>
              <a:rPr lang="en-US" sz="3600" dirty="0"/>
              <a:t>Local lender does most of the paperwork</a:t>
            </a:r>
          </a:p>
          <a:p>
            <a:r>
              <a:rPr lang="en-US" sz="3600" dirty="0"/>
              <a:t>The local lender lends all of the money and we “buy” our 45% from them after the loan closes</a:t>
            </a:r>
          </a:p>
          <a:p>
            <a:pPr eaLnBrk="1" hangingPunct="1"/>
            <a:r>
              <a:rPr lang="en-US" sz="3600" dirty="0"/>
              <a:t>The borrower pays the lender, the lender pays us</a:t>
            </a:r>
          </a:p>
          <a:p>
            <a:pPr eaLnBrk="1" hangingPunct="1"/>
            <a:r>
              <a:rPr lang="en-US" sz="3600" dirty="0"/>
              <a:t>Loans contain 5-year prepayment penalty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Steps In Applying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40873" y="1379621"/>
            <a:ext cx="8769927" cy="5478379"/>
          </a:xfrm>
        </p:spPr>
        <p:txBody>
          <a:bodyPr>
            <a:noAutofit/>
          </a:bodyPr>
          <a:lstStyle/>
          <a:p>
            <a:pPr marL="609600" indent="-6096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Lender and applicant fill out application – available on website</a:t>
            </a:r>
          </a:p>
          <a:p>
            <a:pPr marL="609600" indent="-6096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Applicant pays $50 application fee</a:t>
            </a:r>
          </a:p>
          <a:p>
            <a:pPr marL="609600" indent="-6096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Lender sends packet to RFA Office in St Paul</a:t>
            </a:r>
          </a:p>
          <a:p>
            <a:pPr marL="1409700" lvl="2" indent="-609600">
              <a:spcAft>
                <a:spcPts val="0"/>
              </a:spcAft>
              <a:buFont typeface="+mj-lt"/>
              <a:buAutoNum type="alphaLcPeriod"/>
            </a:pPr>
            <a:r>
              <a:rPr lang="en-US" sz="2000" dirty="0"/>
              <a:t>Application</a:t>
            </a:r>
          </a:p>
          <a:p>
            <a:pPr marL="1409700" lvl="2" indent="-609600">
              <a:spcAft>
                <a:spcPts val="0"/>
              </a:spcAft>
              <a:buFont typeface="+mj-lt"/>
              <a:buAutoNum type="alphaLcPeriod"/>
            </a:pPr>
            <a:r>
              <a:rPr lang="en-US" sz="2000" dirty="0"/>
              <a:t>$50 Application fee</a:t>
            </a:r>
          </a:p>
          <a:p>
            <a:pPr marL="1409700" lvl="2" indent="-609600">
              <a:spcAft>
                <a:spcPts val="0"/>
              </a:spcAft>
              <a:buFont typeface="+mj-lt"/>
              <a:buAutoNum type="alphaLcPeriod"/>
            </a:pPr>
            <a:r>
              <a:rPr lang="en-US" sz="2000" dirty="0"/>
              <a:t>Lenders loan narrative/proposal and risk rating analysis</a:t>
            </a:r>
          </a:p>
          <a:p>
            <a:pPr marL="1409700" lvl="2" indent="-609600">
              <a:spcAft>
                <a:spcPts val="0"/>
              </a:spcAft>
              <a:buFont typeface="+mj-lt"/>
              <a:buAutoNum type="alphaLcPeriod"/>
            </a:pPr>
            <a:r>
              <a:rPr lang="en-US" sz="2000" dirty="0"/>
              <a:t>Updated financial statements and cash flow</a:t>
            </a:r>
          </a:p>
          <a:p>
            <a:pPr marL="1409700" lvl="2" indent="-609600">
              <a:spcAft>
                <a:spcPts val="0"/>
              </a:spcAft>
              <a:buFont typeface="+mj-lt"/>
              <a:buAutoNum type="alphaLcPeriod"/>
            </a:pPr>
            <a:r>
              <a:rPr lang="en-US" sz="2000" dirty="0"/>
              <a:t>Copies of last 2 – 3 years taxes including Schedule F</a:t>
            </a:r>
          </a:p>
          <a:p>
            <a:pPr marL="1409700" lvl="2" indent="-609600">
              <a:spcAft>
                <a:spcPts val="0"/>
              </a:spcAft>
              <a:buFont typeface="+mj-lt"/>
              <a:buAutoNum type="alphaLcPeriod"/>
            </a:pPr>
            <a:r>
              <a:rPr lang="en-US" sz="2000" dirty="0"/>
              <a:t>Appraisal of secured property</a:t>
            </a:r>
          </a:p>
          <a:p>
            <a:pPr marL="609600" indent="-6096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RFA will process, approve loan participation and send approval letter</a:t>
            </a:r>
          </a:p>
          <a:p>
            <a:pPr marL="609600" indent="-6096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Lender closes loans and sends signed copies of loan agreements and mortgage to RFA</a:t>
            </a:r>
          </a:p>
          <a:p>
            <a:pPr marL="609600" indent="-609600"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RFA sends out funds for participation amount and amortization schedule to loan payments</a:t>
            </a:r>
          </a:p>
        </p:txBody>
      </p:sp>
    </p:spTree>
    <p:extLst>
      <p:ext uri="{BB962C8B-B14F-4D97-AF65-F5344CB8AC3E}">
        <p14:creationId xmlns:p14="http://schemas.microsoft.com/office/powerpoint/2010/main" val="141400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/>
          <a:lstStyle/>
          <a:p>
            <a:r>
              <a:rPr lang="en-US" sz="4000" dirty="0"/>
              <a:t>Beginning Farmer and </a:t>
            </a:r>
            <a:br>
              <a:rPr lang="en-US" sz="4000" dirty="0"/>
            </a:br>
            <a:r>
              <a:rPr lang="en-US" sz="4000" dirty="0"/>
              <a:t>Seller Assisted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Help beginning, entry level farmers purchase real estate.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Can be bare land, farm site, or 5 acres with a barn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Net Worth can not exceed $851,000 (indexed for inflation)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Loan is limited to 45 percent of a qualifying loan to a maximum of $400,000 from RFA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Max debt per acre (80 acres x $3500 x 45%)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2.00% RFA interest rate for 10 years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Program may be used more than once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Enrollment in farm management program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dirty="0"/>
              <a:t>Obtain life insurance to cover loan amount</a:t>
            </a:r>
          </a:p>
          <a:p>
            <a:pPr marL="457200" lvl="1" indent="0">
              <a:buNone/>
            </a:pPr>
            <a:br>
              <a:rPr lang="en-US" dirty="0">
                <a:solidFill>
                  <a:schemeClr val="tx1"/>
                </a:solidFill>
                <a:latin typeface="+mn-l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Farmer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sz="3200" dirty="0"/>
              <a:t>A young farmer is buying a 15-acre farm site with a home, barns, and pasture for his beef cattle operation.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04781"/>
              </p:ext>
            </p:extLst>
          </p:nvPr>
        </p:nvGraphicFramePr>
        <p:xfrm>
          <a:off x="1235242" y="2883536"/>
          <a:ext cx="9817768" cy="389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933"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/>
                        <a:t>Creditor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/>
                        <a:t>Dollars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/>
                        <a:t>Interest</a:t>
                      </a:r>
                      <a:r>
                        <a:rPr lang="en-US" sz="2800" b="1" u="sng" baseline="0" dirty="0"/>
                        <a:t> Rate</a:t>
                      </a:r>
                      <a:endParaRPr lang="en-US" sz="2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/>
                        <a:t>Lien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Purchase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Down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1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Remaining Credit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$160,000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RFA’s 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$72,000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Shared First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Lender’s 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$88,000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Shared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First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67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133" y="207189"/>
            <a:ext cx="6400800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Beginning Farmer </a:t>
            </a:r>
            <a:br>
              <a:rPr lang="en-US" b="1" dirty="0"/>
            </a:br>
            <a:r>
              <a:rPr lang="en-US" b="1" dirty="0"/>
              <a:t>Tax Credit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925" y="1843088"/>
            <a:ext cx="7023883" cy="3600450"/>
          </a:xfrm>
        </p:spPr>
        <p:txBody>
          <a:bodyPr/>
          <a:lstStyle/>
          <a:p>
            <a:r>
              <a:rPr lang="en-US" sz="2800" dirty="0"/>
              <a:t>Governor Dayton signed into law on May 30 2018</a:t>
            </a:r>
          </a:p>
          <a:p>
            <a:r>
              <a:rPr lang="en-US" sz="2800" dirty="0"/>
              <a:t>Effective January 1, 2018</a:t>
            </a:r>
          </a:p>
          <a:p>
            <a:r>
              <a:rPr lang="en-US" sz="2800" dirty="0"/>
              <a:t>Similar to programs in Iowa and Nebraska, Minnesota 1</a:t>
            </a:r>
            <a:r>
              <a:rPr lang="en-US" sz="2800" baseline="30000" dirty="0"/>
              <a:t>st</a:t>
            </a:r>
            <a:r>
              <a:rPr lang="en-US" sz="2800" dirty="0"/>
              <a:t> state to include the sale of ag assets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0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FSA/RFA Working Together for Minnesota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i="1" dirty="0"/>
              <a:t>Memorandum of Understanding</a:t>
            </a:r>
            <a:endParaRPr lang="en-US" sz="2800" b="1" dirty="0"/>
          </a:p>
          <a:p>
            <a:pPr>
              <a:buFontTx/>
              <a:buNone/>
            </a:pPr>
            <a:r>
              <a:rPr lang="en-US" sz="2800" b="1" dirty="0"/>
              <a:t>For Beginning Farmers</a:t>
            </a:r>
            <a:r>
              <a:rPr lang="en-US" sz="2800" dirty="0"/>
              <a:t>:</a:t>
            </a:r>
          </a:p>
          <a:p>
            <a:r>
              <a:rPr lang="en-US" sz="2800" dirty="0"/>
              <a:t>FSA agrees to waive the 1% origination fee</a:t>
            </a:r>
          </a:p>
          <a:p>
            <a:r>
              <a:rPr lang="en-US" sz="2800" dirty="0"/>
              <a:t>FSA agrees to issue 95% Guarantees</a:t>
            </a:r>
          </a:p>
          <a:p>
            <a:r>
              <a:rPr lang="en-US" sz="2800" dirty="0"/>
              <a:t>Applies to regular or “Down Payment D-FO” loans</a:t>
            </a:r>
          </a:p>
          <a:p>
            <a:r>
              <a:rPr lang="en-US" sz="2800" dirty="0"/>
              <a:t>RFA will do a 20-year balloon on loans including FSA Beginning Farmer Down Payment Program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073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FSA/RFA Working Together for Minnesota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333501"/>
            <a:ext cx="8458200" cy="1638177"/>
          </a:xfrm>
        </p:spPr>
        <p:txBody>
          <a:bodyPr>
            <a:noAutofit/>
          </a:bodyPr>
          <a:lstStyle/>
          <a:p>
            <a:r>
              <a:rPr lang="en-US" sz="2800" dirty="0"/>
              <a:t>FSA/RFA Example Using The Beginning Farmer Loan Program</a:t>
            </a:r>
            <a:br>
              <a:rPr lang="en-US" sz="2800" b="1" dirty="0"/>
            </a:br>
            <a:r>
              <a:rPr lang="en-US" sz="2800" dirty="0"/>
              <a:t>$500,000 Purchase Price  </a:t>
            </a:r>
            <a:br>
              <a:rPr lang="en-US" sz="2800" dirty="0"/>
            </a:br>
            <a:r>
              <a:rPr lang="en-US" sz="2800" dirty="0"/>
              <a:t>$25,000 Down payment (5% down)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48880"/>
              </p:ext>
            </p:extLst>
          </p:nvPr>
        </p:nvGraphicFramePr>
        <p:xfrm>
          <a:off x="1599046" y="3238379"/>
          <a:ext cx="8554028" cy="346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Creditor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Dollars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Interest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Position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Credit Needed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$475,000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FSA DownPayment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$225,000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Second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Remaining Credit Needed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$250,000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RFA’s 45%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$112,500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2.00%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Shared First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Lender’s 55%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$137,500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5.00% +/-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Shared First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00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295400"/>
          </a:xfrm>
        </p:spPr>
        <p:txBody>
          <a:bodyPr/>
          <a:lstStyle/>
          <a:p>
            <a:r>
              <a:rPr lang="en-US" dirty="0"/>
              <a:t>Agricultural Improvement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Used to f</a:t>
            </a:r>
            <a:r>
              <a:rPr lang="en-US" sz="3200" dirty="0">
                <a:solidFill>
                  <a:schemeClr val="tx1"/>
                </a:solidFill>
              </a:rPr>
              <a:t>inance improvements to the farm for any ag related purpose, such as livestock buildings, grain handling facilities, machine storage, and manure systems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Net Worth can not exceed $</a:t>
            </a:r>
            <a:r>
              <a:rPr lang="en-US" sz="3200" dirty="0">
                <a:ea typeface="+mn-ea"/>
                <a:cs typeface="+mn-cs"/>
              </a:rPr>
              <a:t>851,0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00 (indexed for inflation)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Loan is limited to 45 percent of a qualifying loan to a maximum of $</a:t>
            </a:r>
            <a:r>
              <a:rPr lang="en-US" sz="3200" dirty="0">
                <a:ea typeface="+mn-ea"/>
                <a:cs typeface="+mn-cs"/>
              </a:rPr>
              <a:t>4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00,000 from RFA</a:t>
            </a:r>
          </a:p>
          <a:p>
            <a:pPr lvl="1"/>
            <a:r>
              <a:rPr lang="en-US" sz="3200" dirty="0"/>
              <a:t>2</a:t>
            </a:r>
            <a:r>
              <a:rPr lang="en-US" sz="3200" dirty="0">
                <a:ea typeface="+mn-ea"/>
                <a:cs typeface="+mn-cs"/>
              </a:rPr>
              <a:t>.25% RFA interest rate for 10 years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9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Livestock Expansion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r>
              <a:rPr lang="en-US" sz="2800" dirty="0"/>
              <a:t>C</a:t>
            </a:r>
            <a:r>
              <a:rPr lang="en-US" sz="2800" dirty="0">
                <a:solidFill>
                  <a:schemeClr val="tx1"/>
                </a:solidFill>
              </a:rPr>
              <a:t>reates affordable financing for new state-of-the-art livestock production facilities</a:t>
            </a:r>
          </a:p>
          <a:p>
            <a:pPr lvl="1"/>
            <a:r>
              <a:rPr lang="en-US" sz="2800" dirty="0"/>
              <a:t>Used for new hog barns, poultry barns, cattle barns, robotic milkers, etc.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Net Worth that does not exceed $</a:t>
            </a:r>
            <a:r>
              <a:rPr lang="en-US" sz="2800" dirty="0"/>
              <a:t>1,809</a:t>
            </a:r>
            <a:r>
              <a:rPr lang="en-US" sz="2800" dirty="0">
                <a:solidFill>
                  <a:schemeClr val="tx1"/>
                </a:solidFill>
              </a:rPr>
              <a:t>,000 (indexed for inflation)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Loan is limited to 45 percent of a qualifying loan up to a maximum of $</a:t>
            </a:r>
            <a:r>
              <a:rPr lang="en-US" sz="2800" dirty="0"/>
              <a:t>525</a:t>
            </a:r>
            <a:r>
              <a:rPr lang="en-US" sz="2800" dirty="0">
                <a:solidFill>
                  <a:schemeClr val="tx1"/>
                </a:solidFill>
              </a:rPr>
              <a:t>,000 from RFA</a:t>
            </a:r>
          </a:p>
          <a:p>
            <a:pPr lvl="1"/>
            <a:r>
              <a:rPr lang="en-US" sz="2800" dirty="0"/>
              <a:t>2.50% RFA interest rate for 10 years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1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Restructure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Restructure loans help farmers reorganize their farm debt to improve cash flow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Net Worth that does not exceed $</a:t>
            </a:r>
            <a:r>
              <a:rPr lang="en-US" sz="3200" dirty="0">
                <a:ea typeface="+mn-ea"/>
                <a:cs typeface="+mn-cs"/>
              </a:rPr>
              <a:t>1,809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,000 (indexed for inflation)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Loan is limited to 45 percent of a qualifying loan up to a maximum of $</a:t>
            </a:r>
            <a:r>
              <a:rPr lang="en-US" sz="3200" dirty="0">
                <a:ea typeface="+mn-ea"/>
                <a:cs typeface="+mn-cs"/>
              </a:rPr>
              <a:t>525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,000 from RFA</a:t>
            </a:r>
          </a:p>
          <a:p>
            <a:pPr lvl="1"/>
            <a:r>
              <a:rPr lang="en-US" sz="3200" dirty="0"/>
              <a:t>2</a:t>
            </a:r>
            <a:r>
              <a:rPr lang="en-US" sz="3200" dirty="0">
                <a:ea typeface="+mn-ea"/>
                <a:cs typeface="+mn-cs"/>
              </a:rPr>
              <a:t>.50% RFA interest rate for 10 years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15" descr="bl00930_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36569" y="4784559"/>
            <a:ext cx="327292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376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State or Federal declared disaster, or a disaster area as determined by the RFA Board</a:t>
            </a:r>
          </a:p>
          <a:p>
            <a:r>
              <a:rPr lang="en-US" sz="3200" dirty="0"/>
              <a:t>Help farmers affected by recent disasters for farm expenses not covered by insurance</a:t>
            </a:r>
          </a:p>
          <a:p>
            <a:r>
              <a:rPr lang="en-US" sz="3200" dirty="0"/>
              <a:t>Used to help clean up, replace feedstock and other inputs, or repair buildings</a:t>
            </a:r>
          </a:p>
          <a:p>
            <a:r>
              <a:rPr lang="en-US" sz="3200" dirty="0"/>
              <a:t>Can be used to purchase watering systems during a drought disaster</a:t>
            </a:r>
          </a:p>
          <a:p>
            <a:r>
              <a:rPr lang="en-US" sz="3200" dirty="0"/>
              <a:t>Cover the loss of revenue when there is a contagious disease (animal or human)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2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Loan is limited to 45 percent of a qualifying loan to a maximum of $200,000 from RFA</a:t>
            </a:r>
          </a:p>
          <a:p>
            <a:pPr lvl="1"/>
            <a:r>
              <a:rPr lang="en-US" sz="3600" dirty="0"/>
              <a:t>0% RFA interest rate</a:t>
            </a:r>
          </a:p>
          <a:p>
            <a:pPr lvl="1"/>
            <a:r>
              <a:rPr lang="en-US" sz="3600" dirty="0"/>
              <a:t>No payment required in first two years </a:t>
            </a:r>
          </a:p>
          <a:p>
            <a:pPr lvl="1"/>
            <a:r>
              <a:rPr lang="en-US" sz="3600" dirty="0"/>
              <a:t>No maximum net worth</a:t>
            </a:r>
          </a:p>
          <a:p>
            <a:pPr lvl="1"/>
            <a:r>
              <a:rPr lang="en-US" sz="3600" dirty="0"/>
              <a:t>Collateral is negotiable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5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328" y="2036064"/>
            <a:ext cx="7022592" cy="3425952"/>
          </a:xfrm>
        </p:spPr>
        <p:txBody>
          <a:bodyPr>
            <a:noAutofit/>
          </a:bodyPr>
          <a:lstStyle/>
          <a:p>
            <a:r>
              <a:rPr lang="en-US" sz="3200" dirty="0"/>
              <a:t>57 Disaster Recovery loans issued for $3.7 million</a:t>
            </a:r>
          </a:p>
          <a:p>
            <a:r>
              <a:rPr lang="en-US" sz="3200" dirty="0"/>
              <a:t>6 loans for $860K have been issued to cover loss of revenue due to Covid-19</a:t>
            </a:r>
          </a:p>
          <a:p>
            <a:r>
              <a:rPr lang="en-US" sz="3200" dirty="0"/>
              <a:t>Multiple hazards have been added Legislatively over the past 3 years</a:t>
            </a:r>
          </a:p>
        </p:txBody>
      </p:sp>
    </p:spTree>
    <p:extLst>
      <p:ext uri="{BB962C8B-B14F-4D97-AF65-F5344CB8AC3E}">
        <p14:creationId xmlns:p14="http://schemas.microsoft.com/office/powerpoint/2010/main" val="155185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Livestock Equipment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364" y="1600200"/>
            <a:ext cx="8823036" cy="52578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Help beginning farmers purchase livestock related equipment, facilities and improvements</a:t>
            </a:r>
            <a:endParaRPr lang="en-US" sz="3200" dirty="0">
              <a:solidFill>
                <a:schemeClr val="tx1"/>
              </a:solidFill>
            </a:endParaRPr>
          </a:p>
          <a:p>
            <a:pPr lvl="1"/>
            <a:r>
              <a:rPr lang="en-US" sz="3200" dirty="0"/>
              <a:t>Net Worth can not exceed $484,266 (indexed for inflation)</a:t>
            </a:r>
          </a:p>
          <a:p>
            <a:pPr lvl="1"/>
            <a:r>
              <a:rPr lang="en-US" sz="3200" dirty="0"/>
              <a:t>Loan is limited to 45 percent of a qualifying loan to a maximum of $100,000 from RFA</a:t>
            </a:r>
          </a:p>
          <a:p>
            <a:pPr lvl="1"/>
            <a:r>
              <a:rPr lang="en-US" sz="3200" dirty="0"/>
              <a:t>2.00% RFA interest rate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Must be principal owner of livestock for which the equipment will be used</a:t>
            </a:r>
            <a:b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58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Opportunity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182" y="1600201"/>
            <a:ext cx="9377218" cy="51238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Used to purchase machinery/ equipment to: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- Add value to crops or livestock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- Adopt best management practices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- Reduce or improve management of ag inputs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- Increase production of on-farm energy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No maximum net worth requirement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Individual loan 45% up to $100,000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Group loan 45% up to $250,000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2.00% RFA interest rate for 10 years</a:t>
            </a:r>
          </a:p>
        </p:txBody>
      </p:sp>
    </p:spTree>
    <p:extLst>
      <p:ext uri="{BB962C8B-B14F-4D97-AF65-F5344CB8AC3E}">
        <p14:creationId xmlns:p14="http://schemas.microsoft.com/office/powerpoint/2010/main" val="295015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420" y="158089"/>
            <a:ext cx="6400800" cy="11303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Beginning Farmer </a:t>
            </a:r>
            <a:br>
              <a:rPr lang="en-US" b="1" dirty="0"/>
            </a:br>
            <a:r>
              <a:rPr lang="en-US" b="1" dirty="0"/>
              <a:t>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70" y="1488517"/>
            <a:ext cx="8878105" cy="5369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 The credit to the agricultural asset owner is as follows: </a:t>
            </a:r>
          </a:p>
          <a:p>
            <a:r>
              <a:rPr lang="en-US" sz="2800" dirty="0"/>
              <a:t>Take a credit against the tax due</a:t>
            </a:r>
          </a:p>
          <a:p>
            <a:r>
              <a:rPr lang="en-US" sz="2800" dirty="0"/>
              <a:t>5% of the lesser of the sale price or fair market value of the agricultural asset up to a maximum of $32,000; </a:t>
            </a:r>
          </a:p>
          <a:p>
            <a:r>
              <a:rPr lang="en-US" sz="2800" dirty="0"/>
              <a:t>10% of the gross rental income in each of the 1st, 2nd, and 3rd years of the rental agreement, up to a maximum of $7,000 per year, or </a:t>
            </a:r>
          </a:p>
          <a:p>
            <a:r>
              <a:rPr lang="en-US" sz="2800" dirty="0"/>
              <a:t>15% of the cash equivalent of the gross rental income in each of the 1st, 2nd, and 3rd years of a share rent agreement, up to a maximum of $10,000 per year. </a:t>
            </a:r>
          </a:p>
        </p:txBody>
      </p:sp>
    </p:spTree>
    <p:extLst>
      <p:ext uri="{BB962C8B-B14F-4D97-AF65-F5344CB8AC3E}">
        <p14:creationId xmlns:p14="http://schemas.microsoft.com/office/powerpoint/2010/main" val="1381286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9575-D0C4-4A87-AC50-B265551D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Added Agriculture Product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688D-078F-4179-A8BF-2101F9670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program is designed to provide financing for farmers with limited capital who want to buy stock in a cooperative proposing to build or purchase and operate an agricultural product processing facility in Minnesota.  </a:t>
            </a:r>
          </a:p>
          <a:p>
            <a:pPr marL="0" indent="0">
              <a:buNone/>
            </a:pPr>
            <a:r>
              <a:rPr lang="en-US" dirty="0"/>
              <a:t>The RFA will participate in loans at 45% of the loan up to a maximum of $40,000.  </a:t>
            </a:r>
          </a:p>
        </p:txBody>
      </p:sp>
    </p:spTree>
    <p:extLst>
      <p:ext uri="{BB962C8B-B14F-4D97-AF65-F5344CB8AC3E}">
        <p14:creationId xmlns:p14="http://schemas.microsoft.com/office/powerpoint/2010/main" val="225371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6600-E18C-4202-AF06-76E47221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Methane Digester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35534-441B-437B-A640-211AD927C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purpose is to help finance the purchase of necessary equipment and the construction of a system that will utilize manure to produce electricity.  </a:t>
            </a:r>
          </a:p>
          <a:p>
            <a:r>
              <a:rPr lang="en-US" dirty="0"/>
              <a:t>No net worth requirement </a:t>
            </a:r>
          </a:p>
          <a:p>
            <a:r>
              <a:rPr lang="en-US" dirty="0"/>
              <a:t>Individual loan 45% up to $250,000 </a:t>
            </a:r>
          </a:p>
          <a:p>
            <a:r>
              <a:rPr lang="en-US" dirty="0"/>
              <a:t>0% interest rate for up to 10 years</a:t>
            </a:r>
          </a:p>
          <a:p>
            <a:r>
              <a:rPr lang="en-US" dirty="0"/>
              <a:t>Loan may be used as a match for Federal loans or grants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A0313-983F-479F-AA48-80B2313E4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Optional Tagline Goes Here | mn.gov/websiteurl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50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Prepayment penalty starts at 10%, then reduces 2% per year </a:t>
            </a:r>
          </a:p>
          <a:p>
            <a:r>
              <a:rPr lang="en-US" sz="3600" dirty="0"/>
              <a:t>A borrower may pay additional principal of 10% of the loan amount without penalty</a:t>
            </a:r>
          </a:p>
          <a:p>
            <a:r>
              <a:rPr lang="en-US" sz="3600" dirty="0"/>
              <a:t>All RFA loans should have a loan term of no more than 10 years 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(except when using FSA BFDP)</a:t>
            </a:r>
          </a:p>
          <a:p>
            <a:r>
              <a:rPr lang="en-US" sz="3600" dirty="0"/>
              <a:t>Can be amortized longer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2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113A-DA0C-4F1C-BD84-8A048F9A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AD3E-8803-4D44-BEFE-EE28D941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112"/>
            <a:ext cx="10515600" cy="45188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Program Basics</a:t>
            </a:r>
          </a:p>
          <a:p>
            <a:r>
              <a:rPr lang="en-US" dirty="0"/>
              <a:t>Local Water Quality Improvements</a:t>
            </a:r>
          </a:p>
          <a:p>
            <a:pPr lvl="1"/>
            <a:r>
              <a:rPr lang="en-US" dirty="0"/>
              <a:t>Pollution Problems</a:t>
            </a:r>
          </a:p>
          <a:p>
            <a:pPr lvl="1"/>
            <a:r>
              <a:rPr lang="en-US" dirty="0"/>
              <a:t>Drinking Water Standard </a:t>
            </a:r>
          </a:p>
          <a:p>
            <a:pPr lvl="1"/>
            <a:r>
              <a:rPr lang="en-US" dirty="0"/>
              <a:t>Odor</a:t>
            </a:r>
          </a:p>
          <a:p>
            <a:pPr lvl="1"/>
            <a:endParaRPr lang="en-US" dirty="0"/>
          </a:p>
          <a:p>
            <a:r>
              <a:rPr lang="en-US" dirty="0"/>
              <a:t>Local Governments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Water resource managers</a:t>
            </a:r>
          </a:p>
          <a:p>
            <a:r>
              <a:rPr lang="en-US" dirty="0"/>
              <a:t>Local Lenders</a:t>
            </a:r>
          </a:p>
          <a:p>
            <a:r>
              <a:rPr lang="en-US" dirty="0"/>
              <a:t>Local Borrowers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8625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AFCF-22B7-4951-89CF-596963AF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FE6F9-492D-48DE-9D6C-A38514E92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Program Terms</a:t>
            </a:r>
          </a:p>
          <a:p>
            <a:r>
              <a:rPr lang="en-US" b="1" dirty="0"/>
              <a:t>MAXIMUM $200,000 </a:t>
            </a:r>
            <a:r>
              <a:rPr lang="en-US" dirty="0"/>
              <a:t>total per person at any given time</a:t>
            </a:r>
            <a:endParaRPr lang="en-US" b="1" dirty="0">
              <a:cs typeface="Arial" pitchFamily="34" charset="0"/>
            </a:endParaRPr>
          </a:p>
          <a:p>
            <a:r>
              <a:rPr lang="en-US" dirty="0">
                <a:cs typeface="Arial" pitchFamily="34" charset="0"/>
              </a:rPr>
              <a:t>Up to a maximum of a 10-year term</a:t>
            </a:r>
          </a:p>
          <a:p>
            <a:r>
              <a:rPr lang="en-US" dirty="0">
                <a:cs typeface="Arial" pitchFamily="34" charset="0"/>
              </a:rPr>
              <a:t>AgBMP Program lends the money at 0% </a:t>
            </a:r>
          </a:p>
          <a:p>
            <a:r>
              <a:rPr lang="en-US" dirty="0">
                <a:cs typeface="Arial" pitchFamily="34" charset="0"/>
              </a:rPr>
              <a:t>The lender then can charge a maximum of 3% interest + customary fees</a:t>
            </a:r>
          </a:p>
          <a:p>
            <a:r>
              <a:rPr lang="en-US" dirty="0">
                <a:cs typeface="Arial" pitchFamily="34" charset="0"/>
              </a:rPr>
              <a:t>The program has had a 100% repayment rate.  Never lost a dollar.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34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72D7-BE92-48A7-B7FA-3879E5A7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EC3-FFB3-41AE-9D3D-4DBE391BC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a Loan</a:t>
            </a:r>
          </a:p>
          <a:p>
            <a:pPr marL="0" indent="0">
              <a:buNone/>
            </a:pPr>
            <a:r>
              <a:rPr lang="en-US" dirty="0"/>
              <a:t>Not a GRANT                                                           Revolving Loans</a:t>
            </a:r>
          </a:p>
          <a:p>
            <a:r>
              <a:rPr lang="en-US" dirty="0"/>
              <a:t>REPAID                                                                    </a:t>
            </a:r>
          </a:p>
          <a:p>
            <a:r>
              <a:rPr lang="en-US" dirty="0"/>
              <a:t>Revolving - $$$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3DDB2-2EAF-4E50-94A8-EDF47AF0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542" y="2880679"/>
            <a:ext cx="4688230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7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4F3AB-6E10-4712-A80F-CA33CC59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5B734-8911-4648-945E-38E6E820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Who Does What?</a:t>
            </a:r>
          </a:p>
          <a:p>
            <a:r>
              <a:rPr lang="en-US" b="1" dirty="0"/>
              <a:t>LGU</a:t>
            </a:r>
            <a:r>
              <a:rPr lang="en-US" dirty="0"/>
              <a:t> approves effective project</a:t>
            </a:r>
          </a:p>
          <a:p>
            <a:r>
              <a:rPr lang="en-US" b="1" dirty="0"/>
              <a:t>LENDER</a:t>
            </a:r>
            <a:r>
              <a:rPr lang="en-US" dirty="0"/>
              <a:t> evaluate the creditworthiness</a:t>
            </a:r>
          </a:p>
          <a:p>
            <a:r>
              <a:rPr lang="en-US" b="1" dirty="0"/>
              <a:t>MDA</a:t>
            </a:r>
            <a:r>
              <a:rPr lang="en-US" dirty="0"/>
              <a:t> Manages funds and contracts </a:t>
            </a:r>
          </a:p>
          <a:p>
            <a:r>
              <a:rPr lang="en-US" b="1"/>
              <a:t>BORROWER</a:t>
            </a:r>
            <a:r>
              <a:rPr lang="en-US"/>
              <a:t> </a:t>
            </a:r>
            <a:r>
              <a:rPr lang="en-US" dirty="0"/>
              <a:t>implements the project </a:t>
            </a:r>
            <a:r>
              <a:rPr lang="en-US"/>
              <a:t>and </a:t>
            </a:r>
            <a:r>
              <a:rPr lang="en-US" b="1"/>
              <a:t>REPAYS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9449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6B74-7908-4290-9583-935672F2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F009D-5538-48B1-84BC-3FBF868E7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589" y="2092348"/>
            <a:ext cx="10131712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F39ED-2515-4C76-8983-7F568CAA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59" y="1249014"/>
            <a:ext cx="7821846" cy="1066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A60A4-B5D1-4056-AF20-1710BE58A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224" y="2048682"/>
            <a:ext cx="1994708" cy="29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09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5E5F-6B4D-431A-9B2F-0CBA642A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65BF-6C07-4774-AF42-3FBD70CA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98" y="1253331"/>
            <a:ext cx="10515600" cy="52148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Outcome Based Example Past Practices </a:t>
            </a:r>
          </a:p>
          <a:p>
            <a:pPr marL="0" indent="0">
              <a:buNone/>
            </a:pPr>
            <a:r>
              <a:rPr lang="en-US" sz="1050" u="sng" dirty="0"/>
              <a:t>Ag Waste Management 	Structural Erosion Control 	Other Practices	Conservation Tillage		</a:t>
            </a:r>
            <a:r>
              <a:rPr lang="en-US" sz="1050" u="sng" dirty="0" err="1"/>
              <a:t>Septics</a:t>
            </a:r>
            <a:r>
              <a:rPr lang="en-US" sz="1050" u="sng" dirty="0"/>
              <a:t> Systems</a:t>
            </a:r>
          </a:p>
          <a:p>
            <a:pPr marL="0" indent="0">
              <a:buNone/>
            </a:pPr>
            <a:r>
              <a:rPr lang="en-US" sz="1050" dirty="0"/>
              <a:t>Bedding Management 	Buffer Strip –Non-Feedlots		Alternative Ground Cover	Conservation Tillage Equipment		SSTS upgrades</a:t>
            </a:r>
          </a:p>
          <a:p>
            <a:pPr marL="0" indent="0">
              <a:buNone/>
            </a:pPr>
            <a:r>
              <a:rPr lang="en-US" sz="1050" dirty="0"/>
              <a:t>Buffer Strip-Feedlots	Clean Water Diversions		 Alternative Energy	Conservation Planting Equipment		</a:t>
            </a:r>
          </a:p>
          <a:p>
            <a:pPr marL="0" indent="0">
              <a:buNone/>
            </a:pPr>
            <a:r>
              <a:rPr lang="en-US" sz="1050" dirty="0"/>
              <a:t>Clean Water Diversions-Feedlots	Erosion Control – General		Brownfield Restoration	Conservation Chopping Equipment</a:t>
            </a:r>
          </a:p>
          <a:p>
            <a:pPr marL="0" indent="0">
              <a:buNone/>
            </a:pPr>
            <a:r>
              <a:rPr lang="en-US" sz="1050" dirty="0"/>
              <a:t>Composting		In-Channel Practices		Chemical Containment</a:t>
            </a:r>
          </a:p>
          <a:p>
            <a:pPr marL="0" indent="0">
              <a:buNone/>
            </a:pPr>
            <a:r>
              <a:rPr lang="en-US" sz="1050" dirty="0"/>
              <a:t>Diet Management Control 	Sediment and Water Control Basins	Chemical Irrigation Control </a:t>
            </a:r>
          </a:p>
          <a:p>
            <a:pPr marL="0" indent="0">
              <a:buNone/>
            </a:pPr>
            <a:r>
              <a:rPr lang="en-US" sz="1050" dirty="0"/>
              <a:t>Feedlot Improvements 	Seeding Critical Areas		Chemical Application system</a:t>
            </a:r>
          </a:p>
          <a:p>
            <a:pPr marL="0" indent="0">
              <a:buNone/>
            </a:pPr>
            <a:r>
              <a:rPr lang="en-US" sz="1050" dirty="0"/>
              <a:t>Livestock pasture management 	Stabilization- Rivers/Ditches/Streams/Waterways	Connection to Central Water</a:t>
            </a:r>
          </a:p>
          <a:p>
            <a:pPr marL="0" indent="0">
              <a:buNone/>
            </a:pPr>
            <a:r>
              <a:rPr lang="en-US" sz="1050" dirty="0"/>
              <a:t>Manure Handling Equipment	Terracing 			Floodplain Protection 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0551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B4F2-3522-401E-87A8-9EB3C49B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891DF-9BBB-4A54-9AE1-E4CF734ED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9FC393-8A37-45E4-A6C8-ECBF0CE9C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902" y="1825625"/>
            <a:ext cx="88761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08" y="121465"/>
            <a:ext cx="6400800" cy="11303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Beginning Farmer </a:t>
            </a:r>
            <a:br>
              <a:rPr lang="en-US" b="1" dirty="0"/>
            </a:br>
            <a:r>
              <a:rPr lang="en-US" b="1" dirty="0"/>
              <a:t>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811808"/>
            <a:ext cx="7623958" cy="384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Definitions:</a:t>
            </a:r>
          </a:p>
          <a:p>
            <a:r>
              <a:rPr lang="en-US" sz="2800" dirty="0"/>
              <a:t>Agricultural Asset = Ag land, livestock, facilities, buildings, and machinery</a:t>
            </a:r>
          </a:p>
          <a:p>
            <a:r>
              <a:rPr lang="en-US" sz="2800" dirty="0"/>
              <a:t>Owner of agricultural asset = Individual, trust, or pass-through entity. Cannot be a C Corp, equipment dealer, or livestock dealer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16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F9BF-F3A8-484E-AED5-2AC49EAB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4B8D3-DE25-4822-83ED-D99CAFDBF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658" y="1431889"/>
            <a:ext cx="9115124" cy="47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3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11DB-FA06-4C86-BDAA-FE5F0512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E8FBB3-1E5C-4EE4-9CF7-E22FD3D7F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695" y="1335612"/>
            <a:ext cx="8803105" cy="49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7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0221-965E-49EC-BE6D-62A6DF7F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34F64D-C1F0-45A6-8DEB-1D7C44AB6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429" y="1295400"/>
            <a:ext cx="9337142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9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0A34-7A09-4602-BB4E-5C2C012A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Agricultural Best Management Practices Loan Program</a:t>
            </a:r>
            <a:br>
              <a:rPr lang="en-US" dirty="0"/>
            </a:br>
            <a:r>
              <a:rPr lang="en-US" dirty="0"/>
              <a:t>(AgBMP)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6B87D-EE2D-442C-8728-424783BE1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051" y="1266065"/>
            <a:ext cx="8751734" cy="49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4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52801"/>
            <a:ext cx="8229600" cy="2773363"/>
          </a:xfrm>
        </p:spPr>
        <p:txBody>
          <a:bodyPr/>
          <a:lstStyle/>
          <a:p>
            <a:pPr algn="ctr">
              <a:buNone/>
            </a:pPr>
            <a:r>
              <a:rPr lang="en-US" sz="4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3320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09" y="278627"/>
            <a:ext cx="6400800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Beginning Farmer </a:t>
            </a:r>
            <a:br>
              <a:rPr lang="en-US" b="1" dirty="0"/>
            </a:br>
            <a:r>
              <a:rPr lang="en-US" b="1" dirty="0"/>
              <a:t>Tax Credit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529" y="1408927"/>
            <a:ext cx="8309759" cy="50347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b="1" u="sng" dirty="0"/>
              <a:t>Requirements of the beginning farmer:</a:t>
            </a:r>
          </a:p>
          <a:p>
            <a:r>
              <a:rPr lang="en-US" sz="4400" dirty="0"/>
              <a:t>Resident of MN (resident means an “individual”)</a:t>
            </a:r>
          </a:p>
          <a:p>
            <a:r>
              <a:rPr lang="en-US" sz="4400" dirty="0"/>
              <a:t>Has farmed less than 10 years (Schedule F)</a:t>
            </a:r>
          </a:p>
          <a:p>
            <a:r>
              <a:rPr lang="en-US" sz="4400" dirty="0"/>
              <a:t>Must be farming land in MN</a:t>
            </a:r>
          </a:p>
          <a:p>
            <a:r>
              <a:rPr lang="en-US" sz="4400" dirty="0"/>
              <a:t>Asset owner cannot be family or family of a spouse or family of a partner, member, shareholder, or trustee</a:t>
            </a:r>
          </a:p>
          <a:p>
            <a:pPr marL="0" indent="0">
              <a:buNone/>
            </a:pPr>
            <a:r>
              <a:rPr lang="en-US" sz="4400" dirty="0"/>
              <a:t>    (grandparents, parents, children, grandchildren, brothers, sisters)</a:t>
            </a:r>
          </a:p>
          <a:p>
            <a:r>
              <a:rPr lang="en-US" sz="4400" dirty="0"/>
              <a:t>Has a net worth below $851,000</a:t>
            </a:r>
          </a:p>
          <a:p>
            <a:r>
              <a:rPr lang="en-US" sz="4400" dirty="0"/>
              <a:t>Does majority of the farm labor and management</a:t>
            </a:r>
          </a:p>
          <a:p>
            <a:r>
              <a:rPr lang="en-US" sz="4400" dirty="0"/>
              <a:t>Agrees to enroll in a farm financial management course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708" y="0"/>
            <a:ext cx="6400800" cy="11303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Beginning Farmer </a:t>
            </a:r>
            <a:br>
              <a:rPr lang="en-US" b="1" dirty="0"/>
            </a:br>
            <a:r>
              <a:rPr lang="en-US" b="1" dirty="0"/>
              <a:t>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679" y="1811809"/>
            <a:ext cx="7966858" cy="3703166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Steps to apply:</a:t>
            </a:r>
          </a:p>
          <a:p>
            <a:r>
              <a:rPr lang="en-US" sz="2800" dirty="0"/>
              <a:t>MN Department of Agriculture website</a:t>
            </a:r>
          </a:p>
          <a:p>
            <a:r>
              <a:rPr lang="en-US" sz="2800" dirty="0"/>
              <a:t>Beginning Farmer and Asset Owner to complete applications</a:t>
            </a:r>
          </a:p>
          <a:p>
            <a:r>
              <a:rPr lang="en-US" sz="2800" dirty="0"/>
              <a:t>RFA will issue a tax certificate</a:t>
            </a:r>
          </a:p>
          <a:p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1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845" y="192902"/>
            <a:ext cx="6400800" cy="11303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Beginning Farmer </a:t>
            </a:r>
            <a:br>
              <a:rPr lang="en-US" b="1" dirty="0"/>
            </a:br>
            <a:r>
              <a:rPr lang="en-US" b="1" dirty="0"/>
              <a:t>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844" y="2040409"/>
            <a:ext cx="6809275" cy="271145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Tax year 2018, capped at $5 million</a:t>
            </a:r>
          </a:p>
          <a:p>
            <a:r>
              <a:rPr lang="en-US" sz="2800" dirty="0"/>
              <a:t>Tax year 2019-2023, capped at $6 million</a:t>
            </a:r>
          </a:p>
          <a:p>
            <a:r>
              <a:rPr lang="en-US" sz="2800" dirty="0"/>
              <a:t>For 2021 there is about $15.3 million available</a:t>
            </a:r>
          </a:p>
          <a:p>
            <a:r>
              <a:rPr lang="en-US" sz="2800" dirty="0"/>
              <a:t>Sunset 12/31/2023</a:t>
            </a:r>
          </a:p>
        </p:txBody>
      </p:sp>
    </p:spTree>
    <p:extLst>
      <p:ext uri="{BB962C8B-B14F-4D97-AF65-F5344CB8AC3E}">
        <p14:creationId xmlns:p14="http://schemas.microsoft.com/office/powerpoint/2010/main" val="336339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A737-C369-41ED-9521-A8D43E51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Beginning Farmer </a:t>
            </a:r>
            <a:br>
              <a:rPr lang="en-US" b="1" dirty="0"/>
            </a:br>
            <a:r>
              <a:rPr lang="en-US" b="1" dirty="0"/>
              <a:t>Tax Credit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63D0-75E5-4AF7-A7E9-3775CA49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Stats through first 3 years: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0893D8-59A0-4653-A374-93D2FEE0E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34162"/>
              </p:ext>
            </p:extLst>
          </p:nvPr>
        </p:nvGraphicFramePr>
        <p:xfrm>
          <a:off x="1853184" y="2657856"/>
          <a:ext cx="6534912" cy="3169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329">
                  <a:extLst>
                    <a:ext uri="{9D8B030D-6E8A-4147-A177-3AD203B41FA5}">
                      <a16:colId xmlns:a16="http://schemas.microsoft.com/office/drawing/2014/main" val="3541835545"/>
                    </a:ext>
                  </a:extLst>
                </a:gridCol>
                <a:gridCol w="2278456">
                  <a:extLst>
                    <a:ext uri="{9D8B030D-6E8A-4147-A177-3AD203B41FA5}">
                      <a16:colId xmlns:a16="http://schemas.microsoft.com/office/drawing/2014/main" val="17287039"/>
                    </a:ext>
                  </a:extLst>
                </a:gridCol>
                <a:gridCol w="350532">
                  <a:extLst>
                    <a:ext uri="{9D8B030D-6E8A-4147-A177-3AD203B41FA5}">
                      <a16:colId xmlns:a16="http://schemas.microsoft.com/office/drawing/2014/main" val="3863318986"/>
                    </a:ext>
                  </a:extLst>
                </a:gridCol>
                <a:gridCol w="1402127">
                  <a:extLst>
                    <a:ext uri="{9D8B030D-6E8A-4147-A177-3AD203B41FA5}">
                      <a16:colId xmlns:a16="http://schemas.microsoft.com/office/drawing/2014/main" val="1529474876"/>
                    </a:ext>
                  </a:extLst>
                </a:gridCol>
                <a:gridCol w="1627468">
                  <a:extLst>
                    <a:ext uri="{9D8B030D-6E8A-4147-A177-3AD203B41FA5}">
                      <a16:colId xmlns:a16="http://schemas.microsoft.com/office/drawing/2014/main" val="718691236"/>
                    </a:ext>
                  </a:extLst>
                </a:gridCol>
              </a:tblGrid>
              <a:tr h="30003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788256605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Beginning Farmers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 in credits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$361,717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434089088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Asset Owners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 in credits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$2,277,607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971019478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954340503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3107696882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Beginning Farmers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 in credits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$544,127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2780067145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Asset Owners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 in credits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$2,710,529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626883208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3188014433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1717581927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Beginning Farmers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 in credits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$536,377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2942587649"/>
                  </a:ext>
                </a:extLst>
              </a:tr>
              <a:tr h="28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Asset Owners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$ in credits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$2,677,526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285574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83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183" y="0"/>
            <a:ext cx="6400800" cy="11303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Beginning Farmer Management Tax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510" y="1694678"/>
            <a:ext cx="6838145" cy="4263210"/>
          </a:xfrm>
        </p:spPr>
        <p:txBody>
          <a:bodyPr>
            <a:noAutofit/>
          </a:bodyPr>
          <a:lstStyle/>
          <a:p>
            <a:r>
              <a:rPr lang="en-US" sz="2800" dirty="0"/>
              <a:t>Beginning farmer gets a tax credit for participating in a farm financial management program</a:t>
            </a:r>
          </a:p>
          <a:p>
            <a:r>
              <a:rPr lang="en-US" sz="2800" dirty="0"/>
              <a:t>Credit is equal to 100% of the cost of the program not to exceed $1,500 per year</a:t>
            </a:r>
          </a:p>
          <a:p>
            <a:r>
              <a:rPr lang="en-US" sz="2800" dirty="0"/>
              <a:t>Up to 3 years</a:t>
            </a:r>
          </a:p>
          <a:p>
            <a:r>
              <a:rPr lang="en-US" sz="2800" dirty="0"/>
              <a:t>Can also use Beginning Farmer FBM Scholarship</a:t>
            </a:r>
          </a:p>
        </p:txBody>
      </p:sp>
    </p:spTree>
    <p:extLst>
      <p:ext uri="{BB962C8B-B14F-4D97-AF65-F5344CB8AC3E}">
        <p14:creationId xmlns:p14="http://schemas.microsoft.com/office/powerpoint/2010/main" val="901043082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14878</TotalTime>
  <Words>2311</Words>
  <Application>Microsoft Office PowerPoint</Application>
  <PresentationFormat>Widescreen</PresentationFormat>
  <Paragraphs>324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 Black</vt:lpstr>
      <vt:lpstr>Calibri</vt:lpstr>
      <vt:lpstr>NeueHaasGroteskText Std</vt:lpstr>
      <vt:lpstr>Wingdings</vt:lpstr>
      <vt:lpstr>MN.IT</vt:lpstr>
      <vt:lpstr>MN Rural Finance Authority and AgBMP </vt:lpstr>
      <vt:lpstr>Beginning Farmer  Tax Credit </vt:lpstr>
      <vt:lpstr>Beginning Farmer  Tax Credit</vt:lpstr>
      <vt:lpstr>Beginning Farmer  Tax Credit</vt:lpstr>
      <vt:lpstr>Beginning Farmer  Tax Credit </vt:lpstr>
      <vt:lpstr>Beginning Farmer  Tax Credit</vt:lpstr>
      <vt:lpstr>Beginning Farmer  Tax Credit</vt:lpstr>
      <vt:lpstr>Beginning Farmer  Tax Credit</vt:lpstr>
      <vt:lpstr>Beginning Farmer Management Tax Credit</vt:lpstr>
      <vt:lpstr>MN Rural Finance Authority Loan Programs</vt:lpstr>
      <vt:lpstr>RFA History </vt:lpstr>
      <vt:lpstr>Purpose of RFA and Main Audience</vt:lpstr>
      <vt:lpstr>Goals of RFA</vt:lpstr>
      <vt:lpstr>How Are We Funded?</vt:lpstr>
      <vt:lpstr>RFA Program Overview</vt:lpstr>
      <vt:lpstr>How We Work</vt:lpstr>
      <vt:lpstr>Steps In Applying</vt:lpstr>
      <vt:lpstr>Beginning Farmer and  Seller Assisted</vt:lpstr>
      <vt:lpstr>Beginning Farmer Example</vt:lpstr>
      <vt:lpstr>FSA/RFA Working Together for Minnesota Farmers</vt:lpstr>
      <vt:lpstr>FSA/RFA Working Together for Minnesota Farmers</vt:lpstr>
      <vt:lpstr>Agricultural Improvement </vt:lpstr>
      <vt:lpstr>Livestock Expansion </vt:lpstr>
      <vt:lpstr>Restructure II</vt:lpstr>
      <vt:lpstr>Disaster Recovery Loan</vt:lpstr>
      <vt:lpstr>Disaster Recovery Loan</vt:lpstr>
      <vt:lpstr>Disaster Recovery Loan</vt:lpstr>
      <vt:lpstr>Livestock Equipment </vt:lpstr>
      <vt:lpstr>Farm Opportunity Loan</vt:lpstr>
      <vt:lpstr>Value Added Agriculture Product Program</vt:lpstr>
      <vt:lpstr>Methane Digester Loan</vt:lpstr>
      <vt:lpstr>Odds and Ends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Agricultural Best Management Practices Loan Program (AgBMP)</vt:lpstr>
      <vt:lpstr>Thank You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Nancy Conley</cp:lastModifiedBy>
  <cp:revision>687</cp:revision>
  <dcterms:created xsi:type="dcterms:W3CDTF">2016-01-06T16:54:03Z</dcterms:created>
  <dcterms:modified xsi:type="dcterms:W3CDTF">2021-01-22T21:09:13Z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