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6"/>
  </p:notesMasterIdLst>
  <p:sldIdLst>
    <p:sldId id="256" r:id="rId2"/>
    <p:sldId id="324" r:id="rId3"/>
    <p:sldId id="301" r:id="rId4"/>
    <p:sldId id="300" r:id="rId5"/>
    <p:sldId id="295" r:id="rId6"/>
    <p:sldId id="291" r:id="rId7"/>
    <p:sldId id="293" r:id="rId8"/>
    <p:sldId id="297" r:id="rId9"/>
    <p:sldId id="299" r:id="rId10"/>
    <p:sldId id="306" r:id="rId11"/>
    <p:sldId id="309" r:id="rId12"/>
    <p:sldId id="307" r:id="rId13"/>
    <p:sldId id="308" r:id="rId14"/>
    <p:sldId id="294" r:id="rId15"/>
    <p:sldId id="310" r:id="rId16"/>
    <p:sldId id="311" r:id="rId17"/>
    <p:sldId id="312" r:id="rId18"/>
    <p:sldId id="313" r:id="rId19"/>
    <p:sldId id="314" r:id="rId20"/>
    <p:sldId id="315" r:id="rId21"/>
    <p:sldId id="316" r:id="rId22"/>
    <p:sldId id="319" r:id="rId23"/>
    <p:sldId id="320" r:id="rId24"/>
    <p:sldId id="322" r:id="rId2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D306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8EC20E35-A176-4012-BC5E-935CFFF8708E}" styleName="Medium Style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158" autoAdjust="0"/>
    <p:restoredTop sz="78665" autoAdjust="0"/>
  </p:normalViewPr>
  <p:slideViewPr>
    <p:cSldViewPr snapToGrid="0">
      <p:cViewPr varScale="1">
        <p:scale>
          <a:sx n="71" d="100"/>
          <a:sy n="71" d="100"/>
        </p:scale>
        <p:origin x="918" y="60"/>
      </p:cViewPr>
      <p:guideLst/>
    </p:cSldViewPr>
  </p:slideViewPr>
  <p:outlineViewPr>
    <p:cViewPr>
      <p:scale>
        <a:sx n="33" d="100"/>
        <a:sy n="33" d="100"/>
      </p:scale>
      <p:origin x="0" y="0"/>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83AC0FF-DD83-41B1-A978-06118352ED18}" type="datetimeFigureOut">
              <a:rPr lang="en-US" smtClean="0"/>
              <a:t>2/15/2017</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54F972D-738A-4AA7-B0D9-25D99B3B0A60}" type="slidenum">
              <a:rPr lang="en-US" smtClean="0"/>
              <a:t>‹#›</a:t>
            </a:fld>
            <a:endParaRPr lang="en-US"/>
          </a:p>
        </p:txBody>
      </p:sp>
    </p:spTree>
    <p:extLst>
      <p:ext uri="{BB962C8B-B14F-4D97-AF65-F5344CB8AC3E}">
        <p14:creationId xmlns:p14="http://schemas.microsoft.com/office/powerpoint/2010/main" val="344937864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14350"/>
            <a:r>
              <a:rPr lang="en-US" dirty="0"/>
              <a:t>Roads</a:t>
            </a:r>
            <a:r>
              <a:rPr lang="en-US" baseline="0" dirty="0"/>
              <a:t> eligible for CSAH system are regionally significant enough to justify a state contribution</a:t>
            </a:r>
            <a:endParaRPr lang="en-US" dirty="0"/>
          </a:p>
          <a:p>
            <a:endParaRPr lang="en-US" dirty="0"/>
          </a:p>
        </p:txBody>
      </p:sp>
      <p:sp>
        <p:nvSpPr>
          <p:cNvPr id="4" name="Slide Number Placeholder 3"/>
          <p:cNvSpPr>
            <a:spLocks noGrp="1"/>
          </p:cNvSpPr>
          <p:nvPr>
            <p:ph type="sldNum" sz="quarter" idx="10"/>
          </p:nvPr>
        </p:nvSpPr>
        <p:spPr/>
        <p:txBody>
          <a:bodyPr/>
          <a:lstStyle/>
          <a:p>
            <a:fld id="{C4768D69-33B4-4812-8C93-FCD52493134E}" type="slidenum">
              <a:rPr lang="en-US" smtClean="0"/>
              <a:t>2</a:t>
            </a:fld>
            <a:endParaRPr lang="en-US"/>
          </a:p>
        </p:txBody>
      </p:sp>
    </p:spTree>
    <p:extLst>
      <p:ext uri="{BB962C8B-B14F-4D97-AF65-F5344CB8AC3E}">
        <p14:creationId xmlns:p14="http://schemas.microsoft.com/office/powerpoint/2010/main" val="10598201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14350"/>
            <a:r>
              <a:rPr lang="en-US" dirty="0"/>
              <a:t>Roads</a:t>
            </a:r>
            <a:r>
              <a:rPr lang="en-US" baseline="0" dirty="0"/>
              <a:t> eligible for CSAH system are regionally significant enough to justify a state contribution</a:t>
            </a:r>
            <a:endParaRPr lang="en-US" dirty="0"/>
          </a:p>
          <a:p>
            <a:endParaRPr lang="en-US" dirty="0"/>
          </a:p>
        </p:txBody>
      </p:sp>
      <p:sp>
        <p:nvSpPr>
          <p:cNvPr id="4" name="Slide Number Placeholder 3"/>
          <p:cNvSpPr>
            <a:spLocks noGrp="1"/>
          </p:cNvSpPr>
          <p:nvPr>
            <p:ph type="sldNum" sz="quarter" idx="10"/>
          </p:nvPr>
        </p:nvSpPr>
        <p:spPr/>
        <p:txBody>
          <a:bodyPr/>
          <a:lstStyle/>
          <a:p>
            <a:fld id="{C4768D69-33B4-4812-8C93-FCD52493134E}" type="slidenum">
              <a:rPr lang="en-US" smtClean="0"/>
              <a:t>3</a:t>
            </a:fld>
            <a:endParaRPr lang="en-US"/>
          </a:p>
        </p:txBody>
      </p:sp>
    </p:spTree>
    <p:extLst>
      <p:ext uri="{BB962C8B-B14F-4D97-AF65-F5344CB8AC3E}">
        <p14:creationId xmlns:p14="http://schemas.microsoft.com/office/powerpoint/2010/main" val="417068680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slide is a simplification</a:t>
            </a:r>
            <a:r>
              <a:rPr lang="en-US" baseline="0" dirty="0"/>
              <a:t> – it shows how funding for our highway systems in Minnesota is generated, and how it is distributed.</a:t>
            </a:r>
          </a:p>
          <a:p>
            <a:endParaRPr lang="en-US" baseline="0" dirty="0"/>
          </a:p>
          <a:p>
            <a:r>
              <a:rPr lang="en-US" baseline="0" dirty="0"/>
              <a:t>Starting on the GREEN- this is funds generated through 3 Main taxes….GAS TAX is largest – 28.6 Cents per gallon raises $875 Million every year.</a:t>
            </a:r>
          </a:p>
          <a:p>
            <a:r>
              <a:rPr lang="en-US" baseline="0" dirty="0"/>
              <a:t>Also here is License Tab Fees and Motor Vehicle Sales Taxes.</a:t>
            </a:r>
          </a:p>
          <a:p>
            <a:endParaRPr lang="en-US" baseline="0" dirty="0"/>
          </a:p>
          <a:p>
            <a:r>
              <a:rPr lang="en-US" baseline="0" dirty="0"/>
              <a:t>For total revenue of $1.8 Billion</a:t>
            </a:r>
          </a:p>
          <a:p>
            <a:r>
              <a:rPr lang="en-US" baseline="0" dirty="0"/>
              <a:t>Right off the top about $112 Million is set aside for the DNR, Public Safety, Townships and for highway </a:t>
            </a:r>
            <a:r>
              <a:rPr lang="en-US" baseline="0" dirty="0" err="1"/>
              <a:t>turnbacks</a:t>
            </a:r>
            <a:r>
              <a:rPr lang="en-US" baseline="0" dirty="0"/>
              <a:t>.</a:t>
            </a:r>
          </a:p>
          <a:p>
            <a:endParaRPr lang="en-US" baseline="0" dirty="0"/>
          </a:p>
          <a:p>
            <a:r>
              <a:rPr lang="en-US" baseline="0" dirty="0"/>
              <a:t>The remaining $1.7 Billion is distributed as shown in the Golden color.   This distribution is set in the State Constitution at 62% going to the State Trunk Highway System, 29% going to the County State Aid Highway System, and 9% going to the Municipal State Aid Highway system.  The MSA System is a network of city streets in cities with populations over 5000.  </a:t>
            </a:r>
          </a:p>
          <a:p>
            <a:endParaRPr lang="en-US" baseline="0" dirty="0"/>
          </a:p>
          <a:p>
            <a:endParaRPr lang="en-US" dirty="0"/>
          </a:p>
        </p:txBody>
      </p:sp>
      <p:sp>
        <p:nvSpPr>
          <p:cNvPr id="4" name="Slide Number Placeholder 3"/>
          <p:cNvSpPr>
            <a:spLocks noGrp="1"/>
          </p:cNvSpPr>
          <p:nvPr>
            <p:ph type="sldNum" sz="quarter" idx="10"/>
          </p:nvPr>
        </p:nvSpPr>
        <p:spPr/>
        <p:txBody>
          <a:bodyPr/>
          <a:lstStyle/>
          <a:p>
            <a:pPr>
              <a:defRPr/>
            </a:pPr>
            <a:fld id="{C8BD0925-0E79-4C74-BDFD-CD2F759AC25C}" type="slidenum">
              <a:rPr lang="en-US" smtClean="0"/>
              <a:pPr>
                <a:defRPr/>
              </a:pPr>
              <a:t>4</a:t>
            </a:fld>
            <a:endParaRPr lang="en-US" dirty="0"/>
          </a:p>
        </p:txBody>
      </p:sp>
    </p:spTree>
    <p:extLst>
      <p:ext uri="{BB962C8B-B14F-4D97-AF65-F5344CB8AC3E}">
        <p14:creationId xmlns:p14="http://schemas.microsoft.com/office/powerpoint/2010/main" val="283717567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54F972D-738A-4AA7-B0D9-25D99B3B0A60}" type="slidenum">
              <a:rPr lang="en-US" smtClean="0"/>
              <a:t>11</a:t>
            </a:fld>
            <a:endParaRPr lang="en-US"/>
          </a:p>
        </p:txBody>
      </p:sp>
    </p:spTree>
    <p:extLst>
      <p:ext uri="{BB962C8B-B14F-4D97-AF65-F5344CB8AC3E}">
        <p14:creationId xmlns:p14="http://schemas.microsoft.com/office/powerpoint/2010/main" val="208452461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54F972D-738A-4AA7-B0D9-25D99B3B0A60}" type="slidenum">
              <a:rPr lang="en-US" smtClean="0"/>
              <a:t>24</a:t>
            </a:fld>
            <a:endParaRPr lang="en-US"/>
          </a:p>
        </p:txBody>
      </p:sp>
    </p:spTree>
    <p:extLst>
      <p:ext uri="{BB962C8B-B14F-4D97-AF65-F5344CB8AC3E}">
        <p14:creationId xmlns:p14="http://schemas.microsoft.com/office/powerpoint/2010/main" val="200975192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a:solidFill>
            <a:schemeClr val="tx1">
              <a:lumMod val="85000"/>
              <a:lumOff val="15000"/>
            </a:schemeClr>
          </a:solidFill>
        </p:spPr>
        <p:txBody>
          <a:bodyPr anchor="b"/>
          <a:lstStyle>
            <a:lvl1pPr algn="ctr">
              <a:defRPr sz="6000">
                <a:solidFill>
                  <a:schemeClr val="bg1"/>
                </a:solidFill>
                <a:latin typeface="Century Gothic" panose="020B0502020202020204" pitchFamily="34" charset="0"/>
              </a:defRPr>
            </a:lvl1pPr>
          </a:lstStyle>
          <a:p>
            <a:r>
              <a:rPr lang="en-US" dirty="0"/>
              <a:t>Click to edit Master title style</a:t>
            </a:r>
          </a:p>
        </p:txBody>
      </p:sp>
      <p:sp>
        <p:nvSpPr>
          <p:cNvPr id="3" name="Subtitle 2"/>
          <p:cNvSpPr>
            <a:spLocks noGrp="1"/>
          </p:cNvSpPr>
          <p:nvPr>
            <p:ph type="subTitle" idx="1"/>
          </p:nvPr>
        </p:nvSpPr>
        <p:spPr>
          <a:xfrm>
            <a:off x="1524000" y="3602038"/>
            <a:ext cx="9144000" cy="1655762"/>
          </a:xfrm>
          <a:solidFill>
            <a:schemeClr val="tx1">
              <a:lumMod val="85000"/>
              <a:lumOff val="15000"/>
            </a:schemeClr>
          </a:solidFill>
        </p:spPr>
        <p:txBody>
          <a:bodyPr/>
          <a:lstStyle>
            <a:lvl1pPr marL="0" indent="0" algn="ctr">
              <a:buNone/>
              <a:defRPr sz="2400">
                <a:solidFill>
                  <a:schemeClr val="bg1"/>
                </a:solidFill>
                <a:latin typeface="Century Gothic" panose="020B0502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4" name="Date Placeholder 3"/>
          <p:cNvSpPr>
            <a:spLocks noGrp="1"/>
          </p:cNvSpPr>
          <p:nvPr>
            <p:ph type="dt" sz="half" idx="10"/>
          </p:nvPr>
        </p:nvSpPr>
        <p:spPr/>
        <p:txBody>
          <a:bodyPr/>
          <a:lstStyle/>
          <a:p>
            <a:fld id="{5A7A53A1-6522-47AF-9358-B7424ABCBB92}" type="datetimeFigureOut">
              <a:rPr lang="en-US" smtClean="0"/>
              <a:t>2/15/2017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87D1D2D-0ED8-42C6-BD2C-51A54C931C58}" type="slidenum">
              <a:rPr lang="en-US" smtClean="0"/>
              <a:t>‹#›</a:t>
            </a:fld>
            <a:endParaRPr lang="en-US"/>
          </a:p>
        </p:txBody>
      </p:sp>
    </p:spTree>
    <p:extLst>
      <p:ext uri="{BB962C8B-B14F-4D97-AF65-F5344CB8AC3E}">
        <p14:creationId xmlns:p14="http://schemas.microsoft.com/office/powerpoint/2010/main" val="39290877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A7A53A1-6522-47AF-9358-B7424ABCBB92}" type="datetimeFigureOut">
              <a:rPr lang="en-US" smtClean="0"/>
              <a:t>2/15/2017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87D1D2D-0ED8-42C6-BD2C-51A54C931C58}" type="slidenum">
              <a:rPr lang="en-US" smtClean="0"/>
              <a:t>‹#›</a:t>
            </a:fld>
            <a:endParaRPr lang="en-US"/>
          </a:p>
        </p:txBody>
      </p:sp>
    </p:spTree>
    <p:extLst>
      <p:ext uri="{BB962C8B-B14F-4D97-AF65-F5344CB8AC3E}">
        <p14:creationId xmlns:p14="http://schemas.microsoft.com/office/powerpoint/2010/main" val="16465859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A7A53A1-6522-47AF-9358-B7424ABCBB92}" type="datetimeFigureOut">
              <a:rPr lang="en-US" smtClean="0"/>
              <a:t>2/15/2017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87D1D2D-0ED8-42C6-BD2C-51A54C931C58}" type="slidenum">
              <a:rPr lang="en-US" smtClean="0"/>
              <a:t>‹#›</a:t>
            </a:fld>
            <a:endParaRPr lang="en-US"/>
          </a:p>
        </p:txBody>
      </p:sp>
    </p:spTree>
    <p:extLst>
      <p:ext uri="{BB962C8B-B14F-4D97-AF65-F5344CB8AC3E}">
        <p14:creationId xmlns:p14="http://schemas.microsoft.com/office/powerpoint/2010/main" val="296710464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ClipArt">
  <p:cSld name="Title, Text and Clip Art">
    <p:spTree>
      <p:nvGrpSpPr>
        <p:cNvPr id="1" name=""/>
        <p:cNvGrpSpPr/>
        <p:nvPr/>
      </p:nvGrpSpPr>
      <p:grpSpPr>
        <a:xfrm>
          <a:off x="0" y="0"/>
          <a:ext cx="0" cy="0"/>
          <a:chOff x="0" y="0"/>
          <a:chExt cx="0" cy="0"/>
        </a:xfrm>
      </p:grpSpPr>
      <p:sp>
        <p:nvSpPr>
          <p:cNvPr id="2" name="Title 1"/>
          <p:cNvSpPr>
            <a:spLocks noGrp="1"/>
          </p:cNvSpPr>
          <p:nvPr>
            <p:ph type="title"/>
          </p:nvPr>
        </p:nvSpPr>
        <p:spPr>
          <a:xfrm>
            <a:off x="914400" y="609600"/>
            <a:ext cx="10363200" cy="1143000"/>
          </a:xfrm>
        </p:spPr>
        <p:txBody>
          <a:bodyPr/>
          <a:lstStyle/>
          <a:p>
            <a:r>
              <a:rPr lang="en-US"/>
              <a:t>Click to edit Master title style</a:t>
            </a:r>
          </a:p>
        </p:txBody>
      </p:sp>
      <p:sp>
        <p:nvSpPr>
          <p:cNvPr id="3" name="Text Placeholder 2"/>
          <p:cNvSpPr>
            <a:spLocks noGrp="1"/>
          </p:cNvSpPr>
          <p:nvPr>
            <p:ph type="body" sz="half" idx="1"/>
          </p:nvPr>
        </p:nvSpPr>
        <p:spPr>
          <a:xfrm>
            <a:off x="914400" y="1981200"/>
            <a:ext cx="5080000" cy="4114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lipArt Placeholder 3"/>
          <p:cNvSpPr>
            <a:spLocks noGrp="1"/>
          </p:cNvSpPr>
          <p:nvPr>
            <p:ph type="clipArt" sz="half" idx="2"/>
          </p:nvPr>
        </p:nvSpPr>
        <p:spPr>
          <a:xfrm>
            <a:off x="6197600" y="1981200"/>
            <a:ext cx="5080000" cy="4114800"/>
          </a:xfrm>
        </p:spPr>
        <p:txBody>
          <a:bodyPr/>
          <a:lstStyle/>
          <a:p>
            <a:pPr lvl="0"/>
            <a:endParaRPr lang="en-US" noProof="0" dirty="0"/>
          </a:p>
        </p:txBody>
      </p:sp>
      <p:sp>
        <p:nvSpPr>
          <p:cNvPr id="5" name="Rectangle 4"/>
          <p:cNvSpPr>
            <a:spLocks noGrp="1" noChangeArrowheads="1"/>
          </p:cNvSpPr>
          <p:nvPr>
            <p:ph type="dt" sz="half" idx="10"/>
          </p:nvPr>
        </p:nvSpPr>
        <p:spPr>
          <a:ln/>
        </p:spPr>
        <p:txBody>
          <a:bodyPr/>
          <a:lstStyle>
            <a:lvl1pPr>
              <a:defRPr/>
            </a:lvl1pPr>
          </a:lstStyle>
          <a:p>
            <a:pPr>
              <a:defRPr/>
            </a:pPr>
            <a:endParaRPr lang="en-US" dirty="0"/>
          </a:p>
        </p:txBody>
      </p:sp>
      <p:sp>
        <p:nvSpPr>
          <p:cNvPr id="6"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7" name="Rectangle 6"/>
          <p:cNvSpPr>
            <a:spLocks noGrp="1" noChangeArrowheads="1"/>
          </p:cNvSpPr>
          <p:nvPr>
            <p:ph type="sldNum" sz="quarter" idx="12"/>
          </p:nvPr>
        </p:nvSpPr>
        <p:spPr>
          <a:ln/>
        </p:spPr>
        <p:txBody>
          <a:bodyPr/>
          <a:lstStyle>
            <a:lvl1pPr>
              <a:defRPr/>
            </a:lvl1pPr>
          </a:lstStyle>
          <a:p>
            <a:pPr>
              <a:defRPr/>
            </a:pPr>
            <a:fld id="{A44D4F87-8408-42AC-BE2B-28401A208CB7}" type="slidenum">
              <a:rPr lang="en-US"/>
              <a:pPr>
                <a:defRPr/>
              </a:pPr>
              <a:t>‹#›</a:t>
            </a:fld>
            <a:endParaRPr lang="en-US" dirty="0"/>
          </a:p>
        </p:txBody>
      </p:sp>
    </p:spTree>
    <p:extLst>
      <p:ext uri="{BB962C8B-B14F-4D97-AF65-F5344CB8AC3E}">
        <p14:creationId xmlns:p14="http://schemas.microsoft.com/office/powerpoint/2010/main" val="277022805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userDrawn="1">
  <p:cSld name="none">
    <p:spTree>
      <p:nvGrpSpPr>
        <p:cNvPr id="1" name=""/>
        <p:cNvGrpSpPr/>
        <p:nvPr/>
      </p:nvGrpSpPr>
      <p:grpSpPr>
        <a:xfrm>
          <a:off x="0" y="0"/>
          <a:ext cx="0" cy="0"/>
          <a:chOff x="0" y="0"/>
          <a:chExt cx="0" cy="0"/>
        </a:xfrm>
      </p:grpSpPr>
    </p:spTree>
    <p:extLst>
      <p:ext uri="{BB962C8B-B14F-4D97-AF65-F5344CB8AC3E}">
        <p14:creationId xmlns:p14="http://schemas.microsoft.com/office/powerpoint/2010/main" val="511022369"/>
      </p:ext>
    </p:extLst>
  </p:cSld>
  <p:clrMapOvr>
    <a:masterClrMapping/>
  </p:clrMapOvr>
  <p:transition spd="med">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Pr>
        <a:solidFill>
          <a:srgbClr val="4D3069"/>
        </a:solidFill>
        <a:effectLst/>
      </p:bgPr>
    </p:bg>
    <p:spTree>
      <p:nvGrpSpPr>
        <p:cNvPr id="1" name=""/>
        <p:cNvGrpSpPr/>
        <p:nvPr/>
      </p:nvGrpSpPr>
      <p:grpSpPr>
        <a:xfrm>
          <a:off x="0" y="0"/>
          <a:ext cx="0" cy="0"/>
          <a:chOff x="0" y="0"/>
          <a:chExt cx="0" cy="0"/>
        </a:xfrm>
      </p:grpSpPr>
      <p:sp>
        <p:nvSpPr>
          <p:cNvPr id="7" name="Title 3"/>
          <p:cNvSpPr txBox="1">
            <a:spLocks/>
          </p:cNvSpPr>
          <p:nvPr userDrawn="1"/>
        </p:nvSpPr>
        <p:spPr>
          <a:xfrm>
            <a:off x="0" y="365125"/>
            <a:ext cx="12192000" cy="1325563"/>
          </a:xfrm>
          <a:prstGeom prst="rect">
            <a:avLst/>
          </a:prstGeom>
          <a:solidFill>
            <a:schemeClr val="tx1">
              <a:lumMod val="85000"/>
              <a:lumOff val="15000"/>
            </a:schemeClr>
          </a:solidFill>
          <a:effectLst/>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endParaRPr lang="en-US" dirty="0">
              <a:solidFill>
                <a:schemeClr val="bg1"/>
              </a:solidFill>
              <a:latin typeface="Cambria" panose="02040503050406030204" pitchFamily="18" charset="0"/>
            </a:endParaRPr>
          </a:p>
        </p:txBody>
      </p:sp>
      <p:sp>
        <p:nvSpPr>
          <p:cNvPr id="2" name="Title 1"/>
          <p:cNvSpPr>
            <a:spLocks noGrp="1"/>
          </p:cNvSpPr>
          <p:nvPr>
            <p:ph type="title"/>
          </p:nvPr>
        </p:nvSpPr>
        <p:spPr>
          <a:xfrm>
            <a:off x="0" y="365125"/>
            <a:ext cx="10515600" cy="1325563"/>
          </a:xfrm>
        </p:spPr>
        <p:txBody>
          <a:bodyPr/>
          <a:lstStyle>
            <a:lvl1pPr>
              <a:defRPr b="1">
                <a:solidFill>
                  <a:schemeClr val="bg1"/>
                </a:solidFill>
                <a:effectLst>
                  <a:outerShdw blurRad="38100" dist="38100" dir="2700000" algn="tl">
                    <a:srgbClr val="000000">
                      <a:alpha val="43137"/>
                    </a:srgbClr>
                  </a:outerShdw>
                </a:effectLst>
                <a:latin typeface="Cambria" panose="02040503050406030204" pitchFamily="18" charset="0"/>
              </a:defRPr>
            </a:lvl1pPr>
          </a:lstStyle>
          <a:p>
            <a:r>
              <a:rPr lang="en-US" dirty="0"/>
              <a:t>Click to edit Master title style</a:t>
            </a:r>
          </a:p>
        </p:txBody>
      </p:sp>
      <p:sp>
        <p:nvSpPr>
          <p:cNvPr id="3" name="Content Placeholder 2"/>
          <p:cNvSpPr>
            <a:spLocks noGrp="1"/>
          </p:cNvSpPr>
          <p:nvPr>
            <p:ph idx="1"/>
          </p:nvPr>
        </p:nvSpPr>
        <p:spPr>
          <a:solidFill>
            <a:schemeClr val="bg1"/>
          </a:solidFill>
        </p:spPr>
        <p:txBody>
          <a:bodyPr/>
          <a:lstStyle>
            <a:lvl1pPr>
              <a:defRPr sz="3600" b="1">
                <a:solidFill>
                  <a:schemeClr val="tx1"/>
                </a:solidFill>
                <a:latin typeface="Cambria" panose="02040503050406030204" pitchFamily="18" charset="0"/>
              </a:defRPr>
            </a:lvl1pPr>
            <a:lvl2pPr>
              <a:defRPr sz="3200">
                <a:solidFill>
                  <a:schemeClr val="tx1"/>
                </a:solidFill>
                <a:latin typeface="Cambria" panose="02040503050406030204" pitchFamily="18" charset="0"/>
              </a:defRPr>
            </a:lvl2pPr>
            <a:lvl3pPr>
              <a:defRPr sz="2800">
                <a:solidFill>
                  <a:schemeClr val="tx1"/>
                </a:solidFill>
                <a:latin typeface="Cambria" panose="02040503050406030204" pitchFamily="18" charset="0"/>
              </a:defRPr>
            </a:lvl3pPr>
            <a:lvl4pPr>
              <a:defRPr sz="2400">
                <a:solidFill>
                  <a:schemeClr val="tx1"/>
                </a:solidFill>
                <a:latin typeface="Cambria" panose="02040503050406030204" pitchFamily="18" charset="0"/>
              </a:defRPr>
            </a:lvl4pPr>
            <a:lvl5pPr>
              <a:defRPr sz="2400">
                <a:solidFill>
                  <a:schemeClr val="tx1"/>
                </a:solidFill>
                <a:latin typeface="Cambria" panose="02040503050406030204" pitchFamily="18"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lvl1pPr>
              <a:defRPr>
                <a:latin typeface="Century Gothic" panose="020B0502020202020204" pitchFamily="34" charset="0"/>
              </a:defRPr>
            </a:lvl1pPr>
          </a:lstStyle>
          <a:p>
            <a:fld id="{5A7A53A1-6522-47AF-9358-B7424ABCBB92}" type="datetimeFigureOut">
              <a:rPr lang="en-US" smtClean="0"/>
              <a:pPr/>
              <a:t>2/15/2017</a:t>
            </a:fld>
            <a:endParaRPr lang="en-US"/>
          </a:p>
        </p:txBody>
      </p:sp>
      <p:sp>
        <p:nvSpPr>
          <p:cNvPr id="5" name="Footer Placeholder 4"/>
          <p:cNvSpPr>
            <a:spLocks noGrp="1"/>
          </p:cNvSpPr>
          <p:nvPr>
            <p:ph type="ftr" sz="quarter" idx="11"/>
          </p:nvPr>
        </p:nvSpPr>
        <p:spPr/>
        <p:txBody>
          <a:bodyPr/>
          <a:lstStyle>
            <a:lvl1pPr>
              <a:defRPr>
                <a:latin typeface="Century Gothic" panose="020B0502020202020204" pitchFamily="34" charset="0"/>
              </a:defRPr>
            </a:lvl1pPr>
          </a:lstStyle>
          <a:p>
            <a:endParaRPr lang="en-US"/>
          </a:p>
        </p:txBody>
      </p:sp>
      <p:sp>
        <p:nvSpPr>
          <p:cNvPr id="6" name="Slide Number Placeholder 5"/>
          <p:cNvSpPr>
            <a:spLocks noGrp="1"/>
          </p:cNvSpPr>
          <p:nvPr>
            <p:ph type="sldNum" sz="quarter" idx="12"/>
          </p:nvPr>
        </p:nvSpPr>
        <p:spPr/>
        <p:txBody>
          <a:bodyPr/>
          <a:lstStyle>
            <a:lvl1pPr>
              <a:defRPr>
                <a:latin typeface="Century Gothic" panose="020B0502020202020204" pitchFamily="34" charset="0"/>
              </a:defRPr>
            </a:lvl1pPr>
          </a:lstStyle>
          <a:p>
            <a:fld id="{987D1D2D-0ED8-42C6-BD2C-51A54C931C58}" type="slidenum">
              <a:rPr lang="en-US" smtClean="0"/>
              <a:pPr/>
              <a:t>‹#›</a:t>
            </a:fld>
            <a:endParaRPr lang="en-US"/>
          </a:p>
        </p:txBody>
      </p:sp>
      <p:pic>
        <p:nvPicPr>
          <p:cNvPr id="8" name="Picture 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950467" y="734245"/>
            <a:ext cx="3403333" cy="587322"/>
          </a:xfrm>
          <a:prstGeom prst="rect">
            <a:avLst/>
          </a:prstGeom>
          <a:effectLst>
            <a:outerShdw blurRad="63500" sx="102000" sy="102000" algn="ctr" rotWithShape="0">
              <a:prstClr val="black">
                <a:alpha val="40000"/>
              </a:prstClr>
            </a:outerShdw>
          </a:effectLst>
        </p:spPr>
      </p:pic>
    </p:spTree>
    <p:extLst>
      <p:ext uri="{BB962C8B-B14F-4D97-AF65-F5344CB8AC3E}">
        <p14:creationId xmlns:p14="http://schemas.microsoft.com/office/powerpoint/2010/main" val="12562155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atin typeface="Century Gothic" panose="020B0502020202020204" pitchFamily="34" charset="0"/>
              </a:defRPr>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latin typeface="Century Gothic" panose="020B0502020202020204"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atin typeface="Century Gothic" panose="020B0502020202020204" pitchFamily="34" charset="0"/>
              </a:defRPr>
            </a:lvl1pPr>
          </a:lstStyle>
          <a:p>
            <a:fld id="{5A7A53A1-6522-47AF-9358-B7424ABCBB92}" type="datetimeFigureOut">
              <a:rPr lang="en-US" smtClean="0"/>
              <a:pPr/>
              <a:t>2/15/2017</a:t>
            </a:fld>
            <a:endParaRPr lang="en-US"/>
          </a:p>
        </p:txBody>
      </p:sp>
      <p:sp>
        <p:nvSpPr>
          <p:cNvPr id="5" name="Footer Placeholder 4"/>
          <p:cNvSpPr>
            <a:spLocks noGrp="1"/>
          </p:cNvSpPr>
          <p:nvPr>
            <p:ph type="ftr" sz="quarter" idx="11"/>
          </p:nvPr>
        </p:nvSpPr>
        <p:spPr/>
        <p:txBody>
          <a:bodyPr/>
          <a:lstStyle>
            <a:lvl1pPr>
              <a:defRPr>
                <a:latin typeface="Century Gothic" panose="020B0502020202020204" pitchFamily="34" charset="0"/>
              </a:defRPr>
            </a:lvl1pPr>
          </a:lstStyle>
          <a:p>
            <a:endParaRPr lang="en-US"/>
          </a:p>
        </p:txBody>
      </p:sp>
      <p:sp>
        <p:nvSpPr>
          <p:cNvPr id="6" name="Slide Number Placeholder 5"/>
          <p:cNvSpPr>
            <a:spLocks noGrp="1"/>
          </p:cNvSpPr>
          <p:nvPr>
            <p:ph type="sldNum" sz="quarter" idx="12"/>
          </p:nvPr>
        </p:nvSpPr>
        <p:spPr/>
        <p:txBody>
          <a:bodyPr/>
          <a:lstStyle>
            <a:lvl1pPr>
              <a:defRPr>
                <a:latin typeface="Century Gothic" panose="020B0502020202020204" pitchFamily="34" charset="0"/>
              </a:defRPr>
            </a:lvl1pPr>
          </a:lstStyle>
          <a:p>
            <a:fld id="{987D1D2D-0ED8-42C6-BD2C-51A54C931C58}" type="slidenum">
              <a:rPr lang="en-US" smtClean="0"/>
              <a:pPr/>
              <a:t>‹#›</a:t>
            </a:fld>
            <a:endParaRPr lang="en-US"/>
          </a:p>
        </p:txBody>
      </p:sp>
    </p:spTree>
    <p:extLst>
      <p:ext uri="{BB962C8B-B14F-4D97-AF65-F5344CB8AC3E}">
        <p14:creationId xmlns:p14="http://schemas.microsoft.com/office/powerpoint/2010/main" val="670991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Century Gothic" panose="020B0502020202020204" pitchFamily="34" charset="0"/>
              </a:defRPr>
            </a:lvl1p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lvl1pPr>
              <a:defRPr>
                <a:latin typeface="Century Gothic" panose="020B0502020202020204" pitchFamily="34" charset="0"/>
              </a:defRPr>
            </a:lvl1pPr>
            <a:lvl2pPr>
              <a:defRPr>
                <a:latin typeface="Century Gothic" panose="020B0502020202020204" pitchFamily="34" charset="0"/>
              </a:defRPr>
            </a:lvl2pPr>
            <a:lvl3pPr>
              <a:defRPr>
                <a:latin typeface="Century Gothic" panose="020B0502020202020204" pitchFamily="34" charset="0"/>
              </a:defRPr>
            </a:lvl3pPr>
            <a:lvl4pPr>
              <a:defRPr>
                <a:latin typeface="Century Gothic" panose="020B0502020202020204" pitchFamily="34" charset="0"/>
              </a:defRPr>
            </a:lvl4pPr>
            <a:lvl5pPr>
              <a:defRPr>
                <a:latin typeface="Century Gothic" panose="020B0502020202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lvl1pPr>
              <a:defRPr>
                <a:latin typeface="Century Gothic" panose="020B0502020202020204" pitchFamily="34" charset="0"/>
              </a:defRPr>
            </a:lvl1pPr>
            <a:lvl2pPr>
              <a:defRPr>
                <a:latin typeface="Century Gothic" panose="020B0502020202020204" pitchFamily="34" charset="0"/>
              </a:defRPr>
            </a:lvl2pPr>
            <a:lvl3pPr>
              <a:defRPr>
                <a:latin typeface="Century Gothic" panose="020B0502020202020204" pitchFamily="34" charset="0"/>
              </a:defRPr>
            </a:lvl3pPr>
            <a:lvl4pPr>
              <a:defRPr>
                <a:latin typeface="Century Gothic" panose="020B0502020202020204" pitchFamily="34" charset="0"/>
              </a:defRPr>
            </a:lvl4pPr>
            <a:lvl5pPr>
              <a:defRPr>
                <a:latin typeface="Century Gothic" panose="020B0502020202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lvl1pPr>
              <a:defRPr>
                <a:latin typeface="Century Gothic" panose="020B0502020202020204" pitchFamily="34" charset="0"/>
              </a:defRPr>
            </a:lvl1pPr>
          </a:lstStyle>
          <a:p>
            <a:fld id="{5A7A53A1-6522-47AF-9358-B7424ABCBB92}" type="datetimeFigureOut">
              <a:rPr lang="en-US" smtClean="0"/>
              <a:pPr/>
              <a:t>2/15/2017</a:t>
            </a:fld>
            <a:endParaRPr lang="en-US"/>
          </a:p>
        </p:txBody>
      </p:sp>
      <p:sp>
        <p:nvSpPr>
          <p:cNvPr id="6" name="Footer Placeholder 5"/>
          <p:cNvSpPr>
            <a:spLocks noGrp="1"/>
          </p:cNvSpPr>
          <p:nvPr>
            <p:ph type="ftr" sz="quarter" idx="11"/>
          </p:nvPr>
        </p:nvSpPr>
        <p:spPr/>
        <p:txBody>
          <a:bodyPr/>
          <a:lstStyle>
            <a:lvl1pPr>
              <a:defRPr>
                <a:latin typeface="Century Gothic" panose="020B0502020202020204" pitchFamily="34" charset="0"/>
              </a:defRPr>
            </a:lvl1pPr>
          </a:lstStyle>
          <a:p>
            <a:endParaRPr lang="en-US"/>
          </a:p>
        </p:txBody>
      </p:sp>
      <p:sp>
        <p:nvSpPr>
          <p:cNvPr id="7" name="Slide Number Placeholder 6"/>
          <p:cNvSpPr>
            <a:spLocks noGrp="1"/>
          </p:cNvSpPr>
          <p:nvPr>
            <p:ph type="sldNum" sz="quarter" idx="12"/>
          </p:nvPr>
        </p:nvSpPr>
        <p:spPr/>
        <p:txBody>
          <a:bodyPr/>
          <a:lstStyle>
            <a:lvl1pPr>
              <a:defRPr>
                <a:latin typeface="Century Gothic" panose="020B0502020202020204" pitchFamily="34" charset="0"/>
              </a:defRPr>
            </a:lvl1pPr>
          </a:lstStyle>
          <a:p>
            <a:fld id="{987D1D2D-0ED8-42C6-BD2C-51A54C931C58}" type="slidenum">
              <a:rPr lang="en-US" smtClean="0"/>
              <a:pPr/>
              <a:t>‹#›</a:t>
            </a:fld>
            <a:endParaRPr lang="en-US"/>
          </a:p>
        </p:txBody>
      </p:sp>
    </p:spTree>
    <p:extLst>
      <p:ext uri="{BB962C8B-B14F-4D97-AF65-F5344CB8AC3E}">
        <p14:creationId xmlns:p14="http://schemas.microsoft.com/office/powerpoint/2010/main" val="23920377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5A7A53A1-6522-47AF-9358-B7424ABCBB92}" type="datetimeFigureOut">
              <a:rPr lang="en-US" smtClean="0"/>
              <a:t>2/15/2017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87D1D2D-0ED8-42C6-BD2C-51A54C931C58}" type="slidenum">
              <a:rPr lang="en-US" smtClean="0"/>
              <a:t>‹#›</a:t>
            </a:fld>
            <a:endParaRPr lang="en-US"/>
          </a:p>
        </p:txBody>
      </p:sp>
    </p:spTree>
    <p:extLst>
      <p:ext uri="{BB962C8B-B14F-4D97-AF65-F5344CB8AC3E}">
        <p14:creationId xmlns:p14="http://schemas.microsoft.com/office/powerpoint/2010/main" val="47092650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5A7A53A1-6522-47AF-9358-B7424ABCBB92}" type="datetimeFigureOut">
              <a:rPr lang="en-US" smtClean="0"/>
              <a:t>2/15/2017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87D1D2D-0ED8-42C6-BD2C-51A54C931C58}" type="slidenum">
              <a:rPr lang="en-US" smtClean="0"/>
              <a:t>‹#›</a:t>
            </a:fld>
            <a:endParaRPr lang="en-US"/>
          </a:p>
        </p:txBody>
      </p:sp>
    </p:spTree>
    <p:extLst>
      <p:ext uri="{BB962C8B-B14F-4D97-AF65-F5344CB8AC3E}">
        <p14:creationId xmlns:p14="http://schemas.microsoft.com/office/powerpoint/2010/main" val="24324038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A7A53A1-6522-47AF-9358-B7424ABCBB92}" type="datetimeFigureOut">
              <a:rPr lang="en-US" smtClean="0"/>
              <a:t>2/15/2017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87D1D2D-0ED8-42C6-BD2C-51A54C931C58}" type="slidenum">
              <a:rPr lang="en-US" smtClean="0"/>
              <a:t>‹#›</a:t>
            </a:fld>
            <a:endParaRPr lang="en-US"/>
          </a:p>
        </p:txBody>
      </p:sp>
    </p:spTree>
    <p:extLst>
      <p:ext uri="{BB962C8B-B14F-4D97-AF65-F5344CB8AC3E}">
        <p14:creationId xmlns:p14="http://schemas.microsoft.com/office/powerpoint/2010/main" val="109660805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5A7A53A1-6522-47AF-9358-B7424ABCBB92}" type="datetimeFigureOut">
              <a:rPr lang="en-US" smtClean="0"/>
              <a:t>2/15/2017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87D1D2D-0ED8-42C6-BD2C-51A54C931C58}" type="slidenum">
              <a:rPr lang="en-US" smtClean="0"/>
              <a:t>‹#›</a:t>
            </a:fld>
            <a:endParaRPr lang="en-US"/>
          </a:p>
        </p:txBody>
      </p:sp>
    </p:spTree>
    <p:extLst>
      <p:ext uri="{BB962C8B-B14F-4D97-AF65-F5344CB8AC3E}">
        <p14:creationId xmlns:p14="http://schemas.microsoft.com/office/powerpoint/2010/main" val="25529528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5A7A53A1-6522-47AF-9358-B7424ABCBB92}" type="datetimeFigureOut">
              <a:rPr lang="en-US" smtClean="0"/>
              <a:t>2/15/2017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87D1D2D-0ED8-42C6-BD2C-51A54C931C58}" type="slidenum">
              <a:rPr lang="en-US" smtClean="0"/>
              <a:t>‹#›</a:t>
            </a:fld>
            <a:endParaRPr lang="en-US"/>
          </a:p>
        </p:txBody>
      </p:sp>
    </p:spTree>
    <p:extLst>
      <p:ext uri="{BB962C8B-B14F-4D97-AF65-F5344CB8AC3E}">
        <p14:creationId xmlns:p14="http://schemas.microsoft.com/office/powerpoint/2010/main" val="313613670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A7A53A1-6522-47AF-9358-B7424ABCBB92}" type="datetimeFigureOut">
              <a:rPr lang="en-US" smtClean="0"/>
              <a:t>2/15/2017</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87D1D2D-0ED8-42C6-BD2C-51A54C931C58}" type="slidenum">
              <a:rPr lang="en-US" smtClean="0"/>
              <a:t>‹#›</a:t>
            </a:fld>
            <a:endParaRPr lang="en-US"/>
          </a:p>
        </p:txBody>
      </p:sp>
    </p:spTree>
    <p:extLst>
      <p:ext uri="{BB962C8B-B14F-4D97-AF65-F5344CB8AC3E}">
        <p14:creationId xmlns:p14="http://schemas.microsoft.com/office/powerpoint/2010/main" val="212253822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4D3069"/>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0" y="3080084"/>
            <a:ext cx="12191999" cy="2949573"/>
          </a:xfrm>
          <a:effectLst/>
        </p:spPr>
        <p:txBody>
          <a:bodyPr anchor="ctr">
            <a:normAutofit/>
          </a:bodyPr>
          <a:lstStyle/>
          <a:p>
            <a:r>
              <a:rPr lang="en-US" b="1" dirty="0">
                <a:latin typeface="Cambria" panose="02040503050406030204" pitchFamily="18" charset="0"/>
              </a:rPr>
              <a:t>County Transportation 101</a:t>
            </a:r>
            <a:r>
              <a:rPr lang="en-US" dirty="0">
                <a:latin typeface="Cambria" panose="02040503050406030204" pitchFamily="18" charset="0"/>
              </a:rPr>
              <a:t/>
            </a:r>
            <a:br>
              <a:rPr lang="en-US" dirty="0">
                <a:latin typeface="Cambria" panose="02040503050406030204" pitchFamily="18" charset="0"/>
              </a:rPr>
            </a:br>
            <a:r>
              <a:rPr lang="en-US" dirty="0">
                <a:latin typeface="Cambria" panose="02040503050406030204" pitchFamily="18" charset="0"/>
              </a:rPr>
              <a:t/>
            </a:r>
            <a:br>
              <a:rPr lang="en-US" dirty="0">
                <a:latin typeface="Cambria" panose="02040503050406030204" pitchFamily="18" charset="0"/>
              </a:rPr>
            </a:br>
            <a:r>
              <a:rPr lang="en-US" sz="2800" b="1" dirty="0">
                <a:latin typeface="Cambria" panose="02040503050406030204" pitchFamily="18" charset="0"/>
              </a:rPr>
              <a:t>Emily Pugh</a:t>
            </a:r>
            <a:br>
              <a:rPr lang="en-US" sz="2800" b="1" dirty="0">
                <a:latin typeface="Cambria" panose="02040503050406030204" pitchFamily="18" charset="0"/>
              </a:rPr>
            </a:br>
            <a:r>
              <a:rPr lang="en-US" sz="2800" b="1" i="1" dirty="0">
                <a:latin typeface="Cambria" panose="02040503050406030204" pitchFamily="18" charset="0"/>
              </a:rPr>
              <a:t>Transportation &amp; Infrastructure </a:t>
            </a:r>
            <a:br>
              <a:rPr lang="en-US" sz="2800" b="1" i="1" dirty="0">
                <a:latin typeface="Cambria" panose="02040503050406030204" pitchFamily="18" charset="0"/>
              </a:rPr>
            </a:br>
            <a:r>
              <a:rPr lang="en-US" sz="2800" b="1" i="1" dirty="0">
                <a:latin typeface="Cambria" panose="02040503050406030204" pitchFamily="18" charset="0"/>
              </a:rPr>
              <a:t>Policy Analyst</a:t>
            </a:r>
            <a:endParaRPr lang="en-US" sz="7200" b="1" i="1" dirty="0">
              <a:latin typeface="Cambria" panose="02040503050406030204" pitchFamily="18" charset="0"/>
            </a:endParaRP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66800" y="451783"/>
            <a:ext cx="10058400" cy="1735803"/>
          </a:xfrm>
          <a:prstGeom prst="rect">
            <a:avLst/>
          </a:prstGeom>
          <a:effectLst>
            <a:outerShdw blurRad="63500" sx="102000" sy="102000" algn="ctr" rotWithShape="0">
              <a:prstClr val="black">
                <a:alpha val="40000"/>
              </a:prstClr>
            </a:outerShdw>
          </a:effectLst>
        </p:spPr>
      </p:pic>
    </p:spTree>
    <p:extLst>
      <p:ext uri="{BB962C8B-B14F-4D97-AF65-F5344CB8AC3E}">
        <p14:creationId xmlns:p14="http://schemas.microsoft.com/office/powerpoint/2010/main" val="16407270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Local Funding</a:t>
            </a:r>
          </a:p>
        </p:txBody>
      </p:sp>
      <p:sp>
        <p:nvSpPr>
          <p:cNvPr id="3" name="Content Placeholder 2"/>
          <p:cNvSpPr>
            <a:spLocks noGrp="1"/>
          </p:cNvSpPr>
          <p:nvPr>
            <p:ph idx="1"/>
          </p:nvPr>
        </p:nvSpPr>
        <p:spPr/>
        <p:txBody>
          <a:bodyPr/>
          <a:lstStyle/>
          <a:p>
            <a:pPr marL="0" indent="0">
              <a:buNone/>
            </a:pPr>
            <a:r>
              <a:rPr lang="en-US" dirty="0"/>
              <a:t>In addition to state aid funds, local roads are financed through:</a:t>
            </a:r>
          </a:p>
          <a:p>
            <a:r>
              <a:rPr lang="en-US" dirty="0"/>
              <a:t>Property taxes</a:t>
            </a:r>
          </a:p>
          <a:p>
            <a:r>
              <a:rPr lang="en-US" dirty="0"/>
              <a:t>Assessments</a:t>
            </a:r>
          </a:p>
          <a:p>
            <a:r>
              <a:rPr lang="en-US" dirty="0"/>
              <a:t>Local options</a:t>
            </a:r>
          </a:p>
          <a:p>
            <a:pPr lvl="1"/>
            <a:r>
              <a:rPr lang="en-US" dirty="0"/>
              <a:t>Wheelage tax</a:t>
            </a:r>
          </a:p>
          <a:p>
            <a:pPr lvl="1"/>
            <a:r>
              <a:rPr lang="en-US" dirty="0"/>
              <a:t>Sales tax</a:t>
            </a:r>
          </a:p>
        </p:txBody>
      </p:sp>
    </p:spTree>
    <p:extLst>
      <p:ext uri="{BB962C8B-B14F-4D97-AF65-F5344CB8AC3E}">
        <p14:creationId xmlns:p14="http://schemas.microsoft.com/office/powerpoint/2010/main" val="417226313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272396" y="111880"/>
            <a:ext cx="5473019" cy="6646463"/>
          </a:xfrm>
          <a:prstGeom prst="rect">
            <a:avLst/>
          </a:prstGeom>
        </p:spPr>
      </p:pic>
    </p:spTree>
    <p:extLst>
      <p:ext uri="{BB962C8B-B14F-4D97-AF65-F5344CB8AC3E}">
        <p14:creationId xmlns:p14="http://schemas.microsoft.com/office/powerpoint/2010/main" val="85541779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800" dirty="0"/>
              <a:t>Local Option Sales Tax</a:t>
            </a:r>
          </a:p>
        </p:txBody>
      </p:sp>
      <p:sp>
        <p:nvSpPr>
          <p:cNvPr id="3" name="Content Placeholder 2"/>
          <p:cNvSpPr>
            <a:spLocks noGrp="1"/>
          </p:cNvSpPr>
          <p:nvPr>
            <p:ph idx="1"/>
          </p:nvPr>
        </p:nvSpPr>
        <p:spPr>
          <a:xfrm>
            <a:off x="876300" y="2209799"/>
            <a:ext cx="10248900" cy="4047565"/>
          </a:xfrm>
        </p:spPr>
        <p:txBody>
          <a:bodyPr>
            <a:noAutofit/>
          </a:bodyPr>
          <a:lstStyle/>
          <a:p>
            <a:r>
              <a:rPr lang="en-US" sz="2400" b="1" dirty="0"/>
              <a:t>Rate</a:t>
            </a:r>
            <a:r>
              <a:rPr lang="en-US" sz="2400" b="0" dirty="0"/>
              <a:t>: Up to ½ of 1 percent on retail sales within the county, and $20 per vehicle excise tax </a:t>
            </a:r>
          </a:p>
          <a:p>
            <a:r>
              <a:rPr lang="en-US" sz="2400" b="1" dirty="0"/>
              <a:t>Use</a:t>
            </a:r>
            <a:r>
              <a:rPr lang="en-US" sz="2400" b="0" dirty="0"/>
              <a:t>: A specific transportation project, transit capital expenditures as well as operating costs</a:t>
            </a:r>
          </a:p>
          <a:p>
            <a:r>
              <a:rPr lang="en-US" sz="2400" b="1" dirty="0"/>
              <a:t>How Enacted</a:t>
            </a:r>
            <a:r>
              <a:rPr lang="en-US" sz="2400" b="0" dirty="0"/>
              <a:t>: by County Board approval – a county not imposing a county sales tax as part of CTIB</a:t>
            </a:r>
          </a:p>
          <a:p>
            <a:r>
              <a:rPr lang="en-US" sz="2400" b="1" dirty="0"/>
              <a:t>27 counties have adopted</a:t>
            </a:r>
            <a:r>
              <a:rPr lang="en-US" sz="2400" b="0" dirty="0"/>
              <a:t>: Becker, Beltrami, Blue Earth, Brown, Carlton, Cass, Chisago, Cook, Crow Wing, Douglas, Fillmore, Freeborn, Hubbard, Lyon, Mille Lacs, Nicollet, Olmsted, Otter Tail, Pine, Rice, St. Louis, Scott, Steele, Todd, Wabasha, Wadena, Winona (Cook County as of 4/1/17).</a:t>
            </a:r>
          </a:p>
        </p:txBody>
      </p:sp>
    </p:spTree>
    <p:extLst>
      <p:ext uri="{BB962C8B-B14F-4D97-AF65-F5344CB8AC3E}">
        <p14:creationId xmlns:p14="http://schemas.microsoft.com/office/powerpoint/2010/main" val="323311080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a:t>Wheelage Tax</a:t>
            </a:r>
          </a:p>
        </p:txBody>
      </p:sp>
      <p:sp>
        <p:nvSpPr>
          <p:cNvPr id="3" name="Content Placeholder 2"/>
          <p:cNvSpPr>
            <a:spLocks noGrp="1"/>
          </p:cNvSpPr>
          <p:nvPr>
            <p:ph idx="1"/>
          </p:nvPr>
        </p:nvSpPr>
        <p:spPr>
          <a:xfrm>
            <a:off x="1027952" y="2209800"/>
            <a:ext cx="10100235" cy="4267200"/>
          </a:xfrm>
        </p:spPr>
        <p:txBody>
          <a:bodyPr>
            <a:noAutofit/>
          </a:bodyPr>
          <a:lstStyle/>
          <a:p>
            <a:r>
              <a:rPr lang="en-US" sz="3200" b="1" dirty="0"/>
              <a:t>Rate</a:t>
            </a:r>
            <a:r>
              <a:rPr lang="en-US" sz="3200" b="0" dirty="0"/>
              <a:t>: $10 per vehicle charge on vehicles housed in the county</a:t>
            </a:r>
          </a:p>
          <a:p>
            <a:r>
              <a:rPr lang="en-US" sz="3200" b="1" dirty="0"/>
              <a:t>Collection</a:t>
            </a:r>
            <a:r>
              <a:rPr lang="en-US" sz="3200" b="0" dirty="0"/>
              <a:t>: With annual tab fees </a:t>
            </a:r>
          </a:p>
          <a:p>
            <a:r>
              <a:rPr lang="en-US" sz="3200" b="1" dirty="0"/>
              <a:t>Use</a:t>
            </a:r>
            <a:r>
              <a:rPr lang="en-US" sz="3200" b="0" dirty="0"/>
              <a:t>: Highway purposes; intended for local roads or CSAH matches</a:t>
            </a:r>
          </a:p>
          <a:p>
            <a:r>
              <a:rPr lang="en-US" sz="3200" b="1" dirty="0"/>
              <a:t>How enacted</a:t>
            </a:r>
            <a:r>
              <a:rPr lang="en-US" sz="3200" b="0" dirty="0"/>
              <a:t>: By County Board approval. In 2018 will be able to collect amounts up to $20. </a:t>
            </a:r>
          </a:p>
          <a:p>
            <a:r>
              <a:rPr lang="en-US" sz="3200" dirty="0"/>
              <a:t>51 counties have adopted</a:t>
            </a:r>
            <a:r>
              <a:rPr lang="en-US" sz="3200" b="0" dirty="0"/>
              <a:t>.</a:t>
            </a:r>
          </a:p>
          <a:p>
            <a:pPr marL="0" indent="0">
              <a:buNone/>
            </a:pPr>
            <a:endParaRPr lang="en-US" dirty="0"/>
          </a:p>
        </p:txBody>
      </p:sp>
    </p:spTree>
    <p:extLst>
      <p:ext uri="{BB962C8B-B14F-4D97-AF65-F5344CB8AC3E}">
        <p14:creationId xmlns:p14="http://schemas.microsoft.com/office/powerpoint/2010/main" val="428970502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a:t>Other Highway Funding Sources</a:t>
            </a:r>
          </a:p>
        </p:txBody>
      </p:sp>
      <p:sp>
        <p:nvSpPr>
          <p:cNvPr id="3" name="Content Placeholder 2"/>
          <p:cNvSpPr>
            <a:spLocks noGrp="1"/>
          </p:cNvSpPr>
          <p:nvPr>
            <p:ph idx="1"/>
          </p:nvPr>
        </p:nvSpPr>
        <p:spPr/>
        <p:txBody>
          <a:bodyPr>
            <a:normAutofit/>
          </a:bodyPr>
          <a:lstStyle/>
          <a:p>
            <a:pPr marL="0" indent="0">
              <a:buNone/>
            </a:pPr>
            <a:r>
              <a:rPr lang="en-US" sz="3200" dirty="0">
                <a:solidFill>
                  <a:srgbClr val="4D3069"/>
                </a:solidFill>
                <a:effectLst>
                  <a:outerShdw blurRad="38100" dist="38100" dir="2700000" algn="tl">
                    <a:srgbClr val="000000">
                      <a:alpha val="43137"/>
                    </a:srgbClr>
                  </a:outerShdw>
                </a:effectLst>
              </a:rPr>
              <a:t>Motor Vehicle Lease Sales Tax</a:t>
            </a:r>
          </a:p>
          <a:p>
            <a:r>
              <a:rPr lang="en-US" sz="2800" dirty="0"/>
              <a:t>Rate of 6.875% on passenger vehicles leases</a:t>
            </a:r>
          </a:p>
          <a:p>
            <a:r>
              <a:rPr lang="en-US" sz="2800" dirty="0"/>
              <a:t>Statutory allocation</a:t>
            </a:r>
          </a:p>
          <a:p>
            <a:pPr lvl="1"/>
            <a:r>
              <a:rPr lang="en-US" sz="2800" dirty="0"/>
              <a:t>First $32M to the General Fund</a:t>
            </a:r>
          </a:p>
          <a:p>
            <a:pPr lvl="1"/>
            <a:r>
              <a:rPr lang="en-US" sz="2800" dirty="0"/>
              <a:t>50% of remaining to suburban ring counties</a:t>
            </a:r>
          </a:p>
          <a:p>
            <a:pPr lvl="1"/>
            <a:r>
              <a:rPr lang="en-US" sz="2800" dirty="0"/>
              <a:t>50% of remaining to Greater MN Transit </a:t>
            </a:r>
          </a:p>
        </p:txBody>
      </p:sp>
    </p:spTree>
    <p:extLst>
      <p:ext uri="{BB962C8B-B14F-4D97-AF65-F5344CB8AC3E}">
        <p14:creationId xmlns:p14="http://schemas.microsoft.com/office/powerpoint/2010/main" val="391297545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800" dirty="0"/>
              <a:t>Bonds</a:t>
            </a:r>
          </a:p>
        </p:txBody>
      </p:sp>
      <p:sp>
        <p:nvSpPr>
          <p:cNvPr id="3" name="Content Placeholder 2"/>
          <p:cNvSpPr>
            <a:spLocks noGrp="1"/>
          </p:cNvSpPr>
          <p:nvPr>
            <p:ph idx="1"/>
          </p:nvPr>
        </p:nvSpPr>
        <p:spPr>
          <a:xfrm>
            <a:off x="1035050" y="2057401"/>
            <a:ext cx="10128250" cy="4489449"/>
          </a:xfrm>
        </p:spPr>
        <p:txBody>
          <a:bodyPr>
            <a:noAutofit/>
          </a:bodyPr>
          <a:lstStyle/>
          <a:p>
            <a:pPr marL="0" indent="0">
              <a:buNone/>
            </a:pPr>
            <a:r>
              <a:rPr lang="en-US" sz="3200" b="1" dirty="0">
                <a:solidFill>
                  <a:srgbClr val="4D3069"/>
                </a:solidFill>
                <a:effectLst>
                  <a:outerShdw blurRad="38100" dist="38100" dir="2700000" algn="tl">
                    <a:srgbClr val="000000">
                      <a:alpha val="43137"/>
                    </a:srgbClr>
                  </a:outerShdw>
                </a:effectLst>
              </a:rPr>
              <a:t>Trunk Highway Bonds </a:t>
            </a:r>
          </a:p>
          <a:p>
            <a:pPr lvl="1"/>
            <a:r>
              <a:rPr lang="en-US" sz="2200" dirty="0"/>
              <a:t>Used for trunk highways only – Corridors of Commerce Program, Transportation Economic Development (TED).</a:t>
            </a:r>
          </a:p>
          <a:p>
            <a:pPr lvl="1"/>
            <a:r>
              <a:rPr lang="en-US" sz="2200" dirty="0"/>
              <a:t>Debt Service must not exceed 20% of revenue in the Trunk Highway Fund.</a:t>
            </a:r>
          </a:p>
          <a:p>
            <a:pPr marL="0" indent="0">
              <a:buNone/>
            </a:pPr>
            <a:r>
              <a:rPr lang="en-US" sz="3200" dirty="0">
                <a:solidFill>
                  <a:srgbClr val="4D3069"/>
                </a:solidFill>
                <a:effectLst>
                  <a:outerShdw blurRad="38100" dist="38100" dir="2700000" algn="tl">
                    <a:srgbClr val="000000">
                      <a:alpha val="43137"/>
                    </a:srgbClr>
                  </a:outerShdw>
                </a:effectLst>
              </a:rPr>
              <a:t>General Obligation Bonds</a:t>
            </a:r>
          </a:p>
          <a:p>
            <a:pPr lvl="1"/>
            <a:r>
              <a:rPr lang="en-US" sz="2200" dirty="0"/>
              <a:t>Funds many modes – rail, transit, airports, ports and waterways, roads and bridges, wetland mitigation.</a:t>
            </a:r>
          </a:p>
          <a:p>
            <a:pPr lvl="1"/>
            <a:r>
              <a:rPr lang="en-US" sz="2200" dirty="0"/>
              <a:t>Can be funded through a program or by </a:t>
            </a:r>
            <a:r>
              <a:rPr lang="en-US" sz="2200" dirty="0">
                <a:solidFill>
                  <a:srgbClr val="FF0000"/>
                </a:solidFill>
              </a:rPr>
              <a:t>earmark</a:t>
            </a:r>
          </a:p>
          <a:p>
            <a:pPr lvl="1"/>
            <a:r>
              <a:rPr lang="en-US" sz="2200" dirty="0"/>
              <a:t>Establish programs supported by counties:</a:t>
            </a:r>
          </a:p>
          <a:p>
            <a:pPr lvl="2"/>
            <a:r>
              <a:rPr lang="en-US" sz="1800" dirty="0"/>
              <a:t>Local Road Improvement Program</a:t>
            </a:r>
          </a:p>
          <a:p>
            <a:pPr lvl="2"/>
            <a:r>
              <a:rPr lang="en-US" sz="1800" dirty="0"/>
              <a:t>Local Bridge Replacement Program</a:t>
            </a:r>
          </a:p>
          <a:p>
            <a:pPr lvl="2"/>
            <a:r>
              <a:rPr lang="en-US" sz="1800" dirty="0"/>
              <a:t>Local Road Wetland Replacement Program</a:t>
            </a:r>
          </a:p>
        </p:txBody>
      </p:sp>
    </p:spTree>
    <p:extLst>
      <p:ext uri="{BB962C8B-B14F-4D97-AF65-F5344CB8AC3E}">
        <p14:creationId xmlns:p14="http://schemas.microsoft.com/office/powerpoint/2010/main" val="77805456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800" dirty="0"/>
              <a:t>Federal Aid</a:t>
            </a:r>
          </a:p>
        </p:txBody>
      </p:sp>
      <p:sp>
        <p:nvSpPr>
          <p:cNvPr id="3" name="Content Placeholder 2"/>
          <p:cNvSpPr>
            <a:spLocks noGrp="1"/>
          </p:cNvSpPr>
          <p:nvPr>
            <p:ph idx="1"/>
          </p:nvPr>
        </p:nvSpPr>
        <p:spPr>
          <a:xfrm>
            <a:off x="669365" y="2163482"/>
            <a:ext cx="10664980" cy="3770391"/>
          </a:xfrm>
        </p:spPr>
        <p:txBody>
          <a:bodyPr>
            <a:normAutofit lnSpcReduction="10000"/>
          </a:bodyPr>
          <a:lstStyle/>
          <a:p>
            <a:pPr marL="457200" indent="-457200"/>
            <a:r>
              <a:rPr lang="en-US" dirty="0"/>
              <a:t>Amount of funding that is available is determined by the Federal Transportation Bill – FAST Act</a:t>
            </a:r>
          </a:p>
          <a:p>
            <a:pPr marL="457200" indent="-457200"/>
            <a:r>
              <a:rPr lang="en-US" dirty="0"/>
              <a:t>A local match or contribution is required</a:t>
            </a:r>
          </a:p>
          <a:p>
            <a:pPr marL="457200" indent="-457200"/>
            <a:r>
              <a:rPr lang="en-US" dirty="0"/>
              <a:t>Reimbursement</a:t>
            </a:r>
          </a:p>
          <a:p>
            <a:pPr marL="457200" indent="-457200"/>
            <a:r>
              <a:rPr lang="en-US" dirty="0"/>
              <a:t>Funding is important in delivering much needed projects</a:t>
            </a:r>
          </a:p>
        </p:txBody>
      </p:sp>
    </p:spTree>
    <p:extLst>
      <p:ext uri="{BB962C8B-B14F-4D97-AF65-F5344CB8AC3E}">
        <p14:creationId xmlns:p14="http://schemas.microsoft.com/office/powerpoint/2010/main" val="21305045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81575" y="505188"/>
            <a:ext cx="9144000" cy="1143000"/>
          </a:xfrm>
        </p:spPr>
        <p:txBody>
          <a:bodyPr/>
          <a:lstStyle/>
          <a:p>
            <a:r>
              <a:rPr lang="en-US" dirty="0"/>
              <a:t>Transit</a:t>
            </a:r>
          </a:p>
        </p:txBody>
      </p:sp>
      <p:pic>
        <p:nvPicPr>
          <p:cNvPr id="5" name="Picture 4"/>
          <p:cNvPicPr>
            <a:picLocks noChangeAspect="1"/>
          </p:cNvPicPr>
          <p:nvPr/>
        </p:nvPicPr>
        <p:blipFill rotWithShape="1">
          <a:blip r:embed="rId2">
            <a:extLst>
              <a:ext uri="{28A0092B-C50C-407E-A947-70E740481C1C}">
                <a14:useLocalDpi xmlns:a14="http://schemas.microsoft.com/office/drawing/2010/main" val="0"/>
              </a:ext>
            </a:extLst>
          </a:blip>
          <a:srcRect t="33959" b="5378"/>
          <a:stretch/>
        </p:blipFill>
        <p:spPr>
          <a:xfrm>
            <a:off x="291829" y="1774647"/>
            <a:ext cx="6157609" cy="2498051"/>
          </a:xfrm>
          <a:prstGeom prst="rect">
            <a:avLst/>
          </a:prstGeom>
          <a:ln>
            <a:noFill/>
          </a:ln>
          <a:effectLst>
            <a:outerShdw blurRad="190500" algn="tl" rotWithShape="0">
              <a:srgbClr val="000000">
                <a:alpha val="70000"/>
              </a:srgbClr>
            </a:outerShdw>
          </a:effectLst>
        </p:spPr>
      </p:pic>
      <p:pic>
        <p:nvPicPr>
          <p:cNvPr id="6" name="Picture 5"/>
          <p:cNvPicPr>
            <a:picLocks noChangeAspect="1"/>
          </p:cNvPicPr>
          <p:nvPr/>
        </p:nvPicPr>
        <p:blipFill rotWithShape="1">
          <a:blip r:embed="rId3">
            <a:extLst>
              <a:ext uri="{28A0092B-C50C-407E-A947-70E740481C1C}">
                <a14:useLocalDpi xmlns:a14="http://schemas.microsoft.com/office/drawing/2010/main" val="0"/>
              </a:ext>
            </a:extLst>
          </a:blip>
          <a:srcRect t="28550" b="9585"/>
          <a:stretch/>
        </p:blipFill>
        <p:spPr>
          <a:xfrm>
            <a:off x="5153575" y="3888456"/>
            <a:ext cx="6966856" cy="2801566"/>
          </a:xfrm>
          <a:prstGeom prst="rect">
            <a:avLst/>
          </a:prstGeom>
          <a:ln>
            <a:noFill/>
          </a:ln>
          <a:effectLst>
            <a:outerShdw blurRad="190500" algn="tl" rotWithShape="0">
              <a:srgbClr val="000000">
                <a:alpha val="70000"/>
              </a:srgbClr>
            </a:outerShdw>
          </a:effectLst>
        </p:spPr>
      </p:pic>
    </p:spTree>
    <p:extLst>
      <p:ext uri="{BB962C8B-B14F-4D97-AF65-F5344CB8AC3E}">
        <p14:creationId xmlns:p14="http://schemas.microsoft.com/office/powerpoint/2010/main" val="109057877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Transit Finance	</a:t>
            </a:r>
          </a:p>
        </p:txBody>
      </p:sp>
      <p:sp>
        <p:nvSpPr>
          <p:cNvPr id="3" name="Content Placeholder 2"/>
          <p:cNvSpPr>
            <a:spLocks noGrp="1"/>
          </p:cNvSpPr>
          <p:nvPr>
            <p:ph idx="1"/>
          </p:nvPr>
        </p:nvSpPr>
        <p:spPr/>
        <p:txBody>
          <a:bodyPr>
            <a:normAutofit fontScale="92500"/>
          </a:bodyPr>
          <a:lstStyle/>
          <a:p>
            <a:pPr marL="0" indent="0">
              <a:buNone/>
            </a:pPr>
            <a:r>
              <a:rPr lang="en-US" sz="3900" dirty="0">
                <a:solidFill>
                  <a:srgbClr val="4D3069"/>
                </a:solidFill>
                <a:effectLst>
                  <a:outerShdw blurRad="38100" dist="38100" dir="2700000" algn="tl">
                    <a:srgbClr val="000000">
                      <a:alpha val="43137"/>
                    </a:srgbClr>
                  </a:outerShdw>
                </a:effectLst>
              </a:rPr>
              <a:t>Transit Provided By Local Units of Government</a:t>
            </a:r>
          </a:p>
          <a:p>
            <a:r>
              <a:rPr lang="en-US" dirty="0"/>
              <a:t>Twin Cities metro area</a:t>
            </a:r>
          </a:p>
          <a:p>
            <a:pPr lvl="1"/>
            <a:r>
              <a:rPr lang="en-US" dirty="0"/>
              <a:t>Metropolitan Council</a:t>
            </a:r>
          </a:p>
          <a:p>
            <a:pPr lvl="1"/>
            <a:r>
              <a:rPr lang="en-US" dirty="0"/>
              <a:t>Suburban providers (opt-outs)</a:t>
            </a:r>
          </a:p>
          <a:p>
            <a:pPr lvl="1"/>
            <a:r>
              <a:rPr lang="en-US" dirty="0"/>
              <a:t>Independent providers</a:t>
            </a:r>
          </a:p>
          <a:p>
            <a:r>
              <a:rPr lang="en-US" dirty="0"/>
              <a:t>Variety of transit systems and service in Greater MN</a:t>
            </a:r>
          </a:p>
          <a:p>
            <a:pPr lvl="1"/>
            <a:r>
              <a:rPr lang="en-US" dirty="0"/>
              <a:t>City-only and county-only service</a:t>
            </a:r>
          </a:p>
          <a:p>
            <a:pPr lvl="1"/>
            <a:r>
              <a:rPr lang="en-US" dirty="0"/>
              <a:t>Service across multiple counties</a:t>
            </a:r>
          </a:p>
        </p:txBody>
      </p:sp>
    </p:spTree>
    <p:extLst>
      <p:ext uri="{BB962C8B-B14F-4D97-AF65-F5344CB8AC3E}">
        <p14:creationId xmlns:p14="http://schemas.microsoft.com/office/powerpoint/2010/main" val="54192506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Transit Finance</a:t>
            </a:r>
          </a:p>
        </p:txBody>
      </p:sp>
      <p:sp>
        <p:nvSpPr>
          <p:cNvPr id="3" name="Content Placeholder 2"/>
          <p:cNvSpPr>
            <a:spLocks noGrp="1"/>
          </p:cNvSpPr>
          <p:nvPr>
            <p:ph idx="1"/>
          </p:nvPr>
        </p:nvSpPr>
        <p:spPr>
          <a:xfrm>
            <a:off x="809017" y="1825625"/>
            <a:ext cx="10515600" cy="4351338"/>
          </a:xfrm>
        </p:spPr>
        <p:txBody>
          <a:bodyPr>
            <a:normAutofit fontScale="92500" lnSpcReduction="20000"/>
          </a:bodyPr>
          <a:lstStyle/>
          <a:p>
            <a:pPr marL="0" indent="0">
              <a:buNone/>
            </a:pPr>
            <a:r>
              <a:rPr lang="en-US" sz="3900" b="1" dirty="0">
                <a:solidFill>
                  <a:srgbClr val="4D3069"/>
                </a:solidFill>
                <a:effectLst>
                  <a:outerShdw blurRad="38100" dist="38100" dir="2700000" algn="tl">
                    <a:srgbClr val="000000">
                      <a:alpha val="43137"/>
                    </a:srgbClr>
                  </a:outerShdw>
                </a:effectLst>
              </a:rPr>
              <a:t>Sources of Greater MN Transit Funding:</a:t>
            </a:r>
          </a:p>
          <a:p>
            <a:r>
              <a:rPr lang="en-US" dirty="0"/>
              <a:t>Federal aid</a:t>
            </a:r>
          </a:p>
          <a:p>
            <a:r>
              <a:rPr lang="en-US" dirty="0"/>
              <a:t>State sources</a:t>
            </a:r>
          </a:p>
          <a:p>
            <a:pPr lvl="1"/>
            <a:r>
              <a:rPr lang="en-US" dirty="0"/>
              <a:t>General Fund</a:t>
            </a:r>
          </a:p>
          <a:p>
            <a:pPr lvl="1"/>
            <a:r>
              <a:rPr lang="en-US" dirty="0"/>
              <a:t>Motor Vehicle Lease Sales Tax</a:t>
            </a:r>
          </a:p>
          <a:p>
            <a:pPr lvl="1"/>
            <a:r>
              <a:rPr lang="en-US" dirty="0"/>
              <a:t>Motor Vehicle Sales Tax</a:t>
            </a:r>
          </a:p>
          <a:p>
            <a:pPr lvl="1"/>
            <a:r>
              <a:rPr lang="en-US" dirty="0"/>
              <a:t>General Obligation bonds</a:t>
            </a:r>
          </a:p>
          <a:p>
            <a:r>
              <a:rPr lang="en-US" dirty="0"/>
              <a:t>Local effort (property, sales tax)</a:t>
            </a:r>
          </a:p>
          <a:p>
            <a:r>
              <a:rPr lang="en-US" dirty="0"/>
              <a:t>Fare box recovery</a:t>
            </a:r>
          </a:p>
        </p:txBody>
      </p:sp>
    </p:spTree>
    <p:extLst>
      <p:ext uri="{BB962C8B-B14F-4D97-AF65-F5344CB8AC3E}">
        <p14:creationId xmlns:p14="http://schemas.microsoft.com/office/powerpoint/2010/main" val="172740076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What is AMC?</a:t>
            </a:r>
          </a:p>
        </p:txBody>
      </p:sp>
      <p:sp>
        <p:nvSpPr>
          <p:cNvPr id="4" name="Content Placeholder 3"/>
          <p:cNvSpPr>
            <a:spLocks noGrp="1"/>
          </p:cNvSpPr>
          <p:nvPr>
            <p:ph idx="1"/>
          </p:nvPr>
        </p:nvSpPr>
        <p:spPr>
          <a:xfrm>
            <a:off x="781051" y="2020177"/>
            <a:ext cx="10687050" cy="4488907"/>
          </a:xfrm>
        </p:spPr>
        <p:txBody>
          <a:bodyPr>
            <a:normAutofit fontScale="85000" lnSpcReduction="10000"/>
          </a:bodyPr>
          <a:lstStyle/>
          <a:p>
            <a:pPr marL="457189" indent="-457189">
              <a:lnSpc>
                <a:spcPct val="120000"/>
              </a:lnSpc>
              <a:spcBef>
                <a:spcPts val="1200"/>
              </a:spcBef>
              <a:spcAft>
                <a:spcPts val="1200"/>
              </a:spcAft>
              <a:defRPr/>
            </a:pPr>
            <a:r>
              <a:rPr lang="en-US" sz="4400" dirty="0"/>
              <a:t>A Voluntary Association of Minnesota’s 87 Counties Since 1909</a:t>
            </a:r>
          </a:p>
          <a:p>
            <a:pPr marL="457189" indent="-457189">
              <a:lnSpc>
                <a:spcPct val="120000"/>
              </a:lnSpc>
              <a:spcBef>
                <a:spcPts val="1200"/>
              </a:spcBef>
              <a:spcAft>
                <a:spcPts val="1200"/>
              </a:spcAft>
              <a:defRPr/>
            </a:pPr>
            <a:r>
              <a:rPr lang="en-US" sz="4400" dirty="0"/>
              <a:t>The Voice of County Government in Minnesota</a:t>
            </a:r>
          </a:p>
          <a:p>
            <a:pPr marL="457189" indent="-457189">
              <a:lnSpc>
                <a:spcPct val="120000"/>
              </a:lnSpc>
              <a:spcBef>
                <a:spcPts val="1200"/>
              </a:spcBef>
              <a:spcAft>
                <a:spcPts val="1200"/>
              </a:spcAft>
              <a:defRPr/>
            </a:pPr>
            <a:r>
              <a:rPr lang="en-US" sz="4400" dirty="0"/>
              <a:t>An Education, Training &amp; Communication Resource for Counties and County Officials</a:t>
            </a:r>
          </a:p>
          <a:p>
            <a:endParaRPr lang="en-US" dirty="0"/>
          </a:p>
        </p:txBody>
      </p:sp>
    </p:spTree>
    <p:extLst>
      <p:ext uri="{BB962C8B-B14F-4D97-AF65-F5344CB8AC3E}">
        <p14:creationId xmlns:p14="http://schemas.microsoft.com/office/powerpoint/2010/main" val="297413043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Transit Finance</a:t>
            </a:r>
          </a:p>
        </p:txBody>
      </p:sp>
      <p:sp>
        <p:nvSpPr>
          <p:cNvPr id="3" name="Content Placeholder 2"/>
          <p:cNvSpPr>
            <a:spLocks noGrp="1"/>
          </p:cNvSpPr>
          <p:nvPr>
            <p:ph idx="1"/>
          </p:nvPr>
        </p:nvSpPr>
        <p:spPr>
          <a:xfrm>
            <a:off x="742950" y="1917970"/>
            <a:ext cx="10756900" cy="4419600"/>
          </a:xfrm>
        </p:spPr>
        <p:txBody>
          <a:bodyPr>
            <a:normAutofit/>
          </a:bodyPr>
          <a:lstStyle/>
          <a:p>
            <a:pPr marL="0" indent="0">
              <a:buNone/>
            </a:pPr>
            <a:r>
              <a:rPr lang="en-US" sz="3400" b="1" dirty="0">
                <a:solidFill>
                  <a:srgbClr val="4D3069"/>
                </a:solidFill>
                <a:effectLst>
                  <a:outerShdw blurRad="38100" dist="38100" dir="2700000" algn="tl">
                    <a:srgbClr val="000000">
                      <a:alpha val="43137"/>
                    </a:srgbClr>
                  </a:outerShdw>
                </a:effectLst>
              </a:rPr>
              <a:t>Sources of Metro </a:t>
            </a:r>
            <a:r>
              <a:rPr lang="en-US" sz="3400" dirty="0">
                <a:solidFill>
                  <a:srgbClr val="4D3069"/>
                </a:solidFill>
                <a:effectLst>
                  <a:outerShdw blurRad="38100" dist="38100" dir="2700000" algn="tl">
                    <a:srgbClr val="000000">
                      <a:alpha val="43137"/>
                    </a:srgbClr>
                  </a:outerShdw>
                </a:effectLst>
              </a:rPr>
              <a:t>A</a:t>
            </a:r>
            <a:r>
              <a:rPr lang="en-US" sz="3400" b="1" dirty="0">
                <a:solidFill>
                  <a:srgbClr val="4D3069"/>
                </a:solidFill>
                <a:effectLst>
                  <a:outerShdw blurRad="38100" dist="38100" dir="2700000" algn="tl">
                    <a:srgbClr val="000000">
                      <a:alpha val="43137"/>
                    </a:srgbClr>
                  </a:outerShdw>
                </a:effectLst>
              </a:rPr>
              <a:t>rea </a:t>
            </a:r>
            <a:r>
              <a:rPr lang="en-US" sz="3400" dirty="0">
                <a:solidFill>
                  <a:srgbClr val="4D3069"/>
                </a:solidFill>
                <a:effectLst>
                  <a:outerShdw blurRad="38100" dist="38100" dir="2700000" algn="tl">
                    <a:srgbClr val="000000">
                      <a:alpha val="43137"/>
                    </a:srgbClr>
                  </a:outerShdw>
                </a:effectLst>
              </a:rPr>
              <a:t>T</a:t>
            </a:r>
            <a:r>
              <a:rPr lang="en-US" sz="3400" b="1" dirty="0">
                <a:solidFill>
                  <a:srgbClr val="4D3069"/>
                </a:solidFill>
                <a:effectLst>
                  <a:outerShdw blurRad="38100" dist="38100" dir="2700000" algn="tl">
                    <a:srgbClr val="000000">
                      <a:alpha val="43137"/>
                    </a:srgbClr>
                  </a:outerShdw>
                </a:effectLst>
              </a:rPr>
              <a:t>ransit </a:t>
            </a:r>
            <a:r>
              <a:rPr lang="en-US" sz="3400" dirty="0">
                <a:solidFill>
                  <a:srgbClr val="4D3069"/>
                </a:solidFill>
                <a:effectLst>
                  <a:outerShdw blurRad="38100" dist="38100" dir="2700000" algn="tl">
                    <a:srgbClr val="000000">
                      <a:alpha val="43137"/>
                    </a:srgbClr>
                  </a:outerShdw>
                </a:effectLst>
              </a:rPr>
              <a:t>F</a:t>
            </a:r>
            <a:r>
              <a:rPr lang="en-US" sz="3400" b="1" dirty="0">
                <a:solidFill>
                  <a:srgbClr val="4D3069"/>
                </a:solidFill>
                <a:effectLst>
                  <a:outerShdw blurRad="38100" dist="38100" dir="2700000" algn="tl">
                    <a:srgbClr val="000000">
                      <a:alpha val="43137"/>
                    </a:srgbClr>
                  </a:outerShdw>
                </a:effectLst>
              </a:rPr>
              <a:t>unding – Operating:</a:t>
            </a:r>
          </a:p>
          <a:p>
            <a:r>
              <a:rPr lang="en-US" dirty="0"/>
              <a:t>Federal aid</a:t>
            </a:r>
          </a:p>
          <a:p>
            <a:r>
              <a:rPr lang="en-US" dirty="0"/>
              <a:t>State Sources</a:t>
            </a:r>
          </a:p>
          <a:p>
            <a:pPr lvl="1"/>
            <a:r>
              <a:rPr lang="en-US" dirty="0"/>
              <a:t>General Fund</a:t>
            </a:r>
          </a:p>
          <a:p>
            <a:pPr lvl="1"/>
            <a:r>
              <a:rPr lang="en-US" dirty="0"/>
              <a:t>MVST allocation</a:t>
            </a:r>
          </a:p>
          <a:p>
            <a:r>
              <a:rPr lang="en-US" dirty="0"/>
              <a:t>Fare box recovery</a:t>
            </a:r>
          </a:p>
          <a:p>
            <a:r>
              <a:rPr lang="en-US" dirty="0"/>
              <a:t>Property taxes</a:t>
            </a:r>
          </a:p>
          <a:p>
            <a:pPr marL="0" indent="0">
              <a:buNone/>
            </a:pPr>
            <a:endParaRPr lang="en-US" dirty="0"/>
          </a:p>
        </p:txBody>
      </p:sp>
    </p:spTree>
    <p:extLst>
      <p:ext uri="{BB962C8B-B14F-4D97-AF65-F5344CB8AC3E}">
        <p14:creationId xmlns:p14="http://schemas.microsoft.com/office/powerpoint/2010/main" val="254271039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Transit Finance		</a:t>
            </a:r>
          </a:p>
        </p:txBody>
      </p:sp>
      <p:sp>
        <p:nvSpPr>
          <p:cNvPr id="3" name="Content Placeholder 2"/>
          <p:cNvSpPr>
            <a:spLocks noGrp="1"/>
          </p:cNvSpPr>
          <p:nvPr>
            <p:ph idx="1"/>
          </p:nvPr>
        </p:nvSpPr>
        <p:spPr>
          <a:xfrm>
            <a:off x="838200" y="1825625"/>
            <a:ext cx="10515600" cy="4530726"/>
          </a:xfrm>
        </p:spPr>
        <p:txBody>
          <a:bodyPr>
            <a:normAutofit fontScale="85000" lnSpcReduction="10000"/>
          </a:bodyPr>
          <a:lstStyle/>
          <a:p>
            <a:pPr marL="0" indent="0">
              <a:buNone/>
            </a:pPr>
            <a:r>
              <a:rPr lang="en-US" sz="4100" dirty="0">
                <a:solidFill>
                  <a:srgbClr val="4D3069"/>
                </a:solidFill>
                <a:effectLst>
                  <a:outerShdw blurRad="38100" dist="38100" dir="2700000" algn="tl">
                    <a:srgbClr val="000000">
                      <a:alpha val="43137"/>
                    </a:srgbClr>
                  </a:outerShdw>
                </a:effectLst>
              </a:rPr>
              <a:t>Sources of Metro Area Transit Funding – Capital:</a:t>
            </a:r>
          </a:p>
          <a:p>
            <a:r>
              <a:rPr lang="en-US" sz="3500" dirty="0"/>
              <a:t>0.25% transit sales tax</a:t>
            </a:r>
          </a:p>
          <a:p>
            <a:pPr lvl="1">
              <a:lnSpc>
                <a:spcPct val="120000"/>
              </a:lnSpc>
            </a:pPr>
            <a:r>
              <a:rPr lang="en-US" dirty="0"/>
              <a:t>Authorized local option sales tax</a:t>
            </a:r>
          </a:p>
          <a:p>
            <a:pPr lvl="1">
              <a:lnSpc>
                <a:spcPct val="120000"/>
              </a:lnSpc>
            </a:pPr>
            <a:r>
              <a:rPr lang="en-US" dirty="0"/>
              <a:t>For transitway capital and ½ of operating costs</a:t>
            </a:r>
          </a:p>
          <a:p>
            <a:pPr lvl="1">
              <a:lnSpc>
                <a:spcPct val="120000"/>
              </a:lnSpc>
            </a:pPr>
            <a:r>
              <a:rPr lang="en-US" dirty="0"/>
              <a:t>Administered by county joint powers board: CTIB</a:t>
            </a:r>
          </a:p>
          <a:p>
            <a:pPr lvl="2">
              <a:lnSpc>
                <a:spcPct val="120000"/>
              </a:lnSpc>
            </a:pPr>
            <a:r>
              <a:rPr lang="en-US" dirty="0"/>
              <a:t>Hennepin, Ramsey, Anoka, Dakota, Washington</a:t>
            </a:r>
          </a:p>
          <a:p>
            <a:r>
              <a:rPr lang="en-US" sz="3500" dirty="0"/>
              <a:t>Federal aid</a:t>
            </a:r>
          </a:p>
          <a:p>
            <a:r>
              <a:rPr lang="en-US" sz="3500" dirty="0"/>
              <a:t>Local Property Tax levy, County Regional Rail Authorities</a:t>
            </a:r>
          </a:p>
          <a:p>
            <a:r>
              <a:rPr lang="en-US" sz="3500" dirty="0"/>
              <a:t>State General Fund, and GO bonding</a:t>
            </a:r>
          </a:p>
          <a:p>
            <a:endParaRPr lang="en-US" sz="4000" b="1" dirty="0"/>
          </a:p>
          <a:p>
            <a:pPr marL="914400" lvl="2" indent="0">
              <a:buNone/>
            </a:pPr>
            <a:endParaRPr lang="en-US" b="1" dirty="0"/>
          </a:p>
        </p:txBody>
      </p:sp>
    </p:spTree>
    <p:extLst>
      <p:ext uri="{BB962C8B-B14F-4D97-AF65-F5344CB8AC3E}">
        <p14:creationId xmlns:p14="http://schemas.microsoft.com/office/powerpoint/2010/main" val="122626827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AMC Priorities</a:t>
            </a:r>
          </a:p>
        </p:txBody>
      </p:sp>
      <p:sp>
        <p:nvSpPr>
          <p:cNvPr id="3" name="Content Placeholder 2"/>
          <p:cNvSpPr>
            <a:spLocks noGrp="1"/>
          </p:cNvSpPr>
          <p:nvPr>
            <p:ph idx="1"/>
          </p:nvPr>
        </p:nvSpPr>
        <p:spPr>
          <a:xfrm>
            <a:off x="1384300" y="2280242"/>
            <a:ext cx="9245600" cy="3662207"/>
          </a:xfrm>
        </p:spPr>
        <p:txBody>
          <a:bodyPr>
            <a:normAutofit/>
          </a:bodyPr>
          <a:lstStyle/>
          <a:p>
            <a:pPr marL="0" indent="0">
              <a:buNone/>
            </a:pPr>
            <a:r>
              <a:rPr lang="en-US" b="1" dirty="0">
                <a:solidFill>
                  <a:srgbClr val="4D3069"/>
                </a:solidFill>
              </a:rPr>
              <a:t>TRANSPORTATION FUNDING</a:t>
            </a:r>
          </a:p>
          <a:p>
            <a:pPr marL="0" indent="0">
              <a:buNone/>
            </a:pPr>
            <a:endParaRPr lang="en-US" sz="2300" b="1" i="1" dirty="0"/>
          </a:p>
          <a:p>
            <a:pPr marL="0" indent="0">
              <a:buNone/>
            </a:pPr>
            <a:r>
              <a:rPr lang="en-US" sz="2300" b="1" i="1" dirty="0"/>
              <a:t>AMC supports a comprehensive transportation funding package that includes new revenue for roads, bridges, and transit.</a:t>
            </a:r>
          </a:p>
          <a:p>
            <a:pPr marL="0" indent="0">
              <a:buNone/>
            </a:pPr>
            <a:r>
              <a:rPr lang="en-US" sz="2300" b="0" dirty="0"/>
              <a:t>The solution should be comprehensive (multi-modal), balanced (regionally and between modes), sustainable (on-going funding), and dedicated (constitutionally for roads and statutorily for transit).</a:t>
            </a:r>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p:txBody>
      </p:sp>
    </p:spTree>
    <p:extLst>
      <p:ext uri="{BB962C8B-B14F-4D97-AF65-F5344CB8AC3E}">
        <p14:creationId xmlns:p14="http://schemas.microsoft.com/office/powerpoint/2010/main" val="308876714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AMC Priorities</a:t>
            </a:r>
          </a:p>
        </p:txBody>
      </p:sp>
      <p:sp>
        <p:nvSpPr>
          <p:cNvPr id="3" name="Content Placeholder 2"/>
          <p:cNvSpPr>
            <a:spLocks noGrp="1"/>
          </p:cNvSpPr>
          <p:nvPr>
            <p:ph idx="1"/>
          </p:nvPr>
        </p:nvSpPr>
        <p:spPr>
          <a:xfrm>
            <a:off x="1352550" y="2280242"/>
            <a:ext cx="9455150" cy="3662207"/>
          </a:xfrm>
        </p:spPr>
        <p:txBody>
          <a:bodyPr>
            <a:normAutofit fontScale="85000" lnSpcReduction="10000"/>
          </a:bodyPr>
          <a:lstStyle/>
          <a:p>
            <a:pPr marL="0" indent="0">
              <a:buNone/>
            </a:pPr>
            <a:r>
              <a:rPr lang="en-US" b="1" dirty="0">
                <a:solidFill>
                  <a:srgbClr val="4D3069"/>
                </a:solidFill>
              </a:rPr>
              <a:t>LOCAL ROAD WETLAND REPLACEMENT PROGRAM</a:t>
            </a:r>
          </a:p>
          <a:p>
            <a:pPr marL="0" indent="0">
              <a:buNone/>
            </a:pPr>
            <a:endParaRPr lang="en-US" sz="2300" b="1" i="1" dirty="0"/>
          </a:p>
          <a:p>
            <a:pPr marL="0" indent="0">
              <a:buNone/>
            </a:pPr>
            <a:r>
              <a:rPr lang="en-US" sz="2700" b="1" i="1" dirty="0"/>
              <a:t>AMC supports the immediate need for short-term cash funding for the Local Road Wetland Replacement Program (LRWRP) and long-term continued funding of the program. </a:t>
            </a:r>
          </a:p>
          <a:p>
            <a:pPr marL="0" indent="0">
              <a:buNone/>
            </a:pPr>
            <a:endParaRPr lang="en-US" sz="1300" dirty="0"/>
          </a:p>
          <a:p>
            <a:pPr marL="0" indent="0">
              <a:buNone/>
            </a:pPr>
            <a:r>
              <a:rPr lang="en-US" sz="2700" b="0" dirty="0"/>
              <a:t>BWSR will need approximately $5 million in cash to buy wetland credits from private wetland banks to meet immediate LRWRP obligations, as well as $10 million in bonding authorization to recapitalize its wetland banks to meet LRWRP obligations in future years. </a:t>
            </a:r>
            <a:endParaRPr lang="en-US" sz="2700" b="0" i="1"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p:txBody>
      </p:sp>
    </p:spTree>
    <p:extLst>
      <p:ext uri="{BB962C8B-B14F-4D97-AF65-F5344CB8AC3E}">
        <p14:creationId xmlns:p14="http://schemas.microsoft.com/office/powerpoint/2010/main" val="425946278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Contact Information</a:t>
            </a:r>
          </a:p>
        </p:txBody>
      </p:sp>
      <p:sp>
        <p:nvSpPr>
          <p:cNvPr id="3" name="Content Placeholder 2"/>
          <p:cNvSpPr>
            <a:spLocks noGrp="1"/>
          </p:cNvSpPr>
          <p:nvPr>
            <p:ph idx="1"/>
          </p:nvPr>
        </p:nvSpPr>
        <p:spPr/>
        <p:txBody>
          <a:bodyPr/>
          <a:lstStyle/>
          <a:p>
            <a:pPr marL="0" indent="0" algn="ctr">
              <a:buNone/>
            </a:pPr>
            <a:r>
              <a:rPr lang="en-US" sz="3600" b="1" dirty="0"/>
              <a:t>Emily Pugh</a:t>
            </a:r>
          </a:p>
          <a:p>
            <a:pPr marL="0" indent="0" algn="ctr">
              <a:buNone/>
            </a:pPr>
            <a:r>
              <a:rPr lang="en-US" dirty="0"/>
              <a:t>Transportation &amp; Infrastructure</a:t>
            </a:r>
          </a:p>
          <a:p>
            <a:pPr marL="0" indent="0" algn="ctr">
              <a:buNone/>
            </a:pPr>
            <a:r>
              <a:rPr lang="en-US" dirty="0"/>
              <a:t>Policy Analyst</a:t>
            </a:r>
          </a:p>
          <a:p>
            <a:pPr marL="0" indent="0" algn="ctr">
              <a:buNone/>
            </a:pPr>
            <a:endParaRPr lang="en-US" dirty="0"/>
          </a:p>
          <a:p>
            <a:pPr marL="0" indent="0" algn="ctr">
              <a:buNone/>
            </a:pPr>
            <a:r>
              <a:rPr lang="en-US" dirty="0"/>
              <a:t>651-789-4339</a:t>
            </a:r>
          </a:p>
          <a:p>
            <a:pPr marL="0" indent="0" algn="ctr">
              <a:buNone/>
            </a:pPr>
            <a:r>
              <a:rPr lang="en-US" dirty="0"/>
              <a:t>epugh@mncounties.org </a:t>
            </a:r>
          </a:p>
        </p:txBody>
      </p:sp>
    </p:spTree>
    <p:extLst>
      <p:ext uri="{BB962C8B-B14F-4D97-AF65-F5344CB8AC3E}">
        <p14:creationId xmlns:p14="http://schemas.microsoft.com/office/powerpoint/2010/main" val="10362101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CSAH System</a:t>
            </a:r>
          </a:p>
        </p:txBody>
      </p:sp>
      <p:sp>
        <p:nvSpPr>
          <p:cNvPr id="4" name="Content Placeholder 3"/>
          <p:cNvSpPr>
            <a:spLocks noGrp="1"/>
          </p:cNvSpPr>
          <p:nvPr>
            <p:ph idx="1"/>
          </p:nvPr>
        </p:nvSpPr>
        <p:spPr>
          <a:xfrm>
            <a:off x="781051" y="2020177"/>
            <a:ext cx="10687050" cy="4488907"/>
          </a:xfrm>
        </p:spPr>
        <p:txBody>
          <a:bodyPr>
            <a:normAutofit/>
          </a:bodyPr>
          <a:lstStyle/>
          <a:p>
            <a:pPr marL="0" indent="0">
              <a:buNone/>
            </a:pPr>
            <a:r>
              <a:rPr lang="en-US" sz="4400" dirty="0">
                <a:solidFill>
                  <a:srgbClr val="4D3069"/>
                </a:solidFill>
                <a:effectLst>
                  <a:outerShdw blurRad="38100" dist="38100" dir="2700000" algn="tl">
                    <a:srgbClr val="000000">
                      <a:alpha val="43137"/>
                    </a:srgbClr>
                  </a:outerShdw>
                </a:effectLst>
              </a:rPr>
              <a:t>County State Aid Highway System (CSAH) </a:t>
            </a:r>
          </a:p>
          <a:p>
            <a:r>
              <a:rPr lang="en-US" sz="3100" dirty="0"/>
              <a:t>30,600 miles of roadway – 67% of total county mileage</a:t>
            </a:r>
          </a:p>
          <a:p>
            <a:r>
              <a:rPr lang="en-US" sz="3100" dirty="0"/>
              <a:t>County Roads – 14,500 miles of roadway, 33% of mileage</a:t>
            </a:r>
          </a:p>
          <a:p>
            <a:r>
              <a:rPr lang="en-US" sz="3100" dirty="0"/>
              <a:t>Main Revenue Sources:</a:t>
            </a:r>
          </a:p>
          <a:p>
            <a:pPr lvl="1"/>
            <a:r>
              <a:rPr lang="en-US" sz="3100" dirty="0"/>
              <a:t>Highway User Tax Distribution Fund (HUTDF)</a:t>
            </a:r>
          </a:p>
          <a:p>
            <a:pPr lvl="1"/>
            <a:r>
              <a:rPr lang="en-US" sz="3100" dirty="0"/>
              <a:t>Property tax, local option taxes for local matches</a:t>
            </a:r>
          </a:p>
          <a:p>
            <a:endParaRPr lang="en-US" dirty="0"/>
          </a:p>
        </p:txBody>
      </p:sp>
    </p:spTree>
    <p:extLst>
      <p:ext uri="{BB962C8B-B14F-4D97-AF65-F5344CB8AC3E}">
        <p14:creationId xmlns:p14="http://schemas.microsoft.com/office/powerpoint/2010/main" val="325649752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4D3069"/>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0" y="365125"/>
            <a:ext cx="6232358" cy="1325563"/>
          </a:xfrm>
        </p:spPr>
        <p:txBody>
          <a:bodyPr>
            <a:normAutofit/>
          </a:bodyPr>
          <a:lstStyle/>
          <a:p>
            <a:pPr algn="ctr"/>
            <a:r>
              <a:rPr lang="en-US" sz="4000" b="1" dirty="0">
                <a:solidFill>
                  <a:schemeClr val="bg1"/>
                </a:solidFill>
                <a:effectLst>
                  <a:outerShdw blurRad="38100" dist="38100" dir="2700000" algn="tl">
                    <a:srgbClr val="000000">
                      <a:alpha val="43137"/>
                    </a:srgbClr>
                  </a:outerShdw>
                </a:effectLst>
                <a:latin typeface="Cambria" panose="02040503050406030204" pitchFamily="18" charset="0"/>
              </a:rPr>
              <a:t>Background Information</a:t>
            </a:r>
          </a:p>
        </p:txBody>
      </p:sp>
      <p:grpSp>
        <p:nvGrpSpPr>
          <p:cNvPr id="24" name="Group 23"/>
          <p:cNvGrpSpPr/>
          <p:nvPr/>
        </p:nvGrpSpPr>
        <p:grpSpPr>
          <a:xfrm>
            <a:off x="221957" y="1027906"/>
            <a:ext cx="7493430" cy="5641149"/>
            <a:chOff x="582905" y="1058779"/>
            <a:chExt cx="7493430" cy="5641149"/>
          </a:xfrm>
        </p:grpSpPr>
        <p:sp>
          <p:nvSpPr>
            <p:cNvPr id="3" name="Rectangle 2"/>
            <p:cNvSpPr/>
            <p:nvPr/>
          </p:nvSpPr>
          <p:spPr bwMode="auto">
            <a:xfrm>
              <a:off x="611180" y="1724030"/>
              <a:ext cx="1403284" cy="878362"/>
            </a:xfrm>
            <a:prstGeom prst="rect">
              <a:avLst/>
            </a:prstGeom>
            <a:solidFill>
              <a:schemeClr val="accent1"/>
            </a:solidFill>
            <a:ln w="38100"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algn="ctr" eaLnBrk="0" fontAlgn="base" hangingPunct="0">
                <a:spcBef>
                  <a:spcPct val="0"/>
                </a:spcBef>
                <a:spcAft>
                  <a:spcPct val="0"/>
                </a:spcAft>
              </a:pPr>
              <a:r>
                <a:rPr lang="en-US" dirty="0">
                  <a:latin typeface="Cambria" panose="02040503050406030204" pitchFamily="18" charset="0"/>
                </a:rPr>
                <a:t>Gas Tax</a:t>
              </a:r>
            </a:p>
            <a:p>
              <a:pPr algn="ctr" eaLnBrk="0" fontAlgn="base" hangingPunct="0">
                <a:spcBef>
                  <a:spcPct val="0"/>
                </a:spcBef>
                <a:spcAft>
                  <a:spcPct val="0"/>
                </a:spcAft>
              </a:pPr>
              <a:r>
                <a:rPr lang="en-US" dirty="0">
                  <a:latin typeface="Cambria" panose="02040503050406030204" pitchFamily="18" charset="0"/>
                </a:rPr>
                <a:t>$899M</a:t>
              </a:r>
            </a:p>
          </p:txBody>
        </p:sp>
        <p:sp>
          <p:nvSpPr>
            <p:cNvPr id="5" name="Rectangle 4"/>
            <p:cNvSpPr/>
            <p:nvPr/>
          </p:nvSpPr>
          <p:spPr bwMode="auto">
            <a:xfrm>
              <a:off x="611180" y="2883048"/>
              <a:ext cx="1403284" cy="878362"/>
            </a:xfrm>
            <a:prstGeom prst="rect">
              <a:avLst/>
            </a:prstGeom>
            <a:solidFill>
              <a:schemeClr val="accent1"/>
            </a:solidFill>
            <a:ln w="38100"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algn="ctr" eaLnBrk="0" fontAlgn="base" hangingPunct="0">
                <a:spcBef>
                  <a:spcPct val="0"/>
                </a:spcBef>
                <a:spcAft>
                  <a:spcPct val="0"/>
                </a:spcAft>
              </a:pPr>
              <a:r>
                <a:rPr lang="en-US" sz="1600" dirty="0">
                  <a:latin typeface="Cambria" panose="02040503050406030204" pitchFamily="18" charset="0"/>
                </a:rPr>
                <a:t>License Fees</a:t>
              </a:r>
            </a:p>
            <a:p>
              <a:pPr algn="ctr" eaLnBrk="0" fontAlgn="base" hangingPunct="0">
                <a:spcBef>
                  <a:spcPct val="0"/>
                </a:spcBef>
                <a:spcAft>
                  <a:spcPct val="0"/>
                </a:spcAft>
              </a:pPr>
              <a:r>
                <a:rPr lang="en-US" dirty="0">
                  <a:latin typeface="Cambria" panose="02040503050406030204" pitchFamily="18" charset="0"/>
                </a:rPr>
                <a:t>$724.2M</a:t>
              </a:r>
            </a:p>
          </p:txBody>
        </p:sp>
        <p:sp>
          <p:nvSpPr>
            <p:cNvPr id="6" name="Rectangle 5"/>
            <p:cNvSpPr/>
            <p:nvPr/>
          </p:nvSpPr>
          <p:spPr bwMode="auto">
            <a:xfrm>
              <a:off x="582905" y="4113997"/>
              <a:ext cx="1403284" cy="878362"/>
            </a:xfrm>
            <a:prstGeom prst="rect">
              <a:avLst/>
            </a:prstGeom>
            <a:solidFill>
              <a:schemeClr val="accent1"/>
            </a:solidFill>
            <a:ln w="38100"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algn="ctr" eaLnBrk="0" fontAlgn="base" hangingPunct="0">
                <a:spcBef>
                  <a:spcPct val="0"/>
                </a:spcBef>
                <a:spcAft>
                  <a:spcPct val="0"/>
                </a:spcAft>
              </a:pPr>
              <a:r>
                <a:rPr lang="en-US" sz="1600" dirty="0">
                  <a:latin typeface="Cambria" panose="02040503050406030204" pitchFamily="18" charset="0"/>
                </a:rPr>
                <a:t>Motor Vehicle Sales Tax</a:t>
              </a:r>
            </a:p>
            <a:p>
              <a:pPr algn="ctr" eaLnBrk="0" fontAlgn="base" hangingPunct="0">
                <a:spcBef>
                  <a:spcPct val="0"/>
                </a:spcBef>
                <a:spcAft>
                  <a:spcPct val="0"/>
                </a:spcAft>
              </a:pPr>
              <a:r>
                <a:rPr lang="en-US" dirty="0">
                  <a:latin typeface="Cambria" panose="02040503050406030204" pitchFamily="18" charset="0"/>
                </a:rPr>
                <a:t>$435M</a:t>
              </a:r>
            </a:p>
          </p:txBody>
        </p:sp>
        <p:sp>
          <p:nvSpPr>
            <p:cNvPr id="7" name="Rectangle 6"/>
            <p:cNvSpPr/>
            <p:nvPr/>
          </p:nvSpPr>
          <p:spPr bwMode="auto">
            <a:xfrm>
              <a:off x="611180" y="5338795"/>
              <a:ext cx="1403284" cy="878362"/>
            </a:xfrm>
            <a:prstGeom prst="rect">
              <a:avLst/>
            </a:prstGeom>
            <a:solidFill>
              <a:schemeClr val="accent1"/>
            </a:solidFill>
            <a:ln w="38100"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algn="ctr" eaLnBrk="0" fontAlgn="base" hangingPunct="0">
                <a:spcBef>
                  <a:spcPct val="0"/>
                </a:spcBef>
                <a:spcAft>
                  <a:spcPct val="0"/>
                </a:spcAft>
              </a:pPr>
              <a:r>
                <a:rPr lang="en-US" sz="1600" dirty="0">
                  <a:latin typeface="Cambria" panose="02040503050406030204" pitchFamily="18" charset="0"/>
                </a:rPr>
                <a:t>Interest</a:t>
              </a:r>
            </a:p>
            <a:p>
              <a:pPr algn="ctr" eaLnBrk="0" fontAlgn="base" hangingPunct="0">
                <a:spcBef>
                  <a:spcPct val="0"/>
                </a:spcBef>
                <a:spcAft>
                  <a:spcPct val="0"/>
                </a:spcAft>
              </a:pPr>
              <a:r>
                <a:rPr lang="en-US" dirty="0">
                  <a:latin typeface="Cambria" panose="02040503050406030204" pitchFamily="18" charset="0"/>
                </a:rPr>
                <a:t>$5M</a:t>
              </a:r>
            </a:p>
          </p:txBody>
        </p:sp>
        <p:sp>
          <p:nvSpPr>
            <p:cNvPr id="8" name="Rectangle 7"/>
            <p:cNvSpPr/>
            <p:nvPr/>
          </p:nvSpPr>
          <p:spPr bwMode="auto">
            <a:xfrm>
              <a:off x="2435449" y="3444165"/>
              <a:ext cx="1754105" cy="1109013"/>
            </a:xfrm>
            <a:prstGeom prst="rect">
              <a:avLst/>
            </a:prstGeom>
            <a:solidFill>
              <a:schemeClr val="accent1"/>
            </a:solidFill>
            <a:ln w="38100"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algn="ctr" eaLnBrk="0" fontAlgn="base" hangingPunct="0">
                <a:spcBef>
                  <a:spcPct val="0"/>
                </a:spcBef>
                <a:spcAft>
                  <a:spcPct val="0"/>
                </a:spcAft>
              </a:pPr>
              <a:r>
                <a:rPr lang="en-US" sz="1600" dirty="0">
                  <a:latin typeface="Cambria" panose="02040503050406030204" pitchFamily="18" charset="0"/>
                </a:rPr>
                <a:t>Highway User Tax Distribution Fund</a:t>
              </a:r>
            </a:p>
            <a:p>
              <a:pPr algn="ctr" eaLnBrk="0" fontAlgn="base" hangingPunct="0">
                <a:spcBef>
                  <a:spcPct val="0"/>
                </a:spcBef>
                <a:spcAft>
                  <a:spcPct val="0"/>
                </a:spcAft>
              </a:pPr>
              <a:r>
                <a:rPr lang="en-US" dirty="0">
                  <a:latin typeface="Cambria" panose="02040503050406030204" pitchFamily="18" charset="0"/>
                </a:rPr>
                <a:t>$2.064B</a:t>
              </a:r>
            </a:p>
          </p:txBody>
        </p:sp>
        <p:sp>
          <p:nvSpPr>
            <p:cNvPr id="9" name="Rectangle 8"/>
            <p:cNvSpPr/>
            <p:nvPr/>
          </p:nvSpPr>
          <p:spPr bwMode="auto">
            <a:xfrm>
              <a:off x="4577028" y="1620093"/>
              <a:ext cx="1403284" cy="878362"/>
            </a:xfrm>
            <a:prstGeom prst="rect">
              <a:avLst/>
            </a:prstGeom>
            <a:solidFill>
              <a:srgbClr val="00B0F0"/>
            </a:solidFill>
            <a:ln w="38100"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algn="ctr" eaLnBrk="0" fontAlgn="base" hangingPunct="0">
                <a:spcBef>
                  <a:spcPct val="0"/>
                </a:spcBef>
                <a:spcAft>
                  <a:spcPct val="0"/>
                </a:spcAft>
              </a:pPr>
              <a:r>
                <a:rPr lang="en-US" sz="1400" dirty="0">
                  <a:latin typeface="Cambria" panose="02040503050406030204" pitchFamily="18" charset="0"/>
                </a:rPr>
                <a:t>Collections, DNR, Public Safety, etc.</a:t>
              </a:r>
            </a:p>
            <a:p>
              <a:pPr algn="ctr" eaLnBrk="0" fontAlgn="base" hangingPunct="0">
                <a:spcBef>
                  <a:spcPct val="0"/>
                </a:spcBef>
                <a:spcAft>
                  <a:spcPct val="0"/>
                </a:spcAft>
              </a:pPr>
              <a:r>
                <a:rPr lang="en-US" dirty="0">
                  <a:latin typeface="Cambria" panose="02040503050406030204" pitchFamily="18" charset="0"/>
                </a:rPr>
                <a:t>$27M</a:t>
              </a:r>
            </a:p>
          </p:txBody>
        </p:sp>
        <p:sp>
          <p:nvSpPr>
            <p:cNvPr id="10" name="Rectangle 9"/>
            <p:cNvSpPr/>
            <p:nvPr/>
          </p:nvSpPr>
          <p:spPr bwMode="auto">
            <a:xfrm>
              <a:off x="4550847" y="2618492"/>
              <a:ext cx="1403284" cy="878362"/>
            </a:xfrm>
            <a:prstGeom prst="rect">
              <a:avLst/>
            </a:prstGeom>
            <a:solidFill>
              <a:srgbClr val="00B0F0"/>
            </a:solidFill>
            <a:ln w="38100"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algn="ctr" eaLnBrk="0" fontAlgn="base" hangingPunct="0">
                <a:spcBef>
                  <a:spcPct val="0"/>
                </a:spcBef>
                <a:spcAft>
                  <a:spcPct val="0"/>
                </a:spcAft>
              </a:pPr>
              <a:r>
                <a:rPr lang="en-US" sz="1400" dirty="0">
                  <a:latin typeface="Cambria" panose="02040503050406030204" pitchFamily="18" charset="0"/>
                </a:rPr>
                <a:t>5% Distribution</a:t>
              </a:r>
            </a:p>
            <a:p>
              <a:pPr algn="ctr" eaLnBrk="0" fontAlgn="base" hangingPunct="0">
                <a:spcBef>
                  <a:spcPct val="0"/>
                </a:spcBef>
                <a:spcAft>
                  <a:spcPct val="0"/>
                </a:spcAft>
              </a:pPr>
              <a:r>
                <a:rPr lang="en-US" dirty="0">
                  <a:latin typeface="Cambria" panose="02040503050406030204" pitchFamily="18" charset="0"/>
                </a:rPr>
                <a:t>$101M</a:t>
              </a:r>
            </a:p>
          </p:txBody>
        </p:sp>
        <p:sp>
          <p:nvSpPr>
            <p:cNvPr id="11" name="Rectangle 10"/>
            <p:cNvSpPr/>
            <p:nvPr/>
          </p:nvSpPr>
          <p:spPr bwMode="auto">
            <a:xfrm>
              <a:off x="4550847" y="5367724"/>
              <a:ext cx="1403284" cy="878362"/>
            </a:xfrm>
            <a:prstGeom prst="rect">
              <a:avLst/>
            </a:prstGeom>
            <a:solidFill>
              <a:srgbClr val="00B0F0"/>
            </a:solidFill>
            <a:ln w="38100"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algn="ctr" eaLnBrk="0" fontAlgn="base" hangingPunct="0">
                <a:spcBef>
                  <a:spcPct val="0"/>
                </a:spcBef>
                <a:spcAft>
                  <a:spcPct val="0"/>
                </a:spcAft>
              </a:pPr>
              <a:r>
                <a:rPr lang="en-US" sz="1400" dirty="0">
                  <a:latin typeface="Cambria" panose="02040503050406030204" pitchFamily="18" charset="0"/>
                </a:rPr>
                <a:t>Regular Distribution</a:t>
              </a:r>
            </a:p>
            <a:p>
              <a:pPr algn="ctr" eaLnBrk="0" fontAlgn="base" hangingPunct="0">
                <a:spcBef>
                  <a:spcPct val="0"/>
                </a:spcBef>
                <a:spcAft>
                  <a:spcPct val="0"/>
                </a:spcAft>
              </a:pPr>
              <a:r>
                <a:rPr lang="en-US" dirty="0">
                  <a:latin typeface="Cambria" panose="02040503050406030204" pitchFamily="18" charset="0"/>
                </a:rPr>
                <a:t>$1.9B</a:t>
              </a:r>
            </a:p>
          </p:txBody>
        </p:sp>
        <p:cxnSp>
          <p:nvCxnSpPr>
            <p:cNvPr id="12" name="Elbow Connector 11"/>
            <p:cNvCxnSpPr>
              <a:stCxn id="3" idx="3"/>
              <a:endCxn id="8" idx="1"/>
            </p:cNvCxnSpPr>
            <p:nvPr/>
          </p:nvCxnSpPr>
          <p:spPr bwMode="auto">
            <a:xfrm>
              <a:off x="2014464" y="2163210"/>
              <a:ext cx="420985" cy="1835460"/>
            </a:xfrm>
            <a:prstGeom prst="bentConnector3">
              <a:avLst/>
            </a:prstGeom>
            <a:ln>
              <a:headEnd type="none" w="med" len="med"/>
              <a:tailEnd type="none" w="med" len="med"/>
            </a:ln>
          </p:spPr>
          <p:style>
            <a:lnRef idx="3">
              <a:schemeClr val="dk1"/>
            </a:lnRef>
            <a:fillRef idx="0">
              <a:schemeClr val="dk1"/>
            </a:fillRef>
            <a:effectRef idx="2">
              <a:schemeClr val="dk1"/>
            </a:effectRef>
            <a:fontRef idx="minor">
              <a:schemeClr val="tx1"/>
            </a:fontRef>
          </p:style>
        </p:cxnSp>
        <p:cxnSp>
          <p:nvCxnSpPr>
            <p:cNvPr id="14" name="Elbow Connector 13"/>
            <p:cNvCxnSpPr>
              <a:stCxn id="5" idx="3"/>
            </p:cNvCxnSpPr>
            <p:nvPr/>
          </p:nvCxnSpPr>
          <p:spPr bwMode="auto">
            <a:xfrm>
              <a:off x="2014464" y="3322229"/>
              <a:ext cx="210493" cy="676442"/>
            </a:xfrm>
            <a:prstGeom prst="bentConnector2">
              <a:avLst/>
            </a:prstGeom>
            <a:ln>
              <a:headEnd type="none" w="med" len="med"/>
              <a:tailEnd type="none" w="med" len="med"/>
            </a:ln>
          </p:spPr>
          <p:style>
            <a:lnRef idx="3">
              <a:schemeClr val="dk1"/>
            </a:lnRef>
            <a:fillRef idx="0">
              <a:schemeClr val="dk1"/>
            </a:fillRef>
            <a:effectRef idx="2">
              <a:schemeClr val="dk1"/>
            </a:effectRef>
            <a:fontRef idx="minor">
              <a:schemeClr val="tx1"/>
            </a:fontRef>
          </p:style>
        </p:cxnSp>
        <p:cxnSp>
          <p:nvCxnSpPr>
            <p:cNvPr id="16" name="Elbow Connector 15"/>
            <p:cNvCxnSpPr>
              <a:stCxn id="6" idx="3"/>
            </p:cNvCxnSpPr>
            <p:nvPr/>
          </p:nvCxnSpPr>
          <p:spPr bwMode="auto">
            <a:xfrm flipV="1">
              <a:off x="1986190" y="3998671"/>
              <a:ext cx="238767" cy="554508"/>
            </a:xfrm>
            <a:prstGeom prst="bentConnector2">
              <a:avLst/>
            </a:prstGeom>
            <a:ln>
              <a:headEnd type="none" w="med" len="med"/>
              <a:tailEnd type="none" w="med" len="med"/>
            </a:ln>
          </p:spPr>
          <p:style>
            <a:lnRef idx="3">
              <a:schemeClr val="dk1"/>
            </a:lnRef>
            <a:fillRef idx="0">
              <a:schemeClr val="dk1"/>
            </a:fillRef>
            <a:effectRef idx="2">
              <a:schemeClr val="dk1"/>
            </a:effectRef>
            <a:fontRef idx="minor">
              <a:schemeClr val="tx1"/>
            </a:fontRef>
          </p:style>
        </p:cxnSp>
        <p:cxnSp>
          <p:nvCxnSpPr>
            <p:cNvPr id="18" name="Elbow Connector 17"/>
            <p:cNvCxnSpPr>
              <a:stCxn id="7" idx="3"/>
            </p:cNvCxnSpPr>
            <p:nvPr/>
          </p:nvCxnSpPr>
          <p:spPr bwMode="auto">
            <a:xfrm flipV="1">
              <a:off x="2014464" y="4426661"/>
              <a:ext cx="210493" cy="1351315"/>
            </a:xfrm>
            <a:prstGeom prst="bentConnector2">
              <a:avLst/>
            </a:prstGeom>
            <a:ln>
              <a:headEnd type="none" w="med" len="med"/>
              <a:tailEnd type="none" w="med" len="med"/>
            </a:ln>
          </p:spPr>
          <p:style>
            <a:lnRef idx="3">
              <a:schemeClr val="dk1"/>
            </a:lnRef>
            <a:fillRef idx="0">
              <a:schemeClr val="dk1"/>
            </a:fillRef>
            <a:effectRef idx="2">
              <a:schemeClr val="dk1"/>
            </a:effectRef>
            <a:fontRef idx="minor">
              <a:schemeClr val="tx1"/>
            </a:fontRef>
          </p:style>
        </p:cxnSp>
        <p:cxnSp>
          <p:nvCxnSpPr>
            <p:cNvPr id="20" name="Elbow Connector 19"/>
            <p:cNvCxnSpPr>
              <a:stCxn id="8" idx="3"/>
              <a:endCxn id="9" idx="1"/>
            </p:cNvCxnSpPr>
            <p:nvPr/>
          </p:nvCxnSpPr>
          <p:spPr bwMode="auto">
            <a:xfrm flipV="1">
              <a:off x="4189554" y="2059273"/>
              <a:ext cx="387474" cy="1939397"/>
            </a:xfrm>
            <a:prstGeom prst="bentConnector3">
              <a:avLst/>
            </a:prstGeom>
            <a:ln>
              <a:headEnd type="none" w="med" len="med"/>
              <a:tailEnd type="none" w="med" len="med"/>
            </a:ln>
          </p:spPr>
          <p:style>
            <a:lnRef idx="3">
              <a:schemeClr val="dk1"/>
            </a:lnRef>
            <a:fillRef idx="0">
              <a:schemeClr val="dk1"/>
            </a:fillRef>
            <a:effectRef idx="2">
              <a:schemeClr val="dk1"/>
            </a:effectRef>
            <a:fontRef idx="minor">
              <a:schemeClr val="tx1"/>
            </a:fontRef>
          </p:style>
        </p:cxnSp>
        <p:cxnSp>
          <p:nvCxnSpPr>
            <p:cNvPr id="22" name="Straight Connector 21"/>
            <p:cNvCxnSpPr/>
            <p:nvPr/>
          </p:nvCxnSpPr>
          <p:spPr bwMode="auto">
            <a:xfrm>
              <a:off x="4383291" y="3028972"/>
              <a:ext cx="193737" cy="0"/>
            </a:xfrm>
            <a:prstGeom prst="line">
              <a:avLst/>
            </a:prstGeom>
            <a:ln>
              <a:headEnd type="none" w="med" len="med"/>
              <a:tailEnd type="none" w="med" len="med"/>
            </a:ln>
          </p:spPr>
          <p:style>
            <a:lnRef idx="3">
              <a:schemeClr val="dk1"/>
            </a:lnRef>
            <a:fillRef idx="0">
              <a:schemeClr val="dk1"/>
            </a:fillRef>
            <a:effectRef idx="2">
              <a:schemeClr val="dk1"/>
            </a:effectRef>
            <a:fontRef idx="minor">
              <a:schemeClr val="tx1"/>
            </a:fontRef>
          </p:style>
        </p:cxnSp>
        <p:cxnSp>
          <p:nvCxnSpPr>
            <p:cNvPr id="26" name="Elbow Connector 25"/>
            <p:cNvCxnSpPr>
              <a:stCxn id="8" idx="3"/>
              <a:endCxn id="11" idx="1"/>
            </p:cNvCxnSpPr>
            <p:nvPr/>
          </p:nvCxnSpPr>
          <p:spPr bwMode="auto">
            <a:xfrm>
              <a:off x="4189554" y="3998671"/>
              <a:ext cx="361293" cy="1808234"/>
            </a:xfrm>
            <a:prstGeom prst="bentConnector3">
              <a:avLst/>
            </a:prstGeom>
            <a:ln>
              <a:headEnd type="none" w="med" len="med"/>
              <a:tailEnd type="none" w="med" len="med"/>
            </a:ln>
          </p:spPr>
          <p:style>
            <a:lnRef idx="3">
              <a:schemeClr val="dk1"/>
            </a:lnRef>
            <a:fillRef idx="0">
              <a:schemeClr val="dk1"/>
            </a:fillRef>
            <a:effectRef idx="2">
              <a:schemeClr val="dk1"/>
            </a:effectRef>
            <a:fontRef idx="minor">
              <a:schemeClr val="tx1"/>
            </a:fontRef>
          </p:style>
        </p:cxnSp>
        <p:sp>
          <p:nvSpPr>
            <p:cNvPr id="28" name="Rectangle 27"/>
            <p:cNvSpPr/>
            <p:nvPr/>
          </p:nvSpPr>
          <p:spPr bwMode="auto">
            <a:xfrm>
              <a:off x="6617025" y="3761410"/>
              <a:ext cx="1403284" cy="878362"/>
            </a:xfrm>
            <a:prstGeom prst="rect">
              <a:avLst/>
            </a:prstGeom>
            <a:solidFill>
              <a:srgbClr val="FFC000"/>
            </a:solidFill>
            <a:ln w="38100"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algn="ctr" eaLnBrk="0" fontAlgn="base" hangingPunct="0">
                <a:spcBef>
                  <a:spcPct val="0"/>
                </a:spcBef>
                <a:spcAft>
                  <a:spcPct val="0"/>
                </a:spcAft>
              </a:pPr>
              <a:r>
                <a:rPr lang="en-US" sz="1400" dirty="0">
                  <a:latin typeface="Cambria" panose="02040503050406030204" pitchFamily="18" charset="0"/>
                </a:rPr>
                <a:t>Trunk Highway (62%)</a:t>
              </a:r>
            </a:p>
            <a:p>
              <a:pPr algn="ctr" eaLnBrk="0" fontAlgn="base" hangingPunct="0">
                <a:spcBef>
                  <a:spcPct val="0"/>
                </a:spcBef>
                <a:spcAft>
                  <a:spcPct val="0"/>
                </a:spcAft>
              </a:pPr>
              <a:r>
                <a:rPr lang="en-US" dirty="0">
                  <a:latin typeface="Cambria" panose="02040503050406030204" pitchFamily="18" charset="0"/>
                </a:rPr>
                <a:t>$1.192B</a:t>
              </a:r>
            </a:p>
          </p:txBody>
        </p:sp>
        <p:sp>
          <p:nvSpPr>
            <p:cNvPr id="29" name="Rectangle 28"/>
            <p:cNvSpPr/>
            <p:nvPr/>
          </p:nvSpPr>
          <p:spPr bwMode="auto">
            <a:xfrm>
              <a:off x="6617025" y="4777481"/>
              <a:ext cx="1403284" cy="878362"/>
            </a:xfrm>
            <a:prstGeom prst="rect">
              <a:avLst/>
            </a:prstGeom>
            <a:solidFill>
              <a:srgbClr val="FFC000"/>
            </a:solidFill>
            <a:ln w="38100"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algn="ctr" eaLnBrk="0" fontAlgn="base" hangingPunct="0">
                <a:spcBef>
                  <a:spcPct val="0"/>
                </a:spcBef>
                <a:spcAft>
                  <a:spcPct val="0"/>
                </a:spcAft>
              </a:pPr>
              <a:r>
                <a:rPr lang="en-US" sz="1400" dirty="0">
                  <a:latin typeface="Cambria" panose="02040503050406030204" pitchFamily="18" charset="0"/>
                </a:rPr>
                <a:t>County State Aid</a:t>
              </a:r>
            </a:p>
            <a:p>
              <a:pPr algn="ctr" eaLnBrk="0" fontAlgn="base" hangingPunct="0">
                <a:spcBef>
                  <a:spcPct val="0"/>
                </a:spcBef>
                <a:spcAft>
                  <a:spcPct val="0"/>
                </a:spcAft>
              </a:pPr>
              <a:r>
                <a:rPr lang="en-US" sz="1400" dirty="0">
                  <a:latin typeface="Cambria" panose="02040503050406030204" pitchFamily="18" charset="0"/>
                </a:rPr>
                <a:t>(29%)</a:t>
              </a:r>
            </a:p>
            <a:p>
              <a:pPr algn="ctr" eaLnBrk="0" fontAlgn="base" hangingPunct="0">
                <a:spcBef>
                  <a:spcPct val="0"/>
                </a:spcBef>
                <a:spcAft>
                  <a:spcPct val="0"/>
                </a:spcAft>
              </a:pPr>
              <a:r>
                <a:rPr lang="en-US" dirty="0">
                  <a:latin typeface="Cambria" panose="02040503050406030204" pitchFamily="18" charset="0"/>
                </a:rPr>
                <a:t>$553M</a:t>
              </a:r>
            </a:p>
          </p:txBody>
        </p:sp>
        <p:sp>
          <p:nvSpPr>
            <p:cNvPr id="30" name="Rectangle 29"/>
            <p:cNvSpPr/>
            <p:nvPr/>
          </p:nvSpPr>
          <p:spPr bwMode="auto">
            <a:xfrm>
              <a:off x="6617025" y="5821566"/>
              <a:ext cx="1403284" cy="878362"/>
            </a:xfrm>
            <a:prstGeom prst="rect">
              <a:avLst/>
            </a:prstGeom>
            <a:solidFill>
              <a:srgbClr val="FFC000"/>
            </a:solidFill>
            <a:ln w="38100"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algn="ctr" eaLnBrk="0" fontAlgn="base" hangingPunct="0">
                <a:spcBef>
                  <a:spcPct val="0"/>
                </a:spcBef>
                <a:spcAft>
                  <a:spcPct val="0"/>
                </a:spcAft>
              </a:pPr>
              <a:r>
                <a:rPr lang="en-US" sz="1400" dirty="0">
                  <a:latin typeface="Cambria" panose="02040503050406030204" pitchFamily="18" charset="0"/>
                </a:rPr>
                <a:t>Municipal State Aid (9%)</a:t>
              </a:r>
            </a:p>
            <a:p>
              <a:pPr algn="ctr" eaLnBrk="0" fontAlgn="base" hangingPunct="0">
                <a:spcBef>
                  <a:spcPct val="0"/>
                </a:spcBef>
                <a:spcAft>
                  <a:spcPct val="0"/>
                </a:spcAft>
              </a:pPr>
              <a:r>
                <a:rPr lang="en-US" dirty="0">
                  <a:latin typeface="Cambria" panose="02040503050406030204" pitchFamily="18" charset="0"/>
                </a:rPr>
                <a:t>$173M</a:t>
              </a:r>
            </a:p>
          </p:txBody>
        </p:sp>
        <p:sp>
          <p:nvSpPr>
            <p:cNvPr id="31" name="Rectangle 30"/>
            <p:cNvSpPr/>
            <p:nvPr/>
          </p:nvSpPr>
          <p:spPr bwMode="auto">
            <a:xfrm>
              <a:off x="6942188" y="1058779"/>
              <a:ext cx="1129958" cy="763167"/>
            </a:xfrm>
            <a:prstGeom prst="rect">
              <a:avLst/>
            </a:prstGeom>
            <a:solidFill>
              <a:srgbClr val="9999FF"/>
            </a:solidFill>
            <a:ln w="38100"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algn="ctr" eaLnBrk="0" fontAlgn="base" hangingPunct="0">
                <a:spcBef>
                  <a:spcPct val="0"/>
                </a:spcBef>
                <a:spcAft>
                  <a:spcPct val="0"/>
                </a:spcAft>
              </a:pPr>
              <a:r>
                <a:rPr lang="en-US" sz="1400" dirty="0">
                  <a:latin typeface="Cambria" panose="02040503050406030204" pitchFamily="18" charset="0"/>
                </a:rPr>
                <a:t>Town Bridges</a:t>
              </a:r>
            </a:p>
            <a:p>
              <a:pPr algn="ctr" eaLnBrk="0" fontAlgn="base" hangingPunct="0">
                <a:spcBef>
                  <a:spcPct val="0"/>
                </a:spcBef>
                <a:spcAft>
                  <a:spcPct val="0"/>
                </a:spcAft>
              </a:pPr>
              <a:r>
                <a:rPr lang="en-US" dirty="0">
                  <a:latin typeface="Cambria" panose="02040503050406030204" pitchFamily="18" charset="0"/>
                </a:rPr>
                <a:t>$16M</a:t>
              </a:r>
            </a:p>
          </p:txBody>
        </p:sp>
        <p:sp>
          <p:nvSpPr>
            <p:cNvPr id="32" name="Rectangle 31"/>
            <p:cNvSpPr/>
            <p:nvPr/>
          </p:nvSpPr>
          <p:spPr bwMode="auto">
            <a:xfrm>
              <a:off x="6942188" y="1970914"/>
              <a:ext cx="1129958" cy="763167"/>
            </a:xfrm>
            <a:prstGeom prst="rect">
              <a:avLst/>
            </a:prstGeom>
            <a:solidFill>
              <a:srgbClr val="9999FF"/>
            </a:solidFill>
            <a:ln w="38100"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algn="ctr" eaLnBrk="0" fontAlgn="base" hangingPunct="0">
                <a:spcBef>
                  <a:spcPct val="0"/>
                </a:spcBef>
                <a:spcAft>
                  <a:spcPct val="0"/>
                </a:spcAft>
              </a:pPr>
              <a:r>
                <a:rPr lang="en-US" sz="1400" dirty="0">
                  <a:latin typeface="Cambria" panose="02040503050406030204" pitchFamily="18" charset="0"/>
                </a:rPr>
                <a:t>Town Roads</a:t>
              </a:r>
            </a:p>
            <a:p>
              <a:pPr algn="ctr" eaLnBrk="0" fontAlgn="base" hangingPunct="0">
                <a:spcBef>
                  <a:spcPct val="0"/>
                </a:spcBef>
                <a:spcAft>
                  <a:spcPct val="0"/>
                </a:spcAft>
              </a:pPr>
              <a:r>
                <a:rPr lang="en-US" dirty="0">
                  <a:latin typeface="Cambria" panose="02040503050406030204" pitchFamily="18" charset="0"/>
                </a:rPr>
                <a:t>$30.8M</a:t>
              </a:r>
            </a:p>
          </p:txBody>
        </p:sp>
        <p:sp>
          <p:nvSpPr>
            <p:cNvPr id="33" name="Rectangle 32"/>
            <p:cNvSpPr/>
            <p:nvPr/>
          </p:nvSpPr>
          <p:spPr bwMode="auto">
            <a:xfrm>
              <a:off x="6946377" y="2883048"/>
              <a:ext cx="1129958" cy="763167"/>
            </a:xfrm>
            <a:prstGeom prst="rect">
              <a:avLst/>
            </a:prstGeom>
            <a:solidFill>
              <a:srgbClr val="9999FF"/>
            </a:solidFill>
            <a:ln w="38100"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algn="ctr" eaLnBrk="0" fontAlgn="base" hangingPunct="0">
                <a:spcBef>
                  <a:spcPct val="0"/>
                </a:spcBef>
                <a:spcAft>
                  <a:spcPct val="0"/>
                </a:spcAft>
              </a:pPr>
              <a:r>
                <a:rPr lang="en-US" sz="1400" dirty="0">
                  <a:latin typeface="Cambria" panose="02040503050406030204" pitchFamily="18" charset="0"/>
                </a:rPr>
                <a:t>Flex Highway</a:t>
              </a:r>
            </a:p>
            <a:p>
              <a:pPr algn="ctr" eaLnBrk="0" fontAlgn="base" hangingPunct="0">
                <a:spcBef>
                  <a:spcPct val="0"/>
                </a:spcBef>
                <a:spcAft>
                  <a:spcPct val="0"/>
                </a:spcAft>
              </a:pPr>
              <a:r>
                <a:rPr lang="en-US" dirty="0">
                  <a:latin typeface="Cambria" panose="02040503050406030204" pitchFamily="18" charset="0"/>
                </a:rPr>
                <a:t>$54M</a:t>
              </a:r>
            </a:p>
          </p:txBody>
        </p:sp>
        <p:cxnSp>
          <p:nvCxnSpPr>
            <p:cNvPr id="34" name="Elbow Connector 33"/>
            <p:cNvCxnSpPr>
              <a:stCxn id="10" idx="3"/>
              <a:endCxn id="31" idx="1"/>
            </p:cNvCxnSpPr>
            <p:nvPr/>
          </p:nvCxnSpPr>
          <p:spPr bwMode="auto">
            <a:xfrm flipV="1">
              <a:off x="5954131" y="1440363"/>
              <a:ext cx="988057" cy="1617311"/>
            </a:xfrm>
            <a:prstGeom prst="bentConnector3">
              <a:avLst/>
            </a:prstGeom>
            <a:ln>
              <a:headEnd type="none" w="med" len="med"/>
              <a:tailEnd type="none" w="med" len="med"/>
            </a:ln>
          </p:spPr>
          <p:style>
            <a:lnRef idx="3">
              <a:schemeClr val="dk1"/>
            </a:lnRef>
            <a:fillRef idx="0">
              <a:schemeClr val="dk1"/>
            </a:fillRef>
            <a:effectRef idx="2">
              <a:schemeClr val="dk1"/>
            </a:effectRef>
            <a:fontRef idx="minor">
              <a:schemeClr val="tx1"/>
            </a:fontRef>
          </p:style>
        </p:cxnSp>
        <p:cxnSp>
          <p:nvCxnSpPr>
            <p:cNvPr id="36" name="Elbow Connector 35"/>
            <p:cNvCxnSpPr>
              <a:stCxn id="10" idx="3"/>
              <a:endCxn id="32" idx="1"/>
            </p:cNvCxnSpPr>
            <p:nvPr/>
          </p:nvCxnSpPr>
          <p:spPr bwMode="auto">
            <a:xfrm flipV="1">
              <a:off x="5954131" y="2352497"/>
              <a:ext cx="988057" cy="705176"/>
            </a:xfrm>
            <a:prstGeom prst="bentConnector3">
              <a:avLst/>
            </a:prstGeom>
            <a:ln>
              <a:headEnd type="none" w="med" len="med"/>
              <a:tailEnd type="none" w="med" len="med"/>
            </a:ln>
          </p:spPr>
          <p:style>
            <a:lnRef idx="3">
              <a:schemeClr val="dk1"/>
            </a:lnRef>
            <a:fillRef idx="0">
              <a:schemeClr val="dk1"/>
            </a:fillRef>
            <a:effectRef idx="2">
              <a:schemeClr val="dk1"/>
            </a:effectRef>
            <a:fontRef idx="minor">
              <a:schemeClr val="tx1"/>
            </a:fontRef>
          </p:style>
        </p:cxnSp>
        <p:cxnSp>
          <p:nvCxnSpPr>
            <p:cNvPr id="38" name="Elbow Connector 37"/>
            <p:cNvCxnSpPr>
              <a:stCxn id="10" idx="3"/>
              <a:endCxn id="33" idx="1"/>
            </p:cNvCxnSpPr>
            <p:nvPr/>
          </p:nvCxnSpPr>
          <p:spPr bwMode="auto">
            <a:xfrm>
              <a:off x="5954131" y="3057673"/>
              <a:ext cx="992246" cy="206959"/>
            </a:xfrm>
            <a:prstGeom prst="bentConnector3">
              <a:avLst/>
            </a:prstGeom>
            <a:ln>
              <a:headEnd type="none" w="med" len="med"/>
              <a:tailEnd type="none" w="med" len="med"/>
            </a:ln>
          </p:spPr>
          <p:style>
            <a:lnRef idx="3">
              <a:schemeClr val="dk1"/>
            </a:lnRef>
            <a:fillRef idx="0">
              <a:schemeClr val="dk1"/>
            </a:fillRef>
            <a:effectRef idx="2">
              <a:schemeClr val="dk1"/>
            </a:effectRef>
            <a:fontRef idx="minor">
              <a:schemeClr val="tx1"/>
            </a:fontRef>
          </p:style>
        </p:cxnSp>
        <p:cxnSp>
          <p:nvCxnSpPr>
            <p:cNvPr id="40" name="Elbow Connector 39"/>
            <p:cNvCxnSpPr>
              <a:stCxn id="11" idx="3"/>
              <a:endCxn id="28" idx="1"/>
            </p:cNvCxnSpPr>
            <p:nvPr/>
          </p:nvCxnSpPr>
          <p:spPr bwMode="auto">
            <a:xfrm flipV="1">
              <a:off x="5954131" y="4200591"/>
              <a:ext cx="662894" cy="1606314"/>
            </a:xfrm>
            <a:prstGeom prst="bentConnector3">
              <a:avLst/>
            </a:prstGeom>
            <a:ln>
              <a:headEnd type="none" w="med" len="med"/>
              <a:tailEnd type="none" w="med" len="med"/>
            </a:ln>
          </p:spPr>
          <p:style>
            <a:lnRef idx="3">
              <a:schemeClr val="dk1"/>
            </a:lnRef>
            <a:fillRef idx="0">
              <a:schemeClr val="dk1"/>
            </a:fillRef>
            <a:effectRef idx="2">
              <a:schemeClr val="dk1"/>
            </a:effectRef>
            <a:fontRef idx="minor">
              <a:schemeClr val="tx1"/>
            </a:fontRef>
          </p:style>
        </p:cxnSp>
        <p:cxnSp>
          <p:nvCxnSpPr>
            <p:cNvPr id="42" name="Elbow Connector 41"/>
            <p:cNvCxnSpPr>
              <a:stCxn id="11" idx="3"/>
              <a:endCxn id="29" idx="1"/>
            </p:cNvCxnSpPr>
            <p:nvPr/>
          </p:nvCxnSpPr>
          <p:spPr bwMode="auto">
            <a:xfrm flipV="1">
              <a:off x="5954131" y="5216662"/>
              <a:ext cx="662894" cy="590243"/>
            </a:xfrm>
            <a:prstGeom prst="bentConnector3">
              <a:avLst/>
            </a:prstGeom>
            <a:ln>
              <a:headEnd type="none" w="med" len="med"/>
              <a:tailEnd type="none" w="med" len="med"/>
            </a:ln>
          </p:spPr>
          <p:style>
            <a:lnRef idx="3">
              <a:schemeClr val="dk1"/>
            </a:lnRef>
            <a:fillRef idx="0">
              <a:schemeClr val="dk1"/>
            </a:fillRef>
            <a:effectRef idx="2">
              <a:schemeClr val="dk1"/>
            </a:effectRef>
            <a:fontRef idx="minor">
              <a:schemeClr val="tx1"/>
            </a:fontRef>
          </p:style>
        </p:cxnSp>
        <p:cxnSp>
          <p:nvCxnSpPr>
            <p:cNvPr id="44" name="Elbow Connector 43"/>
            <p:cNvCxnSpPr>
              <a:stCxn id="11" idx="3"/>
              <a:endCxn id="30" idx="1"/>
            </p:cNvCxnSpPr>
            <p:nvPr/>
          </p:nvCxnSpPr>
          <p:spPr bwMode="auto">
            <a:xfrm>
              <a:off x="5954131" y="5806906"/>
              <a:ext cx="662894" cy="453842"/>
            </a:xfrm>
            <a:prstGeom prst="bentConnector3">
              <a:avLst/>
            </a:prstGeom>
            <a:ln>
              <a:headEnd type="none" w="med" len="med"/>
              <a:tailEnd type="none" w="med" len="med"/>
            </a:ln>
          </p:spPr>
          <p:style>
            <a:lnRef idx="3">
              <a:schemeClr val="dk1"/>
            </a:lnRef>
            <a:fillRef idx="0">
              <a:schemeClr val="dk1"/>
            </a:fillRef>
            <a:effectRef idx="2">
              <a:schemeClr val="dk1"/>
            </a:effectRef>
            <a:fontRef idx="minor">
              <a:schemeClr val="tx1"/>
            </a:fontRef>
          </p:style>
        </p:cxnSp>
      </p:grpSp>
      <p:sp>
        <p:nvSpPr>
          <p:cNvPr id="27" name="TextBox 26"/>
          <p:cNvSpPr txBox="1"/>
          <p:nvPr/>
        </p:nvSpPr>
        <p:spPr>
          <a:xfrm>
            <a:off x="926432" y="1791073"/>
            <a:ext cx="10304821" cy="4124206"/>
          </a:xfrm>
          <a:prstGeom prst="rect">
            <a:avLst/>
          </a:prstGeom>
          <a:noFill/>
        </p:spPr>
        <p:txBody>
          <a:bodyPr wrap="square" rtlCol="0">
            <a:spAutoFit/>
          </a:bodyPr>
          <a:lstStyle/>
          <a:p>
            <a:pPr algn="r">
              <a:buNone/>
            </a:pPr>
            <a:r>
              <a:rPr lang="en-US" b="1" u="sng" dirty="0">
                <a:solidFill>
                  <a:schemeClr val="bg1"/>
                </a:solidFill>
                <a:latin typeface="Cambria" panose="02040503050406030204" pitchFamily="18" charset="0"/>
              </a:rPr>
              <a:t>Total Local S Share</a:t>
            </a:r>
          </a:p>
          <a:p>
            <a:pPr algn="r">
              <a:buNone/>
            </a:pPr>
            <a:r>
              <a:rPr lang="en-US" b="1" dirty="0">
                <a:solidFill>
                  <a:schemeClr val="bg1"/>
                </a:solidFill>
                <a:latin typeface="Cambria" panose="02040503050406030204" pitchFamily="18" charset="0"/>
              </a:rPr>
              <a:t>								120,629 miles</a:t>
            </a:r>
          </a:p>
          <a:p>
            <a:pPr algn="r">
              <a:buNone/>
            </a:pPr>
            <a:r>
              <a:rPr lang="en-US" b="1" dirty="0">
                <a:solidFill>
                  <a:schemeClr val="bg1"/>
                </a:solidFill>
                <a:latin typeface="Cambria" panose="02040503050406030204" pitchFamily="18" charset="0"/>
              </a:rPr>
              <a:t>								89.1%</a:t>
            </a:r>
          </a:p>
          <a:p>
            <a:pPr algn="r">
              <a:buNone/>
            </a:pPr>
            <a:r>
              <a:rPr lang="en-US" b="1" dirty="0">
                <a:solidFill>
                  <a:schemeClr val="bg1"/>
                </a:solidFill>
                <a:latin typeface="Cambria" panose="02040503050406030204" pitchFamily="18" charset="0"/>
              </a:rPr>
              <a:t>								40.7% VMT</a:t>
            </a:r>
          </a:p>
          <a:p>
            <a:pPr algn="r">
              <a:buNone/>
            </a:pPr>
            <a:endParaRPr lang="en-US" b="1" dirty="0">
              <a:solidFill>
                <a:schemeClr val="bg1"/>
              </a:solidFill>
              <a:latin typeface="Cambria" panose="02040503050406030204" pitchFamily="18" charset="0"/>
            </a:endParaRPr>
          </a:p>
          <a:p>
            <a:pPr algn="r">
              <a:buNone/>
            </a:pPr>
            <a:r>
              <a:rPr lang="en-US" b="1" dirty="0">
                <a:solidFill>
                  <a:schemeClr val="bg1"/>
                </a:solidFill>
                <a:latin typeface="Cambria" panose="02040503050406030204" pitchFamily="18" charset="0"/>
              </a:rPr>
              <a:t>								</a:t>
            </a:r>
            <a:r>
              <a:rPr lang="en-US" b="1" u="sng" dirty="0">
                <a:solidFill>
                  <a:schemeClr val="bg1"/>
                </a:solidFill>
                <a:latin typeface="Cambria" panose="02040503050406030204" pitchFamily="18" charset="0"/>
              </a:rPr>
              <a:t>Total County Share</a:t>
            </a:r>
          </a:p>
          <a:p>
            <a:pPr algn="r">
              <a:buNone/>
            </a:pPr>
            <a:r>
              <a:rPr lang="en-US" b="1" dirty="0">
                <a:solidFill>
                  <a:schemeClr val="bg1"/>
                </a:solidFill>
                <a:latin typeface="Cambria" panose="02040503050406030204" pitchFamily="18" charset="0"/>
              </a:rPr>
              <a:t>								45,000 miles</a:t>
            </a:r>
          </a:p>
          <a:p>
            <a:pPr algn="r">
              <a:buNone/>
            </a:pPr>
            <a:r>
              <a:rPr lang="en-US" b="1" dirty="0">
                <a:solidFill>
                  <a:schemeClr val="bg1"/>
                </a:solidFill>
                <a:latin typeface="Cambria" panose="02040503050406030204" pitchFamily="18" charset="0"/>
              </a:rPr>
              <a:t>								33.5% </a:t>
            </a:r>
          </a:p>
          <a:p>
            <a:pPr algn="r">
              <a:buNone/>
            </a:pPr>
            <a:r>
              <a:rPr lang="en-US" b="1" dirty="0">
                <a:solidFill>
                  <a:schemeClr val="bg1"/>
                </a:solidFill>
                <a:latin typeface="Cambria" panose="02040503050406030204" pitchFamily="18" charset="0"/>
              </a:rPr>
              <a:t>								24.7% VMT</a:t>
            </a:r>
          </a:p>
          <a:p>
            <a:pPr algn="r">
              <a:buNone/>
            </a:pPr>
            <a:r>
              <a:rPr lang="en-US" b="1" dirty="0">
                <a:solidFill>
                  <a:schemeClr val="bg1"/>
                </a:solidFill>
                <a:latin typeface="Cambria" panose="02040503050406030204" pitchFamily="18" charset="0"/>
              </a:rPr>
              <a:t>								</a:t>
            </a:r>
          </a:p>
          <a:p>
            <a:pPr algn="r">
              <a:buNone/>
            </a:pPr>
            <a:endParaRPr lang="en-US" b="1" dirty="0">
              <a:solidFill>
                <a:schemeClr val="bg1"/>
              </a:solidFill>
              <a:latin typeface="Cambria" panose="02040503050406030204" pitchFamily="18" charset="0"/>
            </a:endParaRPr>
          </a:p>
          <a:p>
            <a:pPr algn="r">
              <a:buNone/>
            </a:pPr>
            <a:r>
              <a:rPr lang="en-US" b="1" dirty="0">
                <a:solidFill>
                  <a:schemeClr val="bg1"/>
                </a:solidFill>
                <a:latin typeface="Cambria" panose="02040503050406030204" pitchFamily="18" charset="0"/>
              </a:rPr>
              <a:t>									</a:t>
            </a:r>
            <a:r>
              <a:rPr lang="en-US" sz="1400" b="1" i="1" dirty="0">
                <a:solidFill>
                  <a:schemeClr val="bg1"/>
                </a:solidFill>
                <a:latin typeface="Cambria" panose="02040503050406030204" pitchFamily="18" charset="0"/>
              </a:rPr>
              <a:t>Source:</a:t>
            </a:r>
          </a:p>
          <a:p>
            <a:pPr algn="r">
              <a:buNone/>
            </a:pPr>
            <a:r>
              <a:rPr lang="en-US" sz="1400" b="1" i="1" dirty="0">
                <a:solidFill>
                  <a:schemeClr val="bg1"/>
                </a:solidFill>
                <a:latin typeface="Cambria" panose="02040503050406030204" pitchFamily="18" charset="0"/>
              </a:rPr>
              <a:t>									</a:t>
            </a:r>
            <a:r>
              <a:rPr lang="en-US" sz="1400" b="1" i="1" dirty="0" err="1">
                <a:solidFill>
                  <a:schemeClr val="bg1"/>
                </a:solidFill>
                <a:latin typeface="Cambria" panose="02040503050406030204" pitchFamily="18" charset="0"/>
              </a:rPr>
              <a:t>Mn</a:t>
            </a:r>
            <a:r>
              <a:rPr lang="en-US" sz="1400" b="1" i="1" dirty="0">
                <a:solidFill>
                  <a:schemeClr val="bg1"/>
                </a:solidFill>
                <a:latin typeface="Cambria" panose="02040503050406030204" pitchFamily="18" charset="0"/>
              </a:rPr>
              <a:t>/DOT Traffic</a:t>
            </a:r>
          </a:p>
          <a:p>
            <a:pPr algn="r">
              <a:buNone/>
            </a:pPr>
            <a:r>
              <a:rPr lang="en-US" sz="1400" b="1" i="1" dirty="0">
                <a:solidFill>
                  <a:schemeClr val="bg1"/>
                </a:solidFill>
                <a:latin typeface="Cambria" panose="02040503050406030204" pitchFamily="18" charset="0"/>
              </a:rPr>
              <a:t>									Data and Analysis</a:t>
            </a:r>
          </a:p>
          <a:p>
            <a:pPr algn="r"/>
            <a:endParaRPr lang="en-US" dirty="0">
              <a:solidFill>
                <a:schemeClr val="bg1"/>
              </a:solidFill>
              <a:latin typeface="Cambria" panose="02040503050406030204" pitchFamily="18" charset="0"/>
            </a:endParaRPr>
          </a:p>
        </p:txBody>
      </p:sp>
    </p:spTree>
    <p:extLst>
      <p:ext uri="{BB962C8B-B14F-4D97-AF65-F5344CB8AC3E}">
        <p14:creationId xmlns:p14="http://schemas.microsoft.com/office/powerpoint/2010/main" val="86443399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Highway Funds	</a:t>
            </a:r>
          </a:p>
        </p:txBody>
      </p:sp>
      <p:sp>
        <p:nvSpPr>
          <p:cNvPr id="3" name="Content Placeholder 2"/>
          <p:cNvSpPr>
            <a:spLocks noGrp="1"/>
          </p:cNvSpPr>
          <p:nvPr>
            <p:ph idx="1"/>
          </p:nvPr>
        </p:nvSpPr>
        <p:spPr/>
        <p:txBody>
          <a:bodyPr>
            <a:normAutofit lnSpcReduction="10000"/>
          </a:bodyPr>
          <a:lstStyle/>
          <a:p>
            <a:pPr marL="0" indent="0">
              <a:buNone/>
            </a:pPr>
            <a:r>
              <a:rPr lang="en-US" sz="4400" b="1" dirty="0">
                <a:solidFill>
                  <a:srgbClr val="4D3069"/>
                </a:solidFill>
                <a:effectLst>
                  <a:outerShdw blurRad="38100" dist="38100" dir="2700000" algn="tl">
                    <a:srgbClr val="000000">
                      <a:alpha val="43137"/>
                    </a:srgbClr>
                  </a:outerShdw>
                </a:effectLst>
              </a:rPr>
              <a:t>Highway User Tax Distribution Fund (HUTDF)</a:t>
            </a:r>
          </a:p>
          <a:p>
            <a:r>
              <a:rPr lang="en-US" sz="3200" dirty="0"/>
              <a:t>Established under the MN Constitution</a:t>
            </a:r>
          </a:p>
          <a:p>
            <a:r>
              <a:rPr lang="en-US" sz="3200" dirty="0"/>
              <a:t>Distributes funds to state and local highways </a:t>
            </a:r>
          </a:p>
          <a:p>
            <a:r>
              <a:rPr lang="en-US" sz="3200" dirty="0"/>
              <a:t>Contains dedicated highway revenue</a:t>
            </a:r>
          </a:p>
          <a:p>
            <a:pPr lvl="1"/>
            <a:r>
              <a:rPr lang="en-US" dirty="0"/>
              <a:t>Motor fuels tax</a:t>
            </a:r>
          </a:p>
          <a:p>
            <a:pPr lvl="1"/>
            <a:r>
              <a:rPr lang="en-US" dirty="0"/>
              <a:t>Registration tax</a:t>
            </a:r>
          </a:p>
          <a:p>
            <a:pPr lvl="1"/>
            <a:r>
              <a:rPr lang="en-US" dirty="0"/>
              <a:t>Motor vehicle sales tax</a:t>
            </a:r>
          </a:p>
          <a:p>
            <a:pPr marL="457200" lvl="1" indent="0">
              <a:buNone/>
            </a:pPr>
            <a:endParaRPr lang="en-US" dirty="0"/>
          </a:p>
        </p:txBody>
      </p:sp>
    </p:spTree>
    <p:extLst>
      <p:ext uri="{BB962C8B-B14F-4D97-AF65-F5344CB8AC3E}">
        <p14:creationId xmlns:p14="http://schemas.microsoft.com/office/powerpoint/2010/main" val="132780175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a:effectLst>
                  <a:outerShdw blurRad="38100" dist="38100" dir="2700000" algn="tl">
                    <a:srgbClr val="000000">
                      <a:alpha val="43137"/>
                    </a:srgbClr>
                  </a:outerShdw>
                </a:effectLst>
              </a:rPr>
              <a:t>Highway Revenue Sources</a:t>
            </a:r>
          </a:p>
        </p:txBody>
      </p:sp>
      <p:sp>
        <p:nvSpPr>
          <p:cNvPr id="3" name="Content Placeholder 2"/>
          <p:cNvSpPr>
            <a:spLocks noGrp="1"/>
          </p:cNvSpPr>
          <p:nvPr>
            <p:ph idx="1"/>
          </p:nvPr>
        </p:nvSpPr>
        <p:spPr/>
        <p:txBody>
          <a:bodyPr>
            <a:normAutofit/>
          </a:bodyPr>
          <a:lstStyle/>
          <a:p>
            <a:pPr marL="0" indent="0">
              <a:buNone/>
            </a:pPr>
            <a:r>
              <a:rPr lang="en-US" sz="3200" dirty="0">
                <a:solidFill>
                  <a:srgbClr val="4D3069"/>
                </a:solidFill>
                <a:effectLst>
                  <a:outerShdw blurRad="38100" dist="38100" dir="2700000" algn="tl">
                    <a:srgbClr val="000000">
                      <a:alpha val="43137"/>
                    </a:srgbClr>
                  </a:outerShdw>
                </a:effectLst>
              </a:rPr>
              <a:t>Motor Fuels Tax</a:t>
            </a:r>
          </a:p>
          <a:p>
            <a:pPr>
              <a:lnSpc>
                <a:spcPct val="100000"/>
              </a:lnSpc>
            </a:pPr>
            <a:r>
              <a:rPr lang="en-US" sz="2400" b="0" dirty="0"/>
              <a:t>100% constitutional dedication to roads.</a:t>
            </a:r>
          </a:p>
          <a:p>
            <a:pPr>
              <a:lnSpc>
                <a:spcPct val="100000"/>
              </a:lnSpc>
            </a:pPr>
            <a:r>
              <a:rPr lang="en-US" sz="2400" b="0" dirty="0"/>
              <a:t>Total rate for gasoline and diesel = 28.5 cents per gallon.</a:t>
            </a:r>
          </a:p>
          <a:p>
            <a:pPr marL="0" indent="0">
              <a:lnSpc>
                <a:spcPct val="100000"/>
              </a:lnSpc>
              <a:buNone/>
            </a:pPr>
            <a:r>
              <a:rPr lang="en-US" sz="3200" dirty="0">
                <a:solidFill>
                  <a:srgbClr val="4D3069"/>
                </a:solidFill>
                <a:effectLst>
                  <a:outerShdw blurRad="38100" dist="38100" dir="2700000" algn="tl">
                    <a:srgbClr val="000000">
                      <a:alpha val="43137"/>
                    </a:srgbClr>
                  </a:outerShdw>
                </a:effectLst>
              </a:rPr>
              <a:t>Registration Tax (tab fees)</a:t>
            </a:r>
          </a:p>
          <a:p>
            <a:r>
              <a:rPr lang="en-US" sz="2400" b="0" dirty="0"/>
              <a:t>100% constitutional dedication to roads.</a:t>
            </a:r>
          </a:p>
          <a:p>
            <a:r>
              <a:rPr lang="en-US" sz="2400" b="0" dirty="0"/>
              <a:t>Annual tax on vehicles registered in MN.</a:t>
            </a:r>
          </a:p>
          <a:p>
            <a:r>
              <a:rPr lang="en-US" sz="2400" b="0" dirty="0"/>
              <a:t>Tax rate for passenger auto: $10 plus 1.25% of the base value of the vehicle, depreciated annually.</a:t>
            </a:r>
          </a:p>
          <a:p>
            <a:r>
              <a:rPr lang="en-US" sz="2400" b="0" dirty="0"/>
              <a:t>Minimum set at $35.</a:t>
            </a:r>
          </a:p>
          <a:p>
            <a:pPr marL="0" indent="0">
              <a:lnSpc>
                <a:spcPct val="100000"/>
              </a:lnSpc>
              <a:buNone/>
            </a:pPr>
            <a:endParaRPr lang="en-US" sz="2800" dirty="0">
              <a:solidFill>
                <a:srgbClr val="4D3069"/>
              </a:solidFill>
              <a:effectLst>
                <a:outerShdw blurRad="38100" dist="38100" dir="2700000" algn="tl">
                  <a:srgbClr val="000000">
                    <a:alpha val="43137"/>
                  </a:srgbClr>
                </a:outerShdw>
              </a:effectLst>
            </a:endParaRPr>
          </a:p>
          <a:p>
            <a:pPr marL="0" indent="0">
              <a:lnSpc>
                <a:spcPct val="100000"/>
              </a:lnSpc>
              <a:buNone/>
            </a:pPr>
            <a:endParaRPr lang="en-US" sz="2400" dirty="0"/>
          </a:p>
          <a:p>
            <a:pPr lvl="1"/>
            <a:endParaRPr lang="en-US" dirty="0"/>
          </a:p>
        </p:txBody>
      </p:sp>
    </p:spTree>
    <p:extLst>
      <p:ext uri="{BB962C8B-B14F-4D97-AF65-F5344CB8AC3E}">
        <p14:creationId xmlns:p14="http://schemas.microsoft.com/office/powerpoint/2010/main" val="217312941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Highway Revenue Sources</a:t>
            </a:r>
          </a:p>
        </p:txBody>
      </p:sp>
      <p:sp>
        <p:nvSpPr>
          <p:cNvPr id="3" name="Content Placeholder 2"/>
          <p:cNvSpPr>
            <a:spLocks noGrp="1"/>
          </p:cNvSpPr>
          <p:nvPr>
            <p:ph idx="1"/>
          </p:nvPr>
        </p:nvSpPr>
        <p:spPr/>
        <p:txBody>
          <a:bodyPr>
            <a:normAutofit/>
          </a:bodyPr>
          <a:lstStyle/>
          <a:p>
            <a:pPr marL="0" indent="0">
              <a:buNone/>
            </a:pPr>
            <a:r>
              <a:rPr lang="en-US" sz="3200" b="1" dirty="0">
                <a:solidFill>
                  <a:srgbClr val="4D3069"/>
                </a:solidFill>
                <a:effectLst>
                  <a:outerShdw blurRad="38100" dist="38100" dir="2700000" algn="tl">
                    <a:srgbClr val="000000">
                      <a:alpha val="43137"/>
                    </a:srgbClr>
                  </a:outerShdw>
                </a:effectLst>
              </a:rPr>
              <a:t>Motor Vehicle Sales Tax (MVST</a:t>
            </a:r>
            <a:r>
              <a:rPr lang="en-US" sz="3000" b="1" dirty="0">
                <a:solidFill>
                  <a:srgbClr val="4D3069"/>
                </a:solidFill>
                <a:effectLst>
                  <a:outerShdw blurRad="38100" dist="38100" dir="2700000" algn="tl">
                    <a:srgbClr val="000000">
                      <a:alpha val="43137"/>
                    </a:srgbClr>
                  </a:outerShdw>
                </a:effectLst>
              </a:rPr>
              <a:t>)</a:t>
            </a:r>
          </a:p>
          <a:p>
            <a:r>
              <a:rPr lang="en-US" sz="2600" b="0" dirty="0"/>
              <a:t>Rate of 6.5% tax on vehicles sales, in lieu of a general sales tax.</a:t>
            </a:r>
            <a:endParaRPr lang="en-US" sz="2600" b="0" u="sng" dirty="0"/>
          </a:p>
          <a:p>
            <a:r>
              <a:rPr lang="en-US" sz="2600" b="0" dirty="0"/>
              <a:t>Constitutionally dedicated to transportation.</a:t>
            </a:r>
          </a:p>
          <a:p>
            <a:r>
              <a:rPr lang="en-US" sz="2600" b="0" dirty="0"/>
              <a:t>Statutorily allocated.</a:t>
            </a:r>
          </a:p>
          <a:p>
            <a:pPr lvl="1"/>
            <a:r>
              <a:rPr lang="en-US" sz="2600" dirty="0"/>
              <a:t>60% for highways</a:t>
            </a:r>
          </a:p>
          <a:p>
            <a:pPr lvl="1"/>
            <a:r>
              <a:rPr lang="en-US" sz="2600" dirty="0"/>
              <a:t>40% for transit </a:t>
            </a:r>
          </a:p>
          <a:p>
            <a:pPr lvl="2"/>
            <a:r>
              <a:rPr lang="en-US" sz="2600" dirty="0"/>
              <a:t>36% metropolitan transit area</a:t>
            </a:r>
          </a:p>
          <a:p>
            <a:pPr lvl="2"/>
            <a:r>
              <a:rPr lang="en-US" sz="2600" dirty="0"/>
              <a:t>4% Greater MN transit </a:t>
            </a:r>
          </a:p>
          <a:p>
            <a:pPr lvl="1"/>
            <a:endParaRPr lang="en-US" dirty="0"/>
          </a:p>
          <a:p>
            <a:pPr marL="457200" lvl="1" indent="0">
              <a:buNone/>
            </a:pPr>
            <a:endParaRPr lang="en-US" dirty="0"/>
          </a:p>
        </p:txBody>
      </p:sp>
    </p:spTree>
    <p:extLst>
      <p:ext uri="{BB962C8B-B14F-4D97-AF65-F5344CB8AC3E}">
        <p14:creationId xmlns:p14="http://schemas.microsoft.com/office/powerpoint/2010/main" val="39074302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Highway Funds</a:t>
            </a:r>
          </a:p>
        </p:txBody>
      </p:sp>
      <p:sp>
        <p:nvSpPr>
          <p:cNvPr id="3" name="Content Placeholder 2"/>
          <p:cNvSpPr>
            <a:spLocks noGrp="1"/>
          </p:cNvSpPr>
          <p:nvPr>
            <p:ph idx="1"/>
          </p:nvPr>
        </p:nvSpPr>
        <p:spPr>
          <a:xfrm>
            <a:off x="838200" y="1825624"/>
            <a:ext cx="10598150" cy="4714875"/>
          </a:xfrm>
        </p:spPr>
        <p:txBody>
          <a:bodyPr>
            <a:normAutofit fontScale="85000" lnSpcReduction="20000"/>
          </a:bodyPr>
          <a:lstStyle/>
          <a:p>
            <a:pPr marL="0" indent="0">
              <a:buNone/>
            </a:pPr>
            <a:r>
              <a:rPr lang="en-US" sz="4100" b="1" dirty="0">
                <a:solidFill>
                  <a:srgbClr val="4D3069"/>
                </a:solidFill>
                <a:effectLst>
                  <a:outerShdw blurRad="38100" dist="38100" dir="2700000" algn="tl">
                    <a:srgbClr val="000000">
                      <a:alpha val="43137"/>
                    </a:srgbClr>
                  </a:outerShdw>
                </a:effectLst>
              </a:rPr>
              <a:t>HUTDF Distribution</a:t>
            </a:r>
          </a:p>
          <a:p>
            <a:r>
              <a:rPr lang="en-US" dirty="0"/>
              <a:t>95% distribution</a:t>
            </a:r>
          </a:p>
          <a:p>
            <a:pPr lvl="1"/>
            <a:r>
              <a:rPr lang="en-US" sz="3300" dirty="0"/>
              <a:t>62% Trunk Highway Fund</a:t>
            </a:r>
          </a:p>
          <a:p>
            <a:pPr lvl="1"/>
            <a:r>
              <a:rPr lang="en-US" sz="3300" dirty="0"/>
              <a:t>29% County State Aid Highway (CSAH) Fund</a:t>
            </a:r>
          </a:p>
          <a:p>
            <a:pPr lvl="1"/>
            <a:r>
              <a:rPr lang="en-US" sz="3300" dirty="0"/>
              <a:t>9% Municipal State-Aid Street (MSAS) Fund</a:t>
            </a:r>
          </a:p>
          <a:p>
            <a:r>
              <a:rPr lang="en-US" dirty="0"/>
              <a:t>5% set-aside</a:t>
            </a:r>
          </a:p>
          <a:p>
            <a:pPr lvl="1"/>
            <a:r>
              <a:rPr lang="en-US" sz="3300" dirty="0"/>
              <a:t>16% town bridge account</a:t>
            </a:r>
          </a:p>
          <a:p>
            <a:pPr lvl="1"/>
            <a:r>
              <a:rPr lang="en-US" sz="3300" dirty="0"/>
              <a:t>30.5% town road account</a:t>
            </a:r>
          </a:p>
          <a:p>
            <a:pPr lvl="1"/>
            <a:r>
              <a:rPr lang="en-US" sz="3300" dirty="0"/>
              <a:t>53.5% flexible highway account</a:t>
            </a:r>
          </a:p>
          <a:p>
            <a:r>
              <a:rPr lang="en-US" sz="3300" dirty="0"/>
              <a:t>Allocation of 5% formula can only be changed every 6 years, last was in 2009</a:t>
            </a:r>
          </a:p>
          <a:p>
            <a:endParaRPr lang="en-US" dirty="0"/>
          </a:p>
          <a:p>
            <a:endParaRPr lang="en-US" sz="3200" dirty="0"/>
          </a:p>
          <a:p>
            <a:endParaRPr lang="en-US" sz="3200" dirty="0"/>
          </a:p>
        </p:txBody>
      </p:sp>
    </p:spTree>
    <p:extLst>
      <p:ext uri="{BB962C8B-B14F-4D97-AF65-F5344CB8AC3E}">
        <p14:creationId xmlns:p14="http://schemas.microsoft.com/office/powerpoint/2010/main" val="58259361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Flexible Highway Account</a:t>
            </a:r>
          </a:p>
        </p:txBody>
      </p:sp>
      <p:sp>
        <p:nvSpPr>
          <p:cNvPr id="3" name="Content Placeholder 2"/>
          <p:cNvSpPr>
            <a:spLocks noGrp="1"/>
          </p:cNvSpPr>
          <p:nvPr>
            <p:ph idx="1"/>
          </p:nvPr>
        </p:nvSpPr>
        <p:spPr/>
        <p:txBody>
          <a:bodyPr>
            <a:normAutofit fontScale="92500" lnSpcReduction="20000"/>
          </a:bodyPr>
          <a:lstStyle/>
          <a:p>
            <a:pPr marL="0" indent="0">
              <a:buNone/>
            </a:pPr>
            <a:r>
              <a:rPr lang="en-US" sz="4400" dirty="0">
                <a:solidFill>
                  <a:srgbClr val="4D3069"/>
                </a:solidFill>
                <a:effectLst>
                  <a:outerShdw blurRad="38100" dist="38100" dir="2700000" algn="tl">
                    <a:srgbClr val="000000">
                      <a:alpha val="43137"/>
                    </a:srgbClr>
                  </a:outerShdw>
                </a:effectLst>
              </a:rPr>
              <a:t>Current Flexible Highway Account</a:t>
            </a:r>
          </a:p>
          <a:p>
            <a:r>
              <a:rPr lang="en-US" b="0" dirty="0"/>
              <a:t>Funding is typically split 50/50 between Metro and Greater MN</a:t>
            </a:r>
          </a:p>
          <a:p>
            <a:r>
              <a:rPr lang="en-US" b="0" dirty="0"/>
              <a:t>Uses</a:t>
            </a:r>
          </a:p>
          <a:p>
            <a:pPr lvl="1"/>
            <a:r>
              <a:rPr lang="en-US" dirty="0"/>
              <a:t>First Priority - Turnbacks</a:t>
            </a:r>
            <a:r>
              <a:rPr lang="en-US" b="0" dirty="0"/>
              <a:t>: fixing up and turning over trunk highways to local units of government.</a:t>
            </a:r>
          </a:p>
          <a:p>
            <a:pPr lvl="1"/>
            <a:r>
              <a:rPr lang="en-US" dirty="0"/>
              <a:t>Second Priority – </a:t>
            </a:r>
            <a:r>
              <a:rPr lang="en-US" b="0" dirty="0"/>
              <a:t>Local roads (safety improvements, routes of regional significance).</a:t>
            </a:r>
          </a:p>
          <a:p>
            <a:pPr lvl="1"/>
            <a:r>
              <a:rPr lang="en-US" dirty="0"/>
              <a:t>Note: to date, all funding in this account has gone towards </a:t>
            </a:r>
            <a:r>
              <a:rPr lang="en-US" dirty="0" err="1"/>
              <a:t>turnback</a:t>
            </a:r>
            <a:r>
              <a:rPr lang="en-US" dirty="0"/>
              <a:t> projects</a:t>
            </a:r>
            <a:endParaRPr lang="en-US" b="0" dirty="0"/>
          </a:p>
          <a:p>
            <a:endParaRPr lang="en-US" dirty="0"/>
          </a:p>
          <a:p>
            <a:pPr marL="0" indent="0">
              <a:buNone/>
            </a:pPr>
            <a:endParaRPr lang="en-US" dirty="0"/>
          </a:p>
        </p:txBody>
      </p:sp>
    </p:spTree>
    <p:extLst>
      <p:ext uri="{BB962C8B-B14F-4D97-AF65-F5344CB8AC3E}">
        <p14:creationId xmlns:p14="http://schemas.microsoft.com/office/powerpoint/2010/main" val="340940442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4398</TotalTime>
  <Words>1358</Words>
  <Application>Microsoft Office PowerPoint</Application>
  <PresentationFormat>Widescreen</PresentationFormat>
  <Paragraphs>221</Paragraphs>
  <Slides>24</Slides>
  <Notes>5</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24</vt:i4>
      </vt:variant>
    </vt:vector>
  </HeadingPairs>
  <TitlesOfParts>
    <vt:vector size="30" baseType="lpstr">
      <vt:lpstr>Arial</vt:lpstr>
      <vt:lpstr>Calibri</vt:lpstr>
      <vt:lpstr>Calibri Light</vt:lpstr>
      <vt:lpstr>Cambria</vt:lpstr>
      <vt:lpstr>Century Gothic</vt:lpstr>
      <vt:lpstr>Office Theme</vt:lpstr>
      <vt:lpstr>County Transportation 101  Emily Pugh Transportation &amp; Infrastructure  Policy Analyst</vt:lpstr>
      <vt:lpstr>What is AMC?</vt:lpstr>
      <vt:lpstr>CSAH System</vt:lpstr>
      <vt:lpstr>Background Information</vt:lpstr>
      <vt:lpstr>Highway Funds </vt:lpstr>
      <vt:lpstr>Highway Revenue Sources</vt:lpstr>
      <vt:lpstr>Highway Revenue Sources</vt:lpstr>
      <vt:lpstr>Highway Funds</vt:lpstr>
      <vt:lpstr>Flexible Highway Account</vt:lpstr>
      <vt:lpstr>Local Funding</vt:lpstr>
      <vt:lpstr>PowerPoint Presentation</vt:lpstr>
      <vt:lpstr>Local Option Sales Tax</vt:lpstr>
      <vt:lpstr>Wheelage Tax</vt:lpstr>
      <vt:lpstr>Other Highway Funding Sources</vt:lpstr>
      <vt:lpstr>Bonds</vt:lpstr>
      <vt:lpstr>Federal Aid</vt:lpstr>
      <vt:lpstr>Transit</vt:lpstr>
      <vt:lpstr>Transit Finance </vt:lpstr>
      <vt:lpstr>Transit Finance</vt:lpstr>
      <vt:lpstr>Transit Finance</vt:lpstr>
      <vt:lpstr>Transit Finance  </vt:lpstr>
      <vt:lpstr>AMC Priorities</vt:lpstr>
      <vt:lpstr>AMC Priorities</vt:lpstr>
      <vt:lpstr>Contact Information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Becky Pizinger</dc:creator>
  <cp:lastModifiedBy>GOPGuest</cp:lastModifiedBy>
  <cp:revision>95</cp:revision>
  <dcterms:created xsi:type="dcterms:W3CDTF">2016-02-23T20:56:31Z</dcterms:created>
  <dcterms:modified xsi:type="dcterms:W3CDTF">2017-02-15T21:18:15Z</dcterms:modified>
</cp:coreProperties>
</file>