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301" r:id="rId7"/>
    <p:sldId id="282" r:id="rId8"/>
    <p:sldId id="294" r:id="rId9"/>
    <p:sldId id="285" r:id="rId10"/>
    <p:sldId id="287" r:id="rId11"/>
    <p:sldId id="288" r:id="rId12"/>
    <p:sldId id="298" r:id="rId13"/>
    <p:sldId id="291" r:id="rId14"/>
    <p:sldId id="292" r:id="rId15"/>
    <p:sldId id="293" r:id="rId16"/>
    <p:sldId id="300" r:id="rId17"/>
    <p:sldId id="284" r:id="rId18"/>
    <p:sldId id="26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8" autoAdjust="0"/>
    <p:restoredTop sz="95501" autoAdjust="0"/>
  </p:normalViewPr>
  <p:slideViewPr>
    <p:cSldViewPr snapToGrid="0">
      <p:cViewPr varScale="1">
        <p:scale>
          <a:sx n="89" d="100"/>
          <a:sy n="89" d="100"/>
        </p:scale>
        <p:origin x="128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r\share\Economic%20Analysis\Eas\Amanda\8.%20Forecast%20Narratives\Narratives\Nov_18\Nov18_Char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\share\Economic%20Analysis\Eas\Amanda\8.%20Forecast%20Narratives\Narratives\Nov_18\Nov18_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bun01\Desktop\Britta%20Sli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3865"/>
                </a:solidFill>
              </a:rPr>
              <a:t>Total </a:t>
            </a:r>
            <a:r>
              <a:rPr lang="en-US" sz="1800" b="1" dirty="0" smtClean="0">
                <a:solidFill>
                  <a:srgbClr val="003865"/>
                </a:solidFill>
              </a:rPr>
              <a:t>Reserves</a:t>
            </a:r>
          </a:p>
          <a:p>
            <a:pPr algn="ctr">
              <a:defRPr sz="1800" b="1" i="0" u="none" strike="noStrike" kern="1200" spc="0" baseline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 smtClean="0">
                <a:solidFill>
                  <a:srgbClr val="003865"/>
                </a:solidFill>
              </a:rPr>
              <a:t>November</a:t>
            </a:r>
            <a:r>
              <a:rPr lang="en-US" sz="1200" b="0" baseline="0" dirty="0" smtClean="0">
                <a:solidFill>
                  <a:srgbClr val="003865"/>
                </a:solidFill>
              </a:rPr>
              <a:t> 2018 Forecast</a:t>
            </a:r>
            <a:endParaRPr lang="en-US" sz="1200" b="0" dirty="0">
              <a:solidFill>
                <a:srgbClr val="003865"/>
              </a:solidFill>
            </a:endParaRPr>
          </a:p>
        </c:rich>
      </c:tx>
      <c:layout>
        <c:manualLayout>
          <c:xMode val="edge"/>
          <c:yMode val="edge"/>
          <c:x val="0.39411955929556347"/>
          <c:y val="2.663774782282135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182429278585236E-2"/>
          <c:y val="0.12654954167560314"/>
          <c:w val="0.8660564522697819"/>
          <c:h val="0.7278468395105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'reserve chart'!$A$2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'reserve chart'!$J$1:$AA$1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2019F</c:v>
                </c:pt>
              </c:strCache>
            </c:strRef>
          </c:cat>
          <c:val>
            <c:numRef>
              <c:f>'reserve chart'!$J$2:$AA$2</c:f>
              <c:numCache>
                <c:formatCode>"$"#,##0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350</c:v>
                </c:pt>
                <c:pt idx="4">
                  <c:v>350</c:v>
                </c:pt>
                <c:pt idx="5">
                  <c:v>350</c:v>
                </c:pt>
                <c:pt idx="6">
                  <c:v>350</c:v>
                </c:pt>
                <c:pt idx="7">
                  <c:v>350</c:v>
                </c:pt>
                <c:pt idx="8">
                  <c:v>266</c:v>
                </c:pt>
                <c:pt idx="9">
                  <c:v>266</c:v>
                </c:pt>
                <c:pt idx="10">
                  <c:v>350</c:v>
                </c:pt>
                <c:pt idx="11">
                  <c:v>350</c:v>
                </c:pt>
                <c:pt idx="12">
                  <c:v>350</c:v>
                </c:pt>
                <c:pt idx="13">
                  <c:v>350</c:v>
                </c:pt>
                <c:pt idx="14">
                  <c:v>350</c:v>
                </c:pt>
                <c:pt idx="15">
                  <c:v>350</c:v>
                </c:pt>
                <c:pt idx="16">
                  <c:v>350</c:v>
                </c:pt>
                <c:pt idx="17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CA-424A-A6E1-374F630F1AE1}"/>
            </c:ext>
          </c:extLst>
        </c:ser>
        <c:ser>
          <c:idx val="1"/>
          <c:order val="1"/>
          <c:tx>
            <c:strRef>
              <c:f>'reserve chart'!$A$3</c:f>
              <c:strCache>
                <c:ptCount val="1"/>
                <c:pt idx="0">
                  <c:v>Budget Reserve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10000"/>
                            <a:lumOff val="9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A675B0-8F2B-4131-AFB8-EA2EF1700D85}" type="VALUE">
                      <a:rPr lang="en-US" sz="80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10000"/>
                        <a:lumOff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'reserve chart'!$J$1:$AA$1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2019F</c:v>
                </c:pt>
              </c:strCache>
            </c:strRef>
          </c:cat>
          <c:val>
            <c:numRef>
              <c:f>'reserve chart'!$J$3:$AA$3</c:f>
              <c:numCache>
                <c:formatCode>"$"#,##0</c:formatCode>
                <c:ptCount val="18"/>
                <c:pt idx="0">
                  <c:v>0</c:v>
                </c:pt>
                <c:pt idx="1">
                  <c:v>103.67700000000001</c:v>
                </c:pt>
                <c:pt idx="2">
                  <c:v>403.67700000000002</c:v>
                </c:pt>
                <c:pt idx="3">
                  <c:v>653</c:v>
                </c:pt>
                <c:pt idx="4">
                  <c:v>653</c:v>
                </c:pt>
                <c:pt idx="5">
                  <c:v>653</c:v>
                </c:pt>
                <c:pt idx="6">
                  <c:v>654.92200000000003</c:v>
                </c:pt>
                <c:pt idx="7">
                  <c:v>0</c:v>
                </c:pt>
                <c:pt idx="8">
                  <c:v>0</c:v>
                </c:pt>
                <c:pt idx="9">
                  <c:v>8.6649999999999991</c:v>
                </c:pt>
                <c:pt idx="10">
                  <c:v>657.61800000000005</c:v>
                </c:pt>
                <c:pt idx="11">
                  <c:v>656.471</c:v>
                </c:pt>
                <c:pt idx="12">
                  <c:v>660.99199999999996</c:v>
                </c:pt>
                <c:pt idx="13">
                  <c:v>994.33900000000006</c:v>
                </c:pt>
                <c:pt idx="14">
                  <c:v>1596.5219999999999</c:v>
                </c:pt>
                <c:pt idx="15">
                  <c:v>1603.443</c:v>
                </c:pt>
                <c:pt idx="16">
                  <c:v>1603.443</c:v>
                </c:pt>
                <c:pt idx="17">
                  <c:v>1583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CA-424A-A6E1-374F630F1AE1}"/>
            </c:ext>
          </c:extLst>
        </c:ser>
        <c:ser>
          <c:idx val="2"/>
          <c:order val="2"/>
          <c:tx>
            <c:strRef>
              <c:f>'reserve chart'!$A$4</c:f>
              <c:strCache>
                <c:ptCount val="1"/>
                <c:pt idx="0">
                  <c:v>November 2018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1">
                  <a:lumMod val="10000"/>
                  <a:lumOff val="90000"/>
                </a:schemeClr>
              </a:solidFill>
              <a:ln w="3175">
                <a:solidFill>
                  <a:schemeClr val="accent1"/>
                </a:solidFill>
              </a:ln>
              <a:effectLst/>
            </c:spPr>
          </c:dPt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'reserve chart'!$J$1:$AA$1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2019F</c:v>
                </c:pt>
              </c:strCache>
            </c:strRef>
          </c:cat>
          <c:val>
            <c:numRef>
              <c:f>'reserve chart'!$J$4:$AA$4</c:f>
              <c:numCache>
                <c:formatCode>"$"#,##0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7">
                  <c:v>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CA-424A-A6E1-374F630F1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3777936"/>
        <c:axId val="157836480"/>
      </c:barChart>
      <c:catAx>
        <c:axId val="11377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36480"/>
        <c:crosses val="autoZero"/>
        <c:auto val="0"/>
        <c:lblAlgn val="ctr"/>
        <c:lblOffset val="1"/>
        <c:tickLblSkip val="1"/>
        <c:noMultiLvlLbl val="0"/>
      </c:catAx>
      <c:valAx>
        <c:axId val="15783648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77936"/>
        <c:crosses val="autoZero"/>
        <c:crossBetween val="between"/>
        <c:majorUnit val="500"/>
        <c:min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148864989212077"/>
          <c:y val="0.95457998021401758"/>
          <c:w val="0.54130817797208852"/>
          <c:h val="4.5420019785982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74943892883002E-2"/>
          <c:y val="0.15201461303823499"/>
          <c:w val="0.961725056107117"/>
          <c:h val="0.69605906003322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'Real Final Sales Domestic Purch'!$E$1</c:f>
              <c:strCache>
                <c:ptCount val="1"/>
                <c:pt idx="0">
                  <c:v>February 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1"/>
              <c:layout>
                <c:manualLayout>
                  <c:x val="0"/>
                  <c:y val="4.7330221464441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'Real Final Sales Domestic Purch'!$A$50:$A$65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2018F</c:v>
                </c:pt>
                <c:pt idx="11">
                  <c:v>2019F</c:v>
                </c:pt>
                <c:pt idx="12">
                  <c:v>2020F</c:v>
                </c:pt>
                <c:pt idx="13">
                  <c:v>2021F</c:v>
                </c:pt>
                <c:pt idx="14">
                  <c:v>2022F</c:v>
                </c:pt>
                <c:pt idx="15">
                  <c:v>2023F</c:v>
                </c:pt>
              </c:strCache>
            </c:strRef>
          </c:cat>
          <c:val>
            <c:numRef>
              <c:f>'Real Final Sales Domestic Purch'!$H$50:$H$65</c:f>
              <c:numCache>
                <c:formatCode>General</c:formatCode>
                <c:ptCount val="16"/>
                <c:pt idx="9" formatCode="_(* #,##0.00_);_(* \(#,##0.00\);_(* &quot;-&quot;??_);_(@_)">
                  <c:v>2.252355829777164</c:v>
                </c:pt>
                <c:pt idx="10" formatCode="_(* #,##0.00_);_(* \(#,##0.00\);_(* &quot;-&quot;??_);_(@_)">
                  <c:v>2.7275914311055471</c:v>
                </c:pt>
                <c:pt idx="11" formatCode="_(* #,##0.00_);_(* \(#,##0.00\);_(* &quot;-&quot;??_);_(@_)">
                  <c:v>2.7281622015970175</c:v>
                </c:pt>
                <c:pt idx="12" formatCode="_(* #,##0.00_);_(* \(#,##0.00\);_(* &quot;-&quot;??_);_(@_)">
                  <c:v>2.0985368328119813</c:v>
                </c:pt>
                <c:pt idx="13" formatCode="_(* #,##0.00_);_(* \(#,##0.00\);_(* &quot;-&quot;??_);_(@_)">
                  <c:v>1.8702429606779702</c:v>
                </c:pt>
                <c:pt idx="14" formatCode="_(* #,##0.00_);_(* \(#,##0.00\);_(* &quot;-&quot;??_);_(@_)">
                  <c:v>1.9034144968602229</c:v>
                </c:pt>
                <c:pt idx="15" formatCode="_(* #,##0.00_);_(* \(#,##0.00\);_(* &quot;-&quot;??_);_(@_)">
                  <c:v>1.9110275074716965</c:v>
                </c:pt>
              </c:numCache>
            </c:numRef>
          </c:val>
        </c:ser>
        <c:ser>
          <c:idx val="1"/>
          <c:order val="1"/>
          <c:tx>
            <c:strRef>
              <c:f>'Real Final Sales Domestic Purch'!$D$1</c:f>
              <c:strCache>
                <c:ptCount val="1"/>
                <c:pt idx="0">
                  <c:v>November2018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tx1"/>
              </a:solidFill>
            </a:ln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layout>
                <c:manualLayout>
                  <c:x val="0"/>
                  <c:y val="-7.0995332196663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628794108089449E-16"/>
                  <c:y val="9.4660442928883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'Real Final Sales Domestic Purch'!$A$50:$A$65</c:f>
              <c:strCach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2018F</c:v>
                </c:pt>
                <c:pt idx="11">
                  <c:v>2019F</c:v>
                </c:pt>
                <c:pt idx="12">
                  <c:v>2020F</c:v>
                </c:pt>
                <c:pt idx="13">
                  <c:v>2021F</c:v>
                </c:pt>
                <c:pt idx="14">
                  <c:v>2022F</c:v>
                </c:pt>
                <c:pt idx="15">
                  <c:v>2023F</c:v>
                </c:pt>
              </c:strCache>
            </c:strRef>
          </c:cat>
          <c:val>
            <c:numRef>
              <c:f>'Real Final Sales Domestic Purch'!$G$50:$G$65</c:f>
              <c:numCache>
                <c:formatCode>General</c:formatCode>
                <c:ptCount val="16"/>
                <c:pt idx="9" formatCode="_(* #,##0.00_);_(* \(#,##0.00\);_(* &quot;-&quot;??_);_(@_)">
                  <c:v>2.2170102673183756</c:v>
                </c:pt>
                <c:pt idx="10" formatCode="_(* #,##0.00_);_(* \(#,##0.00\);_(* &quot;-&quot;??_);_(@_)">
                  <c:v>2.9031460758003558</c:v>
                </c:pt>
                <c:pt idx="11" formatCode="_(* #,##0.00_);_(* \(#,##0.00\);_(* &quot;-&quot;??_);_(@_)">
                  <c:v>2.732655920221494</c:v>
                </c:pt>
                <c:pt idx="12" formatCode="_(* #,##0.00_);_(* \(#,##0.00\);_(* &quot;-&quot;??_);_(@_)">
                  <c:v>2.0822552190339794</c:v>
                </c:pt>
                <c:pt idx="13" formatCode="_(* #,##0.00_);_(* \(#,##0.00\);_(* &quot;-&quot;??_);_(@_)">
                  <c:v>1.5874380748224004</c:v>
                </c:pt>
                <c:pt idx="14" formatCode="_(* #,##0.00_);_(* \(#,##0.00\);_(* &quot;-&quot;??_);_(@_)">
                  <c:v>1.5036597564744181</c:v>
                </c:pt>
                <c:pt idx="15" formatCode="_(* #,##0.00_);_(* \(#,##0.00\);_(* &quot;-&quot;??_);_(@_)">
                  <c:v>1.4069813507294748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774800"/>
        <c:axId val="114587720"/>
      </c:barChart>
      <c:barChart>
        <c:barDir val="col"/>
        <c:grouping val="clustered"/>
        <c:varyColors val="0"/>
        <c:ser>
          <c:idx val="3"/>
          <c:order val="2"/>
          <c:spPr>
            <a:solidFill>
              <a:srgbClr val="00206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'Real Final Sales Domestic Purch'!$I$50:$I$65</c:f>
              <c:numCache>
                <c:formatCode>_(* #,##0.00_);_(* \(#,##0.00\);_(* "-"??_);_(@_)</c:formatCode>
                <c:ptCount val="16"/>
                <c:pt idx="0">
                  <c:v>-0.13657980103006784</c:v>
                </c:pt>
                <c:pt idx="1">
                  <c:v>-2.5367585861620134</c:v>
                </c:pt>
                <c:pt idx="2">
                  <c:v>2.5637681599429696</c:v>
                </c:pt>
                <c:pt idx="3">
                  <c:v>1.5508338534870658</c:v>
                </c:pt>
                <c:pt idx="4">
                  <c:v>2.2495473950847833</c:v>
                </c:pt>
                <c:pt idx="5">
                  <c:v>1.8420810140391763</c:v>
                </c:pt>
                <c:pt idx="6">
                  <c:v>2.4519699301067455</c:v>
                </c:pt>
                <c:pt idx="7">
                  <c:v>2.8809104659094142</c:v>
                </c:pt>
                <c:pt idx="8">
                  <c:v>1.5672180459776586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14588112"/>
        <c:axId val="114591640"/>
      </c:barChart>
      <c:lineChart>
        <c:grouping val="standard"/>
        <c:varyColors val="0"/>
        <c:ser>
          <c:idx val="2"/>
          <c:order val="3"/>
          <c:spPr>
            <a:ln w="12700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'Real Final Sales Domestic Purch'!$F$50:$F$65</c:f>
              <c:numCache>
                <c:formatCode>_(* #,##0.0_);_(* \(#,##0.0\);_(* "-"??_);_(@_)</c:formatCode>
                <c:ptCount val="16"/>
                <c:pt idx="0">
                  <c:v>3.0921080427062115</c:v>
                </c:pt>
                <c:pt idx="1">
                  <c:v>3.0921080427062115</c:v>
                </c:pt>
                <c:pt idx="2">
                  <c:v>3.0921080427062115</c:v>
                </c:pt>
                <c:pt idx="3">
                  <c:v>3.0921080427062115</c:v>
                </c:pt>
                <c:pt idx="4">
                  <c:v>3.0921080427062115</c:v>
                </c:pt>
                <c:pt idx="5">
                  <c:v>3.0921080427062115</c:v>
                </c:pt>
                <c:pt idx="6">
                  <c:v>3.0921080427062115</c:v>
                </c:pt>
                <c:pt idx="7">
                  <c:v>3.0921080427062115</c:v>
                </c:pt>
                <c:pt idx="8">
                  <c:v>3.0921080427062115</c:v>
                </c:pt>
                <c:pt idx="9">
                  <c:v>3.0921080427062115</c:v>
                </c:pt>
                <c:pt idx="10">
                  <c:v>3.0921080427062115</c:v>
                </c:pt>
                <c:pt idx="11">
                  <c:v>3.0921080427062115</c:v>
                </c:pt>
                <c:pt idx="12" formatCode="General">
                  <c:v>3.1</c:v>
                </c:pt>
                <c:pt idx="13" formatCode="General">
                  <c:v>3.1</c:v>
                </c:pt>
                <c:pt idx="14" formatCode="General">
                  <c:v>3.1</c:v>
                </c:pt>
                <c:pt idx="15" formatCode="General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88112"/>
        <c:axId val="114591640"/>
      </c:lineChart>
      <c:catAx>
        <c:axId val="11377480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4587720"/>
        <c:crosses val="autoZero"/>
        <c:auto val="1"/>
        <c:lblAlgn val="ctr"/>
        <c:lblOffset val="100"/>
        <c:noMultiLvlLbl val="0"/>
      </c:catAx>
      <c:valAx>
        <c:axId val="114587720"/>
        <c:scaling>
          <c:orientation val="minMax"/>
          <c:max val="4"/>
          <c:min val="-3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3774800"/>
        <c:crosses val="autoZero"/>
        <c:crossBetween val="between"/>
        <c:majorUnit val="1"/>
      </c:valAx>
      <c:catAx>
        <c:axId val="114588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4591640"/>
        <c:crosses val="autoZero"/>
        <c:auto val="1"/>
        <c:lblAlgn val="ctr"/>
        <c:lblOffset val="100"/>
        <c:noMultiLvlLbl val="0"/>
      </c:catAx>
      <c:valAx>
        <c:axId val="114591640"/>
        <c:scaling>
          <c:orientation val="minMax"/>
          <c:max val="4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114588112"/>
        <c:crosses val="max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55275465462107"/>
          <c:y val="9.8223026175782102E-2"/>
          <c:w val="0.20967444472088248"/>
          <c:h val="0.12352982904164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3188706720938E-2"/>
          <c:y val="0.20808127713193431"/>
          <c:w val="0.90189694051888225"/>
          <c:h val="0.65044728796065243"/>
        </c:manualLayout>
      </c:layout>
      <c:barChart>
        <c:barDir val="col"/>
        <c:grouping val="clustered"/>
        <c:varyColors val="0"/>
        <c:ser>
          <c:idx val="1"/>
          <c:order val="2"/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'[1]Unemployment Rate'!$B$68:$B$493</c:f>
              <c:numCache>
                <c:formatCode>General</c:formatCode>
                <c:ptCount val="4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</c:numCache>
            </c:numRef>
          </c:cat>
          <c:val>
            <c:numRef>
              <c:f>'Unemployment Rate'!$C$242:$C$555</c:f>
              <c:numCache>
                <c:formatCode>General</c:formatCode>
                <c:ptCount val="3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#,##0">
                  <c:v>49999</c:v>
                </c:pt>
                <c:pt idx="7" formatCode="#,##0">
                  <c:v>49999</c:v>
                </c:pt>
                <c:pt idx="8" formatCode="#,##0">
                  <c:v>49999</c:v>
                </c:pt>
                <c:pt idx="9" formatCode="#,##0">
                  <c:v>49999</c:v>
                </c:pt>
                <c:pt idx="10" formatCode="#,##0">
                  <c:v>49999</c:v>
                </c:pt>
                <c:pt idx="11" formatCode="#,##0">
                  <c:v>49999</c:v>
                </c:pt>
                <c:pt idx="12" formatCode="#,##0">
                  <c:v>49999</c:v>
                </c:pt>
                <c:pt idx="13" formatCode="#,##0">
                  <c:v>49999</c:v>
                </c:pt>
                <c:pt idx="14" formatCode="#,##0">
                  <c:v>49999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 formatCode="#,##0">
                  <c:v>49999</c:v>
                </c:pt>
                <c:pt idx="135" formatCode="#,##0">
                  <c:v>49999</c:v>
                </c:pt>
                <c:pt idx="136" formatCode="#,##0">
                  <c:v>49999</c:v>
                </c:pt>
                <c:pt idx="137" formatCode="#,##0">
                  <c:v>49999</c:v>
                </c:pt>
                <c:pt idx="138" formatCode="#,##0">
                  <c:v>49999</c:v>
                </c:pt>
                <c:pt idx="139" formatCode="#,##0">
                  <c:v>49999</c:v>
                </c:pt>
                <c:pt idx="140" formatCode="#,##0">
                  <c:v>49999</c:v>
                </c:pt>
                <c:pt idx="141" formatCode="#,##0">
                  <c:v>49999</c:v>
                </c:pt>
                <c:pt idx="142" formatCode="#,##0">
                  <c:v>49999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 formatCode="#,##0">
                  <c:v>49999</c:v>
                </c:pt>
                <c:pt idx="216" formatCode="#,##0">
                  <c:v>49999</c:v>
                </c:pt>
                <c:pt idx="217" formatCode="#,##0">
                  <c:v>49999</c:v>
                </c:pt>
                <c:pt idx="218" formatCode="#,##0">
                  <c:v>49999</c:v>
                </c:pt>
                <c:pt idx="219" formatCode="#,##0">
                  <c:v>49999</c:v>
                </c:pt>
                <c:pt idx="220" formatCode="#,##0">
                  <c:v>49999</c:v>
                </c:pt>
                <c:pt idx="221" formatCode="#,##0">
                  <c:v>49999</c:v>
                </c:pt>
                <c:pt idx="222" formatCode="#,##0">
                  <c:v>49999</c:v>
                </c:pt>
                <c:pt idx="223" formatCode="#,##0">
                  <c:v>49999</c:v>
                </c:pt>
                <c:pt idx="224" formatCode="#,##0">
                  <c:v>49999</c:v>
                </c:pt>
                <c:pt idx="225" formatCode="#,##0">
                  <c:v>49999</c:v>
                </c:pt>
                <c:pt idx="226" formatCode="#,##0">
                  <c:v>49999</c:v>
                </c:pt>
                <c:pt idx="227" formatCode="#,##0">
                  <c:v>49999</c:v>
                </c:pt>
                <c:pt idx="228" formatCode="#,##0">
                  <c:v>49999</c:v>
                </c:pt>
                <c:pt idx="229" formatCode="#,##0">
                  <c:v>49999</c:v>
                </c:pt>
                <c:pt idx="230" formatCode="#,##0">
                  <c:v>49999</c:v>
                </c:pt>
                <c:pt idx="231" formatCode="#,##0">
                  <c:v>49999</c:v>
                </c:pt>
                <c:pt idx="232" formatCode="#,##0">
                  <c:v>49999</c:v>
                </c:pt>
                <c:pt idx="233" formatCode="#,##0">
                  <c:v>49999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7835696"/>
        <c:axId val="157836088"/>
      </c:barChart>
      <c:lineChart>
        <c:grouping val="standard"/>
        <c:varyColors val="0"/>
        <c:ser>
          <c:idx val="2"/>
          <c:order val="0"/>
          <c:tx>
            <c:strRef>
              <c:f>'Unemployment Rate'!$G$1</c:f>
              <c:strCache>
                <c:ptCount val="1"/>
                <c:pt idx="0">
                  <c:v>U.S.</c:v>
                </c:pt>
              </c:strCache>
            </c:strRef>
          </c:tx>
          <c:spPr>
            <a:ln w="44450">
              <a:solidFill>
                <a:schemeClr val="bg2">
                  <a:lumMod val="5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344"/>
              <c:layout>
                <c:manualLayout>
                  <c:x val="-3.1316946299569381E-3"/>
                  <c:y val="-5.8132826224532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327356949383805E-2"/>
                      <c:h val="7.47192069406329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'Unemployment Rate'!$B$242:$B$565</c:f>
              <c:strCache>
                <c:ptCount val="313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  <c:pt idx="300">
                  <c:v>2015</c:v>
                </c:pt>
                <c:pt idx="312">
                  <c:v>2016</c:v>
                </c:pt>
              </c:strCache>
            </c:strRef>
          </c:cat>
          <c:val>
            <c:numRef>
              <c:f>'Unemployment Rate'!$F$242:$F$588</c:f>
              <c:numCache>
                <c:formatCode>0.0%</c:formatCode>
                <c:ptCount val="347"/>
                <c:pt idx="0">
                  <c:v>5.4000000000000006E-2</c:v>
                </c:pt>
                <c:pt idx="1">
                  <c:v>5.2999999999999999E-2</c:v>
                </c:pt>
                <c:pt idx="2">
                  <c:v>5.2000000000000005E-2</c:v>
                </c:pt>
                <c:pt idx="3">
                  <c:v>5.4000000000000006E-2</c:v>
                </c:pt>
                <c:pt idx="4">
                  <c:v>5.4000000000000006E-2</c:v>
                </c:pt>
                <c:pt idx="5">
                  <c:v>5.2000000000000005E-2</c:v>
                </c:pt>
                <c:pt idx="6">
                  <c:v>5.5E-2</c:v>
                </c:pt>
                <c:pt idx="7">
                  <c:v>5.7000000000000002E-2</c:v>
                </c:pt>
                <c:pt idx="8">
                  <c:v>5.9000000000000004E-2</c:v>
                </c:pt>
                <c:pt idx="9">
                  <c:v>5.9000000000000004E-2</c:v>
                </c:pt>
                <c:pt idx="10">
                  <c:v>6.2E-2</c:v>
                </c:pt>
                <c:pt idx="11">
                  <c:v>6.3E-2</c:v>
                </c:pt>
                <c:pt idx="12">
                  <c:v>6.4000000000000001E-2</c:v>
                </c:pt>
                <c:pt idx="13">
                  <c:v>6.6000000000000003E-2</c:v>
                </c:pt>
                <c:pt idx="14">
                  <c:v>6.8000000000000005E-2</c:v>
                </c:pt>
                <c:pt idx="15">
                  <c:v>6.7000000000000004E-2</c:v>
                </c:pt>
                <c:pt idx="16">
                  <c:v>6.9000000000000006E-2</c:v>
                </c:pt>
                <c:pt idx="17">
                  <c:v>6.9000000000000006E-2</c:v>
                </c:pt>
                <c:pt idx="18">
                  <c:v>6.8000000000000005E-2</c:v>
                </c:pt>
                <c:pt idx="19">
                  <c:v>6.9000000000000006E-2</c:v>
                </c:pt>
                <c:pt idx="20">
                  <c:v>6.9000000000000006E-2</c:v>
                </c:pt>
                <c:pt idx="21">
                  <c:v>7.0000000000000007E-2</c:v>
                </c:pt>
                <c:pt idx="22">
                  <c:v>7.0000000000000007E-2</c:v>
                </c:pt>
                <c:pt idx="23">
                  <c:v>7.2999999999999995E-2</c:v>
                </c:pt>
                <c:pt idx="24">
                  <c:v>7.2999999999999995E-2</c:v>
                </c:pt>
                <c:pt idx="25">
                  <c:v>7.400000000000001E-2</c:v>
                </c:pt>
                <c:pt idx="26">
                  <c:v>7.400000000000001E-2</c:v>
                </c:pt>
                <c:pt idx="27">
                  <c:v>7.400000000000001E-2</c:v>
                </c:pt>
                <c:pt idx="28">
                  <c:v>7.5999999999999998E-2</c:v>
                </c:pt>
                <c:pt idx="29">
                  <c:v>7.8E-2</c:v>
                </c:pt>
                <c:pt idx="30">
                  <c:v>7.6999999999999999E-2</c:v>
                </c:pt>
                <c:pt idx="31">
                  <c:v>7.5999999999999998E-2</c:v>
                </c:pt>
                <c:pt idx="32">
                  <c:v>7.5999999999999998E-2</c:v>
                </c:pt>
                <c:pt idx="33">
                  <c:v>7.2999999999999995E-2</c:v>
                </c:pt>
                <c:pt idx="34">
                  <c:v>7.400000000000001E-2</c:v>
                </c:pt>
                <c:pt idx="35">
                  <c:v>7.400000000000001E-2</c:v>
                </c:pt>
                <c:pt idx="36">
                  <c:v>7.2999999999999995E-2</c:v>
                </c:pt>
                <c:pt idx="37">
                  <c:v>7.0999999999999994E-2</c:v>
                </c:pt>
                <c:pt idx="38">
                  <c:v>7.0000000000000007E-2</c:v>
                </c:pt>
                <c:pt idx="39">
                  <c:v>7.0999999999999994E-2</c:v>
                </c:pt>
                <c:pt idx="40">
                  <c:v>7.0999999999999994E-2</c:v>
                </c:pt>
                <c:pt idx="41">
                  <c:v>7.0000000000000007E-2</c:v>
                </c:pt>
                <c:pt idx="42">
                  <c:v>6.9000000000000006E-2</c:v>
                </c:pt>
                <c:pt idx="43">
                  <c:v>6.8000000000000005E-2</c:v>
                </c:pt>
                <c:pt idx="44">
                  <c:v>6.7000000000000004E-2</c:v>
                </c:pt>
                <c:pt idx="45">
                  <c:v>6.8000000000000005E-2</c:v>
                </c:pt>
                <c:pt idx="46">
                  <c:v>6.6000000000000003E-2</c:v>
                </c:pt>
                <c:pt idx="47">
                  <c:v>6.5000000000000002E-2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6.5000000000000002E-2</c:v>
                </c:pt>
                <c:pt idx="51">
                  <c:v>6.4000000000000001E-2</c:v>
                </c:pt>
                <c:pt idx="52">
                  <c:v>6.0999999999999999E-2</c:v>
                </c:pt>
                <c:pt idx="53">
                  <c:v>6.0999999999999999E-2</c:v>
                </c:pt>
                <c:pt idx="54">
                  <c:v>6.0999999999999999E-2</c:v>
                </c:pt>
                <c:pt idx="55">
                  <c:v>0.06</c:v>
                </c:pt>
                <c:pt idx="56">
                  <c:v>5.9000000000000004E-2</c:v>
                </c:pt>
                <c:pt idx="57">
                  <c:v>5.7999999999999996E-2</c:v>
                </c:pt>
                <c:pt idx="58">
                  <c:v>5.5999999999999994E-2</c:v>
                </c:pt>
                <c:pt idx="59">
                  <c:v>5.5E-2</c:v>
                </c:pt>
                <c:pt idx="60">
                  <c:v>5.5999999999999994E-2</c:v>
                </c:pt>
                <c:pt idx="61">
                  <c:v>5.4000000000000006E-2</c:v>
                </c:pt>
                <c:pt idx="62">
                  <c:v>5.4000000000000006E-2</c:v>
                </c:pt>
                <c:pt idx="63">
                  <c:v>5.7999999999999996E-2</c:v>
                </c:pt>
                <c:pt idx="64">
                  <c:v>5.5999999999999994E-2</c:v>
                </c:pt>
                <c:pt idx="65">
                  <c:v>5.5999999999999994E-2</c:v>
                </c:pt>
                <c:pt idx="66">
                  <c:v>5.7000000000000002E-2</c:v>
                </c:pt>
                <c:pt idx="67">
                  <c:v>5.7000000000000002E-2</c:v>
                </c:pt>
                <c:pt idx="68">
                  <c:v>5.5999999999999994E-2</c:v>
                </c:pt>
                <c:pt idx="69">
                  <c:v>5.5E-2</c:v>
                </c:pt>
                <c:pt idx="70">
                  <c:v>5.5999999999999994E-2</c:v>
                </c:pt>
                <c:pt idx="71">
                  <c:v>5.5999999999999994E-2</c:v>
                </c:pt>
                <c:pt idx="72">
                  <c:v>5.5999999999999994E-2</c:v>
                </c:pt>
                <c:pt idx="73">
                  <c:v>5.5E-2</c:v>
                </c:pt>
                <c:pt idx="74">
                  <c:v>5.5E-2</c:v>
                </c:pt>
                <c:pt idx="75">
                  <c:v>5.5999999999999994E-2</c:v>
                </c:pt>
                <c:pt idx="76">
                  <c:v>5.5999999999999994E-2</c:v>
                </c:pt>
                <c:pt idx="77">
                  <c:v>5.2999999999999999E-2</c:v>
                </c:pt>
                <c:pt idx="78">
                  <c:v>5.5E-2</c:v>
                </c:pt>
                <c:pt idx="79">
                  <c:v>5.0999999999999997E-2</c:v>
                </c:pt>
                <c:pt idx="80">
                  <c:v>5.2000000000000005E-2</c:v>
                </c:pt>
                <c:pt idx="81">
                  <c:v>5.2000000000000005E-2</c:v>
                </c:pt>
                <c:pt idx="82">
                  <c:v>5.4000000000000006E-2</c:v>
                </c:pt>
                <c:pt idx="83">
                  <c:v>5.4000000000000006E-2</c:v>
                </c:pt>
                <c:pt idx="84">
                  <c:v>5.2999999999999999E-2</c:v>
                </c:pt>
                <c:pt idx="85">
                  <c:v>5.2000000000000005E-2</c:v>
                </c:pt>
                <c:pt idx="86">
                  <c:v>5.2000000000000005E-2</c:v>
                </c:pt>
                <c:pt idx="87">
                  <c:v>5.0999999999999997E-2</c:v>
                </c:pt>
                <c:pt idx="88">
                  <c:v>4.9000000000000002E-2</c:v>
                </c:pt>
                <c:pt idx="89">
                  <c:v>0.05</c:v>
                </c:pt>
                <c:pt idx="90">
                  <c:v>4.9000000000000002E-2</c:v>
                </c:pt>
                <c:pt idx="91">
                  <c:v>4.8000000000000001E-2</c:v>
                </c:pt>
                <c:pt idx="92">
                  <c:v>4.9000000000000002E-2</c:v>
                </c:pt>
                <c:pt idx="93">
                  <c:v>4.7E-2</c:v>
                </c:pt>
                <c:pt idx="94">
                  <c:v>4.5999999999999999E-2</c:v>
                </c:pt>
                <c:pt idx="95">
                  <c:v>4.7E-2</c:v>
                </c:pt>
                <c:pt idx="96">
                  <c:v>4.5999999999999999E-2</c:v>
                </c:pt>
                <c:pt idx="97">
                  <c:v>4.5999999999999999E-2</c:v>
                </c:pt>
                <c:pt idx="98">
                  <c:v>4.7E-2</c:v>
                </c:pt>
                <c:pt idx="99">
                  <c:v>4.2999999999999997E-2</c:v>
                </c:pt>
                <c:pt idx="100">
                  <c:v>4.4000000000000004E-2</c:v>
                </c:pt>
                <c:pt idx="101">
                  <c:v>4.4999999999999998E-2</c:v>
                </c:pt>
                <c:pt idx="102">
                  <c:v>4.4999999999999998E-2</c:v>
                </c:pt>
                <c:pt idx="103">
                  <c:v>4.4999999999999998E-2</c:v>
                </c:pt>
                <c:pt idx="104">
                  <c:v>4.5999999999999999E-2</c:v>
                </c:pt>
                <c:pt idx="105">
                  <c:v>4.4999999999999998E-2</c:v>
                </c:pt>
                <c:pt idx="106">
                  <c:v>4.4000000000000004E-2</c:v>
                </c:pt>
                <c:pt idx="107">
                  <c:v>4.4000000000000004E-2</c:v>
                </c:pt>
                <c:pt idx="108">
                  <c:v>4.2999999999999997E-2</c:v>
                </c:pt>
                <c:pt idx="109">
                  <c:v>4.4000000000000004E-2</c:v>
                </c:pt>
                <c:pt idx="110">
                  <c:v>4.2000000000000003E-2</c:v>
                </c:pt>
                <c:pt idx="111">
                  <c:v>4.2999999999999997E-2</c:v>
                </c:pt>
                <c:pt idx="112">
                  <c:v>4.2000000000000003E-2</c:v>
                </c:pt>
                <c:pt idx="113">
                  <c:v>4.2999999999999997E-2</c:v>
                </c:pt>
                <c:pt idx="114">
                  <c:v>4.2999999999999997E-2</c:v>
                </c:pt>
                <c:pt idx="115">
                  <c:v>4.2000000000000003E-2</c:v>
                </c:pt>
                <c:pt idx="116">
                  <c:v>4.2000000000000003E-2</c:v>
                </c:pt>
                <c:pt idx="117">
                  <c:v>4.0999999999999995E-2</c:v>
                </c:pt>
                <c:pt idx="118">
                  <c:v>4.0999999999999995E-2</c:v>
                </c:pt>
                <c:pt idx="119">
                  <c:v>0.04</c:v>
                </c:pt>
                <c:pt idx="120">
                  <c:v>0.04</c:v>
                </c:pt>
                <c:pt idx="121">
                  <c:v>4.0999999999999995E-2</c:v>
                </c:pt>
                <c:pt idx="122">
                  <c:v>0.04</c:v>
                </c:pt>
                <c:pt idx="123">
                  <c:v>3.7999999999999999E-2</c:v>
                </c:pt>
                <c:pt idx="124">
                  <c:v>4.0999999999999995E-2</c:v>
                </c:pt>
                <c:pt idx="125">
                  <c:v>0.04</c:v>
                </c:pt>
                <c:pt idx="126">
                  <c:v>4.0999999999999995E-2</c:v>
                </c:pt>
                <c:pt idx="127">
                  <c:v>4.0999999999999995E-2</c:v>
                </c:pt>
                <c:pt idx="128">
                  <c:v>0.04</c:v>
                </c:pt>
                <c:pt idx="129">
                  <c:v>3.9E-2</c:v>
                </c:pt>
                <c:pt idx="130">
                  <c:v>0.04</c:v>
                </c:pt>
                <c:pt idx="131">
                  <c:v>3.9E-2</c:v>
                </c:pt>
                <c:pt idx="132">
                  <c:v>4.0999999999999995E-2</c:v>
                </c:pt>
                <c:pt idx="133">
                  <c:v>4.2000000000000003E-2</c:v>
                </c:pt>
                <c:pt idx="134">
                  <c:v>4.2000000000000003E-2</c:v>
                </c:pt>
                <c:pt idx="135">
                  <c:v>4.4000000000000004E-2</c:v>
                </c:pt>
                <c:pt idx="136">
                  <c:v>4.4000000000000004E-2</c:v>
                </c:pt>
                <c:pt idx="137">
                  <c:v>4.5999999999999999E-2</c:v>
                </c:pt>
                <c:pt idx="138">
                  <c:v>4.5999999999999999E-2</c:v>
                </c:pt>
                <c:pt idx="139">
                  <c:v>4.9000000000000002E-2</c:v>
                </c:pt>
                <c:pt idx="140">
                  <c:v>0.05</c:v>
                </c:pt>
                <c:pt idx="141">
                  <c:v>5.4000000000000006E-2</c:v>
                </c:pt>
                <c:pt idx="142">
                  <c:v>5.5999999999999994E-2</c:v>
                </c:pt>
                <c:pt idx="143">
                  <c:v>5.7999999999999996E-2</c:v>
                </c:pt>
                <c:pt idx="144">
                  <c:v>5.5999999999999994E-2</c:v>
                </c:pt>
                <c:pt idx="145">
                  <c:v>5.5999999999999994E-2</c:v>
                </c:pt>
                <c:pt idx="146">
                  <c:v>5.7000000000000002E-2</c:v>
                </c:pt>
                <c:pt idx="147">
                  <c:v>5.9000000000000004E-2</c:v>
                </c:pt>
                <c:pt idx="148">
                  <c:v>5.7999999999999996E-2</c:v>
                </c:pt>
                <c:pt idx="149">
                  <c:v>5.7999999999999996E-2</c:v>
                </c:pt>
                <c:pt idx="150">
                  <c:v>5.7999999999999996E-2</c:v>
                </c:pt>
                <c:pt idx="151">
                  <c:v>5.7999999999999996E-2</c:v>
                </c:pt>
                <c:pt idx="152">
                  <c:v>5.7000000000000002E-2</c:v>
                </c:pt>
                <c:pt idx="153">
                  <c:v>5.7999999999999996E-2</c:v>
                </c:pt>
                <c:pt idx="154">
                  <c:v>5.9000000000000004E-2</c:v>
                </c:pt>
                <c:pt idx="155">
                  <c:v>0.06</c:v>
                </c:pt>
                <c:pt idx="156">
                  <c:v>5.7999999999999996E-2</c:v>
                </c:pt>
                <c:pt idx="157">
                  <c:v>5.9000000000000004E-2</c:v>
                </c:pt>
                <c:pt idx="158">
                  <c:v>5.7999999999999996E-2</c:v>
                </c:pt>
                <c:pt idx="159">
                  <c:v>0.06</c:v>
                </c:pt>
                <c:pt idx="160">
                  <c:v>6.0999999999999999E-2</c:v>
                </c:pt>
                <c:pt idx="161">
                  <c:v>6.3E-2</c:v>
                </c:pt>
                <c:pt idx="162">
                  <c:v>6.2E-2</c:v>
                </c:pt>
                <c:pt idx="163">
                  <c:v>6.0999999999999999E-2</c:v>
                </c:pt>
                <c:pt idx="164">
                  <c:v>6.0999999999999999E-2</c:v>
                </c:pt>
                <c:pt idx="165">
                  <c:v>0.06</c:v>
                </c:pt>
                <c:pt idx="166">
                  <c:v>5.9000000000000004E-2</c:v>
                </c:pt>
                <c:pt idx="167">
                  <c:v>5.7000000000000002E-2</c:v>
                </c:pt>
                <c:pt idx="168">
                  <c:v>5.7000000000000002E-2</c:v>
                </c:pt>
                <c:pt idx="169">
                  <c:v>5.5999999999999994E-2</c:v>
                </c:pt>
                <c:pt idx="170">
                  <c:v>5.7000000000000002E-2</c:v>
                </c:pt>
                <c:pt idx="171">
                  <c:v>5.5E-2</c:v>
                </c:pt>
                <c:pt idx="172">
                  <c:v>5.5999999999999994E-2</c:v>
                </c:pt>
                <c:pt idx="173">
                  <c:v>5.5999999999999994E-2</c:v>
                </c:pt>
                <c:pt idx="174">
                  <c:v>5.5E-2</c:v>
                </c:pt>
                <c:pt idx="175">
                  <c:v>5.4000000000000006E-2</c:v>
                </c:pt>
                <c:pt idx="176">
                  <c:v>5.4000000000000006E-2</c:v>
                </c:pt>
                <c:pt idx="177">
                  <c:v>5.5E-2</c:v>
                </c:pt>
                <c:pt idx="178">
                  <c:v>5.4000000000000006E-2</c:v>
                </c:pt>
                <c:pt idx="179">
                  <c:v>5.4000000000000006E-2</c:v>
                </c:pt>
                <c:pt idx="180">
                  <c:v>5.2000000000000005E-2</c:v>
                </c:pt>
                <c:pt idx="181">
                  <c:v>5.4000000000000006E-2</c:v>
                </c:pt>
                <c:pt idx="182">
                  <c:v>5.2000000000000005E-2</c:v>
                </c:pt>
                <c:pt idx="183">
                  <c:v>5.2000000000000005E-2</c:v>
                </c:pt>
                <c:pt idx="184">
                  <c:v>5.0999999999999997E-2</c:v>
                </c:pt>
                <c:pt idx="185">
                  <c:v>0.05</c:v>
                </c:pt>
                <c:pt idx="186">
                  <c:v>0.05</c:v>
                </c:pt>
                <c:pt idx="187">
                  <c:v>4.9000000000000002E-2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4.9000000000000002E-2</c:v>
                </c:pt>
                <c:pt idx="192">
                  <c:v>4.7E-2</c:v>
                </c:pt>
                <c:pt idx="193">
                  <c:v>4.8000000000000001E-2</c:v>
                </c:pt>
                <c:pt idx="194">
                  <c:v>4.7E-2</c:v>
                </c:pt>
                <c:pt idx="195">
                  <c:v>4.7E-2</c:v>
                </c:pt>
                <c:pt idx="196">
                  <c:v>4.5999999999999999E-2</c:v>
                </c:pt>
                <c:pt idx="197">
                  <c:v>4.5999999999999999E-2</c:v>
                </c:pt>
                <c:pt idx="198">
                  <c:v>4.7E-2</c:v>
                </c:pt>
                <c:pt idx="199">
                  <c:v>4.7E-2</c:v>
                </c:pt>
                <c:pt idx="200">
                  <c:v>4.4999999999999998E-2</c:v>
                </c:pt>
                <c:pt idx="201">
                  <c:v>4.4000000000000004E-2</c:v>
                </c:pt>
                <c:pt idx="202">
                  <c:v>4.4999999999999998E-2</c:v>
                </c:pt>
                <c:pt idx="203">
                  <c:v>4.4000000000000004E-2</c:v>
                </c:pt>
                <c:pt idx="204">
                  <c:v>4.5999999999999999E-2</c:v>
                </c:pt>
                <c:pt idx="205">
                  <c:v>4.4999999999999998E-2</c:v>
                </c:pt>
                <c:pt idx="206">
                  <c:v>4.4000000000000004E-2</c:v>
                </c:pt>
                <c:pt idx="207">
                  <c:v>4.4999999999999998E-2</c:v>
                </c:pt>
                <c:pt idx="208">
                  <c:v>4.4000000000000004E-2</c:v>
                </c:pt>
                <c:pt idx="209">
                  <c:v>4.5999999999999999E-2</c:v>
                </c:pt>
                <c:pt idx="210">
                  <c:v>4.7E-2</c:v>
                </c:pt>
                <c:pt idx="211">
                  <c:v>4.5999999999999999E-2</c:v>
                </c:pt>
                <c:pt idx="212">
                  <c:v>4.7E-2</c:v>
                </c:pt>
                <c:pt idx="213">
                  <c:v>4.7E-2</c:v>
                </c:pt>
                <c:pt idx="214">
                  <c:v>4.7E-2</c:v>
                </c:pt>
                <c:pt idx="215">
                  <c:v>0.05</c:v>
                </c:pt>
                <c:pt idx="216">
                  <c:v>0.05</c:v>
                </c:pt>
                <c:pt idx="217">
                  <c:v>4.9000000000000002E-2</c:v>
                </c:pt>
                <c:pt idx="218">
                  <c:v>5.0999999999999997E-2</c:v>
                </c:pt>
                <c:pt idx="219">
                  <c:v>0.05</c:v>
                </c:pt>
                <c:pt idx="220">
                  <c:v>5.4000000000000006E-2</c:v>
                </c:pt>
                <c:pt idx="221">
                  <c:v>5.5999999999999994E-2</c:v>
                </c:pt>
                <c:pt idx="222">
                  <c:v>5.7999999999999996E-2</c:v>
                </c:pt>
                <c:pt idx="223">
                  <c:v>6.0999999999999999E-2</c:v>
                </c:pt>
                <c:pt idx="224">
                  <c:v>6.0999999999999999E-2</c:v>
                </c:pt>
                <c:pt idx="225">
                  <c:v>6.5000000000000002E-2</c:v>
                </c:pt>
                <c:pt idx="226">
                  <c:v>6.8000000000000005E-2</c:v>
                </c:pt>
                <c:pt idx="227">
                  <c:v>7.2999999999999995E-2</c:v>
                </c:pt>
                <c:pt idx="228">
                  <c:v>7.8E-2</c:v>
                </c:pt>
                <c:pt idx="229">
                  <c:v>8.3000000000000004E-2</c:v>
                </c:pt>
                <c:pt idx="230">
                  <c:v>8.6999999999999994E-2</c:v>
                </c:pt>
                <c:pt idx="231">
                  <c:v>8.900000000000001E-2</c:v>
                </c:pt>
                <c:pt idx="232">
                  <c:v>9.4E-2</c:v>
                </c:pt>
                <c:pt idx="233">
                  <c:v>9.5000000000000001E-2</c:v>
                </c:pt>
                <c:pt idx="234">
                  <c:v>9.5000000000000001E-2</c:v>
                </c:pt>
                <c:pt idx="235">
                  <c:v>9.6000000000000002E-2</c:v>
                </c:pt>
                <c:pt idx="236">
                  <c:v>9.8000000000000004E-2</c:v>
                </c:pt>
                <c:pt idx="237">
                  <c:v>0.1</c:v>
                </c:pt>
                <c:pt idx="238">
                  <c:v>9.9000000000000005E-2</c:v>
                </c:pt>
                <c:pt idx="239">
                  <c:v>9.9000000000000005E-2</c:v>
                </c:pt>
                <c:pt idx="240">
                  <c:v>9.6999999999999989E-2</c:v>
                </c:pt>
                <c:pt idx="241">
                  <c:v>9.8000000000000004E-2</c:v>
                </c:pt>
                <c:pt idx="242">
                  <c:v>9.8000000000000004E-2</c:v>
                </c:pt>
                <c:pt idx="243">
                  <c:v>9.9000000000000005E-2</c:v>
                </c:pt>
                <c:pt idx="244">
                  <c:v>9.6000000000000002E-2</c:v>
                </c:pt>
                <c:pt idx="245">
                  <c:v>9.4E-2</c:v>
                </c:pt>
                <c:pt idx="246">
                  <c:v>9.5000000000000001E-2</c:v>
                </c:pt>
                <c:pt idx="247">
                  <c:v>9.6000000000000002E-2</c:v>
                </c:pt>
                <c:pt idx="248">
                  <c:v>9.5000000000000001E-2</c:v>
                </c:pt>
                <c:pt idx="249">
                  <c:v>9.5000000000000001E-2</c:v>
                </c:pt>
                <c:pt idx="250">
                  <c:v>9.8000000000000004E-2</c:v>
                </c:pt>
                <c:pt idx="251">
                  <c:v>9.4E-2</c:v>
                </c:pt>
                <c:pt idx="252">
                  <c:v>9.0999999999999998E-2</c:v>
                </c:pt>
                <c:pt idx="253">
                  <c:v>0.09</c:v>
                </c:pt>
                <c:pt idx="254">
                  <c:v>8.900000000000001E-2</c:v>
                </c:pt>
                <c:pt idx="255">
                  <c:v>0.09</c:v>
                </c:pt>
                <c:pt idx="256">
                  <c:v>0.09</c:v>
                </c:pt>
                <c:pt idx="257">
                  <c:v>9.0999999999999998E-2</c:v>
                </c:pt>
                <c:pt idx="258">
                  <c:v>9.0999999999999998E-2</c:v>
                </c:pt>
                <c:pt idx="259">
                  <c:v>9.0999999999999998E-2</c:v>
                </c:pt>
                <c:pt idx="260">
                  <c:v>0.09</c:v>
                </c:pt>
                <c:pt idx="261">
                  <c:v>8.900000000000001E-2</c:v>
                </c:pt>
                <c:pt idx="262">
                  <c:v>8.6999999999999994E-2</c:v>
                </c:pt>
                <c:pt idx="263">
                  <c:v>8.5000000000000006E-2</c:v>
                </c:pt>
                <c:pt idx="264">
                  <c:v>8.3000000000000004E-2</c:v>
                </c:pt>
                <c:pt idx="265">
                  <c:v>8.3000000000000004E-2</c:v>
                </c:pt>
                <c:pt idx="266">
                  <c:v>8.199999999999999E-2</c:v>
                </c:pt>
                <c:pt idx="267">
                  <c:v>8.1000000000000003E-2</c:v>
                </c:pt>
                <c:pt idx="268">
                  <c:v>8.199999999999999E-2</c:v>
                </c:pt>
                <c:pt idx="269">
                  <c:v>8.199999999999999E-2</c:v>
                </c:pt>
                <c:pt idx="270">
                  <c:v>8.3000000000000004E-2</c:v>
                </c:pt>
                <c:pt idx="271">
                  <c:v>8.1000000000000003E-2</c:v>
                </c:pt>
                <c:pt idx="272">
                  <c:v>7.8E-2</c:v>
                </c:pt>
                <c:pt idx="273">
                  <c:v>7.9000000000000001E-2</c:v>
                </c:pt>
                <c:pt idx="274">
                  <c:v>7.8E-2</c:v>
                </c:pt>
                <c:pt idx="275">
                  <c:v>7.8E-2</c:v>
                </c:pt>
                <c:pt idx="276">
                  <c:v>7.9000000000000001E-2</c:v>
                </c:pt>
                <c:pt idx="277">
                  <c:v>7.6999999999999999E-2</c:v>
                </c:pt>
                <c:pt idx="278">
                  <c:v>7.5999999999999998E-2</c:v>
                </c:pt>
                <c:pt idx="279">
                  <c:v>7.4999999999999997E-2</c:v>
                </c:pt>
                <c:pt idx="280">
                  <c:v>7.5999999999999998E-2</c:v>
                </c:pt>
                <c:pt idx="281">
                  <c:v>7.5999999999999998E-2</c:v>
                </c:pt>
                <c:pt idx="282">
                  <c:v>7.400000000000001E-2</c:v>
                </c:pt>
                <c:pt idx="283">
                  <c:v>7.2999999999999995E-2</c:v>
                </c:pt>
                <c:pt idx="284">
                  <c:v>7.2000000000000008E-2</c:v>
                </c:pt>
                <c:pt idx="285">
                  <c:v>7.2999999999999995E-2</c:v>
                </c:pt>
                <c:pt idx="286">
                  <c:v>7.0000000000000007E-2</c:v>
                </c:pt>
                <c:pt idx="287">
                  <c:v>6.7000000000000004E-2</c:v>
                </c:pt>
                <c:pt idx="288">
                  <c:v>6.6000000000000003E-2</c:v>
                </c:pt>
                <c:pt idx="289">
                  <c:v>6.7000000000000004E-2</c:v>
                </c:pt>
                <c:pt idx="290">
                  <c:v>6.7000000000000004E-2</c:v>
                </c:pt>
                <c:pt idx="291">
                  <c:v>6.3E-2</c:v>
                </c:pt>
                <c:pt idx="292">
                  <c:v>6.3E-2</c:v>
                </c:pt>
                <c:pt idx="293">
                  <c:v>6.0999999999999999E-2</c:v>
                </c:pt>
                <c:pt idx="294">
                  <c:v>6.2E-2</c:v>
                </c:pt>
                <c:pt idx="295">
                  <c:v>6.0999999999999999E-2</c:v>
                </c:pt>
                <c:pt idx="296">
                  <c:v>5.9000000000000004E-2</c:v>
                </c:pt>
                <c:pt idx="297">
                  <c:v>5.7999999999999996E-2</c:v>
                </c:pt>
                <c:pt idx="298">
                  <c:v>5.7999999999999996E-2</c:v>
                </c:pt>
                <c:pt idx="299">
                  <c:v>5.5999999999999994E-2</c:v>
                </c:pt>
                <c:pt idx="300">
                  <c:v>5.7000000000000002E-2</c:v>
                </c:pt>
                <c:pt idx="301">
                  <c:v>5.5E-2</c:v>
                </c:pt>
                <c:pt idx="302">
                  <c:v>5.5E-2</c:v>
                </c:pt>
                <c:pt idx="303">
                  <c:v>5.4000000000000006E-2</c:v>
                </c:pt>
                <c:pt idx="304">
                  <c:v>5.5E-2</c:v>
                </c:pt>
                <c:pt idx="305">
                  <c:v>5.2999999999999999E-2</c:v>
                </c:pt>
                <c:pt idx="306">
                  <c:v>5.2999999999999999E-2</c:v>
                </c:pt>
                <c:pt idx="307">
                  <c:v>5.0999999999999997E-2</c:v>
                </c:pt>
                <c:pt idx="308">
                  <c:v>5.0999999999999997E-2</c:v>
                </c:pt>
                <c:pt idx="309">
                  <c:v>0.05</c:v>
                </c:pt>
                <c:pt idx="310">
                  <c:v>0.05</c:v>
                </c:pt>
                <c:pt idx="311">
                  <c:v>0.05</c:v>
                </c:pt>
                <c:pt idx="312">
                  <c:v>4.9000000000000002E-2</c:v>
                </c:pt>
                <c:pt idx="313">
                  <c:v>4.9000000000000002E-2</c:v>
                </c:pt>
                <c:pt idx="314">
                  <c:v>0.05</c:v>
                </c:pt>
                <c:pt idx="315">
                  <c:v>0.05</c:v>
                </c:pt>
                <c:pt idx="316">
                  <c:v>4.7E-2</c:v>
                </c:pt>
                <c:pt idx="317">
                  <c:v>4.9000000000000002E-2</c:v>
                </c:pt>
                <c:pt idx="318">
                  <c:v>4.9000000000000002E-2</c:v>
                </c:pt>
                <c:pt idx="319">
                  <c:v>4.9000000000000002E-2</c:v>
                </c:pt>
                <c:pt idx="320">
                  <c:v>0.05</c:v>
                </c:pt>
                <c:pt idx="321">
                  <c:v>4.9000000000000002E-2</c:v>
                </c:pt>
                <c:pt idx="322">
                  <c:v>4.5999999999999999E-2</c:v>
                </c:pt>
                <c:pt idx="323">
                  <c:v>4.7E-2</c:v>
                </c:pt>
                <c:pt idx="324">
                  <c:v>4.8000000000000001E-2</c:v>
                </c:pt>
                <c:pt idx="325">
                  <c:v>4.7E-2</c:v>
                </c:pt>
                <c:pt idx="326">
                  <c:v>4.4999999999999998E-2</c:v>
                </c:pt>
                <c:pt idx="327">
                  <c:v>4.3999999999999997E-2</c:v>
                </c:pt>
                <c:pt idx="328">
                  <c:v>4.2999999999999997E-2</c:v>
                </c:pt>
                <c:pt idx="329">
                  <c:v>4.3999999999999997E-2</c:v>
                </c:pt>
                <c:pt idx="330">
                  <c:v>4.2999999999999997E-2</c:v>
                </c:pt>
                <c:pt idx="331">
                  <c:v>4.3999999999999997E-2</c:v>
                </c:pt>
                <c:pt idx="332">
                  <c:v>4.2000000000000003E-2</c:v>
                </c:pt>
                <c:pt idx="333">
                  <c:v>4.1000000000000002E-2</c:v>
                </c:pt>
                <c:pt idx="334">
                  <c:v>4.1000000000000002E-2</c:v>
                </c:pt>
                <c:pt idx="335">
                  <c:v>4.1000000000000002E-2</c:v>
                </c:pt>
                <c:pt idx="336">
                  <c:v>4.1000000000000002E-2</c:v>
                </c:pt>
                <c:pt idx="337">
                  <c:v>4.1000000000000002E-2</c:v>
                </c:pt>
                <c:pt idx="338">
                  <c:v>4.1000000000000002E-2</c:v>
                </c:pt>
                <c:pt idx="339">
                  <c:v>3.9E-2</c:v>
                </c:pt>
                <c:pt idx="340">
                  <c:v>3.7999999999999999E-2</c:v>
                </c:pt>
                <c:pt idx="341">
                  <c:v>0.04</c:v>
                </c:pt>
                <c:pt idx="342">
                  <c:v>3.9E-2</c:v>
                </c:pt>
                <c:pt idx="343">
                  <c:v>3.9E-2</c:v>
                </c:pt>
                <c:pt idx="344">
                  <c:v>3.6999999999999998E-2</c:v>
                </c:pt>
                <c:pt idx="345">
                  <c:v>3.6999999999999998E-2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'Unemployment Rate'!$E$1</c:f>
              <c:strCache>
                <c:ptCount val="1"/>
                <c:pt idx="0">
                  <c:v>Minnesota</c:v>
                </c:pt>
              </c:strCache>
            </c:strRef>
          </c:tx>
          <c:spPr>
            <a:ln w="44450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10"/>
              <c:layout>
                <c:manualLayout>
                  <c:x val="-2.0043025996413499E-2"/>
                  <c:y val="2.2263598276645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7"/>
              <c:layout>
                <c:manualLayout>
                  <c:x val="-2.863289428059064E-2"/>
                  <c:y val="3.7105997127742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5"/>
              <c:layout>
                <c:manualLayout>
                  <c:x val="-7.15822357014766E-3"/>
                  <c:y val="3.7105997127742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'Unemployment Rate'!$B$242:$B$565</c:f>
              <c:strCache>
                <c:ptCount val="313"/>
                <c:pt idx="0">
                  <c:v>1990</c:v>
                </c:pt>
                <c:pt idx="12">
                  <c:v>1991</c:v>
                </c:pt>
                <c:pt idx="24">
                  <c:v>1992</c:v>
                </c:pt>
                <c:pt idx="36">
                  <c:v>1993</c:v>
                </c:pt>
                <c:pt idx="48">
                  <c:v>1994</c:v>
                </c:pt>
                <c:pt idx="60">
                  <c:v>1995</c:v>
                </c:pt>
                <c:pt idx="72">
                  <c:v>1996</c:v>
                </c:pt>
                <c:pt idx="84">
                  <c:v>1997</c:v>
                </c:pt>
                <c:pt idx="96">
                  <c:v>1998</c:v>
                </c:pt>
                <c:pt idx="108">
                  <c:v>1999</c:v>
                </c:pt>
                <c:pt idx="120">
                  <c:v>2000</c:v>
                </c:pt>
                <c:pt idx="132">
                  <c:v>2001</c:v>
                </c:pt>
                <c:pt idx="144">
                  <c:v>2002</c:v>
                </c:pt>
                <c:pt idx="156">
                  <c:v>2003</c:v>
                </c:pt>
                <c:pt idx="168">
                  <c:v>2004</c:v>
                </c:pt>
                <c:pt idx="180">
                  <c:v>2005</c:v>
                </c:pt>
                <c:pt idx="192">
                  <c:v>2006</c:v>
                </c:pt>
                <c:pt idx="204">
                  <c:v>2007</c:v>
                </c:pt>
                <c:pt idx="216">
                  <c:v>2008</c:v>
                </c:pt>
                <c:pt idx="228">
                  <c:v>2009</c:v>
                </c:pt>
                <c:pt idx="240">
                  <c:v>2010</c:v>
                </c:pt>
                <c:pt idx="252">
                  <c:v>2011</c:v>
                </c:pt>
                <c:pt idx="264">
                  <c:v>2012</c:v>
                </c:pt>
                <c:pt idx="276">
                  <c:v>2013</c:v>
                </c:pt>
                <c:pt idx="288">
                  <c:v>2014</c:v>
                </c:pt>
                <c:pt idx="300">
                  <c:v>2015</c:v>
                </c:pt>
                <c:pt idx="312">
                  <c:v>2016</c:v>
                </c:pt>
              </c:strCache>
            </c:strRef>
          </c:cat>
          <c:val>
            <c:numRef>
              <c:f>'Unemployment Rate'!$D$242:$D$588</c:f>
              <c:numCache>
                <c:formatCode>0.0%</c:formatCode>
                <c:ptCount val="347"/>
                <c:pt idx="0">
                  <c:v>4.5999999999999999E-2</c:v>
                </c:pt>
                <c:pt idx="1">
                  <c:v>4.5999999999999999E-2</c:v>
                </c:pt>
                <c:pt idx="2">
                  <c:v>4.5999999999999999E-2</c:v>
                </c:pt>
                <c:pt idx="3">
                  <c:v>4.5999999999999999E-2</c:v>
                </c:pt>
                <c:pt idx="4">
                  <c:v>4.5999999999999999E-2</c:v>
                </c:pt>
                <c:pt idx="5">
                  <c:v>4.7E-2</c:v>
                </c:pt>
                <c:pt idx="6">
                  <c:v>4.7E-2</c:v>
                </c:pt>
                <c:pt idx="7">
                  <c:v>4.9000000000000002E-2</c:v>
                </c:pt>
                <c:pt idx="8">
                  <c:v>4.9000000000000002E-2</c:v>
                </c:pt>
                <c:pt idx="9">
                  <c:v>0.05</c:v>
                </c:pt>
                <c:pt idx="10">
                  <c:v>5.0999999999999997E-2</c:v>
                </c:pt>
                <c:pt idx="11">
                  <c:v>5.0999999999999997E-2</c:v>
                </c:pt>
                <c:pt idx="12">
                  <c:v>5.2000000000000005E-2</c:v>
                </c:pt>
                <c:pt idx="13">
                  <c:v>5.2000000000000005E-2</c:v>
                </c:pt>
                <c:pt idx="14">
                  <c:v>5.2999999999999999E-2</c:v>
                </c:pt>
                <c:pt idx="15">
                  <c:v>5.2999999999999999E-2</c:v>
                </c:pt>
                <c:pt idx="16">
                  <c:v>5.2999999999999999E-2</c:v>
                </c:pt>
                <c:pt idx="17">
                  <c:v>5.2000000000000005E-2</c:v>
                </c:pt>
                <c:pt idx="18">
                  <c:v>5.0999999999999997E-2</c:v>
                </c:pt>
                <c:pt idx="19">
                  <c:v>5.0999999999999997E-2</c:v>
                </c:pt>
                <c:pt idx="20">
                  <c:v>5.0999999999999997E-2</c:v>
                </c:pt>
                <c:pt idx="21">
                  <c:v>5.0999999999999997E-2</c:v>
                </c:pt>
                <c:pt idx="22">
                  <c:v>5.0999999999999997E-2</c:v>
                </c:pt>
                <c:pt idx="23">
                  <c:v>5.0999999999999997E-2</c:v>
                </c:pt>
                <c:pt idx="24">
                  <c:v>5.0999999999999997E-2</c:v>
                </c:pt>
                <c:pt idx="25">
                  <c:v>5.0999999999999997E-2</c:v>
                </c:pt>
                <c:pt idx="26">
                  <c:v>5.0999999999999997E-2</c:v>
                </c:pt>
                <c:pt idx="27">
                  <c:v>5.0999999999999997E-2</c:v>
                </c:pt>
                <c:pt idx="28">
                  <c:v>5.0999999999999997E-2</c:v>
                </c:pt>
                <c:pt idx="29">
                  <c:v>5.2000000000000005E-2</c:v>
                </c:pt>
                <c:pt idx="30">
                  <c:v>5.2000000000000005E-2</c:v>
                </c:pt>
                <c:pt idx="31">
                  <c:v>5.2000000000000005E-2</c:v>
                </c:pt>
                <c:pt idx="32">
                  <c:v>5.0999999999999997E-2</c:v>
                </c:pt>
                <c:pt idx="33">
                  <c:v>5.0999999999999997E-2</c:v>
                </c:pt>
                <c:pt idx="34">
                  <c:v>5.0999999999999997E-2</c:v>
                </c:pt>
                <c:pt idx="35">
                  <c:v>5.0999999999999997E-2</c:v>
                </c:pt>
                <c:pt idx="36">
                  <c:v>5.0999999999999997E-2</c:v>
                </c:pt>
                <c:pt idx="37">
                  <c:v>5.2000000000000005E-2</c:v>
                </c:pt>
                <c:pt idx="38">
                  <c:v>5.2000000000000005E-2</c:v>
                </c:pt>
                <c:pt idx="39">
                  <c:v>5.2000000000000005E-2</c:v>
                </c:pt>
                <c:pt idx="40">
                  <c:v>5.2000000000000005E-2</c:v>
                </c:pt>
                <c:pt idx="41">
                  <c:v>5.0999999999999997E-2</c:v>
                </c:pt>
                <c:pt idx="42">
                  <c:v>0.05</c:v>
                </c:pt>
                <c:pt idx="43">
                  <c:v>4.9000000000000002E-2</c:v>
                </c:pt>
                <c:pt idx="44">
                  <c:v>4.8000000000000001E-2</c:v>
                </c:pt>
                <c:pt idx="45">
                  <c:v>4.7E-2</c:v>
                </c:pt>
                <c:pt idx="46">
                  <c:v>4.7E-2</c:v>
                </c:pt>
                <c:pt idx="47">
                  <c:v>4.5999999999999999E-2</c:v>
                </c:pt>
                <c:pt idx="48">
                  <c:v>4.5999999999999999E-2</c:v>
                </c:pt>
                <c:pt idx="49">
                  <c:v>4.4000000000000004E-2</c:v>
                </c:pt>
                <c:pt idx="50">
                  <c:v>4.2999999999999997E-2</c:v>
                </c:pt>
                <c:pt idx="51">
                  <c:v>4.0999999999999995E-2</c:v>
                </c:pt>
                <c:pt idx="52">
                  <c:v>0.04</c:v>
                </c:pt>
                <c:pt idx="53">
                  <c:v>3.9E-2</c:v>
                </c:pt>
                <c:pt idx="54">
                  <c:v>3.9E-2</c:v>
                </c:pt>
                <c:pt idx="55">
                  <c:v>3.9E-2</c:v>
                </c:pt>
                <c:pt idx="56">
                  <c:v>3.9E-2</c:v>
                </c:pt>
                <c:pt idx="57">
                  <c:v>3.9E-2</c:v>
                </c:pt>
                <c:pt idx="58">
                  <c:v>3.9E-2</c:v>
                </c:pt>
                <c:pt idx="59">
                  <c:v>3.7999999999999999E-2</c:v>
                </c:pt>
                <c:pt idx="60">
                  <c:v>3.7999999999999999E-2</c:v>
                </c:pt>
                <c:pt idx="61">
                  <c:v>3.7999999999999999E-2</c:v>
                </c:pt>
                <c:pt idx="62">
                  <c:v>3.7999999999999999E-2</c:v>
                </c:pt>
                <c:pt idx="63">
                  <c:v>3.7999999999999999E-2</c:v>
                </c:pt>
                <c:pt idx="64">
                  <c:v>3.7000000000000005E-2</c:v>
                </c:pt>
                <c:pt idx="65">
                  <c:v>3.7000000000000005E-2</c:v>
                </c:pt>
                <c:pt idx="66">
                  <c:v>3.7000000000000005E-2</c:v>
                </c:pt>
                <c:pt idx="67">
                  <c:v>3.6000000000000004E-2</c:v>
                </c:pt>
                <c:pt idx="68">
                  <c:v>3.6000000000000004E-2</c:v>
                </c:pt>
                <c:pt idx="69">
                  <c:v>3.7000000000000005E-2</c:v>
                </c:pt>
                <c:pt idx="70">
                  <c:v>3.7000000000000005E-2</c:v>
                </c:pt>
                <c:pt idx="71">
                  <c:v>3.7999999999999999E-2</c:v>
                </c:pt>
                <c:pt idx="72">
                  <c:v>3.9E-2</c:v>
                </c:pt>
                <c:pt idx="73">
                  <c:v>0.04</c:v>
                </c:pt>
                <c:pt idx="74">
                  <c:v>0.04</c:v>
                </c:pt>
                <c:pt idx="75">
                  <c:v>4.0999999999999995E-2</c:v>
                </c:pt>
                <c:pt idx="76">
                  <c:v>4.0999999999999995E-2</c:v>
                </c:pt>
                <c:pt idx="77">
                  <c:v>4.0999999999999995E-2</c:v>
                </c:pt>
                <c:pt idx="78">
                  <c:v>0.04</c:v>
                </c:pt>
                <c:pt idx="79">
                  <c:v>3.9E-2</c:v>
                </c:pt>
                <c:pt idx="80">
                  <c:v>3.9E-2</c:v>
                </c:pt>
                <c:pt idx="81">
                  <c:v>3.7999999999999999E-2</c:v>
                </c:pt>
                <c:pt idx="82">
                  <c:v>3.7000000000000005E-2</c:v>
                </c:pt>
                <c:pt idx="83">
                  <c:v>3.7000000000000005E-2</c:v>
                </c:pt>
                <c:pt idx="84">
                  <c:v>3.6000000000000004E-2</c:v>
                </c:pt>
                <c:pt idx="85">
                  <c:v>3.5000000000000003E-2</c:v>
                </c:pt>
                <c:pt idx="86">
                  <c:v>3.4000000000000002E-2</c:v>
                </c:pt>
                <c:pt idx="87">
                  <c:v>3.4000000000000002E-2</c:v>
                </c:pt>
                <c:pt idx="88">
                  <c:v>3.3000000000000002E-2</c:v>
                </c:pt>
                <c:pt idx="89">
                  <c:v>3.3000000000000002E-2</c:v>
                </c:pt>
                <c:pt idx="90">
                  <c:v>3.2000000000000001E-2</c:v>
                </c:pt>
                <c:pt idx="91">
                  <c:v>3.2000000000000001E-2</c:v>
                </c:pt>
                <c:pt idx="92">
                  <c:v>3.1E-2</c:v>
                </c:pt>
                <c:pt idx="93">
                  <c:v>3.1E-2</c:v>
                </c:pt>
                <c:pt idx="94">
                  <c:v>0.03</c:v>
                </c:pt>
                <c:pt idx="95">
                  <c:v>2.8999999999999998E-2</c:v>
                </c:pt>
                <c:pt idx="96">
                  <c:v>2.7999999999999997E-2</c:v>
                </c:pt>
                <c:pt idx="97">
                  <c:v>2.7999999999999997E-2</c:v>
                </c:pt>
                <c:pt idx="98">
                  <c:v>2.7000000000000003E-2</c:v>
                </c:pt>
                <c:pt idx="99">
                  <c:v>2.6000000000000002E-2</c:v>
                </c:pt>
                <c:pt idx="100">
                  <c:v>2.6000000000000002E-2</c:v>
                </c:pt>
                <c:pt idx="101">
                  <c:v>2.6000000000000002E-2</c:v>
                </c:pt>
                <c:pt idx="102">
                  <c:v>2.6000000000000002E-2</c:v>
                </c:pt>
                <c:pt idx="103">
                  <c:v>2.7000000000000003E-2</c:v>
                </c:pt>
                <c:pt idx="104">
                  <c:v>2.7000000000000003E-2</c:v>
                </c:pt>
                <c:pt idx="105">
                  <c:v>2.7000000000000003E-2</c:v>
                </c:pt>
                <c:pt idx="106">
                  <c:v>2.7000000000000003E-2</c:v>
                </c:pt>
                <c:pt idx="107">
                  <c:v>2.6000000000000002E-2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2.6000000000000002E-2</c:v>
                </c:pt>
                <c:pt idx="112">
                  <c:v>2.7999999999999997E-2</c:v>
                </c:pt>
                <c:pt idx="113">
                  <c:v>2.8999999999999998E-2</c:v>
                </c:pt>
                <c:pt idx="114">
                  <c:v>2.8999999999999998E-2</c:v>
                </c:pt>
                <c:pt idx="115">
                  <c:v>2.8999999999999998E-2</c:v>
                </c:pt>
                <c:pt idx="116">
                  <c:v>2.8999999999999998E-2</c:v>
                </c:pt>
                <c:pt idx="117">
                  <c:v>2.8999999999999998E-2</c:v>
                </c:pt>
                <c:pt idx="118">
                  <c:v>2.8999999999999998E-2</c:v>
                </c:pt>
                <c:pt idx="119">
                  <c:v>2.8999999999999998E-2</c:v>
                </c:pt>
                <c:pt idx="120">
                  <c:v>0.03</c:v>
                </c:pt>
                <c:pt idx="121">
                  <c:v>0.03</c:v>
                </c:pt>
                <c:pt idx="122">
                  <c:v>0.03</c:v>
                </c:pt>
                <c:pt idx="123">
                  <c:v>0.03</c:v>
                </c:pt>
                <c:pt idx="124">
                  <c:v>0.03</c:v>
                </c:pt>
                <c:pt idx="125">
                  <c:v>0.03</c:v>
                </c:pt>
                <c:pt idx="126">
                  <c:v>3.1E-2</c:v>
                </c:pt>
                <c:pt idx="127">
                  <c:v>3.2000000000000001E-2</c:v>
                </c:pt>
                <c:pt idx="128">
                  <c:v>3.3000000000000002E-2</c:v>
                </c:pt>
                <c:pt idx="129">
                  <c:v>3.3000000000000002E-2</c:v>
                </c:pt>
                <c:pt idx="130">
                  <c:v>3.4000000000000002E-2</c:v>
                </c:pt>
                <c:pt idx="131">
                  <c:v>3.4000000000000002E-2</c:v>
                </c:pt>
                <c:pt idx="132">
                  <c:v>3.4000000000000002E-2</c:v>
                </c:pt>
                <c:pt idx="133">
                  <c:v>3.4000000000000002E-2</c:v>
                </c:pt>
                <c:pt idx="134">
                  <c:v>3.5000000000000003E-2</c:v>
                </c:pt>
                <c:pt idx="135">
                  <c:v>3.6000000000000004E-2</c:v>
                </c:pt>
                <c:pt idx="136">
                  <c:v>3.6000000000000004E-2</c:v>
                </c:pt>
                <c:pt idx="137">
                  <c:v>3.7000000000000005E-2</c:v>
                </c:pt>
                <c:pt idx="138">
                  <c:v>3.7000000000000005E-2</c:v>
                </c:pt>
                <c:pt idx="139">
                  <c:v>3.7999999999999999E-2</c:v>
                </c:pt>
                <c:pt idx="140">
                  <c:v>3.9E-2</c:v>
                </c:pt>
                <c:pt idx="141">
                  <c:v>4.0999999999999995E-2</c:v>
                </c:pt>
                <c:pt idx="142">
                  <c:v>4.2999999999999997E-2</c:v>
                </c:pt>
                <c:pt idx="143">
                  <c:v>4.4000000000000004E-2</c:v>
                </c:pt>
                <c:pt idx="144">
                  <c:v>4.4999999999999998E-2</c:v>
                </c:pt>
                <c:pt idx="145">
                  <c:v>4.5999999999999999E-2</c:v>
                </c:pt>
                <c:pt idx="146">
                  <c:v>4.7E-2</c:v>
                </c:pt>
                <c:pt idx="147">
                  <c:v>4.7E-2</c:v>
                </c:pt>
                <c:pt idx="148">
                  <c:v>4.5999999999999999E-2</c:v>
                </c:pt>
                <c:pt idx="149">
                  <c:v>4.4999999999999998E-2</c:v>
                </c:pt>
                <c:pt idx="150">
                  <c:v>4.4999999999999998E-2</c:v>
                </c:pt>
                <c:pt idx="151">
                  <c:v>4.4000000000000004E-2</c:v>
                </c:pt>
                <c:pt idx="152">
                  <c:v>4.4000000000000004E-2</c:v>
                </c:pt>
                <c:pt idx="153">
                  <c:v>4.4000000000000004E-2</c:v>
                </c:pt>
                <c:pt idx="154">
                  <c:v>4.4000000000000004E-2</c:v>
                </c:pt>
                <c:pt idx="155">
                  <c:v>4.4999999999999998E-2</c:v>
                </c:pt>
                <c:pt idx="156">
                  <c:v>4.4999999999999998E-2</c:v>
                </c:pt>
                <c:pt idx="157">
                  <c:v>4.5999999999999999E-2</c:v>
                </c:pt>
                <c:pt idx="158">
                  <c:v>4.7E-2</c:v>
                </c:pt>
                <c:pt idx="159">
                  <c:v>4.8000000000000001E-2</c:v>
                </c:pt>
                <c:pt idx="160">
                  <c:v>4.9000000000000002E-2</c:v>
                </c:pt>
                <c:pt idx="161">
                  <c:v>0.05</c:v>
                </c:pt>
                <c:pt idx="162">
                  <c:v>5.0999999999999997E-2</c:v>
                </c:pt>
                <c:pt idx="163">
                  <c:v>5.0999999999999997E-2</c:v>
                </c:pt>
                <c:pt idx="164">
                  <c:v>5.0999999999999997E-2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4.9000000000000002E-2</c:v>
                </c:pt>
                <c:pt idx="169">
                  <c:v>4.8000000000000001E-2</c:v>
                </c:pt>
                <c:pt idx="170">
                  <c:v>4.8000000000000001E-2</c:v>
                </c:pt>
                <c:pt idx="171">
                  <c:v>4.8000000000000001E-2</c:v>
                </c:pt>
                <c:pt idx="172">
                  <c:v>4.8000000000000001E-2</c:v>
                </c:pt>
                <c:pt idx="173">
                  <c:v>4.8000000000000001E-2</c:v>
                </c:pt>
                <c:pt idx="174">
                  <c:v>4.7E-2</c:v>
                </c:pt>
                <c:pt idx="175">
                  <c:v>4.7E-2</c:v>
                </c:pt>
                <c:pt idx="176">
                  <c:v>4.5999999999999999E-2</c:v>
                </c:pt>
                <c:pt idx="177">
                  <c:v>4.4999999999999998E-2</c:v>
                </c:pt>
                <c:pt idx="178">
                  <c:v>4.4000000000000004E-2</c:v>
                </c:pt>
                <c:pt idx="179">
                  <c:v>4.2999999999999997E-2</c:v>
                </c:pt>
                <c:pt idx="180">
                  <c:v>4.2000000000000003E-2</c:v>
                </c:pt>
                <c:pt idx="181">
                  <c:v>4.2000000000000003E-2</c:v>
                </c:pt>
                <c:pt idx="182">
                  <c:v>4.0999999999999995E-2</c:v>
                </c:pt>
                <c:pt idx="183">
                  <c:v>4.0999999999999995E-2</c:v>
                </c:pt>
                <c:pt idx="184">
                  <c:v>0.04</c:v>
                </c:pt>
                <c:pt idx="185">
                  <c:v>3.9E-2</c:v>
                </c:pt>
                <c:pt idx="186">
                  <c:v>3.9E-2</c:v>
                </c:pt>
                <c:pt idx="187">
                  <c:v>3.9E-2</c:v>
                </c:pt>
                <c:pt idx="188">
                  <c:v>0.04</c:v>
                </c:pt>
                <c:pt idx="189">
                  <c:v>0.04</c:v>
                </c:pt>
                <c:pt idx="190">
                  <c:v>4.0999999999999995E-2</c:v>
                </c:pt>
                <c:pt idx="191">
                  <c:v>4.0999999999999995E-2</c:v>
                </c:pt>
                <c:pt idx="192">
                  <c:v>4.0999999999999995E-2</c:v>
                </c:pt>
                <c:pt idx="193">
                  <c:v>0.04</c:v>
                </c:pt>
                <c:pt idx="194">
                  <c:v>0.04</c:v>
                </c:pt>
                <c:pt idx="195">
                  <c:v>3.9E-2</c:v>
                </c:pt>
                <c:pt idx="196">
                  <c:v>3.7999999999999999E-2</c:v>
                </c:pt>
                <c:pt idx="197">
                  <c:v>3.7999999999999999E-2</c:v>
                </c:pt>
                <c:pt idx="198">
                  <c:v>3.9E-2</c:v>
                </c:pt>
                <c:pt idx="199">
                  <c:v>3.9E-2</c:v>
                </c:pt>
                <c:pt idx="200">
                  <c:v>4.0999999999999995E-2</c:v>
                </c:pt>
                <c:pt idx="201">
                  <c:v>4.2000000000000003E-2</c:v>
                </c:pt>
                <c:pt idx="202">
                  <c:v>4.2999999999999997E-2</c:v>
                </c:pt>
                <c:pt idx="203">
                  <c:v>4.2999999999999997E-2</c:v>
                </c:pt>
                <c:pt idx="204">
                  <c:v>4.4000000000000004E-2</c:v>
                </c:pt>
                <c:pt idx="205">
                  <c:v>4.4000000000000004E-2</c:v>
                </c:pt>
                <c:pt idx="206">
                  <c:v>4.4999999999999998E-2</c:v>
                </c:pt>
                <c:pt idx="207">
                  <c:v>4.4999999999999998E-2</c:v>
                </c:pt>
                <c:pt idx="208">
                  <c:v>4.4999999999999998E-2</c:v>
                </c:pt>
                <c:pt idx="209">
                  <c:v>4.5999999999999999E-2</c:v>
                </c:pt>
                <c:pt idx="210">
                  <c:v>4.5999999999999999E-2</c:v>
                </c:pt>
                <c:pt idx="211">
                  <c:v>4.7E-2</c:v>
                </c:pt>
                <c:pt idx="212">
                  <c:v>4.7E-2</c:v>
                </c:pt>
                <c:pt idx="213">
                  <c:v>4.7E-2</c:v>
                </c:pt>
                <c:pt idx="214">
                  <c:v>4.7E-2</c:v>
                </c:pt>
                <c:pt idx="215">
                  <c:v>4.7E-2</c:v>
                </c:pt>
                <c:pt idx="216">
                  <c:v>4.7E-2</c:v>
                </c:pt>
                <c:pt idx="217">
                  <c:v>4.8000000000000001E-2</c:v>
                </c:pt>
                <c:pt idx="218">
                  <c:v>4.9000000000000002E-2</c:v>
                </c:pt>
                <c:pt idx="219">
                  <c:v>0.05</c:v>
                </c:pt>
                <c:pt idx="220">
                  <c:v>5.2000000000000005E-2</c:v>
                </c:pt>
                <c:pt idx="221">
                  <c:v>5.2999999999999999E-2</c:v>
                </c:pt>
                <c:pt idx="222">
                  <c:v>5.5E-2</c:v>
                </c:pt>
                <c:pt idx="223">
                  <c:v>5.5999999999999994E-2</c:v>
                </c:pt>
                <c:pt idx="224">
                  <c:v>5.7999999999999996E-2</c:v>
                </c:pt>
                <c:pt idx="225">
                  <c:v>0.06</c:v>
                </c:pt>
                <c:pt idx="226">
                  <c:v>6.3E-2</c:v>
                </c:pt>
                <c:pt idx="227">
                  <c:v>6.7000000000000004E-2</c:v>
                </c:pt>
                <c:pt idx="228">
                  <c:v>7.0999999999999994E-2</c:v>
                </c:pt>
                <c:pt idx="229">
                  <c:v>7.400000000000001E-2</c:v>
                </c:pt>
                <c:pt idx="230">
                  <c:v>7.6999999999999999E-2</c:v>
                </c:pt>
                <c:pt idx="231">
                  <c:v>7.9000000000000001E-2</c:v>
                </c:pt>
                <c:pt idx="232">
                  <c:v>0.08</c:v>
                </c:pt>
                <c:pt idx="233">
                  <c:v>8.1000000000000003E-2</c:v>
                </c:pt>
                <c:pt idx="234">
                  <c:v>0.08</c:v>
                </c:pt>
                <c:pt idx="235">
                  <c:v>0.08</c:v>
                </c:pt>
                <c:pt idx="236">
                  <c:v>7.9000000000000001E-2</c:v>
                </c:pt>
                <c:pt idx="237">
                  <c:v>7.9000000000000001E-2</c:v>
                </c:pt>
                <c:pt idx="238">
                  <c:v>7.8E-2</c:v>
                </c:pt>
                <c:pt idx="239">
                  <c:v>7.8E-2</c:v>
                </c:pt>
                <c:pt idx="240">
                  <c:v>7.6999999999999999E-2</c:v>
                </c:pt>
                <c:pt idx="241">
                  <c:v>7.6999999999999999E-2</c:v>
                </c:pt>
                <c:pt idx="242">
                  <c:v>7.5999999999999998E-2</c:v>
                </c:pt>
                <c:pt idx="243">
                  <c:v>7.4999999999999997E-2</c:v>
                </c:pt>
                <c:pt idx="244">
                  <c:v>7.400000000000001E-2</c:v>
                </c:pt>
                <c:pt idx="245">
                  <c:v>7.2999999999999995E-2</c:v>
                </c:pt>
                <c:pt idx="246">
                  <c:v>7.2000000000000008E-2</c:v>
                </c:pt>
                <c:pt idx="247">
                  <c:v>7.2000000000000008E-2</c:v>
                </c:pt>
                <c:pt idx="248">
                  <c:v>7.2000000000000008E-2</c:v>
                </c:pt>
                <c:pt idx="249">
                  <c:v>7.2000000000000008E-2</c:v>
                </c:pt>
                <c:pt idx="250">
                  <c:v>7.0999999999999994E-2</c:v>
                </c:pt>
                <c:pt idx="251">
                  <c:v>7.0000000000000007E-2</c:v>
                </c:pt>
                <c:pt idx="252">
                  <c:v>6.9000000000000006E-2</c:v>
                </c:pt>
                <c:pt idx="253">
                  <c:v>6.7000000000000004E-2</c:v>
                </c:pt>
                <c:pt idx="254">
                  <c:v>6.6000000000000003E-2</c:v>
                </c:pt>
                <c:pt idx="255">
                  <c:v>6.6000000000000003E-2</c:v>
                </c:pt>
                <c:pt idx="256">
                  <c:v>6.6000000000000003E-2</c:v>
                </c:pt>
                <c:pt idx="257">
                  <c:v>6.6000000000000003E-2</c:v>
                </c:pt>
                <c:pt idx="258">
                  <c:v>6.5000000000000002E-2</c:v>
                </c:pt>
                <c:pt idx="259">
                  <c:v>6.4000000000000001E-2</c:v>
                </c:pt>
                <c:pt idx="260">
                  <c:v>6.2E-2</c:v>
                </c:pt>
                <c:pt idx="261">
                  <c:v>6.0999999999999999E-2</c:v>
                </c:pt>
                <c:pt idx="262">
                  <c:v>5.9000000000000004E-2</c:v>
                </c:pt>
                <c:pt idx="263">
                  <c:v>5.7999999999999996E-2</c:v>
                </c:pt>
                <c:pt idx="264">
                  <c:v>5.7000000000000002E-2</c:v>
                </c:pt>
                <c:pt idx="265">
                  <c:v>5.5999999999999994E-2</c:v>
                </c:pt>
                <c:pt idx="266">
                  <c:v>5.5999999999999994E-2</c:v>
                </c:pt>
                <c:pt idx="267">
                  <c:v>5.5999999999999994E-2</c:v>
                </c:pt>
                <c:pt idx="268">
                  <c:v>5.5999999999999994E-2</c:v>
                </c:pt>
                <c:pt idx="269">
                  <c:v>5.5999999999999994E-2</c:v>
                </c:pt>
                <c:pt idx="270">
                  <c:v>5.5E-2</c:v>
                </c:pt>
                <c:pt idx="271">
                  <c:v>5.5E-2</c:v>
                </c:pt>
                <c:pt idx="272">
                  <c:v>5.5E-2</c:v>
                </c:pt>
                <c:pt idx="273">
                  <c:v>5.4000000000000006E-2</c:v>
                </c:pt>
                <c:pt idx="274">
                  <c:v>5.4000000000000006E-2</c:v>
                </c:pt>
                <c:pt idx="275">
                  <c:v>5.2999999999999999E-2</c:v>
                </c:pt>
                <c:pt idx="276">
                  <c:v>5.2000000000000005E-2</c:v>
                </c:pt>
                <c:pt idx="277">
                  <c:v>5.0999999999999997E-2</c:v>
                </c:pt>
                <c:pt idx="278">
                  <c:v>0.05</c:v>
                </c:pt>
                <c:pt idx="279">
                  <c:v>0.05</c:v>
                </c:pt>
                <c:pt idx="280">
                  <c:v>4.9000000000000002E-2</c:v>
                </c:pt>
                <c:pt idx="281">
                  <c:v>4.8000000000000001E-2</c:v>
                </c:pt>
                <c:pt idx="282">
                  <c:v>4.8000000000000001E-2</c:v>
                </c:pt>
                <c:pt idx="283">
                  <c:v>4.7E-2</c:v>
                </c:pt>
                <c:pt idx="284">
                  <c:v>4.7E-2</c:v>
                </c:pt>
                <c:pt idx="285">
                  <c:v>4.5999999999999999E-2</c:v>
                </c:pt>
                <c:pt idx="286">
                  <c:v>4.5999999999999999E-2</c:v>
                </c:pt>
                <c:pt idx="287">
                  <c:v>4.4999999999999998E-2</c:v>
                </c:pt>
                <c:pt idx="288">
                  <c:v>4.4999999999999998E-2</c:v>
                </c:pt>
                <c:pt idx="289">
                  <c:v>4.4999999999999998E-2</c:v>
                </c:pt>
                <c:pt idx="290">
                  <c:v>4.4000000000000004E-2</c:v>
                </c:pt>
                <c:pt idx="291">
                  <c:v>4.2999999999999997E-2</c:v>
                </c:pt>
                <c:pt idx="292">
                  <c:v>4.0999999999999995E-2</c:v>
                </c:pt>
                <c:pt idx="293">
                  <c:v>0.04</c:v>
                </c:pt>
                <c:pt idx="294">
                  <c:v>3.9E-2</c:v>
                </c:pt>
                <c:pt idx="295">
                  <c:v>3.7999999999999999E-2</c:v>
                </c:pt>
                <c:pt idx="296">
                  <c:v>3.7999999999999999E-2</c:v>
                </c:pt>
                <c:pt idx="297">
                  <c:v>3.7999999999999999E-2</c:v>
                </c:pt>
                <c:pt idx="298">
                  <c:v>3.7999999999999999E-2</c:v>
                </c:pt>
                <c:pt idx="299">
                  <c:v>3.7999999999999999E-2</c:v>
                </c:pt>
                <c:pt idx="300">
                  <c:v>3.7000000000000005E-2</c:v>
                </c:pt>
                <c:pt idx="301">
                  <c:v>3.7000000000000005E-2</c:v>
                </c:pt>
                <c:pt idx="302">
                  <c:v>3.6000000000000004E-2</c:v>
                </c:pt>
                <c:pt idx="303">
                  <c:v>3.6000000000000004E-2</c:v>
                </c:pt>
                <c:pt idx="304">
                  <c:v>3.6000000000000004E-2</c:v>
                </c:pt>
                <c:pt idx="305">
                  <c:v>3.6000000000000004E-2</c:v>
                </c:pt>
                <c:pt idx="306">
                  <c:v>3.6000000000000004E-2</c:v>
                </c:pt>
                <c:pt idx="307">
                  <c:v>3.6000000000000004E-2</c:v>
                </c:pt>
                <c:pt idx="308">
                  <c:v>3.6000000000000004E-2</c:v>
                </c:pt>
                <c:pt idx="309">
                  <c:v>3.6000000000000004E-2</c:v>
                </c:pt>
                <c:pt idx="310">
                  <c:v>3.7000000000000005E-2</c:v>
                </c:pt>
                <c:pt idx="311">
                  <c:v>3.7000000000000005E-2</c:v>
                </c:pt>
                <c:pt idx="312">
                  <c:v>3.7000000000000005E-2</c:v>
                </c:pt>
                <c:pt idx="313">
                  <c:v>3.7000000000000005E-2</c:v>
                </c:pt>
                <c:pt idx="314">
                  <c:v>3.7999999999999999E-2</c:v>
                </c:pt>
                <c:pt idx="315">
                  <c:v>3.7999999999999999E-2</c:v>
                </c:pt>
                <c:pt idx="316">
                  <c:v>3.7999999999999999E-2</c:v>
                </c:pt>
                <c:pt idx="317">
                  <c:v>3.7999999999999999E-2</c:v>
                </c:pt>
                <c:pt idx="318">
                  <c:v>3.9E-2</c:v>
                </c:pt>
                <c:pt idx="319">
                  <c:v>0.04</c:v>
                </c:pt>
                <c:pt idx="320">
                  <c:v>0.04</c:v>
                </c:pt>
                <c:pt idx="321">
                  <c:v>0.04</c:v>
                </c:pt>
                <c:pt idx="322">
                  <c:v>0.04</c:v>
                </c:pt>
                <c:pt idx="323">
                  <c:v>3.9E-2</c:v>
                </c:pt>
                <c:pt idx="324">
                  <c:v>3.7999999999999999E-2</c:v>
                </c:pt>
                <c:pt idx="325">
                  <c:v>3.6999999999999998E-2</c:v>
                </c:pt>
                <c:pt idx="326">
                  <c:v>3.5999999999999997E-2</c:v>
                </c:pt>
                <c:pt idx="327">
                  <c:v>3.5000000000000003E-2</c:v>
                </c:pt>
                <c:pt idx="328">
                  <c:v>3.5000000000000003E-2</c:v>
                </c:pt>
                <c:pt idx="329">
                  <c:v>3.4000000000000002E-2</c:v>
                </c:pt>
                <c:pt idx="330">
                  <c:v>3.4000000000000002E-2</c:v>
                </c:pt>
                <c:pt idx="331">
                  <c:v>3.4000000000000002E-2</c:v>
                </c:pt>
                <c:pt idx="332">
                  <c:v>3.3000000000000002E-2</c:v>
                </c:pt>
                <c:pt idx="333">
                  <c:v>3.3000000000000002E-2</c:v>
                </c:pt>
                <c:pt idx="334">
                  <c:v>3.3000000000000002E-2</c:v>
                </c:pt>
                <c:pt idx="335">
                  <c:v>3.3000000000000002E-2</c:v>
                </c:pt>
                <c:pt idx="336">
                  <c:v>3.3000000000000002E-2</c:v>
                </c:pt>
                <c:pt idx="337">
                  <c:v>3.2000000000000001E-2</c:v>
                </c:pt>
                <c:pt idx="338">
                  <c:v>3.2000000000000001E-2</c:v>
                </c:pt>
                <c:pt idx="339">
                  <c:v>3.2000000000000001E-2</c:v>
                </c:pt>
                <c:pt idx="340">
                  <c:v>3.1E-2</c:v>
                </c:pt>
                <c:pt idx="341">
                  <c:v>3.1E-2</c:v>
                </c:pt>
                <c:pt idx="342">
                  <c:v>0.03</c:v>
                </c:pt>
                <c:pt idx="343">
                  <c:v>2.9000000000000001E-2</c:v>
                </c:pt>
                <c:pt idx="344">
                  <c:v>2.8000000000000001E-2</c:v>
                </c:pt>
                <c:pt idx="345">
                  <c:v>2.8000000000000001E-2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840400"/>
        <c:axId val="157840792"/>
      </c:lineChart>
      <c:catAx>
        <c:axId val="15784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840792"/>
        <c:crosses val="autoZero"/>
        <c:auto val="1"/>
        <c:lblAlgn val="ctr"/>
        <c:lblOffset val="100"/>
        <c:tickLblSkip val="5"/>
        <c:tickMarkSkip val="12"/>
        <c:noMultiLvlLbl val="0"/>
      </c:catAx>
      <c:valAx>
        <c:axId val="1578407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840400"/>
        <c:crosses val="autoZero"/>
        <c:crossBetween val="between"/>
      </c:valAx>
      <c:catAx>
        <c:axId val="157835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836088"/>
        <c:crosses val="autoZero"/>
        <c:auto val="1"/>
        <c:lblAlgn val="ctr"/>
        <c:lblOffset val="100"/>
        <c:noMultiLvlLbl val="0"/>
      </c:catAx>
      <c:valAx>
        <c:axId val="157836088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578356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364982827027114"/>
          <c:y val="0.16196504790374491"/>
          <c:w val="0.20736855134238677"/>
          <c:h val="0.1618766292359595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04793479762396E-2"/>
          <c:y val="0.15483244378913893"/>
          <c:w val="0.95546256717910272"/>
          <c:h val="0.586117922113540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'MN Leading Indicators'!$H$3:$H$4</c:f>
              <c:strCache>
                <c:ptCount val="2"/>
                <c:pt idx="0">
                  <c:v>Unemployment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9525">
              <a:solidFill>
                <a:schemeClr val="tx2"/>
              </a:solidFill>
            </a:ln>
          </c:spPr>
          <c:invertIfNegative val="0"/>
          <c:cat>
            <c:multiLvlStrRef>
              <c:f>'MN Leading Indicators'!$Q$14:$R$40</c:f>
              <c:multiLvlStrCache>
                <c:ptCount val="27"/>
                <c:lvl>
                  <c:pt idx="0">
                    <c:v>2Q</c:v>
                  </c:pt>
                  <c:pt idx="1">
                    <c:v>4Q</c:v>
                  </c:pt>
                  <c:pt idx="2">
                    <c:v>2Q</c:v>
                  </c:pt>
                  <c:pt idx="3">
                    <c:v>4Q</c:v>
                  </c:pt>
                  <c:pt idx="4">
                    <c:v>2Q</c:v>
                  </c:pt>
                  <c:pt idx="5">
                    <c:v>4Q</c:v>
                  </c:pt>
                  <c:pt idx="6">
                    <c:v>2Q</c:v>
                  </c:pt>
                  <c:pt idx="7">
                    <c:v>4Q</c:v>
                  </c:pt>
                  <c:pt idx="8">
                    <c:v>2Q</c:v>
                  </c:pt>
                  <c:pt idx="9">
                    <c:v>4Q</c:v>
                  </c:pt>
                  <c:pt idx="10">
                    <c:v>2Q</c:v>
                  </c:pt>
                  <c:pt idx="11">
                    <c:v>4Q</c:v>
                  </c:pt>
                  <c:pt idx="12">
                    <c:v>2Q</c:v>
                  </c:pt>
                  <c:pt idx="13">
                    <c:v>4Q</c:v>
                  </c:pt>
                  <c:pt idx="14">
                    <c:v>2Q</c:v>
                  </c:pt>
                  <c:pt idx="15">
                    <c:v>4Q</c:v>
                  </c:pt>
                  <c:pt idx="16">
                    <c:v>2Q</c:v>
                  </c:pt>
                  <c:pt idx="17">
                    <c:v>4Q</c:v>
                  </c:pt>
                  <c:pt idx="18">
                    <c:v>2Q</c:v>
                  </c:pt>
                  <c:pt idx="19">
                    <c:v>4Q</c:v>
                  </c:pt>
                  <c:pt idx="20">
                    <c:v>2Q</c:v>
                  </c:pt>
                  <c:pt idx="21">
                    <c:v>4Q</c:v>
                  </c:pt>
                  <c:pt idx="22">
                    <c:v>2Q</c:v>
                  </c:pt>
                  <c:pt idx="23">
                    <c:v>4Q</c:v>
                  </c:pt>
                  <c:pt idx="24">
                    <c:v>2Q</c:v>
                  </c:pt>
                  <c:pt idx="25">
                    <c:v>4Q</c:v>
                  </c:pt>
                  <c:pt idx="26">
                    <c:v>2Q</c:v>
                  </c:pt>
                </c:lvl>
                <c:lvl>
                  <c:pt idx="0">
                    <c:v>'05</c:v>
                  </c:pt>
                  <c:pt idx="2">
                    <c:v>'06</c:v>
                  </c:pt>
                  <c:pt idx="4">
                    <c:v>'07</c:v>
                  </c:pt>
                  <c:pt idx="6">
                    <c:v>'08</c:v>
                  </c:pt>
                  <c:pt idx="8">
                    <c:v>'09</c:v>
                  </c:pt>
                  <c:pt idx="10">
                    <c:v>'10</c:v>
                  </c:pt>
                  <c:pt idx="12">
                    <c:v>'11</c:v>
                  </c:pt>
                  <c:pt idx="14">
                    <c:v>'12</c:v>
                  </c:pt>
                  <c:pt idx="16">
                    <c:v>'13</c:v>
                  </c:pt>
                  <c:pt idx="18">
                    <c:v>'14</c:v>
                  </c:pt>
                  <c:pt idx="20">
                    <c:v>'15</c:v>
                  </c:pt>
                  <c:pt idx="22">
                    <c:v>'16</c:v>
                  </c:pt>
                  <c:pt idx="24">
                    <c:v>'17</c:v>
                  </c:pt>
                  <c:pt idx="26">
                    <c:v>'18</c:v>
                  </c:pt>
                </c:lvl>
              </c:multiLvlStrCache>
            </c:multiLvlStrRef>
          </c:cat>
          <c:val>
            <c:numRef>
              <c:f>'MN Leading Indicators'!$S$14:$S$40</c:f>
              <c:numCache>
                <c:formatCode>General</c:formatCode>
                <c:ptCount val="27"/>
                <c:pt idx="0">
                  <c:v>115.95</c:v>
                </c:pt>
                <c:pt idx="1">
                  <c:v>117.86766666666666</c:v>
                </c:pt>
                <c:pt idx="2">
                  <c:v>110.83066666666666</c:v>
                </c:pt>
                <c:pt idx="3">
                  <c:v>122.19633333333336</c:v>
                </c:pt>
                <c:pt idx="4">
                  <c:v>130.58466666666666</c:v>
                </c:pt>
                <c:pt idx="5">
                  <c:v>136.59833333333336</c:v>
                </c:pt>
                <c:pt idx="6">
                  <c:v>149.25666666666666</c:v>
                </c:pt>
                <c:pt idx="7">
                  <c:v>186.36933333333332</c:v>
                </c:pt>
                <c:pt idx="8">
                  <c:v>234.352</c:v>
                </c:pt>
                <c:pt idx="9">
                  <c:v>228.18133333333333</c:v>
                </c:pt>
                <c:pt idx="10">
                  <c:v>217.54033333333334</c:v>
                </c:pt>
                <c:pt idx="11">
                  <c:v>211.79633333333331</c:v>
                </c:pt>
                <c:pt idx="12">
                  <c:v>197.316</c:v>
                </c:pt>
                <c:pt idx="13">
                  <c:v>176.57333333333335</c:v>
                </c:pt>
                <c:pt idx="14">
                  <c:v>166.01466666666667</c:v>
                </c:pt>
                <c:pt idx="15">
                  <c:v>161.69300000000001</c:v>
                </c:pt>
                <c:pt idx="16">
                  <c:v>149.03033333333335</c:v>
                </c:pt>
                <c:pt idx="17">
                  <c:v>139.16633333333334</c:v>
                </c:pt>
                <c:pt idx="18">
                  <c:v>127.04200000000002</c:v>
                </c:pt>
                <c:pt idx="19">
                  <c:v>114.18599999999999</c:v>
                </c:pt>
                <c:pt idx="20">
                  <c:v>111.56099999999999</c:v>
                </c:pt>
                <c:pt idx="21">
                  <c:v>109.72733333333332</c:v>
                </c:pt>
                <c:pt idx="22">
                  <c:v>115.16233333333334</c:v>
                </c:pt>
                <c:pt idx="23">
                  <c:v>120.76633333333332</c:v>
                </c:pt>
                <c:pt idx="24">
                  <c:v>106.14799999999998</c:v>
                </c:pt>
                <c:pt idx="25" formatCode="0.000">
                  <c:v>101.49233333333332</c:v>
                </c:pt>
                <c:pt idx="26">
                  <c:v>97.329666666666654</c:v>
                </c:pt>
              </c:numCache>
            </c:numRef>
          </c:val>
        </c:ser>
        <c:ser>
          <c:idx val="0"/>
          <c:order val="1"/>
          <c:tx>
            <c:strRef>
              <c:f>'MN Leading Indicators'!$M$3:$M$4</c:f>
              <c:strCache>
                <c:ptCount val="2"/>
                <c:pt idx="0">
                  <c:v>Job Vacancies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2"/>
              </a:solidFill>
              <a:prstDash val="solid"/>
            </a:ln>
          </c:spPr>
          <c:invertIfNegative val="0"/>
          <c:cat>
            <c:multiLvlStrRef>
              <c:f>'MN Leading Indicators'!$Q$14:$R$40</c:f>
              <c:multiLvlStrCache>
                <c:ptCount val="27"/>
                <c:lvl>
                  <c:pt idx="0">
                    <c:v>2Q</c:v>
                  </c:pt>
                  <c:pt idx="1">
                    <c:v>4Q</c:v>
                  </c:pt>
                  <c:pt idx="2">
                    <c:v>2Q</c:v>
                  </c:pt>
                  <c:pt idx="3">
                    <c:v>4Q</c:v>
                  </c:pt>
                  <c:pt idx="4">
                    <c:v>2Q</c:v>
                  </c:pt>
                  <c:pt idx="5">
                    <c:v>4Q</c:v>
                  </c:pt>
                  <c:pt idx="6">
                    <c:v>2Q</c:v>
                  </c:pt>
                  <c:pt idx="7">
                    <c:v>4Q</c:v>
                  </c:pt>
                  <c:pt idx="8">
                    <c:v>2Q</c:v>
                  </c:pt>
                  <c:pt idx="9">
                    <c:v>4Q</c:v>
                  </c:pt>
                  <c:pt idx="10">
                    <c:v>2Q</c:v>
                  </c:pt>
                  <c:pt idx="11">
                    <c:v>4Q</c:v>
                  </c:pt>
                  <c:pt idx="12">
                    <c:v>2Q</c:v>
                  </c:pt>
                  <c:pt idx="13">
                    <c:v>4Q</c:v>
                  </c:pt>
                  <c:pt idx="14">
                    <c:v>2Q</c:v>
                  </c:pt>
                  <c:pt idx="15">
                    <c:v>4Q</c:v>
                  </c:pt>
                  <c:pt idx="16">
                    <c:v>2Q</c:v>
                  </c:pt>
                  <c:pt idx="17">
                    <c:v>4Q</c:v>
                  </c:pt>
                  <c:pt idx="18">
                    <c:v>2Q</c:v>
                  </c:pt>
                  <c:pt idx="19">
                    <c:v>4Q</c:v>
                  </c:pt>
                  <c:pt idx="20">
                    <c:v>2Q</c:v>
                  </c:pt>
                  <c:pt idx="21">
                    <c:v>4Q</c:v>
                  </c:pt>
                  <c:pt idx="22">
                    <c:v>2Q</c:v>
                  </c:pt>
                  <c:pt idx="23">
                    <c:v>4Q</c:v>
                  </c:pt>
                  <c:pt idx="24">
                    <c:v>2Q</c:v>
                  </c:pt>
                  <c:pt idx="25">
                    <c:v>4Q</c:v>
                  </c:pt>
                  <c:pt idx="26">
                    <c:v>2Q</c:v>
                  </c:pt>
                </c:lvl>
                <c:lvl>
                  <c:pt idx="0">
                    <c:v>'05</c:v>
                  </c:pt>
                  <c:pt idx="2">
                    <c:v>'06</c:v>
                  </c:pt>
                  <c:pt idx="4">
                    <c:v>'07</c:v>
                  </c:pt>
                  <c:pt idx="6">
                    <c:v>'08</c:v>
                  </c:pt>
                  <c:pt idx="8">
                    <c:v>'09</c:v>
                  </c:pt>
                  <c:pt idx="10">
                    <c:v>'10</c:v>
                  </c:pt>
                  <c:pt idx="12">
                    <c:v>'11</c:v>
                  </c:pt>
                  <c:pt idx="14">
                    <c:v>'12</c:v>
                  </c:pt>
                  <c:pt idx="16">
                    <c:v>'13</c:v>
                  </c:pt>
                  <c:pt idx="18">
                    <c:v>'14</c:v>
                  </c:pt>
                  <c:pt idx="20">
                    <c:v>'15</c:v>
                  </c:pt>
                  <c:pt idx="22">
                    <c:v>'16</c:v>
                  </c:pt>
                  <c:pt idx="24">
                    <c:v>'17</c:v>
                  </c:pt>
                  <c:pt idx="26">
                    <c:v>'18</c:v>
                  </c:pt>
                </c:lvl>
              </c:multiLvlStrCache>
            </c:multiLvlStrRef>
          </c:cat>
          <c:val>
            <c:numRef>
              <c:f>'MN Leading Indicators'!$O$14:$O$40</c:f>
              <c:numCache>
                <c:formatCode>General</c:formatCode>
                <c:ptCount val="27"/>
                <c:pt idx="0">
                  <c:v>59.473999999999997</c:v>
                </c:pt>
                <c:pt idx="1">
                  <c:v>61.554000000000002</c:v>
                </c:pt>
                <c:pt idx="2">
                  <c:v>64.938999999999993</c:v>
                </c:pt>
                <c:pt idx="3">
                  <c:v>55.735999999999997</c:v>
                </c:pt>
                <c:pt idx="4">
                  <c:v>62.569000000000003</c:v>
                </c:pt>
                <c:pt idx="5">
                  <c:v>50.594000000000001</c:v>
                </c:pt>
                <c:pt idx="6">
                  <c:v>51.722000000000001</c:v>
                </c:pt>
                <c:pt idx="7">
                  <c:v>31.065999999999999</c:v>
                </c:pt>
                <c:pt idx="8">
                  <c:v>31.358000000000001</c:v>
                </c:pt>
                <c:pt idx="9">
                  <c:v>25.885000000000002</c:v>
                </c:pt>
                <c:pt idx="10">
                  <c:v>41.396999999999998</c:v>
                </c:pt>
                <c:pt idx="11">
                  <c:v>33.804000000000002</c:v>
                </c:pt>
                <c:pt idx="12">
                  <c:v>54.67</c:v>
                </c:pt>
                <c:pt idx="13">
                  <c:v>49.89</c:v>
                </c:pt>
                <c:pt idx="14">
                  <c:v>62.948999999999998</c:v>
                </c:pt>
                <c:pt idx="15">
                  <c:v>58.863999999999997</c:v>
                </c:pt>
                <c:pt idx="16">
                  <c:v>72.569000000000003</c:v>
                </c:pt>
                <c:pt idx="17">
                  <c:v>60.389000000000003</c:v>
                </c:pt>
                <c:pt idx="18">
                  <c:v>84.695999999999998</c:v>
                </c:pt>
                <c:pt idx="19">
                  <c:v>88.927000000000007</c:v>
                </c:pt>
                <c:pt idx="20">
                  <c:v>97.997</c:v>
                </c:pt>
                <c:pt idx="21">
                  <c:v>96.114000000000004</c:v>
                </c:pt>
                <c:pt idx="22" formatCode="0.000">
                  <c:v>97.58</c:v>
                </c:pt>
                <c:pt idx="23" formatCode="0.000">
                  <c:v>97.373999999999995</c:v>
                </c:pt>
                <c:pt idx="24">
                  <c:v>122.929</c:v>
                </c:pt>
                <c:pt idx="25">
                  <c:v>113.774</c:v>
                </c:pt>
                <c:pt idx="26">
                  <c:v>142.28200000000001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838832"/>
        <c:axId val="157841184"/>
      </c:barChart>
      <c:catAx>
        <c:axId val="1578388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841184"/>
        <c:crosses val="autoZero"/>
        <c:auto val="1"/>
        <c:lblAlgn val="ctr"/>
        <c:lblOffset val="100"/>
        <c:tickLblSkip val="1"/>
        <c:noMultiLvlLbl val="0"/>
      </c:catAx>
      <c:valAx>
        <c:axId val="157841184"/>
        <c:scaling>
          <c:orientation val="minMax"/>
          <c:max val="2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83883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3888006096881311"/>
          <c:y val="9.1768998612283714E-2"/>
          <c:w val="0.33326040578477906"/>
          <c:h val="0.19784913496398959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0000"/>
                </a:solidFill>
              </a:rPr>
              <a:t>Biennial Growth in </a:t>
            </a:r>
            <a:r>
              <a:rPr lang="en-US" sz="1800" b="1" dirty="0" smtClean="0">
                <a:solidFill>
                  <a:srgbClr val="000000"/>
                </a:solidFill>
              </a:rPr>
              <a:t>Total Revenues</a:t>
            </a:r>
            <a:endParaRPr lang="en-US" sz="18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Annualized percent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'Real Final Sales Domestic Purch'!$AC$32:$AC$34</c:f>
              <c:strCache>
                <c:ptCount val="3"/>
                <c:pt idx="0">
                  <c:v>FY18-19</c:v>
                </c:pt>
                <c:pt idx="1">
                  <c:v>FY20-21</c:v>
                </c:pt>
                <c:pt idx="2">
                  <c:v>FY22-23</c:v>
                </c:pt>
              </c:strCache>
            </c:strRef>
          </c:cat>
          <c:val>
            <c:numRef>
              <c:f>'Real Final Sales Domestic Purch'!$AD$32:$AD$34</c:f>
              <c:numCache>
                <c:formatCode>General</c:formatCode>
                <c:ptCount val="3"/>
                <c:pt idx="0">
                  <c:v>3.4</c:v>
                </c:pt>
                <c:pt idx="1">
                  <c:v>3.2</c:v>
                </c:pt>
                <c:pt idx="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90464"/>
        <c:axId val="114592032"/>
      </c:barChart>
      <c:catAx>
        <c:axId val="11459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92032"/>
        <c:crosses val="autoZero"/>
        <c:auto val="0"/>
        <c:lblAlgn val="ctr"/>
        <c:lblOffset val="100"/>
        <c:noMultiLvlLbl val="0"/>
      </c:catAx>
      <c:valAx>
        <c:axId val="11459203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14590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2"/>
                </a:solidFill>
              </a:rPr>
              <a:t>Changes in General Fund </a:t>
            </a:r>
            <a:r>
              <a:rPr lang="en-US" sz="1800" b="1" dirty="0">
                <a:solidFill>
                  <a:schemeClr val="tx2"/>
                </a:solidFill>
              </a:rPr>
              <a:t>Medical Assistance </a:t>
            </a:r>
            <a:r>
              <a:rPr lang="en-US" sz="1800" b="1" dirty="0" smtClean="0">
                <a:solidFill>
                  <a:schemeClr val="tx2"/>
                </a:solidFill>
              </a:rPr>
              <a:t>Spending</a:t>
            </a:r>
          </a:p>
          <a:p>
            <a:pPr>
              <a:defRPr sz="1800">
                <a:solidFill>
                  <a:schemeClr val="tx1"/>
                </a:solidFill>
              </a:defRPr>
            </a:pPr>
            <a:r>
              <a:rPr lang="en-US" sz="1600" b="0" dirty="0" smtClean="0">
                <a:solidFill>
                  <a:schemeClr val="tx2"/>
                </a:solidFill>
              </a:rPr>
              <a:t>($ -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689090251720595E-2"/>
          <c:y val="0.121409055035663"/>
          <c:w val="0.87878445427877261"/>
          <c:h val="0.76774207071852618"/>
        </c:manualLayout>
      </c:layout>
      <c:areaChart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cat>
            <c:strRef>
              <c:f>Sheet1!$C$7:$G$7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</c:strRef>
          </c:cat>
          <c:val>
            <c:numRef>
              <c:f>Sheet1!$C$8:$G$8</c:f>
              <c:numCache>
                <c:formatCode>_(* #,##0_);_(* \(#,##0\);_(* "-"??_);_(@_)</c:formatCode>
                <c:ptCount val="5"/>
                <c:pt idx="0">
                  <c:v>4344576</c:v>
                </c:pt>
                <c:pt idx="1">
                  <c:v>4976209</c:v>
                </c:pt>
                <c:pt idx="2">
                  <c:v>4970705</c:v>
                </c:pt>
                <c:pt idx="3">
                  <c:v>5647975</c:v>
                </c:pt>
                <c:pt idx="4">
                  <c:v>5649054</c:v>
                </c:pt>
              </c:numCache>
            </c:numRef>
          </c:val>
        </c:ser>
        <c:ser>
          <c:idx val="1"/>
          <c:order val="1"/>
          <c:tx>
            <c:v>MA Savings Due to MCO Rate Change</c:v>
          </c:tx>
          <c:spPr>
            <a:solidFill>
              <a:srgbClr val="008EAA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421558497397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$119 M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40571438021255E-2"/>
                  <c:y val="-4.6041977648824181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$126 M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Sheet1!$C$7:$G$7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</c:strRef>
          </c:cat>
          <c:val>
            <c:numRef>
              <c:f>Sheet1!$C$11:$G$11</c:f>
              <c:numCache>
                <c:formatCode>_(* #,##0_);_(* \(#,##0\);_(* "-"??_);_(@_)</c:formatCode>
                <c:ptCount val="5"/>
                <c:pt idx="1">
                  <c:v>-19872.822380715981</c:v>
                </c:pt>
                <c:pt idx="2">
                  <c:v>50740.129309147596</c:v>
                </c:pt>
                <c:pt idx="3">
                  <c:v>118613.3539918242</c:v>
                </c:pt>
                <c:pt idx="4">
                  <c:v>126093.32180949766</c:v>
                </c:pt>
              </c:numCache>
            </c:numRef>
          </c:val>
        </c:ser>
        <c:ser>
          <c:idx val="2"/>
          <c:order val="2"/>
          <c:tx>
            <c:v>Additional MA Savings</c:v>
          </c:tx>
          <c:spPr>
            <a:pattFill prst="pct10">
              <a:fgClr>
                <a:srgbClr val="008EAA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strRef>
              <c:f>Sheet1!$C$7:$G$7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</c:strRef>
          </c:cat>
          <c:val>
            <c:numRef>
              <c:f>Sheet1!$C$12:$G$12</c:f>
              <c:numCache>
                <c:formatCode>_(* #,##0_);_(* \(#,##0\);_(* "-"??_);_(@_)</c:formatCode>
                <c:ptCount val="5"/>
                <c:pt idx="1">
                  <c:v>17985.822380715981</c:v>
                </c:pt>
                <c:pt idx="2">
                  <c:v>44722.370690852404</c:v>
                </c:pt>
                <c:pt idx="3">
                  <c:v>75435.646008175798</c:v>
                </c:pt>
                <c:pt idx="4">
                  <c:v>62556.678190502338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88896"/>
        <c:axId val="114591248"/>
      </c:areaChart>
      <c:lineChart>
        <c:grouping val="standard"/>
        <c:varyColors val="0"/>
        <c:ser>
          <c:idx val="3"/>
          <c:order val="3"/>
          <c:tx>
            <c:v>November 2018 Forecast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685896111198158E-2"/>
                  <c:y val="6.278524026774394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2"/>
                        </a:solidFill>
                      </a:rPr>
                      <a:t>$5.658 </a:t>
                    </a:r>
                    <a:r>
                      <a:rPr lang="en-US" sz="1200" b="1" baseline="0" dirty="0" smtClean="0">
                        <a:solidFill>
                          <a:schemeClr val="tx2"/>
                        </a:solidFill>
                      </a:rPr>
                      <a:t>billion</a:t>
                    </a:r>
                    <a:endParaRPr lang="en-US" sz="1200" b="1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751506503385633E-2"/>
                  <c:y val="6.278524026774394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2"/>
                        </a:solidFill>
                      </a:rPr>
                      <a:t>$5.649 billion</a:t>
                    </a:r>
                    <a:endParaRPr lang="en-US" sz="1200" b="1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Sheet1!$B$7:$G$7</c:f>
              <c:strCache>
                <c:ptCount val="6"/>
                <c:pt idx="0">
                  <c:v>FY2016</c:v>
                </c:pt>
                <c:pt idx="1">
                  <c:v>FY2017</c:v>
                </c:pt>
                <c:pt idx="2">
                  <c:v>FY2018</c:v>
                </c:pt>
                <c:pt idx="3">
                  <c:v>FY2019</c:v>
                </c:pt>
                <c:pt idx="4">
                  <c:v>FY2020</c:v>
                </c:pt>
                <c:pt idx="5">
                  <c:v>FY2021</c:v>
                </c:pt>
              </c:strCache>
            </c:strRef>
          </c:cat>
          <c:val>
            <c:numRef>
              <c:f>Sheet1!$C$8:$G$8</c:f>
              <c:numCache>
                <c:formatCode>_(* #,##0_);_(* \(#,##0\);_(* "-"??_);_(@_)</c:formatCode>
                <c:ptCount val="5"/>
                <c:pt idx="0">
                  <c:v>4344576</c:v>
                </c:pt>
                <c:pt idx="1">
                  <c:v>4976209</c:v>
                </c:pt>
                <c:pt idx="2">
                  <c:v>4970705</c:v>
                </c:pt>
                <c:pt idx="3">
                  <c:v>5647975</c:v>
                </c:pt>
                <c:pt idx="4">
                  <c:v>5649054</c:v>
                </c:pt>
              </c:numCache>
            </c:numRef>
          </c:val>
          <c:smooth val="0"/>
        </c:ser>
        <c:ser>
          <c:idx val="5"/>
          <c:order val="5"/>
          <c:tx>
            <c:v>dfsdf</c:v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Sheet1!$B$7:$G$7</c:f>
              <c:strCache>
                <c:ptCount val="6"/>
                <c:pt idx="0">
                  <c:v>FY2016</c:v>
                </c:pt>
                <c:pt idx="1">
                  <c:v>FY2017</c:v>
                </c:pt>
                <c:pt idx="2">
                  <c:v>FY2018</c:v>
                </c:pt>
                <c:pt idx="3">
                  <c:v>FY2019</c:v>
                </c:pt>
                <c:pt idx="4">
                  <c:v>FY2020</c:v>
                </c:pt>
                <c:pt idx="5">
                  <c:v>FY2021</c:v>
                </c:pt>
              </c:strCache>
            </c:strRef>
          </c:cat>
          <c:val>
            <c:numRef>
              <c:f>Sheet1!$C$10:$G$10</c:f>
              <c:numCache>
                <c:formatCode>_(* #,##0_);_(* \(#,##0\);_(* "-"??_);_(@_)</c:formatCode>
                <c:ptCount val="5"/>
                <c:pt idx="0">
                  <c:v>4344576</c:v>
                </c:pt>
                <c:pt idx="1">
                  <c:v>4956336.177619284</c:v>
                </c:pt>
                <c:pt idx="2">
                  <c:v>5021445.1293091476</c:v>
                </c:pt>
                <c:pt idx="3">
                  <c:v>5766588.3539918242</c:v>
                </c:pt>
                <c:pt idx="4">
                  <c:v>5775147.3218094977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88896"/>
        <c:axId val="114591248"/>
      </c:lineChart>
      <c:lineChart>
        <c:grouping val="standard"/>
        <c:varyColors val="0"/>
        <c:ser>
          <c:idx val="4"/>
          <c:order val="4"/>
          <c:tx>
            <c:strRef>
              <c:f>Sheet1!$A$9</c:f>
              <c:strCache>
                <c:ptCount val="1"/>
                <c:pt idx="0">
                  <c:v>End of Session Forecast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6838987026302521E-2"/>
                  <c:y val="-5.273960182490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$5.842 billion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262441568750449E-2"/>
                  <c:y val="-5.52510114356146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$5.838 billion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Sheet1!$B$7:$G$7</c:f>
              <c:strCache>
                <c:ptCount val="6"/>
                <c:pt idx="0">
                  <c:v>FY2016</c:v>
                </c:pt>
                <c:pt idx="1">
                  <c:v>FY2017</c:v>
                </c:pt>
                <c:pt idx="2">
                  <c:v>FY2018</c:v>
                </c:pt>
                <c:pt idx="3">
                  <c:v>FY2019</c:v>
                </c:pt>
                <c:pt idx="4">
                  <c:v>FY2020</c:v>
                </c:pt>
                <c:pt idx="5">
                  <c:v>FY2021</c:v>
                </c:pt>
              </c:strCache>
            </c:strRef>
          </c:cat>
          <c:val>
            <c:numRef>
              <c:f>Sheet1!$C$9:$G$9</c:f>
              <c:numCache>
                <c:formatCode>_(* #,##0_);_(* \(#,##0\);_(* "-"??_);_(@_)</c:formatCode>
                <c:ptCount val="5"/>
                <c:pt idx="0">
                  <c:v>4344576</c:v>
                </c:pt>
                <c:pt idx="1">
                  <c:v>4974322</c:v>
                </c:pt>
                <c:pt idx="2">
                  <c:v>5066167.5</c:v>
                </c:pt>
                <c:pt idx="3">
                  <c:v>5842024</c:v>
                </c:pt>
                <c:pt idx="4">
                  <c:v>5837704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90856"/>
        <c:axId val="114589288"/>
      </c:lineChart>
      <c:catAx>
        <c:axId val="1145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91248"/>
        <c:crossesAt val="0"/>
        <c:auto val="1"/>
        <c:lblAlgn val="ctr"/>
        <c:lblOffset val="100"/>
        <c:noMultiLvlLbl val="0"/>
      </c:catAx>
      <c:valAx>
        <c:axId val="114591248"/>
        <c:scaling>
          <c:orientation val="minMax"/>
          <c:max val="6100000"/>
          <c:min val="420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88896"/>
        <c:crosses val="autoZero"/>
        <c:crossBetween val="between"/>
        <c:dispUnits>
          <c:builtInUnit val="thousands"/>
        </c:dispUnits>
      </c:valAx>
      <c:valAx>
        <c:axId val="114589288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114590856"/>
        <c:crosses val="max"/>
        <c:crossBetween val="between"/>
      </c:valAx>
      <c:catAx>
        <c:axId val="11459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8928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delete val="1"/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810453318113383"/>
          <c:y val="0.94712467647762355"/>
          <c:w val="0.54221236949588336"/>
          <c:h val="5.28753235223764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0.01314</cdr:x>
      <cdr:y>0.01866</cdr:y>
    </cdr:from>
    <cdr:to>
      <cdr:x>0.18787</cdr:x>
      <cdr:y>0.08729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789" y="88059"/>
          <a:ext cx="1432970" cy="323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($ in millions)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0.09027</cdr:x>
      <cdr:y>0</cdr:y>
    </cdr:from>
    <cdr:to>
      <cdr:x>0.93611</cdr:x>
      <cdr:y>0.14931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74622" y="0"/>
          <a:ext cx="4447257" cy="40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/>
            <a:t>Real Gross Domestic Product</a:t>
          </a:r>
        </a:p>
        <a:p xmlns:a="http://schemas.openxmlformats.org/drawingml/2006/main">
          <a:pPr algn="ctr"/>
          <a:r>
            <a:rPr lang="en-US" sz="1600" b="0" baseline="0" dirty="0"/>
            <a:t>Annual Percent Change</a:t>
          </a:r>
        </a:p>
      </cdr:txBody>
    </cdr:sp>
  </cdr:relSizeAnchor>
  <cdr:relSizeAnchor xmlns:cdr="http://schemas.openxmlformats.org/drawingml/2006/chartDrawing">
    <cdr:from>
      <cdr:x>0</cdr:x>
      <cdr:y>0.93893</cdr:y>
    </cdr:from>
    <cdr:to>
      <cdr:x>0.61765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514726"/>
          <a:ext cx="3341610" cy="228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sz="800" dirty="0"/>
            <a:t>Source: </a:t>
          </a:r>
          <a:r>
            <a:rPr lang="en-US" sz="800" baseline="0" dirty="0"/>
            <a:t> U.S. Bureau of Economic Analysis (BEA), IHS Economics (IHS)</a:t>
          </a:r>
        </a:p>
      </cdr:txBody>
    </cdr:sp>
  </cdr:relSizeAnchor>
  <cdr:relSizeAnchor xmlns:cdr="http://schemas.openxmlformats.org/drawingml/2006/chartDrawing">
    <cdr:from>
      <cdr:x>0.06058</cdr:x>
      <cdr:y>0.1232</cdr:y>
    </cdr:from>
    <cdr:to>
      <cdr:x>0.43558</cdr:x>
      <cdr:y>0.30563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0790" y="481098"/>
          <a:ext cx="3285847" cy="71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>
              <a:solidFill>
                <a:schemeClr val="bg2">
                  <a:lumMod val="10000"/>
                </a:schemeClr>
              </a:solidFill>
            </a:rPr>
            <a:t>20 Year Average</a:t>
          </a:r>
          <a:endParaRPr lang="en-US" sz="1100" dirty="0">
            <a:solidFill>
              <a:schemeClr val="bg2">
                <a:lumMod val="10000"/>
              </a:schemeClr>
            </a:solidFill>
          </a:endParaRPr>
        </a:p>
        <a:p xmlns:a="http://schemas.openxmlformats.org/drawingml/2006/main">
          <a:pPr algn="ctr"/>
          <a:r>
            <a:rPr lang="en-US" sz="1100" dirty="0">
              <a:solidFill>
                <a:schemeClr val="bg2">
                  <a:lumMod val="10000"/>
                </a:schemeClr>
              </a:solidFill>
            </a:rPr>
            <a:t>prior to '08 -'09 </a:t>
          </a:r>
          <a:r>
            <a:rPr lang="en-US" sz="1100" dirty="0" smtClean="0">
              <a:solidFill>
                <a:schemeClr val="bg2">
                  <a:lumMod val="10000"/>
                </a:schemeClr>
              </a:solidFill>
            </a:rPr>
            <a:t>recession </a:t>
          </a:r>
          <a:r>
            <a:rPr lang="en-US" sz="1100" dirty="0">
              <a:solidFill>
                <a:schemeClr val="bg2">
                  <a:lumMod val="10000"/>
                </a:schemeClr>
              </a:solidFill>
            </a:rPr>
            <a:t>(3.1%)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0.00563</cdr:x>
      <cdr:y>0.00432</cdr:y>
    </cdr:from>
    <cdr:to>
      <cdr:x>0.00563</cdr:x>
      <cdr:y>0.00432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050" y="0"/>
          <a:ext cx="4572000" cy="195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Minnesota</a:t>
          </a:r>
          <a:r>
            <a:rPr lang="en-US" sz="1200" b="1" baseline="0" dirty="0"/>
            <a:t> Unemployment Rate</a:t>
          </a:r>
          <a:endParaRPr lang="en-US" sz="1200" b="1" dirty="0"/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0" dirty="0">
              <a:latin typeface="Calibri"/>
            </a:rPr>
            <a:t>Monthly,</a:t>
          </a:r>
          <a:r>
            <a:rPr lang="en-US" sz="1000" b="0" baseline="0" dirty="0">
              <a:latin typeface="Calibri"/>
            </a:rPr>
            <a:t> </a:t>
          </a:r>
          <a:r>
            <a:rPr lang="en-US" sz="1000" b="0" dirty="0">
              <a:latin typeface="Calibri"/>
            </a:rPr>
            <a:t>Seasonally Adjusted</a:t>
          </a:r>
          <a:endParaRPr lang="en-US" sz="1000" b="0" dirty="0"/>
        </a:p>
        <a:p xmlns:a="http://schemas.openxmlformats.org/drawingml/2006/main">
          <a:pPr algn="ctr"/>
          <a:endParaRPr lang="en-US" sz="1200" b="1" dirty="0"/>
        </a:p>
      </cdr:txBody>
    </cdr:sp>
  </cdr:relSizeAnchor>
  <cdr:relSizeAnchor xmlns:cdr="http://schemas.openxmlformats.org/drawingml/2006/chartDrawing">
    <cdr:from>
      <cdr:x>0.00563</cdr:x>
      <cdr:y>0.98989</cdr:y>
    </cdr:from>
    <cdr:to>
      <cdr:x>0.00563</cdr:x>
      <cdr:y>0.98989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0" y="3057525"/>
          <a:ext cx="4572000" cy="75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800" dirty="0"/>
            <a:t>Source:</a:t>
          </a:r>
          <a:r>
            <a:rPr lang="en-US" sz="800" baseline="0" dirty="0"/>
            <a:t> MN Dept of Employment and Economic Development (DEED)</a:t>
          </a:r>
          <a:endParaRPr lang="en-US" sz="800" dirty="0"/>
        </a:p>
      </cdr:txBody>
    </cdr:sp>
  </cdr:relSizeAnchor>
  <cdr:relSizeAnchor xmlns:cdr="http://schemas.openxmlformats.org/drawingml/2006/chartDrawing">
    <cdr:from>
      <cdr:x>0.76975</cdr:x>
      <cdr:y>0.11663</cdr:y>
    </cdr:from>
    <cdr:to>
      <cdr:x>0.80165</cdr:x>
      <cdr:y>0.14943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628009" y="589885"/>
          <a:ext cx="274678" cy="1658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0.10622</cdr:x>
      <cdr:y>0.78815</cdr:y>
    </cdr:from>
    <cdr:to>
      <cdr:x>0.76174</cdr:x>
      <cdr:y>0.85612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942275" y="3926221"/>
          <a:ext cx="5815085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defRPr>
          </a:lvl9pPr>
        </a:lstStyle>
        <a:p xmlns:a="http://schemas.openxmlformats.org/drawingml/2006/main">
          <a:pPr lvl="1">
            <a:spcBef>
              <a:spcPts val="0"/>
            </a:spcBef>
          </a:pPr>
          <a:r>
            <a:rPr lang="en-US" sz="1600" b="1" dirty="0" smtClean="0">
              <a:latin typeface="+mn-lt"/>
            </a:rPr>
            <a:t>Minnesota is 5</a:t>
          </a:r>
          <a:r>
            <a:rPr lang="en-US" sz="1600" b="1" baseline="30000" dirty="0" smtClean="0">
              <a:latin typeface="+mn-lt"/>
            </a:rPr>
            <a:t>th</a:t>
          </a:r>
          <a:r>
            <a:rPr lang="en-US" sz="1600" b="1" dirty="0" smtClean="0">
              <a:latin typeface="+mn-lt"/>
            </a:rPr>
            <a:t> Lowest </a:t>
          </a:r>
          <a:r>
            <a:rPr lang="en-US" sz="1600" b="1" dirty="0">
              <a:latin typeface="+mn-lt"/>
            </a:rPr>
            <a:t>A</a:t>
          </a:r>
          <a:r>
            <a:rPr lang="en-US" sz="1600" b="1" dirty="0" smtClean="0">
              <a:latin typeface="+mn-lt"/>
            </a:rPr>
            <a:t>mong States </a:t>
          </a:r>
          <a:r>
            <a:rPr lang="en-US" sz="1600" dirty="0" smtClean="0">
              <a:latin typeface="+mn-lt"/>
            </a:rPr>
            <a:t>(October 2018)</a:t>
          </a:r>
          <a:endParaRPr lang="en-US" sz="16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0.26304</cdr:x>
      <cdr:y>0</cdr:y>
    </cdr:from>
    <cdr:to>
      <cdr:x>0.73696</cdr:x>
      <cdr:y>0.13479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33398" y="-1587535"/>
          <a:ext cx="4204119" cy="69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Unemployment Rate</a:t>
          </a:r>
        </a:p>
        <a:p xmlns:a="http://schemas.openxmlformats.org/drawingml/2006/main">
          <a:pPr algn="ctr"/>
          <a:r>
            <a:rPr lang="en-US" sz="1800" dirty="0" smtClean="0"/>
            <a:t>Monthly, Seasonally Adjusted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0.12442</cdr:x>
      <cdr:y>0</cdr:y>
    </cdr:from>
    <cdr:to>
      <cdr:x>0.93233</cdr:x>
      <cdr:y>0.22467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533" y="0"/>
          <a:ext cx="4678781" cy="61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800" b="1" i="0" baseline="0" dirty="0">
              <a:solidFill>
                <a:srgbClr val="000000"/>
              </a:solidFill>
              <a:latin typeface="+mn-lt"/>
              <a:ea typeface="+mn-ea"/>
              <a:cs typeface="+mn-cs"/>
            </a:rPr>
            <a:t>Minnesota Labor Market Indicators</a:t>
          </a:r>
          <a:endParaRPr lang="en-US" sz="2000" b="1" i="0" baseline="0" dirty="0">
            <a:solidFill>
              <a:srgbClr val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en-US" sz="1600" b="0" i="0" baseline="0" dirty="0">
              <a:solidFill>
                <a:srgbClr val="000000"/>
              </a:solidFill>
            </a:rPr>
            <a:t>Thousands </a:t>
          </a:r>
          <a:endParaRPr lang="en-US" sz="1400" b="0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1/15/2019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2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953C-376D-461C-99D1-55BF4C4AA5F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8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3422-E820-4C40-8F68-DC209A4FB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5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2050"/>
            <a:ext cx="4179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0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25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51" y="383130"/>
            <a:ext cx="4465900" cy="14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5799698"/>
            <a:ext cx="2454626" cy="7764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443112"/>
            <a:ext cx="2454626" cy="7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Minnesota Management and Budget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tx2"/>
                </a:solidFill>
              </a:rPr>
              <a:t>mn.gov/mmb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443112"/>
            <a:ext cx="2454626" cy="7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537241"/>
            <a:ext cx="2454626" cy="7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Budget and Economic Forecast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December 6, 2018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Forecast Revenue Growth Slows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4272"/>
              </p:ext>
            </p:extLst>
          </p:nvPr>
        </p:nvGraphicFramePr>
        <p:xfrm>
          <a:off x="355107" y="1482571"/>
          <a:ext cx="8433786" cy="48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2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Forecast Risks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12"/>
            <a:ext cx="7823141" cy="41190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Trade policy uncertainty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Stock market volatility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Taxpayer </a:t>
            </a:r>
            <a:r>
              <a:rPr lang="en-US" sz="2400" dirty="0"/>
              <a:t>response to federal tax law </a:t>
            </a:r>
            <a:r>
              <a:rPr lang="en-US" sz="2400" dirty="0" smtClean="0"/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30 months remain until the end of FY 2020-21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33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6" y="152399"/>
            <a:ext cx="8408258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Slower Health </a:t>
            </a:r>
            <a:r>
              <a:rPr lang="en-US" sz="2800" dirty="0"/>
              <a:t>Care </a:t>
            </a:r>
            <a:r>
              <a:rPr lang="en-US" sz="2800" dirty="0" smtClean="0"/>
              <a:t>Growth Drives Expenditure Savings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46664"/>
              </p:ext>
            </p:extLst>
          </p:nvPr>
        </p:nvGraphicFramePr>
        <p:xfrm>
          <a:off x="527338" y="2096973"/>
          <a:ext cx="8245186" cy="3229204"/>
        </p:xfrm>
        <a:graphic>
          <a:graphicData uri="http://schemas.openxmlformats.org/drawingml/2006/table">
            <a:tbl>
              <a:tblPr firstRow="1" firstCol="1" bandRow="1"/>
              <a:tblGrid>
                <a:gridCol w="3075232"/>
                <a:gridCol w="1229203"/>
                <a:gridCol w="1413163"/>
                <a:gridCol w="1185288"/>
                <a:gridCol w="1342300"/>
              </a:tblGrid>
              <a:tr h="403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698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FY 2018-19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2286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FY 2020-21</a:t>
                      </a:r>
                      <a:endParaRPr lang="en-US" sz="2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1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($ in millions)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Nov. 2018 Forecast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86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</a:t>
                      </a: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/>
                      </a:r>
                      <a:b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Change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Nov. 2018 Forecast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860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</a:t>
                      </a: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/>
                      </a:r>
                      <a:b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</a:b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Change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2">
                <a:tc>
                  <a:txBody>
                    <a:bodyPr/>
                    <a:lstStyle/>
                    <a:p>
                      <a:pPr marL="13271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E-12 Education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$18,845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        $(1)</a:t>
                      </a:r>
                    </a:p>
                  </a:txBody>
                  <a:tcPr marL="0" marR="36576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843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$19,601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just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     $(14)</a:t>
                      </a:r>
                    </a:p>
                  </a:txBody>
                  <a:tcPr marL="0" marR="36576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164">
                <a:tc>
                  <a:txBody>
                    <a:bodyPr/>
                    <a:lstStyle/>
                    <a:p>
                      <a:pPr marL="13271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Property Tax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Aids &amp; Credits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3,664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            11</a:t>
                      </a:r>
                    </a:p>
                  </a:txBody>
                  <a:tcPr marL="0" marR="27432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843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3,710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just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         64</a:t>
                      </a:r>
                    </a:p>
                  </a:txBody>
                  <a:tcPr marL="0" marR="3657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194">
                <a:tc>
                  <a:txBody>
                    <a:bodyPr/>
                    <a:lstStyle/>
                    <a:p>
                      <a:pPr marL="13271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Health &amp; Human Services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13,403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    (216)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27432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843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14,905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just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      (517) 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2743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134">
                <a:tc>
                  <a:txBody>
                    <a:bodyPr/>
                    <a:lstStyle/>
                    <a:p>
                      <a:pPr marL="13271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Debt Service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0655" marR="17843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	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1,113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r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  (26)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27432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843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r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	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1,199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just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          18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3657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741">
                <a:tc>
                  <a:txBody>
                    <a:bodyPr/>
                    <a:lstStyle/>
                    <a:p>
                      <a:pPr marL="13271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All Other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0655" marR="17843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r"/>
                        </a:tabLs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	</a:t>
                      </a: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8,524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1810" algn="r"/>
                        </a:tabLst>
                      </a:pP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   (74)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27432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843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r"/>
                        </a:tabLs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	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8,040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52705" algn="just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         (40)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2743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3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Total Spending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86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4769" marR="547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$45,549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2705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$(306)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274320" marT="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$47,454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2705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615" algn="dec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$(489)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2743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Lower Health Care Rates Create HHS Savings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04060"/>
              </p:ext>
            </p:extLst>
          </p:nvPr>
        </p:nvGraphicFramePr>
        <p:xfrm>
          <a:off x="240588" y="1508760"/>
          <a:ext cx="8438048" cy="49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04284" y="2609684"/>
            <a:ext cx="123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Savings Due to Lower Managed Care Rates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19646" y="2932849"/>
            <a:ext cx="247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Long Term Budget </a:t>
            </a:r>
            <a:r>
              <a:rPr lang="en-US" sz="2800" dirty="0" smtClean="0"/>
              <a:t>Outlook Shows Weakening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60091"/>
              </p:ext>
            </p:extLst>
          </p:nvPr>
        </p:nvGraphicFramePr>
        <p:xfrm>
          <a:off x="628650" y="2146977"/>
          <a:ext cx="7886699" cy="3014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849"/>
                <a:gridCol w="1453465"/>
                <a:gridCol w="1506681"/>
                <a:gridCol w="1132610"/>
                <a:gridCol w="1491094"/>
              </a:tblGrid>
              <a:tr h="692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($ in millions)</a:t>
                      </a:r>
                      <a:endParaRPr lang="en-US" sz="1800" b="0" i="0" u="none" strike="noStrike" dirty="0">
                        <a:solidFill>
                          <a:srgbClr val="00386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0" marR="7144" marT="7144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FY 2020-21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FY 2022-23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Biennial</a:t>
                      </a:r>
                      <a:endParaRPr lang="en-US" sz="2000" b="1" u="none" strike="noStrike" dirty="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Growth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Annualized</a:t>
                      </a:r>
                      <a:r>
                        <a:rPr lang="en-US" sz="2000" b="1" u="none" strike="noStrike" baseline="0" dirty="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Growth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0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Forecast Revenues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$48,327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$50,735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$2,408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2.5%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Projected Spending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47,454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50,279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2,825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2.9%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Structural Balance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82880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$873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$456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81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27432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386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Estimated Inflation </a:t>
                      </a:r>
                      <a:endParaRPr lang="en-US" sz="2000" b="0" i="1" u="none" strike="noStrike" dirty="0">
                        <a:solidFill>
                          <a:srgbClr val="00386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 smtClean="0"/>
                        <a:t>$1,162</a:t>
                      </a:r>
                      <a:endParaRPr lang="en-US" sz="2000" i="1" dirty="0"/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 smtClean="0"/>
                        <a:t>$2,907</a:t>
                      </a:r>
                      <a:endParaRPr lang="en-US" sz="2000" i="1" dirty="0"/>
                    </a:p>
                  </a:txBody>
                  <a:tcPr marL="0" marR="27432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18288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26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State Finances are Stable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57" y="1914257"/>
            <a:ext cx="7886700" cy="4289989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>
                <a:cs typeface="Arial" pitchFamily="34" charset="0"/>
              </a:rPr>
              <a:t>Projected balance </a:t>
            </a:r>
            <a:r>
              <a:rPr lang="en-US" sz="2700" dirty="0">
                <a:cs typeface="Arial" pitchFamily="34" charset="0"/>
              </a:rPr>
              <a:t>now $1.5 </a:t>
            </a:r>
            <a:r>
              <a:rPr lang="en-US" sz="2700" dirty="0" smtClean="0">
                <a:cs typeface="Arial" pitchFamily="34" charset="0"/>
              </a:rPr>
              <a:t>billion for FY </a:t>
            </a:r>
            <a:r>
              <a:rPr lang="en-US" sz="2700" dirty="0">
                <a:cs typeface="Arial" pitchFamily="34" charset="0"/>
              </a:rPr>
              <a:t>2020-21 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>
                <a:cs typeface="Arial" pitchFamily="34" charset="0"/>
              </a:rPr>
              <a:t>Improved outlook for FY 2018-19 biennium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>
                <a:cs typeface="Arial" pitchFamily="34" charset="0"/>
              </a:rPr>
              <a:t>Added to budget reserve as required by law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>
                <a:cs typeface="Arial" pitchFamily="34" charset="0"/>
              </a:rPr>
              <a:t>Economic outlook weakened since February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700" dirty="0" smtClean="0">
                <a:cs typeface="Arial" pitchFamily="34" charset="0"/>
              </a:rPr>
              <a:t>Slower revenue growth projected </a:t>
            </a:r>
            <a:r>
              <a:rPr lang="en-US" sz="2700" dirty="0">
                <a:cs typeface="Arial" pitchFamily="34" charset="0"/>
              </a:rPr>
              <a:t>for FY 2022-23 </a:t>
            </a:r>
            <a:endParaRPr lang="en-US" sz="2700" dirty="0" smtClean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Budget Reserve Largest in State History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20861" y="1539433"/>
          <a:ext cx="7742922" cy="471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Brace 6"/>
          <p:cNvSpPr/>
          <p:nvPr/>
        </p:nvSpPr>
        <p:spPr>
          <a:xfrm>
            <a:off x="7966849" y="2245971"/>
            <a:ext cx="282011" cy="28286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3783" y="3388410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865"/>
                </a:solidFill>
              </a:rPr>
              <a:t>$2.075</a:t>
            </a:r>
          </a:p>
          <a:p>
            <a:r>
              <a:rPr lang="en-US" dirty="0" smtClean="0">
                <a:solidFill>
                  <a:srgbClr val="003865"/>
                </a:solidFill>
              </a:rPr>
              <a:t>Billion</a:t>
            </a:r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2" y="6356350"/>
            <a:ext cx="4190735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Minnesota Management and Budget 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 mn.gov/mmb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Current Biennium’s Balance Increases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80795"/>
              </p:ext>
            </p:extLst>
          </p:nvPr>
        </p:nvGraphicFramePr>
        <p:xfrm>
          <a:off x="628649" y="2169269"/>
          <a:ext cx="7886701" cy="3565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321"/>
                <a:gridCol w="1680624"/>
                <a:gridCol w="1876449"/>
                <a:gridCol w="1055307"/>
              </a:tblGrid>
              <a:tr h="619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($ in millions)</a:t>
                      </a:r>
                      <a:endParaRPr lang="en-US" sz="1800" b="0" i="0" u="none" strike="noStrike" dirty="0">
                        <a:solidFill>
                          <a:srgbClr val="00386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FY 2018-19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End-of-Session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FY 2018-19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Nov.</a:t>
                      </a:r>
                      <a:r>
                        <a:rPr lang="en-US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Change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Beginning Balance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$3,333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$3,333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$ -   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1371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8967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Revenues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44,801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45,410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609  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1371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Spending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45,856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45,549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(306)     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Cash &amp; Budget Reserves</a:t>
                      </a: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1,933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2,070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137</a:t>
                      </a:r>
                      <a:r>
                        <a:rPr lang="en-US" sz="20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1371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Stadium Reserve</a:t>
                      </a: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58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50             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 (8)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1371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8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 Balance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$288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$1,074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$786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1371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33% to Budget Reserve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354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354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1371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Budgetary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Balance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$288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$720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34290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itchFamily="34" charset="0"/>
                        </a:rPr>
                        <a:t>    $432    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9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205740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205740" marT="7144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205740" marT="7144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$1.5 Billion Available for Upcoming Budget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6597"/>
              </p:ext>
            </p:extLst>
          </p:nvPr>
        </p:nvGraphicFramePr>
        <p:xfrm>
          <a:off x="831273" y="1802109"/>
          <a:ext cx="7535060" cy="3477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4610"/>
                <a:gridCol w="1664105"/>
                <a:gridCol w="1602472"/>
                <a:gridCol w="1253873"/>
              </a:tblGrid>
              <a:tr h="966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($ in millions)</a:t>
                      </a:r>
                      <a:endParaRPr lang="en-US" sz="1800" b="0" i="0" u="none" strike="noStrike" dirty="0">
                        <a:solidFill>
                          <a:srgbClr val="003865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2020-21 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End-of-Session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FY 2020-21 Nov.</a:t>
                      </a:r>
                      <a:r>
                        <a:rPr lang="en-US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Change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9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Beginning Balance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$2,279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$3,194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$915  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886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Revenues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48,136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48,327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190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27432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5861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Spending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47,943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47,454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(489)     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27432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9019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Cash &amp; Budget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Reserves</a:t>
                      </a: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1,933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2,425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491   </a:t>
                      </a:r>
                      <a:r>
                        <a:rPr lang="en-US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0907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Stadium Reserve</a:t>
                      </a:r>
                    </a:p>
                  </a:txBody>
                  <a:tcPr marL="0" marR="0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120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98             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   (22)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9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Forecast Balance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$419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$1,544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36576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000" b="1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$1,125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0" marR="274320" marT="0" marB="0" anchor="b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U.S. Outlook Weakened Since February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51105"/>
              </p:ext>
            </p:extLst>
          </p:nvPr>
        </p:nvGraphicFramePr>
        <p:xfrm>
          <a:off x="186431" y="1491450"/>
          <a:ext cx="8762260" cy="536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75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11723"/>
              </p:ext>
            </p:extLst>
          </p:nvPr>
        </p:nvGraphicFramePr>
        <p:xfrm>
          <a:off x="143469" y="1587535"/>
          <a:ext cx="8870916" cy="513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State Unemployment </a:t>
            </a:r>
            <a:r>
              <a:rPr lang="en-US" sz="2800" dirty="0">
                <a:latin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</a:rPr>
              <a:t>ate </a:t>
            </a:r>
            <a:r>
              <a:rPr lang="en-US" sz="2800" dirty="0">
                <a:latin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</a:rPr>
              <a:t>emains </a:t>
            </a:r>
            <a:r>
              <a:rPr lang="en-US" sz="2800" dirty="0">
                <a:latin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</a:rPr>
              <a:t>elow U.S</a:t>
            </a:r>
            <a:r>
              <a:rPr lang="en-US" sz="2800" dirty="0">
                <a:latin typeface="Calibri" pitchFamily="34" charset="0"/>
              </a:rPr>
              <a:t>.</a:t>
            </a:r>
            <a:endParaRPr lang="en-US" sz="2800" cap="none" dirty="0">
              <a:latin typeface="+mn-lt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95848" y="5835620"/>
            <a:ext cx="2522483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3562" y="5555759"/>
            <a:ext cx="8382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9+ Years</a:t>
            </a:r>
            <a:endParaRPr lang="en-US" sz="1400" dirty="0"/>
          </a:p>
        </p:txBody>
      </p:sp>
      <p:sp>
        <p:nvSpPr>
          <p:cNvPr id="11" name="TextBox 1"/>
          <p:cNvSpPr txBox="1"/>
          <p:nvPr/>
        </p:nvSpPr>
        <p:spPr>
          <a:xfrm>
            <a:off x="7188276" y="2127081"/>
            <a:ext cx="1439206" cy="304816"/>
          </a:xfrm>
          <a:prstGeom prst="rect">
            <a:avLst/>
          </a:prstGeom>
        </p:spPr>
        <p:txBody>
          <a:bodyPr wrap="non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U.S</a:t>
            </a:r>
            <a:r>
              <a:rPr lang="en-US" sz="1600" b="1" dirty="0"/>
              <a:t>. Recession</a:t>
            </a:r>
          </a:p>
        </p:txBody>
      </p:sp>
    </p:spTree>
    <p:extLst>
      <p:ext uri="{BB962C8B-B14F-4D97-AF65-F5344CB8AC3E}">
        <p14:creationId xmlns:p14="http://schemas.microsoft.com/office/powerpoint/2010/main" val="2526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Low Unemployment,</a:t>
            </a:r>
            <a:br>
              <a:rPr lang="en-US" sz="2800" dirty="0" smtClean="0"/>
            </a:br>
            <a:r>
              <a:rPr lang="en-US" sz="2800" dirty="0" smtClean="0"/>
              <a:t>High </a:t>
            </a:r>
            <a:r>
              <a:rPr lang="en-US" sz="2800" dirty="0"/>
              <a:t>D</a:t>
            </a:r>
            <a:r>
              <a:rPr lang="en-US" sz="2800" dirty="0" smtClean="0"/>
              <a:t>emand for Workers in Minnesota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609367" y="4901901"/>
            <a:ext cx="51986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solidFill>
                  <a:prstClr val="white"/>
                </a:solidFill>
                <a:latin typeface="Calibri"/>
              </a:rPr>
              <a:t>+1.5%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8886" y="5484244"/>
            <a:ext cx="47804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dirty="0">
                <a:solidFill>
                  <a:prstClr val="white"/>
                </a:solidFill>
                <a:latin typeface="Calibri"/>
              </a:rPr>
              <a:t>+1.5%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190034" y="1670304"/>
          <a:ext cx="8612590" cy="505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41190"/>
              </p:ext>
            </p:extLst>
          </p:nvPr>
        </p:nvGraphicFramePr>
        <p:xfrm>
          <a:off x="701337" y="2100595"/>
          <a:ext cx="8133332" cy="3326107"/>
        </p:xfrm>
        <a:graphic>
          <a:graphicData uri="http://schemas.openxmlformats.org/drawingml/2006/table">
            <a:tbl>
              <a:tblPr/>
              <a:tblGrid>
                <a:gridCol w="2479745"/>
                <a:gridCol w="1455312"/>
                <a:gridCol w="1272459"/>
                <a:gridCol w="1462908"/>
                <a:gridCol w="1462908"/>
              </a:tblGrid>
              <a:tr h="53309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FY 2018-19 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FY 2020-21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($ in millions)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Nov. </a:t>
                      </a:r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2018 Forecast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Forecast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Nov. </a:t>
                      </a:r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18 Forecast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Forecast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Individual Income Tax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$24,133 </a:t>
                      </a:r>
                    </a:p>
                  </a:txBody>
                  <a:tcPr marL="0" marR="95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$419 </a:t>
                      </a:r>
                    </a:p>
                  </a:txBody>
                  <a:tcPr marL="0" marR="95276" marT="0" marB="0" anchor="ctr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$26,276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1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General Sales Tax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11,143</a:t>
                      </a:r>
                    </a:p>
                  </a:txBody>
                  <a:tcPr marL="0" marR="952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(120)</a:t>
                      </a:r>
                    </a:p>
                  </a:txBody>
                  <a:tcPr marL="0" marR="95276" marT="0" marB="0" anchor="ctr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12,022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Corporate Franchise Tax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2,703</a:t>
                      </a:r>
                    </a:p>
                  </a:txBody>
                  <a:tcPr marL="0" marR="952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95276" marT="0" marB="0" anchor="ctr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2,650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All Other Revenue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7,431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52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5276" marT="0" marB="0" anchor="ctr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7,379</a:t>
                      </a:r>
                      <a:endParaRPr lang="en-US" sz="2000" b="0" i="0" u="none" strike="noStrike" dirty="0">
                        <a:solidFill>
                          <a:srgbClr val="24406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45,410 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52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609 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5276" marT="0" marB="0" anchor="ctr">
                    <a:lnL>
                      <a:noFill/>
                    </a:lnL>
                    <a:lnR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48,327 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6609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2000" b="1" i="0" u="none" strike="noStrike" dirty="0" smtClean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190 </a:t>
                      </a:r>
                      <a:endParaRPr lang="en-US" sz="2000" b="1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38" y="152400"/>
            <a:ext cx="7988012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Revenue Forecast Improved in FY </a:t>
            </a:r>
            <a:r>
              <a:rPr lang="en-US" sz="2800" dirty="0" smtClean="0"/>
              <a:t>2018-19, </a:t>
            </a:r>
            <a:br>
              <a:rPr lang="en-US" sz="2800" dirty="0" smtClean="0"/>
            </a:br>
            <a:r>
              <a:rPr lang="en-US" sz="2800" dirty="0" smtClean="0"/>
              <a:t>Slightly Improved in FY 2020-21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Management and Budget 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15579</TotalTime>
  <Words>673</Words>
  <Application>Microsoft Office PowerPoint</Application>
  <PresentationFormat>On-screen Show (4:3)</PresentationFormat>
  <Paragraphs>243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NeueHaasGroteskText Std</vt:lpstr>
      <vt:lpstr>MN.IT</vt:lpstr>
      <vt:lpstr>Budget and Economic Forecast</vt:lpstr>
      <vt:lpstr>State Finances are Stable</vt:lpstr>
      <vt:lpstr>Budget Reserve Largest in State History</vt:lpstr>
      <vt:lpstr>Current Biennium’s Balance Increases</vt:lpstr>
      <vt:lpstr>$1.5 Billion Available for Upcoming Budget</vt:lpstr>
      <vt:lpstr>U.S. Outlook Weakened Since February</vt:lpstr>
      <vt:lpstr>State Unemployment Rate Remains Below U.S.</vt:lpstr>
      <vt:lpstr>Low Unemployment, High Demand for Workers in Minnesota</vt:lpstr>
      <vt:lpstr>Revenue Forecast Improved in FY 2018-19,  Slightly Improved in FY 2020-21</vt:lpstr>
      <vt:lpstr>Forecast Revenue Growth Slows</vt:lpstr>
      <vt:lpstr>Forecast Risks</vt:lpstr>
      <vt:lpstr>Slower Health Care Growth Drives Expenditure Savings</vt:lpstr>
      <vt:lpstr>Lower Health Care Rates Create HHS Savings</vt:lpstr>
      <vt:lpstr>Long Term Budget Outlook Shows Weakening</vt:lpstr>
      <vt:lpstr>PowerPoint Presentation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DFLUser</cp:lastModifiedBy>
  <cp:revision>733</cp:revision>
  <cp:lastPrinted>2018-11-29T19:37:05Z</cp:lastPrinted>
  <dcterms:created xsi:type="dcterms:W3CDTF">2016-01-06T16:54:03Z</dcterms:created>
  <dcterms:modified xsi:type="dcterms:W3CDTF">2019-01-15T20:31:16Z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