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49" r:id="rId4"/>
    <p:sldMasterId id="2147483962" r:id="rId5"/>
  </p:sldMasterIdLst>
  <p:notesMasterIdLst>
    <p:notesMasterId r:id="rId20"/>
  </p:notesMasterIdLst>
  <p:handoutMasterIdLst>
    <p:handoutMasterId r:id="rId21"/>
  </p:handoutMasterIdLst>
  <p:sldIdLst>
    <p:sldId id="402" r:id="rId6"/>
    <p:sldId id="373" r:id="rId7"/>
    <p:sldId id="367" r:id="rId8"/>
    <p:sldId id="376" r:id="rId9"/>
    <p:sldId id="378" r:id="rId10"/>
    <p:sldId id="397" r:id="rId11"/>
    <p:sldId id="377" r:id="rId12"/>
    <p:sldId id="406" r:id="rId13"/>
    <p:sldId id="408" r:id="rId14"/>
    <p:sldId id="411" r:id="rId15"/>
    <p:sldId id="410" r:id="rId16"/>
    <p:sldId id="416" r:id="rId17"/>
    <p:sldId id="418" r:id="rId18"/>
    <p:sldId id="398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528">
          <p15:clr>
            <a:srgbClr val="A4A3A4"/>
          </p15:clr>
        </p15:guide>
        <p15:guide id="3" pos="432">
          <p15:clr>
            <a:srgbClr val="A4A3A4"/>
          </p15:clr>
        </p15:guide>
        <p15:guide id="4" pos="288">
          <p15:clr>
            <a:srgbClr val="A4A3A4"/>
          </p15:clr>
        </p15:guide>
        <p15:guide id="5" orient="horz" pos="912">
          <p15:clr>
            <a:srgbClr val="A4A3A4"/>
          </p15:clr>
        </p15:guide>
        <p15:guide id="6" pos="384">
          <p15:clr>
            <a:srgbClr val="A4A3A4"/>
          </p15:clr>
        </p15:guide>
        <p15:guide id="7" pos="1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93B"/>
    <a:srgbClr val="E85706"/>
    <a:srgbClr val="2D699B"/>
    <a:srgbClr val="D6D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95" autoAdjust="0"/>
    <p:restoredTop sz="92718" autoAdjust="0"/>
  </p:normalViewPr>
  <p:slideViewPr>
    <p:cSldViewPr>
      <p:cViewPr varScale="1">
        <p:scale>
          <a:sx n="83" d="100"/>
          <a:sy n="83" d="100"/>
        </p:scale>
        <p:origin x="600" y="96"/>
      </p:cViewPr>
      <p:guideLst>
        <p:guide orient="horz" pos="672"/>
        <p:guide pos="528"/>
        <p:guide pos="432"/>
        <p:guide pos="288"/>
        <p:guide orient="horz" pos="912"/>
        <p:guide pos="384"/>
        <p:guide pos="1680"/>
      </p:guideLst>
    </p:cSldViewPr>
  </p:slideViewPr>
  <p:outlineViewPr>
    <p:cViewPr>
      <p:scale>
        <a:sx n="33" d="100"/>
        <a:sy n="33" d="100"/>
      </p:scale>
      <p:origin x="0" y="12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56" y="-84"/>
      </p:cViewPr>
      <p:guideLst>
        <p:guide orient="horz" pos="2949"/>
        <p:guide pos="2229"/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r">
              <a:defRPr sz="1200"/>
            </a:lvl1pPr>
          </a:lstStyle>
          <a:p>
            <a:fld id="{1B1EF2BA-498F-4795-A6B1-E314A314B379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6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r">
              <a:defRPr sz="1200"/>
            </a:lvl1pPr>
          </a:lstStyle>
          <a:p>
            <a:fld id="{23A3CE98-C1C8-4991-9EF1-70DE169F7E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1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/>
          <a:lstStyle>
            <a:lvl1pPr algn="r">
              <a:defRPr sz="1200"/>
            </a:lvl1pPr>
          </a:lstStyle>
          <a:p>
            <a:fld id="{CB5C665B-C801-4E2F-A870-6A3BC016EF98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7" tIns="46143" rIns="92287" bIns="46143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6"/>
            <a:ext cx="2971800" cy="464820"/>
          </a:xfrm>
          <a:prstGeom prst="rect">
            <a:avLst/>
          </a:prstGeom>
        </p:spPr>
        <p:txBody>
          <a:bodyPr vert="horz" lIns="92287" tIns="46143" rIns="92287" bIns="46143" rtlCol="0" anchor="b"/>
          <a:lstStyle>
            <a:lvl1pPr algn="r">
              <a:defRPr sz="1200"/>
            </a:lvl1pPr>
          </a:lstStyle>
          <a:p>
            <a:fld id="{11E88393-49A7-464C-8A1C-D2A3139AF9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0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/>
          <a:lstStyle/>
          <a:p>
            <a:pPr defTabSz="914251">
              <a:defRPr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8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lIns="89849" tIns="44924" rIns="89849" bIns="44924"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lIns="89849" tIns="44924" rIns="89849" bIns="44924"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1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6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9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5E6A-81E0-42CA-A7F6-B52A64EA51C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3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lIns="89849" tIns="44924" rIns="89849" bIns="44924"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8393-49A7-464C-8A1C-D2A3139AF9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7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2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8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8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1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6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54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2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rgbClr val="28282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44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442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8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3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6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93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58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06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39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36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0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8DFE2-8C92-4FA1-B76A-018C5DC3FEE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0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08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98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81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4092-999B-4A3D-9F23-B168A37369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DE6D-ACDC-4500-B21F-205FDB6577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85D13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4958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53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22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2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0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2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6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680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32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55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5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90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131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rgbClr val="F85D13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4958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5CB4AAC-6065-416E-9598-DAEBBD25B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0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1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rgbClr val="28282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4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53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FFFFFF"/>
                </a:solidFill>
              </a:defRPr>
            </a:lvl1pPr>
          </a:lstStyle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11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0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rgbClr val="282828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rgbClr val="282828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282828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282828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282828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FFFFFF"/>
                </a:solidFill>
              </a:defRPr>
            </a:lvl1pPr>
          </a:lstStyle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45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rgbClr val="282828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rgbClr val="282828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282828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282828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rgbClr val="282828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153A00-17ED-4F21-8D29-E3928C003AE5}" type="datetimeFigureOut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EF8DFE2-8C92-4FA1-B76A-018C5DC3F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4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920D-520B-4C9A-BB04-B776CB665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sfhazmat.com/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4764"/>
            <a:ext cx="3816370" cy="1643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3941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34342"/>
                </a:solidFill>
              </a:rPr>
              <a:t>   </a:t>
            </a:r>
            <a:r>
              <a:rPr lang="en-US" sz="2400" b="1" dirty="0" smtClean="0">
                <a:solidFill>
                  <a:srgbClr val="434342"/>
                </a:solidFill>
              </a:rPr>
              <a:t>Railroad Safety Update</a:t>
            </a:r>
          </a:p>
          <a:p>
            <a:r>
              <a:rPr lang="en-US" sz="1600" b="1" dirty="0" smtClean="0">
                <a:solidFill>
                  <a:srgbClr val="434342"/>
                </a:solidFill>
              </a:rPr>
              <a:t>    House Transportation Committee</a:t>
            </a:r>
            <a:br>
              <a:rPr lang="en-US" sz="1600" b="1" dirty="0" smtClean="0">
                <a:solidFill>
                  <a:srgbClr val="434342"/>
                </a:solidFill>
              </a:rPr>
            </a:br>
            <a:r>
              <a:rPr lang="en-US" sz="1600" b="1" smtClean="0">
                <a:solidFill>
                  <a:srgbClr val="434342"/>
                </a:solidFill>
              </a:rPr>
              <a:t>                 </a:t>
            </a:r>
            <a:r>
              <a:rPr lang="en-US" sz="1400" b="1" smtClean="0">
                <a:solidFill>
                  <a:srgbClr val="434342"/>
                </a:solidFill>
              </a:rPr>
              <a:t>February 2, 2017</a:t>
            </a:r>
            <a:endParaRPr lang="en-US" sz="1400" b="1" dirty="0" smtClean="0">
              <a:solidFill>
                <a:srgbClr val="434342"/>
              </a:solidFill>
            </a:endParaRPr>
          </a:p>
          <a:p>
            <a:endParaRPr lang="en-US" sz="1600" b="1" dirty="0" smtClean="0">
              <a:solidFill>
                <a:srgbClr val="434342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28" y="0"/>
            <a:ext cx="397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7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Fire trailer Equipment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4" y="1284668"/>
            <a:ext cx="7665058" cy="495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41253" y="5737920"/>
            <a:ext cx="2471671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97B7E"/>
              </a:buClr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1100’ of fire hose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837360" y="5711884"/>
            <a:ext cx="619250" cy="184666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7920" y="4784411"/>
            <a:ext cx="2768424" cy="64633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97B7E"/>
              </a:buClr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(2) 275-gallon totes of AR-AFFF foam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751" y="4645911"/>
            <a:ext cx="2768424" cy="64633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97B7E"/>
              </a:buClr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(2) 750-gpm Darley portable pumps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9761" y="1268673"/>
            <a:ext cx="2595623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97B7E"/>
              </a:buClr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(4) 12’ sections of hard suction hose for water supply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751" y="1573459"/>
            <a:ext cx="2714753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97B7E"/>
              </a:buClr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(2) 10,000 gallon bladders for water supply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5468" y="4782242"/>
            <a:ext cx="2890243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97B7E"/>
              </a:buClr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Every appliance and adapter for any situation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7006" y="1926367"/>
            <a:ext cx="2329761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797B7E"/>
              </a:buClr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Monitor nozzle mounted onto trailer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811976" y="4121239"/>
            <a:ext cx="871382" cy="61700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00789" y="4121239"/>
            <a:ext cx="115157" cy="70901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933775" y="4121239"/>
            <a:ext cx="188774" cy="73716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58367" y="2124158"/>
            <a:ext cx="715154" cy="106022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71145" y="2690474"/>
            <a:ext cx="740101" cy="21254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58119" y="2334952"/>
            <a:ext cx="201882" cy="686509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Resources to the scene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>
              <a:spcBef>
                <a:spcPts val="1800"/>
              </a:spcBef>
              <a:buClr>
                <a:srgbClr val="FF6600"/>
              </a:buClr>
              <a:buFont typeface="Arial"/>
              <a:buChar char="•"/>
            </a:pPr>
            <a:r>
              <a:rPr lang="en-US" sz="2400" dirty="0"/>
              <a:t>Fleet of </a:t>
            </a:r>
            <a:r>
              <a:rPr lang="en-US" sz="2400" dirty="0" smtClean="0"/>
              <a:t>industrial </a:t>
            </a:r>
            <a:endParaRPr lang="en-US" sz="2400" dirty="0"/>
          </a:p>
          <a:p>
            <a:pPr marL="0" lvl="0" indent="0">
              <a:spcBef>
                <a:spcPts val="1800"/>
              </a:spcBef>
              <a:buClr>
                <a:srgbClr val="FF6600"/>
              </a:buClr>
            </a:pPr>
            <a:r>
              <a:rPr lang="en-US" sz="2400" dirty="0" smtClean="0"/>
              <a:t>   fire-fighting </a:t>
            </a:r>
            <a:r>
              <a:rPr lang="en-US" sz="2400" dirty="0"/>
              <a:t>foam trailers</a:t>
            </a:r>
          </a:p>
          <a:p>
            <a:pPr marL="228600" lvl="0" indent="-228600">
              <a:spcBef>
                <a:spcPts val="1800"/>
              </a:spcBef>
              <a:buClr>
                <a:srgbClr val="FF6600"/>
              </a:buClr>
              <a:buFont typeface="Arial"/>
              <a:buChar char="•"/>
            </a:pPr>
            <a:r>
              <a:rPr lang="en-US" sz="2400" dirty="0"/>
              <a:t>Emergency breathing </a:t>
            </a:r>
            <a:endParaRPr lang="en-US" sz="2400" dirty="0" smtClean="0"/>
          </a:p>
          <a:p>
            <a:pPr marL="0" lvl="0" indent="0">
              <a:spcBef>
                <a:spcPts val="1800"/>
              </a:spcBef>
              <a:buClr>
                <a:srgbClr val="FF6600"/>
              </a:buClr>
            </a:pPr>
            <a:r>
              <a:rPr lang="en-US" sz="2400" dirty="0" smtClean="0"/>
              <a:t>   air trailers</a:t>
            </a:r>
          </a:p>
          <a:p>
            <a:pPr marL="228600" lvl="0" indent="-228600">
              <a:spcBef>
                <a:spcPts val="1800"/>
              </a:spcBef>
              <a:buClr>
                <a:srgbClr val="FF6600"/>
              </a:buClr>
              <a:buFont typeface="Arial"/>
              <a:buChar char="•"/>
            </a:pPr>
            <a:r>
              <a:rPr lang="en-US" sz="2400" dirty="0" smtClean="0"/>
              <a:t>Chlorine </a:t>
            </a:r>
            <a:r>
              <a:rPr lang="en-US" sz="2400" dirty="0"/>
              <a:t>kits</a:t>
            </a:r>
          </a:p>
          <a:p>
            <a:pPr marL="228600" lvl="0" indent="-228600">
              <a:spcBef>
                <a:spcPts val="1800"/>
              </a:spcBef>
              <a:buClr>
                <a:srgbClr val="FF6600"/>
              </a:buClr>
              <a:buFont typeface="Arial"/>
              <a:buChar char="•"/>
            </a:pPr>
            <a:r>
              <a:rPr lang="en-US" sz="2400" dirty="0"/>
              <a:t>Midland kits</a:t>
            </a:r>
          </a:p>
          <a:p>
            <a:pPr marL="228600" lvl="0" indent="-228600">
              <a:spcBef>
                <a:spcPts val="1800"/>
              </a:spcBef>
              <a:buClr>
                <a:srgbClr val="FF6600"/>
              </a:buClr>
              <a:buFont typeface="Arial"/>
              <a:buChar char="•"/>
            </a:pPr>
            <a:r>
              <a:rPr lang="en-US" sz="2400" dirty="0"/>
              <a:t>Air monitoring assets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14317"/>
            <a:ext cx="448115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3" name="Picture 155" descr="image-OperatingDivisions2001Realig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6865144" cy="51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4" name="Oval 23"/>
          <p:cNvSpPr>
            <a:spLocks noChangeAspect="1" noChangeArrowheads="1"/>
          </p:cNvSpPr>
          <p:nvPr/>
        </p:nvSpPr>
        <p:spPr bwMode="auto">
          <a:xfrm>
            <a:off x="2214564" y="2343151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75" name="Text Box 24"/>
          <p:cNvSpPr txBox="1">
            <a:spLocks noChangeArrowheads="1"/>
          </p:cNvSpPr>
          <p:nvPr/>
        </p:nvSpPr>
        <p:spPr bwMode="auto">
          <a:xfrm>
            <a:off x="2304686" y="2346203"/>
            <a:ext cx="500137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Klamath Falls</a:t>
            </a:r>
          </a:p>
        </p:txBody>
      </p:sp>
      <p:sp>
        <p:nvSpPr>
          <p:cNvPr id="284676" name="Oval 26"/>
          <p:cNvSpPr>
            <a:spLocks noChangeAspect="1" noChangeArrowheads="1"/>
          </p:cNvSpPr>
          <p:nvPr/>
        </p:nvSpPr>
        <p:spPr bwMode="auto">
          <a:xfrm>
            <a:off x="3458766" y="1416845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77" name="Text Box 27"/>
          <p:cNvSpPr txBox="1">
            <a:spLocks noChangeArrowheads="1"/>
          </p:cNvSpPr>
          <p:nvPr/>
        </p:nvSpPr>
        <p:spPr bwMode="auto">
          <a:xfrm>
            <a:off x="3491232" y="1298973"/>
            <a:ext cx="34464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Whitefish</a:t>
            </a:r>
          </a:p>
        </p:txBody>
      </p:sp>
      <p:sp>
        <p:nvSpPr>
          <p:cNvPr id="284678" name="Oval 28"/>
          <p:cNvSpPr>
            <a:spLocks noChangeAspect="1" noChangeArrowheads="1"/>
          </p:cNvSpPr>
          <p:nvPr/>
        </p:nvSpPr>
        <p:spPr bwMode="auto">
          <a:xfrm>
            <a:off x="2422922" y="1316833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79" name="Text Box 29"/>
          <p:cNvSpPr txBox="1">
            <a:spLocks noChangeArrowheads="1"/>
          </p:cNvSpPr>
          <p:nvPr/>
        </p:nvSpPr>
        <p:spPr bwMode="auto">
          <a:xfrm>
            <a:off x="2164720" y="1233488"/>
            <a:ext cx="253275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Seattle</a:t>
            </a:r>
          </a:p>
        </p:txBody>
      </p:sp>
      <p:sp>
        <p:nvSpPr>
          <p:cNvPr id="284680" name="Oval 30"/>
          <p:cNvSpPr>
            <a:spLocks noChangeAspect="1" noChangeArrowheads="1"/>
          </p:cNvSpPr>
          <p:nvPr/>
        </p:nvSpPr>
        <p:spPr bwMode="auto">
          <a:xfrm>
            <a:off x="2070497" y="3150395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81" name="Text Box 31"/>
          <p:cNvSpPr txBox="1">
            <a:spLocks noChangeArrowheads="1"/>
          </p:cNvSpPr>
          <p:nvPr/>
        </p:nvSpPr>
        <p:spPr bwMode="auto">
          <a:xfrm>
            <a:off x="2138958" y="3108723"/>
            <a:ext cx="32861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Stockton</a:t>
            </a:r>
          </a:p>
        </p:txBody>
      </p:sp>
      <p:sp>
        <p:nvSpPr>
          <p:cNvPr id="284682" name="Oval 32"/>
          <p:cNvSpPr>
            <a:spLocks noChangeAspect="1" noChangeArrowheads="1"/>
          </p:cNvSpPr>
          <p:nvPr/>
        </p:nvSpPr>
        <p:spPr bwMode="auto">
          <a:xfrm>
            <a:off x="2276476" y="371237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83" name="Text Box 33"/>
          <p:cNvSpPr txBox="1">
            <a:spLocks noChangeArrowheads="1"/>
          </p:cNvSpPr>
          <p:nvPr/>
        </p:nvSpPr>
        <p:spPr bwMode="auto">
          <a:xfrm>
            <a:off x="1842521" y="3726791"/>
            <a:ext cx="416781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Bakersfield</a:t>
            </a:r>
          </a:p>
        </p:txBody>
      </p:sp>
      <p:sp>
        <p:nvSpPr>
          <p:cNvPr id="284684" name="Oval 34"/>
          <p:cNvSpPr>
            <a:spLocks noChangeAspect="1" noChangeArrowheads="1"/>
          </p:cNvSpPr>
          <p:nvPr/>
        </p:nvSpPr>
        <p:spPr bwMode="auto">
          <a:xfrm>
            <a:off x="2539807" y="3909543"/>
            <a:ext cx="48296" cy="4829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85" name="Text Box 35"/>
          <p:cNvSpPr txBox="1">
            <a:spLocks noChangeArrowheads="1"/>
          </p:cNvSpPr>
          <p:nvPr/>
        </p:nvSpPr>
        <p:spPr bwMode="auto">
          <a:xfrm>
            <a:off x="2465103" y="3733784"/>
            <a:ext cx="30457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Barstow</a:t>
            </a:r>
          </a:p>
        </p:txBody>
      </p:sp>
      <p:sp>
        <p:nvSpPr>
          <p:cNvPr id="284686" name="Oval 36"/>
          <p:cNvSpPr>
            <a:spLocks noChangeAspect="1" noChangeArrowheads="1"/>
          </p:cNvSpPr>
          <p:nvPr/>
        </p:nvSpPr>
        <p:spPr bwMode="auto">
          <a:xfrm>
            <a:off x="2470547" y="401717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87" name="Text Box 37"/>
          <p:cNvSpPr txBox="1">
            <a:spLocks noChangeArrowheads="1"/>
          </p:cNvSpPr>
          <p:nvPr/>
        </p:nvSpPr>
        <p:spPr bwMode="auto">
          <a:xfrm>
            <a:off x="2625092" y="4071016"/>
            <a:ext cx="572273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San Bernardino</a:t>
            </a:r>
          </a:p>
        </p:txBody>
      </p:sp>
      <p:sp>
        <p:nvSpPr>
          <p:cNvPr id="284688" name="Oval 38"/>
          <p:cNvSpPr>
            <a:spLocks noChangeAspect="1" noChangeArrowheads="1"/>
          </p:cNvSpPr>
          <p:nvPr/>
        </p:nvSpPr>
        <p:spPr bwMode="auto">
          <a:xfrm>
            <a:off x="2328864" y="3976689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89" name="Text Box 39"/>
          <p:cNvSpPr txBox="1">
            <a:spLocks noChangeArrowheads="1"/>
          </p:cNvSpPr>
          <p:nvPr/>
        </p:nvSpPr>
        <p:spPr bwMode="auto">
          <a:xfrm>
            <a:off x="1797405" y="3967566"/>
            <a:ext cx="45685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Los Angeles</a:t>
            </a:r>
          </a:p>
        </p:txBody>
      </p:sp>
      <p:sp>
        <p:nvSpPr>
          <p:cNvPr id="284690" name="Oval 40"/>
          <p:cNvSpPr>
            <a:spLocks noChangeAspect="1" noChangeArrowheads="1"/>
          </p:cNvSpPr>
          <p:nvPr/>
        </p:nvSpPr>
        <p:spPr bwMode="auto">
          <a:xfrm>
            <a:off x="2926558" y="3970735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91" name="Text Box 41"/>
          <p:cNvSpPr txBox="1">
            <a:spLocks noChangeArrowheads="1"/>
          </p:cNvSpPr>
          <p:nvPr/>
        </p:nvSpPr>
        <p:spPr bwMode="auto">
          <a:xfrm>
            <a:off x="2691364" y="3852863"/>
            <a:ext cx="29655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Needles</a:t>
            </a:r>
          </a:p>
        </p:txBody>
      </p:sp>
      <p:sp>
        <p:nvSpPr>
          <p:cNvPr id="284692" name="Oval 42"/>
          <p:cNvSpPr>
            <a:spLocks noChangeAspect="1" noChangeArrowheads="1"/>
          </p:cNvSpPr>
          <p:nvPr/>
        </p:nvSpPr>
        <p:spPr bwMode="auto">
          <a:xfrm>
            <a:off x="4118372" y="4192191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93" name="Text Box 43"/>
          <p:cNvSpPr txBox="1">
            <a:spLocks noChangeArrowheads="1"/>
          </p:cNvSpPr>
          <p:nvPr/>
        </p:nvSpPr>
        <p:spPr bwMode="auto">
          <a:xfrm>
            <a:off x="3890145" y="4168379"/>
            <a:ext cx="20999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Belen</a:t>
            </a:r>
          </a:p>
        </p:txBody>
      </p:sp>
      <p:sp>
        <p:nvSpPr>
          <p:cNvPr id="284696" name="Oval 46"/>
          <p:cNvSpPr>
            <a:spLocks noChangeAspect="1" noChangeArrowheads="1"/>
          </p:cNvSpPr>
          <p:nvPr/>
        </p:nvSpPr>
        <p:spPr bwMode="auto">
          <a:xfrm>
            <a:off x="4893470" y="4145758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697" name="Text Box 47"/>
          <p:cNvSpPr txBox="1">
            <a:spLocks noChangeArrowheads="1"/>
          </p:cNvSpPr>
          <p:nvPr/>
        </p:nvSpPr>
        <p:spPr bwMode="auto">
          <a:xfrm>
            <a:off x="4943773" y="4168379"/>
            <a:ext cx="307778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Amarillo</a:t>
            </a:r>
          </a:p>
        </p:txBody>
      </p:sp>
      <p:sp>
        <p:nvSpPr>
          <p:cNvPr id="284702" name="Oval 54"/>
          <p:cNvSpPr>
            <a:spLocks noChangeAspect="1" noChangeArrowheads="1"/>
          </p:cNvSpPr>
          <p:nvPr/>
        </p:nvSpPr>
        <p:spPr bwMode="auto">
          <a:xfrm>
            <a:off x="4489847" y="3232547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03" name="Text Box 55"/>
          <p:cNvSpPr txBox="1">
            <a:spLocks noChangeArrowheads="1"/>
          </p:cNvSpPr>
          <p:nvPr/>
        </p:nvSpPr>
        <p:spPr bwMode="auto">
          <a:xfrm>
            <a:off x="4150889" y="3299760"/>
            <a:ext cx="26289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Denver</a:t>
            </a:r>
          </a:p>
        </p:txBody>
      </p:sp>
      <p:sp>
        <p:nvSpPr>
          <p:cNvPr id="284704" name="Oval 56"/>
          <p:cNvSpPr>
            <a:spLocks noChangeAspect="1" noChangeArrowheads="1"/>
          </p:cNvSpPr>
          <p:nvPr/>
        </p:nvSpPr>
        <p:spPr bwMode="auto">
          <a:xfrm>
            <a:off x="4830366" y="281702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05" name="Text Box 57"/>
          <p:cNvSpPr txBox="1">
            <a:spLocks noChangeArrowheads="1"/>
          </p:cNvSpPr>
          <p:nvPr/>
        </p:nvSpPr>
        <p:spPr bwMode="auto">
          <a:xfrm>
            <a:off x="4877557" y="2721769"/>
            <a:ext cx="294953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Alliance</a:t>
            </a:r>
          </a:p>
        </p:txBody>
      </p:sp>
      <p:sp>
        <p:nvSpPr>
          <p:cNvPr id="284706" name="Oval 58"/>
          <p:cNvSpPr>
            <a:spLocks noChangeAspect="1" noChangeArrowheads="1"/>
          </p:cNvSpPr>
          <p:nvPr/>
        </p:nvSpPr>
        <p:spPr bwMode="auto">
          <a:xfrm>
            <a:off x="4495801" y="235982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07" name="Text Box 59"/>
          <p:cNvSpPr txBox="1">
            <a:spLocks noChangeArrowheads="1"/>
          </p:cNvSpPr>
          <p:nvPr/>
        </p:nvSpPr>
        <p:spPr bwMode="auto">
          <a:xfrm>
            <a:off x="4545742" y="2265760"/>
            <a:ext cx="25968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Gillette</a:t>
            </a:r>
          </a:p>
        </p:txBody>
      </p:sp>
      <p:sp>
        <p:nvSpPr>
          <p:cNvPr id="284708" name="Oval 60"/>
          <p:cNvSpPr>
            <a:spLocks noChangeAspect="1" noChangeArrowheads="1"/>
          </p:cNvSpPr>
          <p:nvPr/>
        </p:nvSpPr>
        <p:spPr bwMode="auto">
          <a:xfrm>
            <a:off x="4511278" y="2682478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09" name="Text Box 61"/>
          <p:cNvSpPr txBox="1">
            <a:spLocks noChangeArrowheads="1"/>
          </p:cNvSpPr>
          <p:nvPr/>
        </p:nvSpPr>
        <p:spPr bwMode="auto">
          <a:xfrm>
            <a:off x="4132858" y="2680098"/>
            <a:ext cx="355868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Guernsey</a:t>
            </a:r>
          </a:p>
        </p:txBody>
      </p:sp>
      <p:sp>
        <p:nvSpPr>
          <p:cNvPr id="284710" name="Oval 62"/>
          <p:cNvSpPr>
            <a:spLocks noChangeAspect="1" noChangeArrowheads="1"/>
          </p:cNvSpPr>
          <p:nvPr/>
        </p:nvSpPr>
        <p:spPr bwMode="auto">
          <a:xfrm>
            <a:off x="4144566" y="2020491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11" name="Text Box 63"/>
          <p:cNvSpPr txBox="1">
            <a:spLocks noChangeArrowheads="1"/>
          </p:cNvSpPr>
          <p:nvPr/>
        </p:nvSpPr>
        <p:spPr bwMode="auto">
          <a:xfrm>
            <a:off x="3827518" y="1994298"/>
            <a:ext cx="275718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Billings</a:t>
            </a:r>
          </a:p>
        </p:txBody>
      </p:sp>
      <p:sp>
        <p:nvSpPr>
          <p:cNvPr id="284712" name="Oval 64"/>
          <p:cNvSpPr>
            <a:spLocks noChangeAspect="1" noChangeArrowheads="1"/>
          </p:cNvSpPr>
          <p:nvPr/>
        </p:nvSpPr>
        <p:spPr bwMode="auto">
          <a:xfrm>
            <a:off x="5116116" y="1657351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13" name="Text Box 65"/>
          <p:cNvSpPr txBox="1">
            <a:spLocks noChangeArrowheads="1"/>
          </p:cNvSpPr>
          <p:nvPr/>
        </p:nvSpPr>
        <p:spPr bwMode="auto">
          <a:xfrm>
            <a:off x="4887121" y="1693338"/>
            <a:ext cx="20358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Minot</a:t>
            </a:r>
          </a:p>
        </p:txBody>
      </p:sp>
      <p:sp>
        <p:nvSpPr>
          <p:cNvPr id="284714" name="Oval 66"/>
          <p:cNvSpPr>
            <a:spLocks noChangeAspect="1" noChangeArrowheads="1"/>
          </p:cNvSpPr>
          <p:nvPr/>
        </p:nvSpPr>
        <p:spPr bwMode="auto">
          <a:xfrm>
            <a:off x="5151835" y="1926433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15" name="Text Box 67"/>
          <p:cNvSpPr txBox="1">
            <a:spLocks noChangeArrowheads="1"/>
          </p:cNvSpPr>
          <p:nvPr/>
        </p:nvSpPr>
        <p:spPr bwMode="auto">
          <a:xfrm>
            <a:off x="5241392" y="2001844"/>
            <a:ext cx="29014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Mandan</a:t>
            </a:r>
          </a:p>
        </p:txBody>
      </p:sp>
      <p:sp>
        <p:nvSpPr>
          <p:cNvPr id="284716" name="Oval 68"/>
          <p:cNvSpPr>
            <a:spLocks noChangeAspect="1" noChangeArrowheads="1"/>
          </p:cNvSpPr>
          <p:nvPr/>
        </p:nvSpPr>
        <p:spPr bwMode="auto">
          <a:xfrm>
            <a:off x="4917283" y="2072878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17" name="Text Box 69"/>
          <p:cNvSpPr txBox="1">
            <a:spLocks noChangeArrowheads="1"/>
          </p:cNvSpPr>
          <p:nvPr/>
        </p:nvSpPr>
        <p:spPr bwMode="auto">
          <a:xfrm>
            <a:off x="4583263" y="2084785"/>
            <a:ext cx="33823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Hettinger</a:t>
            </a:r>
          </a:p>
        </p:txBody>
      </p:sp>
      <p:sp>
        <p:nvSpPr>
          <p:cNvPr id="284718" name="Oval 70"/>
          <p:cNvSpPr>
            <a:spLocks noChangeAspect="1" noChangeArrowheads="1"/>
          </p:cNvSpPr>
          <p:nvPr/>
        </p:nvSpPr>
        <p:spPr bwMode="auto">
          <a:xfrm>
            <a:off x="6176964" y="2295526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19" name="Text Box 71"/>
          <p:cNvSpPr txBox="1">
            <a:spLocks noChangeArrowheads="1"/>
          </p:cNvSpPr>
          <p:nvPr/>
        </p:nvSpPr>
        <p:spPr bwMode="auto">
          <a:xfrm>
            <a:off x="6261441" y="2165748"/>
            <a:ext cx="46326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Minneapolis/</a:t>
            </a:r>
          </a:p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St. Paul</a:t>
            </a:r>
          </a:p>
        </p:txBody>
      </p:sp>
      <p:sp>
        <p:nvSpPr>
          <p:cNvPr id="284720" name="Oval 72"/>
          <p:cNvSpPr>
            <a:spLocks noChangeAspect="1" noChangeArrowheads="1"/>
          </p:cNvSpPr>
          <p:nvPr/>
        </p:nvSpPr>
        <p:spPr bwMode="auto">
          <a:xfrm>
            <a:off x="6450808" y="2500314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21" name="Text Box 73"/>
          <p:cNvSpPr txBox="1">
            <a:spLocks noChangeArrowheads="1"/>
          </p:cNvSpPr>
          <p:nvPr/>
        </p:nvSpPr>
        <p:spPr bwMode="auto">
          <a:xfrm>
            <a:off x="6521827" y="2458642"/>
            <a:ext cx="37350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La Crosse</a:t>
            </a:r>
          </a:p>
        </p:txBody>
      </p:sp>
      <p:sp>
        <p:nvSpPr>
          <p:cNvPr id="284722" name="Oval 74"/>
          <p:cNvSpPr>
            <a:spLocks noChangeAspect="1" noChangeArrowheads="1"/>
          </p:cNvSpPr>
          <p:nvPr/>
        </p:nvSpPr>
        <p:spPr bwMode="auto">
          <a:xfrm>
            <a:off x="5748339" y="2776539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23" name="Text Box 75"/>
          <p:cNvSpPr txBox="1">
            <a:spLocks noChangeArrowheads="1"/>
          </p:cNvSpPr>
          <p:nvPr/>
        </p:nvSpPr>
        <p:spPr bwMode="auto">
          <a:xfrm>
            <a:off x="5358977" y="2752726"/>
            <a:ext cx="375103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Sioux City</a:t>
            </a:r>
          </a:p>
        </p:txBody>
      </p:sp>
      <p:sp>
        <p:nvSpPr>
          <p:cNvPr id="284724" name="Oval 76"/>
          <p:cNvSpPr>
            <a:spLocks noChangeAspect="1" noChangeArrowheads="1"/>
          </p:cNvSpPr>
          <p:nvPr/>
        </p:nvSpPr>
        <p:spPr bwMode="auto">
          <a:xfrm>
            <a:off x="5684045" y="310396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25" name="Text Box 77"/>
          <p:cNvSpPr txBox="1">
            <a:spLocks noChangeArrowheads="1"/>
          </p:cNvSpPr>
          <p:nvPr/>
        </p:nvSpPr>
        <p:spPr bwMode="auto">
          <a:xfrm>
            <a:off x="5753377" y="3062288"/>
            <a:ext cx="270908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Lincoln</a:t>
            </a:r>
          </a:p>
        </p:txBody>
      </p:sp>
      <p:sp>
        <p:nvSpPr>
          <p:cNvPr id="284726" name="Oval 78"/>
          <p:cNvSpPr>
            <a:spLocks noChangeAspect="1" noChangeArrowheads="1"/>
          </p:cNvSpPr>
          <p:nvPr/>
        </p:nvSpPr>
        <p:spPr bwMode="auto">
          <a:xfrm>
            <a:off x="5380435" y="3050383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28" name="Oval 80"/>
          <p:cNvSpPr>
            <a:spLocks noChangeAspect="1" noChangeArrowheads="1"/>
          </p:cNvSpPr>
          <p:nvPr/>
        </p:nvSpPr>
        <p:spPr bwMode="auto">
          <a:xfrm>
            <a:off x="5128022" y="3196828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29" name="Text Box 81"/>
          <p:cNvSpPr txBox="1">
            <a:spLocks noChangeArrowheads="1"/>
          </p:cNvSpPr>
          <p:nvPr/>
        </p:nvSpPr>
        <p:spPr bwMode="auto">
          <a:xfrm>
            <a:off x="5038268" y="3074194"/>
            <a:ext cx="29976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McCook</a:t>
            </a:r>
          </a:p>
        </p:txBody>
      </p:sp>
      <p:sp>
        <p:nvSpPr>
          <p:cNvPr id="284730" name="Oval 82"/>
          <p:cNvSpPr>
            <a:spLocks noChangeAspect="1" noChangeArrowheads="1"/>
          </p:cNvSpPr>
          <p:nvPr/>
        </p:nvSpPr>
        <p:spPr bwMode="auto">
          <a:xfrm>
            <a:off x="3523060" y="2915841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31" name="Text Box 83"/>
          <p:cNvSpPr txBox="1">
            <a:spLocks noChangeArrowheads="1"/>
          </p:cNvSpPr>
          <p:nvPr/>
        </p:nvSpPr>
        <p:spPr bwMode="auto">
          <a:xfrm>
            <a:off x="3016389" y="2962276"/>
            <a:ext cx="50494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Salt Lake City</a:t>
            </a:r>
          </a:p>
        </p:txBody>
      </p:sp>
      <p:sp>
        <p:nvSpPr>
          <p:cNvPr id="284732" name="Oval 84"/>
          <p:cNvSpPr>
            <a:spLocks noChangeAspect="1" noChangeArrowheads="1"/>
          </p:cNvSpPr>
          <p:nvPr/>
        </p:nvSpPr>
        <p:spPr bwMode="auto">
          <a:xfrm>
            <a:off x="5684045" y="1926433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33" name="Text Box 85"/>
          <p:cNvSpPr txBox="1">
            <a:spLocks noChangeArrowheads="1"/>
          </p:cNvSpPr>
          <p:nvPr/>
        </p:nvSpPr>
        <p:spPr bwMode="auto">
          <a:xfrm>
            <a:off x="5731035" y="1838326"/>
            <a:ext cx="21320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Fargo</a:t>
            </a:r>
          </a:p>
        </p:txBody>
      </p:sp>
      <p:sp>
        <p:nvSpPr>
          <p:cNvPr id="284734" name="Oval 87"/>
          <p:cNvSpPr>
            <a:spLocks noChangeAspect="1" noChangeArrowheads="1"/>
          </p:cNvSpPr>
          <p:nvPr/>
        </p:nvSpPr>
        <p:spPr bwMode="auto">
          <a:xfrm>
            <a:off x="6316266" y="1956197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35" name="Text Box 88"/>
          <p:cNvSpPr txBox="1">
            <a:spLocks noChangeArrowheads="1"/>
          </p:cNvSpPr>
          <p:nvPr/>
        </p:nvSpPr>
        <p:spPr bwMode="auto">
          <a:xfrm>
            <a:off x="6337291" y="1849829"/>
            <a:ext cx="31579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Superior</a:t>
            </a:r>
          </a:p>
        </p:txBody>
      </p:sp>
      <p:sp>
        <p:nvSpPr>
          <p:cNvPr id="284738" name="Oval 91"/>
          <p:cNvSpPr>
            <a:spLocks noChangeAspect="1" noChangeArrowheads="1"/>
          </p:cNvSpPr>
          <p:nvPr/>
        </p:nvSpPr>
        <p:spPr bwMode="auto">
          <a:xfrm>
            <a:off x="5988845" y="3431383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39" name="Text Box 92"/>
          <p:cNvSpPr txBox="1">
            <a:spLocks noChangeArrowheads="1"/>
          </p:cNvSpPr>
          <p:nvPr/>
        </p:nvSpPr>
        <p:spPr bwMode="auto">
          <a:xfrm>
            <a:off x="6039956" y="3459957"/>
            <a:ext cx="44243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Kansas City</a:t>
            </a:r>
          </a:p>
        </p:txBody>
      </p:sp>
      <p:sp>
        <p:nvSpPr>
          <p:cNvPr id="284740" name="Oval 93"/>
          <p:cNvSpPr>
            <a:spLocks noChangeAspect="1" noChangeArrowheads="1"/>
          </p:cNvSpPr>
          <p:nvPr/>
        </p:nvSpPr>
        <p:spPr bwMode="auto">
          <a:xfrm>
            <a:off x="6591301" y="3051572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41" name="Text Box 94"/>
          <p:cNvSpPr txBox="1">
            <a:spLocks noChangeArrowheads="1"/>
          </p:cNvSpPr>
          <p:nvPr/>
        </p:nvSpPr>
        <p:spPr bwMode="auto">
          <a:xfrm>
            <a:off x="6222156" y="2957513"/>
            <a:ext cx="37991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Galesburg</a:t>
            </a:r>
          </a:p>
        </p:txBody>
      </p:sp>
      <p:sp>
        <p:nvSpPr>
          <p:cNvPr id="284742" name="Oval 95"/>
          <p:cNvSpPr>
            <a:spLocks noChangeAspect="1" noChangeArrowheads="1"/>
          </p:cNvSpPr>
          <p:nvPr/>
        </p:nvSpPr>
        <p:spPr bwMode="auto">
          <a:xfrm>
            <a:off x="6984208" y="2833689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43" name="Text Box 96"/>
          <p:cNvSpPr txBox="1">
            <a:spLocks noChangeArrowheads="1"/>
          </p:cNvSpPr>
          <p:nvPr/>
        </p:nvSpPr>
        <p:spPr bwMode="auto">
          <a:xfrm>
            <a:off x="7056561" y="2792017"/>
            <a:ext cx="302968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Chicago</a:t>
            </a:r>
          </a:p>
        </p:txBody>
      </p:sp>
      <p:sp>
        <p:nvSpPr>
          <p:cNvPr id="284746" name="Oval 99"/>
          <p:cNvSpPr>
            <a:spLocks noChangeAspect="1" noChangeArrowheads="1"/>
          </p:cNvSpPr>
          <p:nvPr/>
        </p:nvSpPr>
        <p:spPr bwMode="auto">
          <a:xfrm>
            <a:off x="6644878" y="348377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47" name="Text Box 100"/>
          <p:cNvSpPr txBox="1">
            <a:spLocks noChangeArrowheads="1"/>
          </p:cNvSpPr>
          <p:nvPr/>
        </p:nvSpPr>
        <p:spPr bwMode="auto">
          <a:xfrm>
            <a:off x="6832454" y="3490393"/>
            <a:ext cx="32220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St. Louis</a:t>
            </a:r>
          </a:p>
        </p:txBody>
      </p:sp>
      <p:sp>
        <p:nvSpPr>
          <p:cNvPr id="284748" name="Oval 101"/>
          <p:cNvSpPr>
            <a:spLocks noChangeAspect="1" noChangeArrowheads="1"/>
          </p:cNvSpPr>
          <p:nvPr/>
        </p:nvSpPr>
        <p:spPr bwMode="auto">
          <a:xfrm>
            <a:off x="6205539" y="378857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49" name="Text Box 102"/>
          <p:cNvSpPr txBox="1">
            <a:spLocks noChangeArrowheads="1"/>
          </p:cNvSpPr>
          <p:nvPr/>
        </p:nvSpPr>
        <p:spPr bwMode="auto">
          <a:xfrm>
            <a:off x="6304811" y="3706417"/>
            <a:ext cx="399148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Springfield</a:t>
            </a:r>
          </a:p>
        </p:txBody>
      </p:sp>
      <p:sp>
        <p:nvSpPr>
          <p:cNvPr id="284750" name="Oval 103"/>
          <p:cNvSpPr>
            <a:spLocks noChangeAspect="1" noChangeArrowheads="1"/>
          </p:cNvSpPr>
          <p:nvPr/>
        </p:nvSpPr>
        <p:spPr bwMode="auto">
          <a:xfrm>
            <a:off x="6731795" y="4163616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51" name="Text Box 104"/>
          <p:cNvSpPr txBox="1">
            <a:spLocks noChangeArrowheads="1"/>
          </p:cNvSpPr>
          <p:nvPr/>
        </p:nvSpPr>
        <p:spPr bwMode="auto">
          <a:xfrm>
            <a:off x="6803206" y="4057651"/>
            <a:ext cx="33342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Memphis</a:t>
            </a:r>
          </a:p>
        </p:txBody>
      </p:sp>
      <p:sp>
        <p:nvSpPr>
          <p:cNvPr id="284752" name="Oval 105"/>
          <p:cNvSpPr>
            <a:spLocks noChangeAspect="1" noChangeArrowheads="1"/>
          </p:cNvSpPr>
          <p:nvPr/>
        </p:nvSpPr>
        <p:spPr bwMode="auto">
          <a:xfrm>
            <a:off x="7247335" y="4432697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53" name="Text Box 106"/>
          <p:cNvSpPr txBox="1">
            <a:spLocks noChangeArrowheads="1"/>
          </p:cNvSpPr>
          <p:nvPr/>
        </p:nvSpPr>
        <p:spPr bwMode="auto">
          <a:xfrm>
            <a:off x="7309856" y="4391026"/>
            <a:ext cx="448841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Birmingham</a:t>
            </a:r>
          </a:p>
        </p:txBody>
      </p:sp>
      <p:sp>
        <p:nvSpPr>
          <p:cNvPr id="284754" name="Oval 107"/>
          <p:cNvSpPr>
            <a:spLocks noChangeAspect="1" noChangeArrowheads="1"/>
          </p:cNvSpPr>
          <p:nvPr/>
        </p:nvSpPr>
        <p:spPr bwMode="auto">
          <a:xfrm>
            <a:off x="5784058" y="4011216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56" name="Oval 111"/>
          <p:cNvSpPr>
            <a:spLocks noChangeAspect="1" noChangeArrowheads="1"/>
          </p:cNvSpPr>
          <p:nvPr/>
        </p:nvSpPr>
        <p:spPr bwMode="auto">
          <a:xfrm>
            <a:off x="5815014" y="3982641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57" name="Text Box 112"/>
          <p:cNvSpPr txBox="1">
            <a:spLocks noChangeArrowheads="1"/>
          </p:cNvSpPr>
          <p:nvPr/>
        </p:nvSpPr>
        <p:spPr bwMode="auto">
          <a:xfrm>
            <a:off x="5884490" y="3974307"/>
            <a:ext cx="20037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Tulsa</a:t>
            </a:r>
          </a:p>
        </p:txBody>
      </p:sp>
      <p:sp>
        <p:nvSpPr>
          <p:cNvPr id="284758" name="Oval 113"/>
          <p:cNvSpPr>
            <a:spLocks noChangeAspect="1" noChangeArrowheads="1"/>
          </p:cNvSpPr>
          <p:nvPr/>
        </p:nvSpPr>
        <p:spPr bwMode="auto">
          <a:xfrm>
            <a:off x="5561410" y="4121945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59" name="Text Box 114"/>
          <p:cNvSpPr txBox="1">
            <a:spLocks noChangeArrowheads="1"/>
          </p:cNvSpPr>
          <p:nvPr/>
        </p:nvSpPr>
        <p:spPr bwMode="auto">
          <a:xfrm>
            <a:off x="5185940" y="4049317"/>
            <a:ext cx="37189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Oklahoma</a:t>
            </a:r>
          </a:p>
          <a:p>
            <a:pPr algn="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City</a:t>
            </a:r>
          </a:p>
        </p:txBody>
      </p:sp>
      <p:sp>
        <p:nvSpPr>
          <p:cNvPr id="284760" name="Oval 115"/>
          <p:cNvSpPr>
            <a:spLocks noChangeAspect="1" noChangeArrowheads="1"/>
          </p:cNvSpPr>
          <p:nvPr/>
        </p:nvSpPr>
        <p:spPr bwMode="auto">
          <a:xfrm>
            <a:off x="5579270" y="460891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61" name="Text Box 116"/>
          <p:cNvSpPr txBox="1">
            <a:spLocks noChangeArrowheads="1"/>
          </p:cNvSpPr>
          <p:nvPr/>
        </p:nvSpPr>
        <p:spPr bwMode="auto">
          <a:xfrm>
            <a:off x="5299399" y="4507438"/>
            <a:ext cx="23243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Haslet</a:t>
            </a:r>
          </a:p>
        </p:txBody>
      </p:sp>
      <p:sp>
        <p:nvSpPr>
          <p:cNvPr id="284762" name="Oval 117"/>
          <p:cNvSpPr>
            <a:spLocks noChangeAspect="1" noChangeArrowheads="1"/>
          </p:cNvSpPr>
          <p:nvPr/>
        </p:nvSpPr>
        <p:spPr bwMode="auto">
          <a:xfrm>
            <a:off x="5584033" y="4655345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63" name="Text Box 118"/>
          <p:cNvSpPr txBox="1">
            <a:spLocks noChangeArrowheads="1"/>
          </p:cNvSpPr>
          <p:nvPr/>
        </p:nvSpPr>
        <p:spPr bwMode="auto">
          <a:xfrm>
            <a:off x="5223370" y="4635104"/>
            <a:ext cx="335028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Ft. Worth</a:t>
            </a:r>
          </a:p>
        </p:txBody>
      </p:sp>
      <p:sp>
        <p:nvSpPr>
          <p:cNvPr id="284764" name="Oval 119"/>
          <p:cNvSpPr>
            <a:spLocks noChangeAspect="1" noChangeArrowheads="1"/>
          </p:cNvSpPr>
          <p:nvPr/>
        </p:nvSpPr>
        <p:spPr bwMode="auto">
          <a:xfrm>
            <a:off x="5089922" y="4677966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65" name="Text Box 120"/>
          <p:cNvSpPr txBox="1">
            <a:spLocks noChangeArrowheads="1"/>
          </p:cNvSpPr>
          <p:nvPr/>
        </p:nvSpPr>
        <p:spPr bwMode="auto">
          <a:xfrm>
            <a:off x="4671546" y="4693444"/>
            <a:ext cx="424796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Sweetwater</a:t>
            </a:r>
          </a:p>
        </p:txBody>
      </p:sp>
      <p:sp>
        <p:nvSpPr>
          <p:cNvPr id="284766" name="Oval 121"/>
          <p:cNvSpPr>
            <a:spLocks noChangeAspect="1" noChangeArrowheads="1"/>
          </p:cNvSpPr>
          <p:nvPr/>
        </p:nvSpPr>
        <p:spPr bwMode="auto">
          <a:xfrm>
            <a:off x="5578078" y="4958953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67" name="Text Box 122"/>
          <p:cNvSpPr txBox="1">
            <a:spLocks noChangeArrowheads="1"/>
          </p:cNvSpPr>
          <p:nvPr/>
        </p:nvSpPr>
        <p:spPr bwMode="auto">
          <a:xfrm>
            <a:off x="5253312" y="4998379"/>
            <a:ext cx="26930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Temple</a:t>
            </a:r>
          </a:p>
        </p:txBody>
      </p:sp>
      <p:sp>
        <p:nvSpPr>
          <p:cNvPr id="284768" name="Oval 123"/>
          <p:cNvSpPr>
            <a:spLocks noChangeAspect="1" noChangeArrowheads="1"/>
          </p:cNvSpPr>
          <p:nvPr/>
        </p:nvSpPr>
        <p:spPr bwMode="auto">
          <a:xfrm>
            <a:off x="5751910" y="4866085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69" name="Text Box 124"/>
          <p:cNvSpPr txBox="1">
            <a:spLocks noChangeArrowheads="1"/>
          </p:cNvSpPr>
          <p:nvPr/>
        </p:nvSpPr>
        <p:spPr bwMode="auto">
          <a:xfrm>
            <a:off x="5795255" y="4783932"/>
            <a:ext cx="26930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Teague</a:t>
            </a:r>
          </a:p>
        </p:txBody>
      </p:sp>
      <p:sp>
        <p:nvSpPr>
          <p:cNvPr id="284770" name="Oval 125"/>
          <p:cNvSpPr>
            <a:spLocks noChangeAspect="1" noChangeArrowheads="1"/>
          </p:cNvSpPr>
          <p:nvPr/>
        </p:nvSpPr>
        <p:spPr bwMode="auto">
          <a:xfrm>
            <a:off x="5906691" y="5213747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71" name="Text Box 126"/>
          <p:cNvSpPr txBox="1">
            <a:spLocks noChangeArrowheads="1"/>
          </p:cNvSpPr>
          <p:nvPr/>
        </p:nvSpPr>
        <p:spPr bwMode="auto">
          <a:xfrm>
            <a:off x="5972926" y="5279903"/>
            <a:ext cx="310983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Houston</a:t>
            </a:r>
          </a:p>
        </p:txBody>
      </p:sp>
      <p:sp>
        <p:nvSpPr>
          <p:cNvPr id="284772" name="Oval 127"/>
          <p:cNvSpPr>
            <a:spLocks noChangeAspect="1" noChangeArrowheads="1"/>
          </p:cNvSpPr>
          <p:nvPr/>
        </p:nvSpPr>
        <p:spPr bwMode="auto">
          <a:xfrm>
            <a:off x="5894785" y="5166122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74" name="Text Box 130"/>
          <p:cNvSpPr txBox="1">
            <a:spLocks noChangeArrowheads="1"/>
          </p:cNvSpPr>
          <p:nvPr/>
        </p:nvSpPr>
        <p:spPr bwMode="auto">
          <a:xfrm>
            <a:off x="6856340" y="5107782"/>
            <a:ext cx="46647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New Orleans</a:t>
            </a:r>
          </a:p>
        </p:txBody>
      </p:sp>
      <p:sp>
        <p:nvSpPr>
          <p:cNvPr id="284775" name="Oval 131"/>
          <p:cNvSpPr>
            <a:spLocks noChangeAspect="1" noChangeArrowheads="1"/>
          </p:cNvSpPr>
          <p:nvPr/>
        </p:nvSpPr>
        <p:spPr bwMode="auto">
          <a:xfrm>
            <a:off x="3256360" y="4294585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76" name="Text Box 132"/>
          <p:cNvSpPr txBox="1">
            <a:spLocks noChangeArrowheads="1"/>
          </p:cNvSpPr>
          <p:nvPr/>
        </p:nvSpPr>
        <p:spPr bwMode="auto">
          <a:xfrm>
            <a:off x="3329332" y="4252913"/>
            <a:ext cx="29816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Phoenix</a:t>
            </a:r>
          </a:p>
        </p:txBody>
      </p:sp>
      <p:sp>
        <p:nvSpPr>
          <p:cNvPr id="284777" name="Oval 133"/>
          <p:cNvSpPr>
            <a:spLocks noChangeAspect="1" noChangeArrowheads="1"/>
          </p:cNvSpPr>
          <p:nvPr/>
        </p:nvSpPr>
        <p:spPr bwMode="auto">
          <a:xfrm>
            <a:off x="4104085" y="4747022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78" name="Text Box 134"/>
          <p:cNvSpPr txBox="1">
            <a:spLocks noChangeArrowheads="1"/>
          </p:cNvSpPr>
          <p:nvPr/>
        </p:nvSpPr>
        <p:spPr bwMode="auto">
          <a:xfrm>
            <a:off x="4180930" y="4705351"/>
            <a:ext cx="27732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El Paso</a:t>
            </a:r>
          </a:p>
        </p:txBody>
      </p:sp>
      <p:sp>
        <p:nvSpPr>
          <p:cNvPr id="284779" name="Oval 139"/>
          <p:cNvSpPr>
            <a:spLocks noChangeAspect="1" noChangeArrowheads="1"/>
          </p:cNvSpPr>
          <p:nvPr/>
        </p:nvSpPr>
        <p:spPr bwMode="auto">
          <a:xfrm>
            <a:off x="2270523" y="1697831"/>
            <a:ext cx="34528" cy="3452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80" name="Text Box 140"/>
          <p:cNvSpPr txBox="1">
            <a:spLocks noChangeArrowheads="1"/>
          </p:cNvSpPr>
          <p:nvPr/>
        </p:nvSpPr>
        <p:spPr bwMode="auto">
          <a:xfrm>
            <a:off x="1911956" y="1685137"/>
            <a:ext cx="310983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Portland</a:t>
            </a:r>
          </a:p>
        </p:txBody>
      </p:sp>
      <p:sp>
        <p:nvSpPr>
          <p:cNvPr id="284781" name="Oval 141"/>
          <p:cNvSpPr>
            <a:spLocks noChangeAspect="1" noChangeArrowheads="1"/>
          </p:cNvSpPr>
          <p:nvPr/>
        </p:nvSpPr>
        <p:spPr bwMode="auto">
          <a:xfrm>
            <a:off x="2416970" y="989410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82" name="Text Box 142"/>
          <p:cNvSpPr txBox="1">
            <a:spLocks noChangeArrowheads="1"/>
          </p:cNvSpPr>
          <p:nvPr/>
        </p:nvSpPr>
        <p:spPr bwMode="auto">
          <a:xfrm>
            <a:off x="2486501" y="947738"/>
            <a:ext cx="394339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Vancouver</a:t>
            </a:r>
          </a:p>
        </p:txBody>
      </p:sp>
      <p:sp>
        <p:nvSpPr>
          <p:cNvPr id="284783" name="Oval 143"/>
          <p:cNvSpPr>
            <a:spLocks noChangeAspect="1" noChangeArrowheads="1"/>
          </p:cNvSpPr>
          <p:nvPr/>
        </p:nvSpPr>
        <p:spPr bwMode="auto">
          <a:xfrm>
            <a:off x="5643564" y="3812383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84" name="Text Box 144"/>
          <p:cNvSpPr txBox="1">
            <a:spLocks noChangeArrowheads="1"/>
          </p:cNvSpPr>
          <p:nvPr/>
        </p:nvSpPr>
        <p:spPr bwMode="auto">
          <a:xfrm>
            <a:off x="5689101" y="3708797"/>
            <a:ext cx="349455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Arkansas</a:t>
            </a:r>
          </a:p>
          <a:p>
            <a:pPr algn="ctr">
              <a:lnSpc>
                <a:spcPct val="85000"/>
              </a:lnSpc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City</a:t>
            </a:r>
          </a:p>
        </p:txBody>
      </p:sp>
      <p:sp>
        <p:nvSpPr>
          <p:cNvPr id="284785" name="Oval 149"/>
          <p:cNvSpPr>
            <a:spLocks noChangeAspect="1" noChangeArrowheads="1"/>
          </p:cNvSpPr>
          <p:nvPr/>
        </p:nvSpPr>
        <p:spPr bwMode="auto">
          <a:xfrm>
            <a:off x="5372101" y="3881439"/>
            <a:ext cx="41672" cy="416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84786" name="Text Box 150"/>
          <p:cNvSpPr txBox="1">
            <a:spLocks noChangeArrowheads="1"/>
          </p:cNvSpPr>
          <p:nvPr/>
        </p:nvSpPr>
        <p:spPr bwMode="auto">
          <a:xfrm>
            <a:off x="5153680" y="3799285"/>
            <a:ext cx="21961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>
                <a:solidFill>
                  <a:prstClr val="black"/>
                </a:solidFill>
              </a:rPr>
              <a:t>Avard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008" y="4730570"/>
            <a:ext cx="3505703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buClr>
                <a:srgbClr val="FF9900"/>
              </a:buClr>
              <a:buSzPct val="55000"/>
            </a:pPr>
            <a:r>
              <a:rPr lang="en-US" altLang="en-US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BNSF Hazmat Responder Locations</a:t>
            </a:r>
          </a:p>
        </p:txBody>
      </p:sp>
      <p:pic>
        <p:nvPicPr>
          <p:cNvPr id="119" name="Picture 1" descr="New New Logo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47" y="5512963"/>
            <a:ext cx="3129556" cy="3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 Box 24"/>
          <p:cNvSpPr txBox="1">
            <a:spLocks noChangeArrowheads="1"/>
          </p:cNvSpPr>
          <p:nvPr/>
        </p:nvSpPr>
        <p:spPr bwMode="auto">
          <a:xfrm>
            <a:off x="1534907" y="2982097"/>
            <a:ext cx="375103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Richmond</a:t>
            </a:r>
          </a:p>
        </p:txBody>
      </p:sp>
      <p:sp>
        <p:nvSpPr>
          <p:cNvPr id="138" name="Text Box 24"/>
          <p:cNvSpPr txBox="1">
            <a:spLocks noChangeArrowheads="1"/>
          </p:cNvSpPr>
          <p:nvPr/>
        </p:nvSpPr>
        <p:spPr bwMode="auto">
          <a:xfrm>
            <a:off x="2453881" y="3349144"/>
            <a:ext cx="256481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Fresno</a:t>
            </a:r>
          </a:p>
        </p:txBody>
      </p:sp>
      <p:sp>
        <p:nvSpPr>
          <p:cNvPr id="139" name="Text Box 24"/>
          <p:cNvSpPr txBox="1">
            <a:spLocks noChangeArrowheads="1"/>
          </p:cNvSpPr>
          <p:nvPr/>
        </p:nvSpPr>
        <p:spPr bwMode="auto">
          <a:xfrm>
            <a:off x="6353137" y="4991202"/>
            <a:ext cx="339837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Lafayette</a:t>
            </a:r>
          </a:p>
        </p:txBody>
      </p:sp>
      <p:sp>
        <p:nvSpPr>
          <p:cNvPr id="140" name="Text Box 24"/>
          <p:cNvSpPr txBox="1">
            <a:spLocks noChangeArrowheads="1"/>
          </p:cNvSpPr>
          <p:nvPr/>
        </p:nvSpPr>
        <p:spPr bwMode="auto">
          <a:xfrm>
            <a:off x="3526965" y="3820834"/>
            <a:ext cx="30938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Winslow</a:t>
            </a:r>
          </a:p>
        </p:txBody>
      </p:sp>
      <p:sp>
        <p:nvSpPr>
          <p:cNvPr id="154" name="Text Box 24"/>
          <p:cNvSpPr txBox="1">
            <a:spLocks noChangeArrowheads="1"/>
          </p:cNvSpPr>
          <p:nvPr/>
        </p:nvSpPr>
        <p:spPr bwMode="auto">
          <a:xfrm>
            <a:off x="2699699" y="1832658"/>
            <a:ext cx="402354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Kennewick</a:t>
            </a:r>
          </a:p>
        </p:txBody>
      </p:sp>
      <p:sp>
        <p:nvSpPr>
          <p:cNvPr id="155" name="Text Box 24"/>
          <p:cNvSpPr txBox="1">
            <a:spLocks noChangeArrowheads="1"/>
          </p:cNvSpPr>
          <p:nvPr/>
        </p:nvSpPr>
        <p:spPr bwMode="auto">
          <a:xfrm>
            <a:off x="2949656" y="1666842"/>
            <a:ext cx="227627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Pasco</a:t>
            </a:r>
          </a:p>
        </p:txBody>
      </p:sp>
      <p:sp>
        <p:nvSpPr>
          <p:cNvPr id="156" name="Text Box 24"/>
          <p:cNvSpPr txBox="1">
            <a:spLocks noChangeArrowheads="1"/>
          </p:cNvSpPr>
          <p:nvPr/>
        </p:nvSpPr>
        <p:spPr bwMode="auto">
          <a:xfrm>
            <a:off x="4491908" y="4099339"/>
            <a:ext cx="230833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Clovis</a:t>
            </a:r>
          </a:p>
        </p:txBody>
      </p:sp>
      <p:sp>
        <p:nvSpPr>
          <p:cNvPr id="157" name="Text Box 24"/>
          <p:cNvSpPr txBox="1">
            <a:spLocks noChangeArrowheads="1"/>
          </p:cNvSpPr>
          <p:nvPr/>
        </p:nvSpPr>
        <p:spPr bwMode="auto">
          <a:xfrm>
            <a:off x="5210131" y="1064755"/>
            <a:ext cx="336632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Manitoba</a:t>
            </a:r>
          </a:p>
        </p:txBody>
      </p:sp>
      <p:sp>
        <p:nvSpPr>
          <p:cNvPr id="192" name="Text Box 24"/>
          <p:cNvSpPr txBox="1">
            <a:spLocks noChangeArrowheads="1"/>
          </p:cNvSpPr>
          <p:nvPr/>
        </p:nvSpPr>
        <p:spPr bwMode="auto">
          <a:xfrm flipH="1">
            <a:off x="3893099" y="1369186"/>
            <a:ext cx="453520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Great Falls</a:t>
            </a:r>
          </a:p>
        </p:txBody>
      </p:sp>
      <p:sp>
        <p:nvSpPr>
          <p:cNvPr id="193" name="Text Box 24"/>
          <p:cNvSpPr txBox="1">
            <a:spLocks noChangeArrowheads="1"/>
          </p:cNvSpPr>
          <p:nvPr/>
        </p:nvSpPr>
        <p:spPr bwMode="auto">
          <a:xfrm>
            <a:off x="3564677" y="1869685"/>
            <a:ext cx="253275" cy="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</a:pPr>
            <a:r>
              <a:rPr lang="en-US" altLang="en-US" sz="600" dirty="0">
                <a:solidFill>
                  <a:prstClr val="black"/>
                </a:solidFill>
              </a:rPr>
              <a:t>Helena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801" y="5112344"/>
            <a:ext cx="1951817" cy="268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  <a:buFont typeface="Wingdings" pitchFamily="2" charset="2"/>
              <a:buNone/>
              <a:defRPr/>
            </a:pPr>
            <a:r>
              <a:rPr lang="en-US" sz="1350" b="1" dirty="0">
                <a:solidFill>
                  <a:prstClr val="black"/>
                </a:solidFill>
              </a:rPr>
              <a:t>BNSF Hazmat Responder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197809" y="5493688"/>
            <a:ext cx="4940861" cy="47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  <a:buFont typeface="Wingdings" pitchFamily="2" charset="2"/>
              <a:buNone/>
              <a:defRPr/>
            </a:pPr>
            <a:r>
              <a:rPr lang="en-US" sz="1350" b="1" dirty="0">
                <a:solidFill>
                  <a:prstClr val="black"/>
                </a:solidFill>
              </a:rPr>
              <a:t>** 260 BNSF HMERT Responders at 67 Locations</a:t>
            </a:r>
          </a:p>
          <a:p>
            <a:pPr>
              <a:lnSpc>
                <a:spcPct val="85000"/>
              </a:lnSpc>
              <a:spcBef>
                <a:spcPct val="40000"/>
              </a:spcBef>
              <a:buClr>
                <a:srgbClr val="FF9900"/>
              </a:buClr>
              <a:buSzPct val="55000"/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prstClr val="black"/>
                </a:solidFill>
              </a:rPr>
              <a:t>Updated June 2016</a:t>
            </a:r>
          </a:p>
        </p:txBody>
      </p:sp>
      <p:sp>
        <p:nvSpPr>
          <p:cNvPr id="194" name="Oval 193"/>
          <p:cNvSpPr/>
          <p:nvPr/>
        </p:nvSpPr>
        <p:spPr>
          <a:xfrm>
            <a:off x="260798" y="5126596"/>
            <a:ext cx="202842" cy="20284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27123" y="225138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4145387" y="1979322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260242" y="1436800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74542" y="1560759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247363" y="164608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4003719" y="468710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3451537" y="397071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3140835" y="423956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463085" y="3986817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500111" y="382100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285999" y="3606889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255413" y="332516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289220" y="393208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1983346" y="314003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1778894" y="3070807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105695" y="228680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438936" y="126776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5566892" y="1237177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677195" y="165091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680138" y="167827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3813756" y="145450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778616" y="1510854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414511" y="141265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3123126" y="1430360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251083" y="1940686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6655158" y="278908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6769458" y="2980654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5705341" y="4978489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4689520" y="1634812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4523704" y="1623543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5120962" y="1631593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6616521" y="3445903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6875708" y="2768153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651937" y="4138144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631009" y="5102449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4794160" y="4038332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4551071" y="4220247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4124459" y="399647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4132508" y="4149412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5824470" y="194873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5552404" y="170564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5058177" y="1926197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592928" y="188595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4436771" y="316900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5719830" y="394013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43222" y="3764656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5800322" y="5150744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5576551" y="488833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5594260" y="4587294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5582991" y="442147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5050127" y="3154519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4720106" y="278586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4641223" y="2388226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4446430" y="234798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4502776" y="2645804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6593983" y="3008022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5684413" y="339277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5875985" y="3391168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5710171" y="3138421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5554014" y="3078856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5803542" y="3521567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5473520" y="3548935"/>
            <a:ext cx="154547" cy="1448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304800"/>
            <a:ext cx="9144000" cy="9144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76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LEGISLATIVE ISSUES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84582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Certification of </a:t>
            </a:r>
            <a:r>
              <a:rPr lang="en-US" sz="2400" b="1" dirty="0" smtClean="0"/>
              <a:t>Railroad Police Officers </a:t>
            </a:r>
            <a:r>
              <a:rPr lang="en-US" sz="2400" dirty="0" smtClean="0"/>
              <a:t>– only 2 states do not allow railroad officers to have police powers.  </a:t>
            </a:r>
            <a:br>
              <a:rPr lang="en-US" sz="2400" dirty="0" smtClean="0"/>
            </a:br>
            <a:r>
              <a:rPr lang="en-US" sz="2400" dirty="0" smtClean="0"/>
              <a:t>Compliment local police.  Emphasis on criminal activity on railroad property.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Railroad information sharing</a:t>
            </a:r>
            <a:r>
              <a:rPr lang="en-US" sz="2400" dirty="0" smtClean="0"/>
              <a:t> legislation to improve communication, training and information sharing with</a:t>
            </a:r>
            <a:br>
              <a:rPr lang="en-US" sz="2400" dirty="0" smtClean="0"/>
            </a:br>
            <a:r>
              <a:rPr lang="en-US" sz="2400" dirty="0" smtClean="0"/>
              <a:t>first responders and emergency managers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</a:t>
            </a:r>
            <a:r>
              <a:rPr lang="en-US" sz="2400" dirty="0" smtClean="0"/>
              <a:t>- currently SF210, Article 4 (bonding bill)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39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92" y="381000"/>
            <a:ext cx="7520940" cy="548640"/>
          </a:xfrm>
        </p:spPr>
        <p:txBody>
          <a:bodyPr/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Questions</a:t>
            </a:r>
            <a:r>
              <a:rPr lang="en-US" sz="4000" i="1" dirty="0" smtClean="0">
                <a:solidFill>
                  <a:srgbClr val="0070C0"/>
                </a:solidFill>
              </a:rPr>
              <a:t>?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71600"/>
            <a:ext cx="7520940" cy="3308877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400" i="1" dirty="0" smtClean="0">
                <a:solidFill>
                  <a:srgbClr val="0070C0"/>
                </a:solidFill>
              </a:rPr>
              <a:t>“Stay on Track…”</a:t>
            </a:r>
          </a:p>
          <a:p>
            <a:pPr algn="ctr"/>
            <a:endParaRPr lang="en-US" sz="4400" i="1" dirty="0">
              <a:solidFill>
                <a:srgbClr val="0070C0"/>
              </a:solidFill>
            </a:endParaRPr>
          </a:p>
          <a:p>
            <a:pPr algn="ctr"/>
            <a:r>
              <a:rPr lang="en-US" sz="4400" i="1" dirty="0" smtClean="0">
                <a:solidFill>
                  <a:srgbClr val="0070C0"/>
                </a:solidFill>
              </a:rPr>
              <a:t>Thank-you! </a:t>
            </a:r>
          </a:p>
        </p:txBody>
      </p:sp>
    </p:spTree>
    <p:extLst>
      <p:ext uri="{BB962C8B-B14F-4D97-AF65-F5344CB8AC3E}">
        <p14:creationId xmlns:p14="http://schemas.microsoft.com/office/powerpoint/2010/main" val="36591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304800"/>
            <a:ext cx="9144000" cy="9144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76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Rail is safe and getting safer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40573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Freight railroads are </a:t>
            </a:r>
            <a:r>
              <a:rPr lang="en-US" sz="2400" b="1" u="sng" dirty="0" smtClean="0"/>
              <a:t>“common carriers” </a:t>
            </a:r>
            <a:r>
              <a:rPr lang="en-US" sz="2400" dirty="0" smtClean="0"/>
              <a:t>required </a:t>
            </a:r>
            <a:r>
              <a:rPr lang="en-US" sz="2400" dirty="0"/>
              <a:t>by </a:t>
            </a:r>
            <a:r>
              <a:rPr lang="en-US" sz="2400" dirty="0" smtClean="0"/>
              <a:t>federal </a:t>
            </a:r>
            <a:r>
              <a:rPr lang="en-US" sz="2400" dirty="0"/>
              <a:t>law to carry all legal cargo, including crude oil </a:t>
            </a:r>
            <a:r>
              <a:rPr lang="en-US" sz="2400" dirty="0" smtClean="0"/>
              <a:t>and </a:t>
            </a:r>
            <a:r>
              <a:rPr lang="en-US" sz="2400" dirty="0"/>
              <a:t>other hazardous </a:t>
            </a:r>
            <a:r>
              <a:rPr lang="en-US" sz="2400" dirty="0" smtClean="0"/>
              <a:t>materials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99.997% </a:t>
            </a:r>
            <a:r>
              <a:rPr lang="en-US" sz="2400" dirty="0"/>
              <a:t>of hazmat carloads are moved without a train accident-related </a:t>
            </a:r>
            <a:r>
              <a:rPr lang="en-US" sz="2400" dirty="0" smtClean="0"/>
              <a:t>release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Rail </a:t>
            </a:r>
            <a:r>
              <a:rPr lang="en-US" sz="2400" dirty="0"/>
              <a:t>accidents have </a:t>
            </a:r>
            <a:r>
              <a:rPr lang="en-US" sz="2400" b="1" dirty="0"/>
              <a:t>dropped by 45% since 2000 </a:t>
            </a:r>
            <a:r>
              <a:rPr lang="en-US" sz="2400" dirty="0"/>
              <a:t>and 80% since </a:t>
            </a:r>
            <a:r>
              <a:rPr lang="en-US" sz="2400" dirty="0" smtClean="0"/>
              <a:t>1980, along with employee injuries, and grade crossing collisions, </a:t>
            </a:r>
            <a:r>
              <a:rPr lang="en-US" sz="2400" dirty="0"/>
              <a:t>as private rail investment has increased </a:t>
            </a:r>
            <a:r>
              <a:rPr lang="en-US" sz="2400" dirty="0" smtClean="0"/>
              <a:t>steadily</a:t>
            </a:r>
          </a:p>
        </p:txBody>
      </p:sp>
    </p:spTree>
    <p:extLst>
      <p:ext uri="{BB962C8B-B14F-4D97-AF65-F5344CB8AC3E}">
        <p14:creationId xmlns:p14="http://schemas.microsoft.com/office/powerpoint/2010/main" val="1280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304800"/>
            <a:ext cx="9144000" cy="9144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76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INVESTMENTS IN SAFETY &amp; INFRASTRUCTURE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19201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Across </a:t>
            </a:r>
            <a:r>
              <a:rPr lang="en-US" sz="1600" dirty="0"/>
              <a:t>the US, freight railroads have invested </a:t>
            </a:r>
            <a:r>
              <a:rPr lang="en-US" sz="1600" b="1" dirty="0"/>
              <a:t>$600 billion in their network since 1980</a:t>
            </a:r>
            <a:r>
              <a:rPr lang="en-US" sz="1600" dirty="0"/>
              <a:t> and spend </a:t>
            </a:r>
            <a:r>
              <a:rPr lang="en-US" sz="1600" b="1" dirty="0"/>
              <a:t>nearly 18% of their revenue on capital expenditures</a:t>
            </a:r>
            <a:r>
              <a:rPr lang="en-US" sz="1600" dirty="0"/>
              <a:t>, 6 times more than the average </a:t>
            </a:r>
            <a:r>
              <a:rPr lang="en-US" sz="1600" dirty="0" smtClean="0"/>
              <a:t>manufacturer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In 2015 &amp; 2016, Minnesota’s railroads invested approximately </a:t>
            </a:r>
            <a:r>
              <a:rPr lang="en-US" sz="1600" b="1" dirty="0" smtClean="0"/>
              <a:t>$700 million </a:t>
            </a:r>
            <a:r>
              <a:rPr lang="en-US" sz="1600" dirty="0" smtClean="0"/>
              <a:t>in </a:t>
            </a:r>
            <a:r>
              <a:rPr lang="en-US" sz="1600" dirty="0"/>
              <a:t>private capital </a:t>
            </a:r>
            <a:r>
              <a:rPr lang="en-US" sz="1600" dirty="0" smtClean="0"/>
              <a:t>improvements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UP invested $108 million in track, bridge and equipment upgrades in Minnesota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CP made $136 million investments in upgrading and improvements to its Minnesota operations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1600" b="1" dirty="0"/>
              <a:t>BNSF</a:t>
            </a:r>
            <a:r>
              <a:rPr lang="en-US" sz="1600" dirty="0"/>
              <a:t> </a:t>
            </a:r>
            <a:r>
              <a:rPr lang="en-US" sz="1600" dirty="0" smtClean="0"/>
              <a:t>invested more than $</a:t>
            </a:r>
            <a:r>
              <a:rPr lang="en-US" sz="1600" b="1" dirty="0" smtClean="0"/>
              <a:t>700 million in last 4 years in MN </a:t>
            </a:r>
            <a:r>
              <a:rPr lang="en-US" sz="1600" dirty="0" smtClean="0"/>
              <a:t>network and plans another $85mm </a:t>
            </a:r>
            <a:r>
              <a:rPr lang="en-US" sz="1600" dirty="0"/>
              <a:t>in </a:t>
            </a:r>
            <a:r>
              <a:rPr lang="en-US" sz="1600" dirty="0" smtClean="0"/>
              <a:t>MN in 2017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Prevention and mitigation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520940" cy="3886200"/>
          </a:xfrm>
        </p:spPr>
        <p:txBody>
          <a:bodyPr>
            <a:normAutofit fontScale="25000" lnSpcReduction="20000"/>
          </a:bodyPr>
          <a:lstStyle/>
          <a:p>
            <a:endParaRPr lang="en-US" sz="7200" b="0" dirty="0"/>
          </a:p>
          <a:p>
            <a:pPr marL="288925" lvl="1" indent="-288925"/>
            <a:r>
              <a:rPr lang="en-US" sz="7200" b="1" dirty="0"/>
              <a:t>Increased Track </a:t>
            </a:r>
            <a:r>
              <a:rPr lang="en-US" sz="7200" b="1" dirty="0" smtClean="0"/>
              <a:t>Inspections </a:t>
            </a:r>
            <a:r>
              <a:rPr lang="en-US" sz="7200" dirty="0" smtClean="0"/>
              <a:t>- BNSF </a:t>
            </a:r>
            <a:r>
              <a:rPr lang="en-US" sz="7200" dirty="0"/>
              <a:t>inspects tracks and bridges more often than required by the FRA. Most BNSF key routes inspected four times weekly and busiest routes daily</a:t>
            </a:r>
          </a:p>
          <a:p>
            <a:pPr marL="288925" lvl="1" indent="-288925"/>
            <a:endParaRPr lang="en-US" sz="7200" dirty="0" smtClean="0"/>
          </a:p>
          <a:p>
            <a:pPr marL="288925" lvl="1" indent="-288925"/>
            <a:r>
              <a:rPr lang="en-US" sz="7200" dirty="0" smtClean="0"/>
              <a:t>Increased </a:t>
            </a:r>
            <a:r>
              <a:rPr lang="en-US" sz="7200" b="1" dirty="0"/>
              <a:t>Trackside Safety Technology</a:t>
            </a:r>
          </a:p>
          <a:p>
            <a:pPr lvl="1"/>
            <a:endParaRPr lang="en-US" sz="7200" dirty="0" smtClean="0"/>
          </a:p>
          <a:p>
            <a:pPr marL="288925" lvl="1" indent="-288925"/>
            <a:r>
              <a:rPr lang="en-US" sz="7200" b="1" dirty="0" smtClean="0"/>
              <a:t>Operations - lower </a:t>
            </a:r>
            <a:r>
              <a:rPr lang="en-US" sz="7200" b="1" dirty="0"/>
              <a:t>Speeds </a:t>
            </a:r>
            <a:r>
              <a:rPr lang="en-US" sz="7200" b="1" dirty="0" smtClean="0"/>
              <a:t>for Key Trains  - </a:t>
            </a:r>
            <a:r>
              <a:rPr lang="en-US" sz="7200" dirty="0" smtClean="0"/>
              <a:t>BNSF operates at maximum of 35 mph through municipalities of 100,000+ if DOT-111 cars in train, 50 mph maximum elsewhere</a:t>
            </a:r>
          </a:p>
          <a:p>
            <a:pPr marL="288925" lvl="1" indent="-288925"/>
            <a:endParaRPr lang="en-US" sz="7200" dirty="0"/>
          </a:p>
          <a:p>
            <a:pPr marL="288925" lvl="1" indent="-288925"/>
            <a:r>
              <a:rPr lang="en-US" sz="7200" b="1" dirty="0" smtClean="0"/>
              <a:t>Operations - </a:t>
            </a:r>
            <a:r>
              <a:rPr lang="en-US" sz="7200" dirty="0"/>
              <a:t>d</a:t>
            </a:r>
            <a:r>
              <a:rPr lang="en-US" sz="7200" dirty="0" smtClean="0"/>
              <a:t>uring </a:t>
            </a:r>
            <a:r>
              <a:rPr lang="en-US" sz="7200" dirty="0"/>
              <a:t>a t</a:t>
            </a:r>
            <a:r>
              <a:rPr lang="en-US" sz="7200" dirty="0" smtClean="0"/>
              <a:t>rain meet, a </a:t>
            </a:r>
            <a:r>
              <a:rPr lang="en-US" sz="7200" dirty="0"/>
              <a:t>Key Train </a:t>
            </a:r>
            <a:r>
              <a:rPr lang="en-US" sz="7200" dirty="0" smtClean="0"/>
              <a:t>holds main track when possible</a:t>
            </a:r>
          </a:p>
          <a:p>
            <a:pPr marL="0" lvl="1" indent="0">
              <a:buNone/>
            </a:pPr>
            <a:endParaRPr lang="en-US" sz="7200" dirty="0" smtClean="0"/>
          </a:p>
          <a:p>
            <a:pPr marL="288925" lvl="1" indent="-288925"/>
            <a:r>
              <a:rPr lang="en-US" sz="7200" b="1" dirty="0" smtClean="0"/>
              <a:t>Operations - </a:t>
            </a:r>
            <a:r>
              <a:rPr lang="en-US" sz="7200" dirty="0"/>
              <a:t>c</a:t>
            </a:r>
            <a:r>
              <a:rPr lang="en-US" sz="7200" dirty="0" smtClean="0"/>
              <a:t>ertain trains carrying HAZMAT must be </a:t>
            </a:r>
            <a:r>
              <a:rPr lang="en-US" sz="7200" b="1" dirty="0" smtClean="0"/>
              <a:t>inspected</a:t>
            </a:r>
            <a:r>
              <a:rPr lang="en-US" sz="7200" dirty="0" smtClean="0"/>
              <a:t> following an </a:t>
            </a:r>
            <a:r>
              <a:rPr lang="en-US" sz="7200" b="1" dirty="0" smtClean="0"/>
              <a:t>emergency braking application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441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Prevention and mitigation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0628"/>
            <a:ext cx="8077200" cy="3928572"/>
          </a:xfrm>
        </p:spPr>
        <p:txBody>
          <a:bodyPr>
            <a:normAutofit lnSpcReduction="10000"/>
          </a:bodyPr>
          <a:lstStyle/>
          <a:p>
            <a:pPr marL="396875" indent="-396875"/>
            <a:r>
              <a:rPr lang="en-US" sz="1800" dirty="0" smtClean="0"/>
              <a:t> Rail Risk-Based Traffic Routing Technology </a:t>
            </a:r>
            <a:br>
              <a:rPr lang="en-US" sz="1800" dirty="0" smtClean="0"/>
            </a:br>
            <a:r>
              <a:rPr lang="en-US" sz="1800" b="0" dirty="0" smtClean="0"/>
              <a:t>Use </a:t>
            </a:r>
            <a:r>
              <a:rPr lang="en-US" sz="1800" b="0" dirty="0" err="1" smtClean="0"/>
              <a:t>PHMSA’s</a:t>
            </a:r>
            <a:r>
              <a:rPr lang="en-US" sz="1800" b="0" dirty="0" smtClean="0"/>
              <a:t> Rail Corridor Risk Management System, 27 risk factors defining the “most safe and secure” routes</a:t>
            </a:r>
          </a:p>
          <a:p>
            <a:pPr marL="60325" lvl="1" indent="-60325">
              <a:buNone/>
            </a:pPr>
            <a:r>
              <a:rPr lang="en-US" sz="1800" dirty="0"/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b="1" dirty="0"/>
              <a:t>Safer Tank Cars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New tank </a:t>
            </a:r>
            <a:r>
              <a:rPr lang="en-US" sz="1800" dirty="0">
                <a:solidFill>
                  <a:srgbClr val="000000"/>
                </a:solidFill>
              </a:rPr>
              <a:t>car standards in effect for </a:t>
            </a:r>
            <a:r>
              <a:rPr lang="en-US" sz="1800" dirty="0" smtClean="0">
                <a:solidFill>
                  <a:srgbClr val="000000"/>
                </a:solidFill>
              </a:rPr>
              <a:t>tank </a:t>
            </a:r>
            <a:r>
              <a:rPr lang="en-US" sz="1800" dirty="0">
                <a:solidFill>
                  <a:srgbClr val="000000"/>
                </a:solidFill>
              </a:rPr>
              <a:t>cars built after Oct. 1, 2015: Increased thickness, thermal protection, full-height head </a:t>
            </a:r>
            <a:r>
              <a:rPr lang="en-US" sz="1800" dirty="0" smtClean="0">
                <a:solidFill>
                  <a:srgbClr val="000000"/>
                </a:solidFill>
              </a:rPr>
              <a:t>shield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/>
              <a:t>  Unattended Trains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Crude oil trains left unattended require specific job safety briefing between train crew and train dispatcher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Locomotive </a:t>
            </a:r>
            <a:r>
              <a:rPr lang="en-US" sz="1800" dirty="0"/>
              <a:t>Cab Securement: Key Trains left unattended have reverser removed and cab doors </a:t>
            </a:r>
            <a:r>
              <a:rPr lang="en-US" sz="1800" dirty="0" smtClean="0"/>
              <a:t>locked</a:t>
            </a:r>
          </a:p>
          <a:p>
            <a:pPr marL="0" lvl="1" indent="0">
              <a:buNone/>
            </a:pPr>
            <a:r>
              <a:rPr lang="en-US" sz="1800" b="1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7915" y="-25650"/>
            <a:ext cx="7765321" cy="132632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Mitigation - New Tank Car Standards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38142" y="897033"/>
            <a:ext cx="7227066" cy="10667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Tank Cars for High-Hazard Flammable Trains (HHFT)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tank cars built after Oct. 1, 2015, must meet enhanced DOT 117 design or performance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criteria</a:t>
            </a:r>
            <a:endParaRPr lang="en-US" sz="18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140" y="2079023"/>
            <a:ext cx="7227067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685800" lvl="4" indent="-228600">
              <a:buClr>
                <a:srgbClr val="F85D1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 thickness from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7/16” to 9/16” steel</a:t>
            </a:r>
            <a:b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25475" lvl="4" indent="-168275">
              <a:lnSpc>
                <a:spcPct val="150000"/>
              </a:lnSpc>
              <a:buClr>
                <a:srgbClr val="F85D1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Thermal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protection required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81038" lvl="4">
              <a:buClr>
                <a:srgbClr val="F85D13"/>
              </a:buClr>
              <a:buSzPct val="110000"/>
            </a:pP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66788" lvl="4" indent="-285750">
              <a:buClr>
                <a:srgbClr val="F85D13"/>
              </a:buClr>
              <a:buSzPct val="110000"/>
              <a:buFont typeface="Arial" panose="020B0604020202020204" pitchFamily="34" charset="0"/>
              <a:buChar char="•"/>
            </a:pP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66788" lvl="4" indent="-285750">
              <a:buClr>
                <a:srgbClr val="F85D13"/>
              </a:buClr>
              <a:buSzPct val="110000"/>
              <a:buFont typeface="Arial" panose="020B0604020202020204" pitchFamily="34" charset="0"/>
              <a:buChar char="•"/>
            </a:pP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4" indent="-228600">
              <a:buClr>
                <a:srgbClr val="F85D1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Jacketing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minimum 11-gauge steel and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weather-tight</a:t>
            </a:r>
            <a:b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25475" lvl="4" indent="-228600">
              <a:buClr>
                <a:srgbClr val="F85D1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Full-height Head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Shield -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½” thick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0" b="25235"/>
          <a:stretch/>
        </p:blipFill>
        <p:spPr>
          <a:xfrm>
            <a:off x="1447800" y="3657600"/>
            <a:ext cx="6172200" cy="25146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4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TRAINING &amp; LOCAL Coordination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139440" cy="37761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0000"/>
                </a:solidFill>
              </a:rPr>
              <a:t>Railroads have provided 1</a:t>
            </a:r>
            <a:r>
              <a:rPr lang="en-US" sz="2000" b="0" baseline="30000" dirty="0" smtClean="0">
                <a:solidFill>
                  <a:srgbClr val="000000"/>
                </a:solidFill>
              </a:rPr>
              <a:t>st</a:t>
            </a:r>
            <a:r>
              <a:rPr lang="en-US" sz="2000" b="0" dirty="0" smtClean="0">
                <a:solidFill>
                  <a:srgbClr val="000000"/>
                </a:solidFill>
              </a:rPr>
              <a:t> first responder training for decades </a:t>
            </a:r>
            <a:br>
              <a:rPr lang="en-US" sz="2000" b="0" dirty="0" smtClean="0">
                <a:solidFill>
                  <a:srgbClr val="000000"/>
                </a:solidFill>
              </a:rPr>
            </a:br>
            <a:endParaRPr lang="en-US" sz="2000" b="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0000"/>
                </a:solidFill>
              </a:rPr>
              <a:t>7,000+ 1</a:t>
            </a:r>
            <a:r>
              <a:rPr lang="en-US" sz="2000" b="0" baseline="30000" dirty="0" smtClean="0">
                <a:solidFill>
                  <a:srgbClr val="000000"/>
                </a:solidFill>
              </a:rPr>
              <a:t>st</a:t>
            </a:r>
            <a:r>
              <a:rPr lang="en-US" sz="2000" b="0" dirty="0" smtClean="0">
                <a:solidFill>
                  <a:srgbClr val="000000"/>
                </a:solidFill>
              </a:rPr>
              <a:t> responders trained </a:t>
            </a:r>
            <a:r>
              <a:rPr lang="en-US" sz="2000" b="0" i="1" dirty="0">
                <a:solidFill>
                  <a:srgbClr val="000000"/>
                </a:solidFill>
              </a:rPr>
              <a:t>by railroads</a:t>
            </a:r>
            <a:r>
              <a:rPr lang="en-US" sz="2000" b="0" dirty="0">
                <a:solidFill>
                  <a:srgbClr val="000000"/>
                </a:solidFill>
              </a:rPr>
              <a:t> in </a:t>
            </a:r>
            <a:r>
              <a:rPr lang="en-US" sz="2000" b="0" dirty="0" smtClean="0">
                <a:solidFill>
                  <a:srgbClr val="000000"/>
                </a:solidFill>
              </a:rPr>
              <a:t>2014-16</a:t>
            </a:r>
          </a:p>
          <a:p>
            <a:pPr marL="0" lvl="0" indent="0">
              <a:spcBef>
                <a:spcPts val="0"/>
              </a:spcBef>
            </a:pPr>
            <a:endParaRPr lang="en-US" sz="2000" b="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0000"/>
                </a:solidFill>
              </a:rPr>
              <a:t>Railroads also pay DPS $1.25 million/year to provide similar training</a:t>
            </a:r>
            <a:br>
              <a:rPr lang="en-US" sz="2000" b="0" dirty="0" smtClean="0">
                <a:solidFill>
                  <a:srgbClr val="000000"/>
                </a:solidFill>
              </a:rPr>
            </a:br>
            <a:endParaRPr lang="en-US" sz="2000" b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1251354"/>
            <a:ext cx="4632960" cy="34747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482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Training and local coordination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Commodity flow studies are available for emergency managers &amp; fire chiefs upon request</a:t>
            </a:r>
            <a:r>
              <a:rPr lang="en-US" sz="2400" b="0" dirty="0">
                <a:solidFill>
                  <a:srgbClr val="000000"/>
                </a:solidFill>
              </a:rPr>
              <a:t>. And now more information available: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Railroads send state emergency response commissions Bakken </a:t>
            </a:r>
            <a:r>
              <a:rPr lang="en-US" sz="2400" dirty="0">
                <a:solidFill>
                  <a:srgbClr val="000000"/>
                </a:solidFill>
              </a:rPr>
              <a:t>crude traffic </a:t>
            </a:r>
            <a:r>
              <a:rPr lang="en-US" sz="2400" dirty="0" smtClean="0">
                <a:solidFill>
                  <a:srgbClr val="000000"/>
                </a:solidFill>
              </a:rPr>
              <a:t>of </a:t>
            </a:r>
            <a:r>
              <a:rPr lang="en-US" sz="2400" dirty="0">
                <a:solidFill>
                  <a:srgbClr val="000000"/>
                </a:solidFill>
              </a:rPr>
              <a:t>1 million+ </a:t>
            </a:r>
            <a:r>
              <a:rPr lang="en-US" sz="2400" dirty="0" smtClean="0">
                <a:solidFill>
                  <a:srgbClr val="000000"/>
                </a:solidFill>
              </a:rPr>
              <a:t>gallons</a:t>
            </a:r>
            <a:endParaRPr lang="en-US" sz="2400" dirty="0">
              <a:solidFill>
                <a:srgbClr val="000000"/>
              </a:solidFill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BNSF’s new </a:t>
            </a:r>
            <a:r>
              <a:rPr lang="en-US" sz="2400" b="1" dirty="0">
                <a:solidFill>
                  <a:srgbClr val="0070C0"/>
                </a:solidFill>
                <a:hlinkClick r:id="rId2"/>
              </a:rPr>
              <a:t>www.bnsfhazmat.com</a:t>
            </a:r>
            <a:r>
              <a:rPr lang="en-US" sz="2400" dirty="0">
                <a:solidFill>
                  <a:srgbClr val="000000"/>
                </a:solidFill>
              </a:rPr>
              <a:t> as one-stop shop for training, response information for first </a:t>
            </a:r>
            <a:r>
              <a:rPr lang="en-US" sz="2400" dirty="0" smtClean="0">
                <a:solidFill>
                  <a:srgbClr val="000000"/>
                </a:solidFill>
              </a:rPr>
              <a:t>responders</a:t>
            </a:r>
          </a:p>
          <a:p>
            <a:pPr marL="466344" lvl="3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0000"/>
                </a:solidFill>
              </a:rPr>
              <a:t>AskRail</a:t>
            </a:r>
            <a:r>
              <a:rPr lang="en-US" sz="2400" dirty="0">
                <a:solidFill>
                  <a:srgbClr val="000000"/>
                </a:solidFill>
              </a:rPr>
              <a:t> app for first responders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AAR “</a:t>
            </a:r>
            <a:r>
              <a:rPr lang="en-US" sz="3600" b="1" dirty="0" err="1" smtClean="0">
                <a:solidFill>
                  <a:srgbClr val="0070C0"/>
                </a:solidFill>
              </a:rPr>
              <a:t>A</a:t>
            </a:r>
            <a:r>
              <a:rPr lang="en-US" sz="3600" b="1" cap="none" dirty="0" err="1" smtClean="0">
                <a:solidFill>
                  <a:srgbClr val="0070C0"/>
                </a:solidFill>
              </a:rPr>
              <a:t>skRail</a:t>
            </a:r>
            <a:r>
              <a:rPr lang="en-US" sz="3600" b="1" dirty="0" smtClean="0">
                <a:solidFill>
                  <a:srgbClr val="0070C0"/>
                </a:solidFill>
              </a:rPr>
              <a:t>”</a:t>
            </a:r>
            <a:r>
              <a:rPr lang="en-US" sz="3600" b="1" cap="none" dirty="0" smtClean="0">
                <a:solidFill>
                  <a:srgbClr val="0070C0"/>
                </a:solidFill>
              </a:rPr>
              <a:t>– single car view</a:t>
            </a:r>
            <a:endParaRPr lang="en-US" sz="3600" b="1" cap="none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76745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91" y="1143000"/>
            <a:ext cx="178450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8240"/>
            <a:ext cx="1600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88721"/>
            <a:ext cx="182880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</TotalTime>
  <Words>632</Words>
  <Application>Microsoft Office PowerPoint</Application>
  <PresentationFormat>On-screen Show (4:3)</PresentationFormat>
  <Paragraphs>167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Franklin Gothic Medium</vt:lpstr>
      <vt:lpstr>Gill Sans MT</vt:lpstr>
      <vt:lpstr>Segoe UI</vt:lpstr>
      <vt:lpstr>Tunga</vt:lpstr>
      <vt:lpstr>Wingdings</vt:lpstr>
      <vt:lpstr>Wingdings 3</vt:lpstr>
      <vt:lpstr>1_Urban Pop</vt:lpstr>
      <vt:lpstr>2_Urban Pop</vt:lpstr>
      <vt:lpstr>Angles</vt:lpstr>
      <vt:lpstr>1_Angles</vt:lpstr>
      <vt:lpstr>1_Office Theme</vt:lpstr>
      <vt:lpstr>PowerPoint Presentation</vt:lpstr>
      <vt:lpstr>PowerPoint Presentation</vt:lpstr>
      <vt:lpstr>PowerPoint Presentation</vt:lpstr>
      <vt:lpstr>Prevention and mitigation </vt:lpstr>
      <vt:lpstr>Prevention and mitigation</vt:lpstr>
      <vt:lpstr>Mitigation - New Tank Car Standards</vt:lpstr>
      <vt:lpstr>TRAINING &amp; LOCAL Coordination</vt:lpstr>
      <vt:lpstr>Training and local coordination</vt:lpstr>
      <vt:lpstr>AAR “AskRail”– single car view</vt:lpstr>
      <vt:lpstr>Fire trailer Equipment </vt:lpstr>
      <vt:lpstr>Resources to the scene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Peter</dc:creator>
  <cp:lastModifiedBy>GOPGuest</cp:lastModifiedBy>
  <cp:revision>2</cp:revision>
  <dcterms:created xsi:type="dcterms:W3CDTF">2017-02-01T20:51:03Z</dcterms:created>
  <dcterms:modified xsi:type="dcterms:W3CDTF">2017-02-01T22:50:40Z</dcterms:modified>
  <cp:version>0</cp:version>
</cp:coreProperties>
</file>