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62" r:id="rId4"/>
    <p:sldId id="266" r:id="rId5"/>
    <p:sldId id="260" r:id="rId6"/>
    <p:sldId id="268" r:id="rId7"/>
    <p:sldId id="261" r:id="rId8"/>
    <p:sldId id="269" r:id="rId9"/>
    <p:sldId id="270" r:id="rId10"/>
    <p:sldId id="259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4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3EB07-52CC-4BD2-AD54-41FCC895CFA2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04D64-2AB8-4979-80D2-6AEBBC21D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52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04D64-2AB8-4979-80D2-6AEBBC21D6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63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04D64-2AB8-4979-80D2-6AEBBC21D6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88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14400" y="3398839"/>
            <a:ext cx="104648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Minnesota Legislature - Google Chrom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5561" r="35000" b="70663"/>
          <a:stretch/>
        </p:blipFill>
        <p:spPr>
          <a:xfrm>
            <a:off x="203200" y="127676"/>
            <a:ext cx="5384800" cy="762000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03200" y="228600"/>
            <a:ext cx="1219200" cy="91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 descr="Minnesota Legislature - Google Chrom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5561" r="35000" b="70663"/>
          <a:stretch/>
        </p:blipFill>
        <p:spPr>
          <a:xfrm>
            <a:off x="203200" y="152400"/>
            <a:ext cx="5384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36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23200" y="19051"/>
            <a:ext cx="13208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245600" y="19051"/>
            <a:ext cx="1422400" cy="328613"/>
          </a:xfrm>
        </p:spPr>
        <p:txBody>
          <a:bodyPr/>
          <a:lstStyle>
            <a:lvl1pPr>
              <a:defRPr/>
            </a:lvl1pPr>
          </a:lstStyle>
          <a:p>
            <a:fld id="{73F3CB82-655B-4343-86FF-231168584E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13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23200" y="19051"/>
            <a:ext cx="13208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245600" y="19051"/>
            <a:ext cx="1422400" cy="328613"/>
          </a:xfrm>
        </p:spPr>
        <p:txBody>
          <a:bodyPr/>
          <a:lstStyle>
            <a:lvl1pPr>
              <a:defRPr/>
            </a:lvl1pPr>
          </a:lstStyle>
          <a:p>
            <a:fld id="{6F3B54B3-CACD-4F4B-A475-99A78AAFE4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295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90489"/>
            <a:ext cx="8026400" cy="1190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371600"/>
            <a:ext cx="108712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592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89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536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D293F7D7-F91D-4999-AF9B-90743F7065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797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95250"/>
            <a:ext cx="8610600" cy="12001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1447800"/>
            <a:ext cx="113030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4076700"/>
            <a:ext cx="113030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242852"/>
              </a:solidFill>
            </a:endParaRP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242852"/>
              </a:solidFill>
            </a:endParaRPr>
          </a:p>
        </p:txBody>
      </p:sp>
      <p:sp>
        <p:nvSpPr>
          <p:cNvPr id="7" name="Rectangle 4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32900" y="66135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44323-7CFA-40B1-8415-8A2A3783C0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1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4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75784" y="4598989"/>
            <a:ext cx="104648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5" descr="Minnesota Department of Health logo" title="MDH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83851" y="76200"/>
            <a:ext cx="1098549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823200" y="19051"/>
            <a:ext cx="13208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245600" y="19051"/>
            <a:ext cx="1422400" cy="328613"/>
          </a:xfrm>
        </p:spPr>
        <p:txBody>
          <a:bodyPr/>
          <a:lstStyle>
            <a:lvl1pPr>
              <a:defRPr/>
            </a:lvl1pPr>
          </a:lstStyle>
          <a:p>
            <a:fld id="{391DF9BA-ADAC-4856-B3F9-350C2CF047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14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Minnesota Department of Health logo" title="MDH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83851" y="76200"/>
            <a:ext cx="1098549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823200" y="19051"/>
            <a:ext cx="13208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245600" y="19051"/>
            <a:ext cx="1422400" cy="328613"/>
          </a:xfrm>
        </p:spPr>
        <p:txBody>
          <a:bodyPr/>
          <a:lstStyle>
            <a:lvl1pPr>
              <a:defRPr/>
            </a:lvl1pPr>
          </a:lstStyle>
          <a:p>
            <a:fld id="{29AC1F69-BAC8-46B6-A4C6-38C3938D7D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131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3742796" y="4045480"/>
            <a:ext cx="4708525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5" descr="Minnesota Department of Health logo" title="MDH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83851" y="76200"/>
            <a:ext cx="1098549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823200" y="19051"/>
            <a:ext cx="13208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245600" y="19051"/>
            <a:ext cx="1422400" cy="328613"/>
          </a:xfrm>
        </p:spPr>
        <p:txBody>
          <a:bodyPr/>
          <a:lstStyle>
            <a:lvl1pPr>
              <a:defRPr/>
            </a:lvl1pPr>
          </a:lstStyle>
          <a:p>
            <a:fld id="{4B9B38BF-5EFD-4498-A38D-6B59781EFC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379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Minnesota Department of Health logo" title="MDH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83851" y="76200"/>
            <a:ext cx="1098549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23200" y="19051"/>
            <a:ext cx="13208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245600" y="19051"/>
            <a:ext cx="1422400" cy="328613"/>
          </a:xfrm>
        </p:spPr>
        <p:txBody>
          <a:bodyPr/>
          <a:lstStyle>
            <a:lvl1pPr>
              <a:defRPr/>
            </a:lvl1pPr>
          </a:lstStyle>
          <a:p>
            <a:fld id="{A7E91507-E305-46D1-BC71-46A5FE63DD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02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nnesota Legislature - Google Chrome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5561" r="35000" b="70663"/>
          <a:stretch/>
        </p:blipFill>
        <p:spPr>
          <a:xfrm>
            <a:off x="101600" y="85343"/>
            <a:ext cx="32308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8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911754" y="3580343"/>
            <a:ext cx="5578475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823200" y="19051"/>
            <a:ext cx="13208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245600" y="19051"/>
            <a:ext cx="1422400" cy="328613"/>
          </a:xfrm>
        </p:spPr>
        <p:txBody>
          <a:bodyPr/>
          <a:lstStyle>
            <a:lvl1pPr>
              <a:defRPr/>
            </a:lvl1pPr>
          </a:lstStyle>
          <a:p>
            <a:fld id="{153236F7-E01C-42A7-A8CD-B57866D0C6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16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823200" y="19051"/>
            <a:ext cx="13208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8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0000">
              <a:schemeClr val="bg1">
                <a:tint val="95000"/>
                <a:shade val="85000"/>
                <a:satMod val="150000"/>
              </a:schemeClr>
            </a:gs>
            <a:gs pos="100000">
              <a:schemeClr val="bg1">
                <a:shade val="45000"/>
                <a:satMod val="2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9051"/>
            <a:ext cx="3860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9051"/>
            <a:ext cx="54864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9051"/>
            <a:ext cx="14224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EAD841-5E51-424E-85BF-01F872342E7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43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HF 211- Loan forgiveness expansion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501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4755" y="2138374"/>
            <a:ext cx="10411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“An 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effective program that meets its goals of recruiting providers to underserved areas, and that is an influential factor in recipients’ decision of where to practice after graduation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.”</a:t>
            </a:r>
            <a:endParaRPr lang="en-US" sz="2400" b="1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1867" y="3861956"/>
            <a:ext cx="10972800" cy="2863400"/>
          </a:xfrm>
        </p:spPr>
        <p:txBody>
          <a:bodyPr/>
          <a:lstStyle/>
          <a:p>
            <a:r>
              <a:rPr lang="en-US" dirty="0"/>
              <a:t>88% of physicians and 93% of physician assistants and nurse practitioners are still in the same or a similar location; most remain in rural areas after 15 and 20 years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Loan </a:t>
            </a:r>
            <a:r>
              <a:rPr lang="en-US" dirty="0"/>
              <a:t>forgiveness participants report that the program has a major effect on their choice of practice location.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4755" y="1061156"/>
            <a:ext cx="1097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Bringing Health Care to the Heartland:  An Evaluation of Minnesota’s Loan Forgiveness Program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9262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bill does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Increases funding and the number of loan forgiveness participants to rural and underserved areas.</a:t>
            </a:r>
          </a:p>
          <a:p>
            <a:r>
              <a:rPr lang="en-US" dirty="0" smtClean="0"/>
              <a:t>Adds rural mental </a:t>
            </a:r>
            <a:r>
              <a:rPr lang="en-US" dirty="0"/>
              <a:t>health professionals, public health nurses and dental </a:t>
            </a:r>
            <a:r>
              <a:rPr lang="en-US" dirty="0" smtClean="0"/>
              <a:t>therapists to the loan forgiveness program</a:t>
            </a:r>
          </a:p>
          <a:p>
            <a:endParaRPr lang="en-US" dirty="0"/>
          </a:p>
          <a:p>
            <a:r>
              <a:rPr lang="en-US" dirty="0" smtClean="0"/>
              <a:t>IMPACT</a:t>
            </a:r>
          </a:p>
          <a:p>
            <a:pPr lvl="1"/>
            <a:r>
              <a:rPr lang="en-US" dirty="0" smtClean="0"/>
              <a:t>Over </a:t>
            </a:r>
            <a:r>
              <a:rPr lang="en-US" dirty="0"/>
              <a:t>200 new health care providers to rural Minnesota over four </a:t>
            </a:r>
            <a:r>
              <a:rPr lang="en-US" dirty="0" smtClean="0"/>
              <a:t>years, including 60 </a:t>
            </a:r>
            <a:r>
              <a:rPr lang="en-US" dirty="0"/>
              <a:t>primary care physicians, nurse practitioners and physician assistants,  </a:t>
            </a:r>
            <a:r>
              <a:rPr lang="en-US" dirty="0" smtClean="0"/>
              <a:t>50 </a:t>
            </a:r>
            <a:r>
              <a:rPr lang="en-US" dirty="0"/>
              <a:t>registered nurses to nursing homes, and </a:t>
            </a:r>
            <a:r>
              <a:rPr lang="en-US" dirty="0" smtClean="0"/>
              <a:t>30 </a:t>
            </a:r>
            <a:r>
              <a:rPr lang="en-US" dirty="0"/>
              <a:t>dentists, pharmacists and nursing faculty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60 </a:t>
            </a:r>
            <a:r>
              <a:rPr lang="en-US" dirty="0"/>
              <a:t>mental health professionals, public health nurses and dental therapists, all for rural areas. </a:t>
            </a:r>
          </a:p>
        </p:txBody>
      </p:sp>
    </p:spTree>
    <p:extLst>
      <p:ext uri="{BB962C8B-B14F-4D97-AF65-F5344CB8AC3E}">
        <p14:creationId xmlns:p14="http://schemas.microsoft.com/office/powerpoint/2010/main" val="42527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Minnesota Loan Forgiveness Program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340356"/>
              </p:ext>
            </p:extLst>
          </p:nvPr>
        </p:nvGraphicFramePr>
        <p:xfrm>
          <a:off x="1252024" y="1295400"/>
          <a:ext cx="8806378" cy="4892040"/>
        </p:xfrm>
        <a:graphic>
          <a:graphicData uri="http://schemas.openxmlformats.org/drawingml/2006/table">
            <a:tbl>
              <a:tblPr/>
              <a:tblGrid>
                <a:gridCol w="4702433"/>
                <a:gridCol w="1518993"/>
                <a:gridCol w="1292476"/>
                <a:gridCol w="1292476"/>
              </a:tblGrid>
              <a:tr h="8077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Profession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 Student Debt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</a:t>
                      </a:r>
                    </a:p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Award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Amount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4-Year Award Amount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92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Physician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$169,900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$25,000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$100,000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Dentists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$206,100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$30,000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$120,000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Pharmacist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133,700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$20,000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$80,000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“Midlevel” 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Practitioners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$82,900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$12,000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$48,000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Nurses/Public Health </a:t>
                      </a: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Nurses*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$34,000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$5,000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$20,000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Nurse/Allied Health Faculty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$61,000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$9,000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$36,000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Dental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Therapists*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$69,000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$10,000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$40,000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Mental Health Professionals (Blended)*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$64,000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36652" y="6386734"/>
            <a:ext cx="9393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 Proposed additions in SF 3 – public health nurses, dental therapists, mental health professionals</a:t>
            </a:r>
          </a:p>
        </p:txBody>
      </p:sp>
    </p:spTree>
    <p:extLst>
      <p:ext uri="{BB962C8B-B14F-4D97-AF65-F5344CB8AC3E}">
        <p14:creationId xmlns:p14="http://schemas.microsoft.com/office/powerpoint/2010/main" val="5525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199" y="790608"/>
            <a:ext cx="6677957" cy="2048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672" y="3016911"/>
            <a:ext cx="7059010" cy="31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8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0988" y="857250"/>
            <a:ext cx="10972800" cy="4876800"/>
          </a:xfrm>
        </p:spPr>
        <p:txBody>
          <a:bodyPr/>
          <a:lstStyle/>
          <a:p>
            <a:r>
              <a:rPr lang="en-US" sz="2800" dirty="0" smtClean="0"/>
              <a:t>WORKFORCE COMMISSION FINDINGS:</a:t>
            </a:r>
          </a:p>
          <a:p>
            <a:pPr lvl="1"/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Rural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areas in Minnesota face a variety of challenges to attract and retain health professionals in many occupations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lvl="1"/>
            <a:endParaRPr lang="en-US" dirty="0" smtClean="0"/>
          </a:p>
          <a:p>
            <a:pPr marL="274637" lvl="1" indent="0">
              <a:buNone/>
            </a:pPr>
            <a:endParaRPr lang="en-US" dirty="0"/>
          </a:p>
          <a:p>
            <a:r>
              <a:rPr lang="en-US" sz="2800" dirty="0"/>
              <a:t>WORKFORCE COMMISSION RECOMMENDATIONS:</a:t>
            </a:r>
          </a:p>
          <a:p>
            <a:pPr lvl="1"/>
            <a:endParaRPr lang="en-US" sz="2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legislature should support continuation, and growth where warranted, of proven programs with measurable outcomes like loan 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forgiveness.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6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93" y="594698"/>
            <a:ext cx="2369016" cy="247173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74251" y="981839"/>
            <a:ext cx="10972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Mental Health Workforce Plan for </a:t>
            </a:r>
            <a:r>
              <a:rPr lang="en-US" dirty="0" smtClean="0"/>
              <a:t>Minnesota</a:t>
            </a:r>
            <a:br>
              <a:rPr lang="en-US" dirty="0" smtClean="0"/>
            </a:br>
            <a:r>
              <a:rPr lang="en-US" sz="2700" dirty="0"/>
              <a:t>Report to the Minnesota Legislature  January 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74251" y="1477139"/>
            <a:ext cx="8143875" cy="3525014"/>
          </a:xfrm>
        </p:spPr>
        <p:txBody>
          <a:bodyPr/>
          <a:lstStyle/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Demand </a:t>
            </a:r>
            <a:r>
              <a:rPr lang="en-US" dirty="0"/>
              <a:t>for mental health providers will be exacerbated by combined challenges </a:t>
            </a:r>
            <a:r>
              <a:rPr lang="en-US" dirty="0" smtClean="0"/>
              <a:t>of:</a:t>
            </a:r>
            <a:endParaRPr lang="en-US" dirty="0"/>
          </a:p>
          <a:p>
            <a:pPr marL="1008063" lvl="3" indent="-285750">
              <a:buFont typeface="Wingdings" panose="05000000000000000000" pitchFamily="2" charset="2"/>
              <a:buChar char="§"/>
            </a:pPr>
            <a:r>
              <a:rPr lang="en-US" sz="2000" dirty="0"/>
              <a:t>an aging mental health workforce</a:t>
            </a:r>
          </a:p>
          <a:p>
            <a:pPr marL="1008063" lvl="3" indent="-285750">
              <a:buFont typeface="Wingdings" panose="05000000000000000000" pitchFamily="2" charset="2"/>
              <a:buChar char="§"/>
            </a:pPr>
            <a:r>
              <a:rPr lang="en-US" sz="2000" dirty="0"/>
              <a:t>ongoing discrimination associated with mental illnesses, </a:t>
            </a:r>
          </a:p>
          <a:p>
            <a:pPr marL="1008063" lvl="3" indent="-285750">
              <a:buFont typeface="Wingdings" panose="05000000000000000000" pitchFamily="2" charset="2"/>
              <a:buChar char="§"/>
            </a:pPr>
            <a:r>
              <a:rPr lang="en-US" sz="2000" dirty="0"/>
              <a:t>low wages,</a:t>
            </a:r>
          </a:p>
          <a:p>
            <a:pPr marL="1008063" lvl="3" indent="-285750">
              <a:buFont typeface="Wingdings" panose="05000000000000000000" pitchFamily="2" charset="2"/>
              <a:buChar char="§"/>
            </a:pPr>
            <a:r>
              <a:rPr lang="en-US" sz="2000" dirty="0"/>
              <a:t>increasing regulations </a:t>
            </a:r>
          </a:p>
          <a:p>
            <a:pPr marL="1008063" lvl="3" indent="-285750">
              <a:buFont typeface="Wingdings" panose="05000000000000000000" pitchFamily="2" charset="2"/>
              <a:buChar char="§"/>
            </a:pPr>
            <a:r>
              <a:rPr lang="en-US" sz="2000" dirty="0"/>
              <a:t>costs of education and training </a:t>
            </a:r>
            <a:endParaRPr lang="en-US" sz="2000" dirty="0" smtClean="0"/>
          </a:p>
          <a:p>
            <a:pPr marL="460375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460375" lvl="1" indent="-285750">
              <a:buFont typeface="Wingdings" panose="05000000000000000000" pitchFamily="2" charset="2"/>
              <a:buChar char="§"/>
            </a:pPr>
            <a:r>
              <a:rPr lang="en-US" i="1" dirty="0"/>
              <a:t>Recommendation 19</a:t>
            </a:r>
            <a:r>
              <a:rPr lang="en-US" dirty="0" smtClean="0"/>
              <a:t>:</a:t>
            </a:r>
          </a:p>
          <a:p>
            <a:pPr marL="733425" lvl="2" indent="-285750">
              <a:buFont typeface="Wingdings" panose="05000000000000000000" pitchFamily="2" charset="2"/>
              <a:buChar char="§"/>
            </a:pPr>
            <a:r>
              <a:rPr lang="en-US" sz="2200" dirty="0" smtClean="0"/>
              <a:t>Add </a:t>
            </a:r>
            <a:r>
              <a:rPr lang="en-US" sz="2200" dirty="0"/>
              <a:t>mental health professionals to </a:t>
            </a:r>
            <a:r>
              <a:rPr lang="en-US" sz="2200" dirty="0" smtClean="0"/>
              <a:t>the </a:t>
            </a:r>
            <a:r>
              <a:rPr lang="en-US" sz="2200" dirty="0"/>
              <a:t>Minnesota Health Professionals Loan Forgiveness program and increase funding </a:t>
            </a:r>
          </a:p>
          <a:p>
            <a:pPr marL="460375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38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41" y="0"/>
            <a:ext cx="5298974" cy="6858000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555547" y="3601034"/>
            <a:ext cx="2476032" cy="2446839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Mental Health HPSA requires a psychiatrist to population ratio of 35,000 to 1</a:t>
            </a:r>
            <a:endParaRPr lang="en-US" sz="2400" dirty="0">
              <a:effectLst/>
              <a:latin typeface="Minion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8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16" y="214193"/>
            <a:ext cx="5133473" cy="6643807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829950" y="2695075"/>
            <a:ext cx="1752449" cy="373781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Low Income Dental HPSA requires a dentist to population ratio of 4,000 to 1</a:t>
            </a:r>
            <a:endParaRPr lang="en-US" sz="2400" dirty="0">
              <a:effectLst/>
              <a:latin typeface="Minion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176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" t="3599" r="8665" b="5173"/>
          <a:stretch/>
        </p:blipFill>
        <p:spPr>
          <a:xfrm>
            <a:off x="4211052" y="288756"/>
            <a:ext cx="4751364" cy="640080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872411" y="2917909"/>
            <a:ext cx="2127083" cy="34828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Primary Care Health Professional Shortage Area requires a physician to population ratio of 3,500 to 1</a:t>
            </a:r>
            <a:endParaRPr lang="en-US" sz="2400" dirty="0">
              <a:effectLst/>
              <a:latin typeface="Minion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7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876" y="330445"/>
            <a:ext cx="7290609" cy="621792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325046" y="2370610"/>
            <a:ext cx="1752449" cy="373781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Low Income Dental HPSA requires a dentist to population ratio of 4,000 to 1</a:t>
            </a:r>
            <a:endParaRPr lang="en-US" sz="2400" dirty="0">
              <a:effectLst/>
              <a:latin typeface="Minion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886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1" y="1358300"/>
            <a:ext cx="5638999" cy="438912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179" y="1358300"/>
            <a:ext cx="5943600" cy="4592955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34296" y="5939149"/>
            <a:ext cx="6080475" cy="9188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Primary Care Health Professional Shortage Area requires a physician to population ratio of 3,500 to 1</a:t>
            </a:r>
            <a:endParaRPr lang="en-US" sz="2200" dirty="0">
              <a:effectLst/>
              <a:latin typeface="Minion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0713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482</Words>
  <Application>Microsoft Office PowerPoint</Application>
  <PresentationFormat>Widescreen</PresentationFormat>
  <Paragraphs>83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Minion Pro</vt:lpstr>
      <vt:lpstr>Times New Roman</vt:lpstr>
      <vt:lpstr>Wingdings</vt:lpstr>
      <vt:lpstr>Clarity</vt:lpstr>
      <vt:lpstr>HF 211- Loan forgiveness expansion</vt:lpstr>
      <vt:lpstr>PowerPoint Presentation</vt:lpstr>
      <vt:lpstr>PowerPoint Presentation</vt:lpstr>
      <vt:lpstr>Mental Health Workforce Plan for Minnesota Report to the Minnesota Legislature  January 2015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the bill does</vt:lpstr>
      <vt:lpstr>Minnesota Loan Forgiveness Program</vt:lpstr>
    </vt:vector>
  </TitlesOfParts>
  <Company>MN.IT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Schoenbaum</dc:creator>
  <cp:lastModifiedBy>Mark Schoenbaum</cp:lastModifiedBy>
  <cp:revision>30</cp:revision>
  <dcterms:created xsi:type="dcterms:W3CDTF">2015-01-22T16:35:48Z</dcterms:created>
  <dcterms:modified xsi:type="dcterms:W3CDTF">2015-02-02T21:44:39Z</dcterms:modified>
</cp:coreProperties>
</file>