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0" r:id="rId1"/>
  </p:sldMasterIdLst>
  <p:notesMasterIdLst>
    <p:notesMasterId r:id="rId8"/>
  </p:notesMasterIdLst>
  <p:handoutMasterIdLst>
    <p:handoutMasterId r:id="rId9"/>
  </p:handoutMasterIdLst>
  <p:sldIdLst>
    <p:sldId id="396" r:id="rId2"/>
    <p:sldId id="485" r:id="rId3"/>
    <p:sldId id="486" r:id="rId4"/>
    <p:sldId id="489" r:id="rId5"/>
    <p:sldId id="490" r:id="rId6"/>
    <p:sldId id="481" r:id="rId7"/>
  </p:sldIdLst>
  <p:sldSz cx="12192000" cy="6858000"/>
  <p:notesSz cx="7315200" cy="96012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5"/>
    <a:srgbClr val="000000"/>
    <a:srgbClr val="78BE21"/>
    <a:srgbClr val="0D0D0D"/>
    <a:srgbClr val="E8E8E8"/>
    <a:srgbClr val="B20738"/>
    <a:srgbClr val="00A3E2"/>
    <a:srgbClr val="2C2C2C"/>
    <a:srgbClr val="F5F5F5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56" autoAdjust="0"/>
    <p:restoredTop sz="84480" autoAdjust="0"/>
  </p:normalViewPr>
  <p:slideViewPr>
    <p:cSldViewPr snapToGrid="0">
      <p:cViewPr varScale="1">
        <p:scale>
          <a:sx n="62" d="100"/>
          <a:sy n="62" d="100"/>
        </p:scale>
        <p:origin x="355" y="53"/>
      </p:cViewPr>
      <p:guideLst/>
    </p:cSldViewPr>
  </p:slideViewPr>
  <p:outlineViewPr>
    <p:cViewPr>
      <p:scale>
        <a:sx n="33" d="100"/>
        <a:sy n="33" d="100"/>
      </p:scale>
      <p:origin x="0" y="-202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60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Expenditures by Category, Dollars in Thousands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Expenditures by Category, Dollars in Thousands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29B-4760-B9E6-35617D777B4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29B-4760-B9E6-35617D777B4B}"/>
              </c:ext>
            </c:extLst>
          </c:dPt>
          <c:dLbls>
            <c:dLbl>
              <c:idx val="0"/>
              <c:layout>
                <c:manualLayout>
                  <c:x val="-0.20098029566157172"/>
                  <c:y val="-0.15102180548461275"/>
                </c:manualLayout>
              </c:layout>
              <c:spPr>
                <a:solidFill>
                  <a:srgbClr val="FFFFFF"/>
                </a:solidFill>
                <a:ln>
                  <a:solidFill>
                    <a:srgbClr val="003865">
                      <a:lumMod val="25000"/>
                      <a:lumOff val="75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56152288868303224"/>
                      <c:h val="6.86878111013191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29B-4760-B9E6-35617D777B4B}"/>
                </c:ext>
              </c:extLst>
            </c:dLbl>
            <c:dLbl>
              <c:idx val="1"/>
              <c:layout>
                <c:manualLayout>
                  <c:x val="0.1797302956615717"/>
                  <c:y val="0.16072034444710398"/>
                </c:manualLayout>
              </c:layout>
              <c:spPr>
                <a:solidFill>
                  <a:srgbClr val="FFFFFF"/>
                </a:solidFill>
                <a:ln>
                  <a:solidFill>
                    <a:srgbClr val="003865">
                      <a:lumMod val="25000"/>
                      <a:lumOff val="75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61325806700633001"/>
                      <c:h val="7.14588534037890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29B-4760-B9E6-35617D777B4B}"/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003865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Sheet1!$A$2:$A$3</c:f>
              <c:strCache>
                <c:ptCount val="2"/>
                <c:pt idx="0">
                  <c:v>Compensation</c:v>
                </c:pt>
                <c:pt idx="1">
                  <c:v>Operating Expenses</c:v>
                </c:pt>
              </c:strCache>
            </c:strRef>
          </c:cat>
          <c:val>
            <c:numRef>
              <c:f>Sheet1!$B$2:$B$3</c:f>
              <c:numCache>
                <c:formatCode>"$"#,##0_);\("$"#,##0\)</c:formatCode>
                <c:ptCount val="2"/>
                <c:pt idx="0">
                  <c:v>1220</c:v>
                </c:pt>
                <c:pt idx="1">
                  <c:v>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29B-4760-B9E6-35617D777B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Expenditures by Category, Dollars in Thousands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Expenditures by Category, Dollars in Thousands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877-48A3-A8C0-11D358FC6F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77-48A3-A8C0-11D358FC6FF7}"/>
              </c:ext>
            </c:extLst>
          </c:dPt>
          <c:dLbls>
            <c:dLbl>
              <c:idx val="0"/>
              <c:layout>
                <c:manualLayout>
                  <c:x val="-0.20098029566157172"/>
                  <c:y val="-0.15102180548461275"/>
                </c:manualLayout>
              </c:layout>
              <c:spPr>
                <a:solidFill>
                  <a:srgbClr val="FFFFFF"/>
                </a:solidFill>
                <a:ln>
                  <a:solidFill>
                    <a:srgbClr val="003865">
                      <a:lumMod val="25000"/>
                      <a:lumOff val="75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56152288868303224"/>
                      <c:h val="6.86878111013191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877-48A3-A8C0-11D358FC6FF7}"/>
                </c:ext>
              </c:extLst>
            </c:dLbl>
            <c:dLbl>
              <c:idx val="1"/>
              <c:layout>
                <c:manualLayout>
                  <c:x val="0.1797302956615717"/>
                  <c:y val="0.16072034444710398"/>
                </c:manualLayout>
              </c:layout>
              <c:spPr>
                <a:solidFill>
                  <a:srgbClr val="FFFFFF"/>
                </a:solidFill>
                <a:ln>
                  <a:solidFill>
                    <a:srgbClr val="003865">
                      <a:lumMod val="25000"/>
                      <a:lumOff val="75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61325806700633001"/>
                      <c:h val="7.14588534037890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877-48A3-A8C0-11D358FC6FF7}"/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003865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Sheet1!$A$2:$A$3</c:f>
              <c:strCache>
                <c:ptCount val="2"/>
                <c:pt idx="0">
                  <c:v>Compensation</c:v>
                </c:pt>
                <c:pt idx="1">
                  <c:v>Operating Expenses</c:v>
                </c:pt>
              </c:strCache>
            </c:strRef>
          </c:cat>
          <c:val>
            <c:numRef>
              <c:f>Sheet1!$B$2:$B$3</c:f>
              <c:numCache>
                <c:formatCode>"$"#,##0_);\("$"#,##0\)</c:formatCode>
                <c:ptCount val="2"/>
                <c:pt idx="0">
                  <c:v>1244</c:v>
                </c:pt>
                <c:pt idx="1">
                  <c:v>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77-48A3-A8C0-11D358FC6F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MSGC</a:t>
            </a:r>
            <a:r>
              <a:rPr lang="en-US" baseline="0" dirty="0" smtClean="0">
                <a:solidFill>
                  <a:schemeClr val="tx1"/>
                </a:solidFill>
              </a:rPr>
              <a:t> Staffing Levels, 2007</a:t>
            </a:r>
            <a:r>
              <a:rPr lang="en-US" baseline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‒</a:t>
            </a:r>
            <a:r>
              <a:rPr lang="en-US" baseline="0" dirty="0" smtClean="0">
                <a:solidFill>
                  <a:schemeClr val="tx1"/>
                </a:solidFill>
              </a:rPr>
              <a:t>19</a:t>
            </a:r>
            <a:endParaRPr lang="en-US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9836922958159616E-2"/>
          <c:y val="0.10539670307059852"/>
          <c:w val="0.9001630770418404"/>
          <c:h val="0.7250966755565485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Full-Time Staff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Sheet1!$A$2:$A$25</c:f>
              <c:numCache>
                <c:formatCode>yyyy</c:formatCode>
                <c:ptCount val="24"/>
                <c:pt idx="0">
                  <c:v>39295</c:v>
                </c:pt>
                <c:pt idx="1">
                  <c:v>39462</c:v>
                </c:pt>
                <c:pt idx="2">
                  <c:v>39661</c:v>
                </c:pt>
                <c:pt idx="3">
                  <c:v>39828</c:v>
                </c:pt>
                <c:pt idx="4">
                  <c:v>40026</c:v>
                </c:pt>
                <c:pt idx="5">
                  <c:v>40193</c:v>
                </c:pt>
                <c:pt idx="6">
                  <c:v>40391</c:v>
                </c:pt>
                <c:pt idx="7">
                  <c:v>40558</c:v>
                </c:pt>
                <c:pt idx="8">
                  <c:v>40756</c:v>
                </c:pt>
                <c:pt idx="9">
                  <c:v>40923</c:v>
                </c:pt>
                <c:pt idx="10">
                  <c:v>41122</c:v>
                </c:pt>
                <c:pt idx="11">
                  <c:v>41289</c:v>
                </c:pt>
                <c:pt idx="12">
                  <c:v>41487</c:v>
                </c:pt>
                <c:pt idx="13">
                  <c:v>41654</c:v>
                </c:pt>
                <c:pt idx="14">
                  <c:v>41852</c:v>
                </c:pt>
                <c:pt idx="15">
                  <c:v>42019</c:v>
                </c:pt>
                <c:pt idx="16">
                  <c:v>42217</c:v>
                </c:pt>
                <c:pt idx="17">
                  <c:v>42384</c:v>
                </c:pt>
                <c:pt idx="18">
                  <c:v>42583</c:v>
                </c:pt>
                <c:pt idx="19">
                  <c:v>42748</c:v>
                </c:pt>
                <c:pt idx="20">
                  <c:v>42948</c:v>
                </c:pt>
                <c:pt idx="21">
                  <c:v>43112</c:v>
                </c:pt>
                <c:pt idx="22">
                  <c:v>43313</c:v>
                </c:pt>
                <c:pt idx="23">
                  <c:v>43476</c:v>
                </c:pt>
              </c:numCache>
            </c:num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9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6</c:v>
                </c:pt>
                <c:pt idx="7">
                  <c:v>6</c:v>
                </c:pt>
                <c:pt idx="8">
                  <c:v>5</c:v>
                </c:pt>
                <c:pt idx="9">
                  <c:v>5</c:v>
                </c:pt>
                <c:pt idx="10">
                  <c:v>6</c:v>
                </c:pt>
                <c:pt idx="11">
                  <c:v>6</c:v>
                </c:pt>
                <c:pt idx="12">
                  <c:v>6</c:v>
                </c:pt>
                <c:pt idx="13">
                  <c:v>6</c:v>
                </c:pt>
                <c:pt idx="14">
                  <c:v>5</c:v>
                </c:pt>
                <c:pt idx="15">
                  <c:v>6</c:v>
                </c:pt>
                <c:pt idx="16">
                  <c:v>6</c:v>
                </c:pt>
                <c:pt idx="17">
                  <c:v>5</c:v>
                </c:pt>
                <c:pt idx="18">
                  <c:v>6</c:v>
                </c:pt>
                <c:pt idx="19">
                  <c:v>6</c:v>
                </c:pt>
                <c:pt idx="20">
                  <c:v>6</c:v>
                </c:pt>
                <c:pt idx="21">
                  <c:v>6</c:v>
                </c:pt>
                <c:pt idx="22">
                  <c:v>6</c:v>
                </c:pt>
                <c:pt idx="23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9F-48E6-A48F-F29DE86EC39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Staff/10,000 cases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Sheet1!$A$2:$A$25</c:f>
              <c:numCache>
                <c:formatCode>yyyy</c:formatCode>
                <c:ptCount val="24"/>
                <c:pt idx="0">
                  <c:v>39295</c:v>
                </c:pt>
                <c:pt idx="1">
                  <c:v>39462</c:v>
                </c:pt>
                <c:pt idx="2">
                  <c:v>39661</c:v>
                </c:pt>
                <c:pt idx="3">
                  <c:v>39828</c:v>
                </c:pt>
                <c:pt idx="4">
                  <c:v>40026</c:v>
                </c:pt>
                <c:pt idx="5">
                  <c:v>40193</c:v>
                </c:pt>
                <c:pt idx="6">
                  <c:v>40391</c:v>
                </c:pt>
                <c:pt idx="7">
                  <c:v>40558</c:v>
                </c:pt>
                <c:pt idx="8">
                  <c:v>40756</c:v>
                </c:pt>
                <c:pt idx="9">
                  <c:v>40923</c:v>
                </c:pt>
                <c:pt idx="10">
                  <c:v>41122</c:v>
                </c:pt>
                <c:pt idx="11">
                  <c:v>41289</c:v>
                </c:pt>
                <c:pt idx="12">
                  <c:v>41487</c:v>
                </c:pt>
                <c:pt idx="13">
                  <c:v>41654</c:v>
                </c:pt>
                <c:pt idx="14">
                  <c:v>41852</c:v>
                </c:pt>
                <c:pt idx="15">
                  <c:v>42019</c:v>
                </c:pt>
                <c:pt idx="16">
                  <c:v>42217</c:v>
                </c:pt>
                <c:pt idx="17">
                  <c:v>42384</c:v>
                </c:pt>
                <c:pt idx="18">
                  <c:v>42583</c:v>
                </c:pt>
                <c:pt idx="19">
                  <c:v>42748</c:v>
                </c:pt>
                <c:pt idx="20">
                  <c:v>42948</c:v>
                </c:pt>
                <c:pt idx="21">
                  <c:v>43112</c:v>
                </c:pt>
                <c:pt idx="22">
                  <c:v>43313</c:v>
                </c:pt>
                <c:pt idx="23">
                  <c:v>43476</c:v>
                </c:pt>
              </c:numCache>
            </c:numRef>
          </c:cat>
          <c:val>
            <c:numRef>
              <c:f>Sheet1!$C$2:$C$25</c:f>
              <c:numCache>
                <c:formatCode>_(* #,##0.0_);_(* \(#,##0.0\);_(* "-"??_);_(@_)</c:formatCode>
                <c:ptCount val="24"/>
                <c:pt idx="0">
                  <c:v>5.5668955279272598</c:v>
                </c:pt>
                <c:pt idx="1">
                  <c:v>5.8464336754579707</c:v>
                </c:pt>
                <c:pt idx="2">
                  <c:v>5.1968299337404185</c:v>
                </c:pt>
                <c:pt idx="3">
                  <c:v>4.716981132075472</c:v>
                </c:pt>
                <c:pt idx="4">
                  <c:v>4.716981132075472</c:v>
                </c:pt>
                <c:pt idx="5">
                  <c:v>4.8913423240863674</c:v>
                </c:pt>
                <c:pt idx="6">
                  <c:v>4.1925791349311714</c:v>
                </c:pt>
                <c:pt idx="7">
                  <c:v>4.1177681696520487</c:v>
                </c:pt>
                <c:pt idx="8">
                  <c:v>3.4314734747100402</c:v>
                </c:pt>
                <c:pt idx="9">
                  <c:v>3.2879594923390547</c:v>
                </c:pt>
                <c:pt idx="10">
                  <c:v>3.9455513908068651</c:v>
                </c:pt>
                <c:pt idx="11">
                  <c:v>3.9169604386995691</c:v>
                </c:pt>
                <c:pt idx="12">
                  <c:v>3.9169604386995691</c:v>
                </c:pt>
                <c:pt idx="13">
                  <c:v>3.7163208423660574</c:v>
                </c:pt>
                <c:pt idx="14">
                  <c:v>3.0969340353050478</c:v>
                </c:pt>
                <c:pt idx="15">
                  <c:v>3.5793115790729582</c:v>
                </c:pt>
                <c:pt idx="16">
                  <c:v>3.5793115790729582</c:v>
                </c:pt>
                <c:pt idx="17">
                  <c:v>2.9538606959295799</c:v>
                </c:pt>
                <c:pt idx="18">
                  <c:v>3.5446328351154959</c:v>
                </c:pt>
                <c:pt idx="19">
                  <c:v>3.2808398950131235</c:v>
                </c:pt>
                <c:pt idx="20">
                  <c:v>3.2808398950131235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059F-48E6-A48F-F29DE86EC3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3784704"/>
        <c:axId val="223785264"/>
      </c:lineChart>
      <c:dateAx>
        <c:axId val="223784704"/>
        <c:scaling>
          <c:orientation val="minMax"/>
        </c:scaling>
        <c:delete val="0"/>
        <c:axPos val="b"/>
        <c:numFmt formatCode="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3785264"/>
        <c:crosses val="autoZero"/>
        <c:auto val="0"/>
        <c:lblOffset val="100"/>
        <c:baseTimeUnit val="months"/>
        <c:majorUnit val="1"/>
        <c:majorTimeUnit val="years"/>
      </c:dateAx>
      <c:valAx>
        <c:axId val="223785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378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mtClean="0">
                <a:latin typeface="NeueHaasGroteskText Std" panose="020B0504020202020204" pitchFamily="34" charset="0"/>
              </a:rPr>
              <a:t>Minn. Sentencing Guidelines Commission</a:t>
            </a:r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mtClean="0">
                <a:latin typeface="NeueHaasGroteskText Std" panose="020B0504020202020204" pitchFamily="34" charset="0"/>
              </a:rPr>
              <a:t>2/1/2017</a:t>
            </a:r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3886E1E-70B3-41D2-AD41-BEE4979EC759}" type="slidenum">
              <a:rPr lang="en-US" smtClean="0">
                <a:latin typeface="NeueHaasGroteskText Std" panose="020B0504020202020204" pitchFamily="34" charset="0"/>
              </a:rPr>
              <a:t>‹#›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NeueHaasGroteskText Std" panose="020B0504020202020204" pitchFamily="34" charset="0"/>
              </a:defRPr>
            </a:lvl1pPr>
          </a:lstStyle>
          <a:p>
            <a:r>
              <a:rPr lang="en-US" smtClean="0"/>
              <a:t>Minn. Sentencing Guidelines Commission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>
                <a:latin typeface="NeueHaasGroteskText Std" panose="020B0504020202020204" pitchFamily="34" charset="0"/>
              </a:defRPr>
            </a:lvl1pPr>
          </a:lstStyle>
          <a:p>
            <a:r>
              <a:rPr lang="en-US" smtClean="0"/>
              <a:t>2/1/2017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>
                <a:latin typeface="NeueHaasGroteskText Std" panose="020B050402020202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2/1/2017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Minn. Sentencing Guidelines Commission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35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defTabSz="966612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2/1/2017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Minn. Sentencing Guidelines Commission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104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Minn. Sentencing Guidelines Commission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2/1/2017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468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defTabSz="966612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2/1/2017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Minn. Sentencing Guidelines Commission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917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2/1/2017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Minn. Sentencing Guidelines Commission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826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Minn. Sentencing Guidelines Commission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2/1/2017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778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 Only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4188564"/>
            <a:ext cx="12192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  <a:p>
            <a:r>
              <a:rPr lang="en-US" sz="1800" dirty="0" smtClean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Placeholder 4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003865"/>
              </a:clrFrom>
              <a:clrTo>
                <a:srgbClr val="00386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1781132" y="1325209"/>
            <a:ext cx="8629735" cy="189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389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"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33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81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5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70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black"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Logo Only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  <a:p>
            <a:r>
              <a:rPr lang="en-US" sz="1800" dirty="0" smtClean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Placeholder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81128" y="1325209"/>
            <a:ext cx="8629744" cy="1894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19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black"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Whi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black"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Gray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black"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"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black"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"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12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887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12192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- Gray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/>
          <a:p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61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pic>
        <p:nvPicPr>
          <p:cNvPr id="11" name="Picture Placehold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631367"/>
            <a:ext cx="5586649" cy="12266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77837"/>
            <a:ext cx="12192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041204"/>
            <a:ext cx="6587067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  <a:p>
            <a:r>
              <a:rPr lang="en-US" sz="1800" dirty="0" smtClean="0"/>
              <a:t>Date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53560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92000" cy="338073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12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01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15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Horizont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37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Vertic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90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691882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52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26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66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1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"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838200" y="1335088"/>
            <a:ext cx="10515600" cy="48418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lack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6624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58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20397" y="912530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544816" y="524007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Second Point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251002" y="3581845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Third Point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04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9475" y="1609867"/>
            <a:ext cx="7593051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</a:t>
            </a:r>
            <a:br>
              <a:rPr lang="en-US" dirty="0" smtClean="0"/>
            </a:b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1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37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olid Light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1389685"/>
            <a:ext cx="12192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15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edit background picture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60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47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11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212733"/>
            <a:ext cx="10515600" cy="147216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684897"/>
            <a:ext cx="105156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Placehold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94564" y="212373"/>
            <a:ext cx="5586649" cy="122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963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Quote Solid Light Background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651380"/>
            <a:ext cx="12192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521123"/>
            <a:ext cx="105156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chemeClr val="tx2"/>
                </a:solidFill>
              </a:rPr>
              <a:t>mn.gov/sentencing-guidelines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gray"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Placehold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94564" y="212373"/>
            <a:ext cx="5586649" cy="122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94564" y="362449"/>
            <a:ext cx="5586649" cy="12266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44097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50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"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black"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"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838200" y="1335281"/>
            <a:ext cx="10515600" cy="4841682"/>
          </a:xfrm>
          <a:solidFill>
            <a:schemeClr val="bg1"/>
          </a:solidFill>
        </p:spPr>
        <p:txBody>
          <a:bodyPr lIns="228600" tIns="548640" rIns="274320"/>
          <a:lstStyle>
            <a:lvl1pPr marL="3429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/>
            </a:lvl1pPr>
            <a:lvl2pPr marL="8001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/>
            </a:lvl2pPr>
            <a:lvl3pPr marL="12001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3pPr>
            <a:lvl4pPr marL="16573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4pPr>
            <a:lvl5pPr marL="21145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black"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99" r:id="rId2"/>
    <p:sldLayoutId id="2147483787" r:id="rId3"/>
    <p:sldLayoutId id="2147483795" r:id="rId4"/>
    <p:sldLayoutId id="2147483711" r:id="rId5"/>
    <p:sldLayoutId id="2147483712" r:id="rId6"/>
    <p:sldLayoutId id="2147483790" r:id="rId7"/>
    <p:sldLayoutId id="2147483789" r:id="rId8"/>
    <p:sldLayoutId id="2147483714" r:id="rId9"/>
    <p:sldLayoutId id="2147483738" r:id="rId10"/>
    <p:sldLayoutId id="2147483739" r:id="rId11"/>
    <p:sldLayoutId id="2147483780" r:id="rId12"/>
    <p:sldLayoutId id="2147483773" r:id="rId13"/>
    <p:sldLayoutId id="2147483800" r:id="rId14"/>
    <p:sldLayoutId id="2147483688" r:id="rId15"/>
    <p:sldLayoutId id="2147483801" r:id="rId16"/>
    <p:sldLayoutId id="2147483802" r:id="rId17"/>
    <p:sldLayoutId id="2147483803" r:id="rId18"/>
    <p:sldLayoutId id="2147483744" r:id="rId19"/>
    <p:sldLayoutId id="2147483793" r:id="rId20"/>
    <p:sldLayoutId id="2147483772" r:id="rId21"/>
    <p:sldLayoutId id="2147483767" r:id="rId22"/>
    <p:sldLayoutId id="2147483769" r:id="rId23"/>
    <p:sldLayoutId id="2147483771" r:id="rId24"/>
    <p:sldLayoutId id="2147483770" r:id="rId25"/>
    <p:sldLayoutId id="2147483732" r:id="rId26"/>
    <p:sldLayoutId id="2147483794" r:id="rId27"/>
    <p:sldLayoutId id="2147483733" r:id="rId28"/>
    <p:sldLayoutId id="2147483747" r:id="rId29"/>
    <p:sldLayoutId id="2147483818" r:id="rId30"/>
    <p:sldLayoutId id="2147483805" r:id="rId31"/>
    <p:sldLayoutId id="2147483806" r:id="rId32"/>
    <p:sldLayoutId id="2147483750" r:id="rId33"/>
    <p:sldLayoutId id="2147483765" r:id="rId34"/>
    <p:sldLayoutId id="2147483781" r:id="rId35"/>
    <p:sldLayoutId id="2147483809" r:id="rId36"/>
    <p:sldLayoutId id="2147483808" r:id="rId37"/>
    <p:sldLayoutId id="2147483807" r:id="rId38"/>
    <p:sldLayoutId id="2147483819" r:id="rId39"/>
    <p:sldLayoutId id="2147483754" r:id="rId40"/>
    <p:sldLayoutId id="2147483755" r:id="rId41"/>
    <p:sldLayoutId id="2147483759" r:id="rId42"/>
    <p:sldLayoutId id="2147483753" r:id="rId43"/>
    <p:sldLayoutId id="2147483763" r:id="rId44"/>
    <p:sldLayoutId id="2147483762" r:id="rId45"/>
    <p:sldLayoutId id="2147483758" r:id="rId46"/>
    <p:sldLayoutId id="2147483756" r:id="rId47"/>
    <p:sldLayoutId id="2147483798" r:id="rId48"/>
    <p:sldLayoutId id="2147483797" r:id="rId4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Agency Budget Review and Request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House Public Safety and Criminal Justice Reform Finance &amp; Policy Division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Linda McBrayer 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 MSGC Management Analyst 4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February 21,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48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2020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‒2</a:t>
            </a:r>
            <a:r>
              <a:rPr lang="en-US" dirty="0" smtClean="0"/>
              <a:t>1 Forecast </a:t>
            </a:r>
            <a:r>
              <a:rPr lang="en-US" dirty="0"/>
              <a:t>Biennial Base </a:t>
            </a:r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eleven Commission members serve without salary</a:t>
            </a:r>
          </a:p>
          <a:p>
            <a:r>
              <a:rPr lang="en-US" dirty="0" smtClean="0"/>
              <a:t>The six staff members are state employees</a:t>
            </a:r>
          </a:p>
          <a:p>
            <a:pPr lvl="1"/>
            <a:r>
              <a:rPr lang="en-US" dirty="0" smtClean="0"/>
              <a:t>1 </a:t>
            </a:r>
            <a:r>
              <a:rPr lang="en-US" dirty="0"/>
              <a:t>Executive Director</a:t>
            </a:r>
          </a:p>
          <a:p>
            <a:pPr lvl="1"/>
            <a:r>
              <a:rPr lang="en-US" dirty="0"/>
              <a:t>4 Research Analysts (at various levels)</a:t>
            </a:r>
          </a:p>
          <a:p>
            <a:pPr lvl="1"/>
            <a:r>
              <a:rPr lang="en-US" dirty="0"/>
              <a:t>1 Management Analyst 4</a:t>
            </a:r>
          </a:p>
          <a:p>
            <a:r>
              <a:rPr lang="en-US" dirty="0" smtClean="0"/>
              <a:t>Over 90 percent of expenditures are for staff compensation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56866319"/>
              </p:ext>
            </p:extLst>
          </p:nvPr>
        </p:nvGraphicFramePr>
        <p:xfrm>
          <a:off x="6172200" y="1593850"/>
          <a:ext cx="5181600" cy="458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mn.gov/sentencing-guidelines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81600" cy="493891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Staff supports Commission’s ongoing </a:t>
            </a:r>
            <a:r>
              <a:rPr lang="en-US" b="1" dirty="0" smtClean="0"/>
              <a:t>sentencing research </a:t>
            </a:r>
            <a:r>
              <a:rPr lang="en-US" dirty="0" smtClean="0"/>
              <a:t>and improvements to Minnesota’s Sentencing Guidelines</a:t>
            </a:r>
          </a:p>
          <a:p>
            <a:pPr lvl="1"/>
            <a:r>
              <a:rPr lang="en-US" dirty="0" smtClean="0"/>
              <a:t>Helped Commission develop criminal history reforms and enhance sentencing for repeat, severe violent offenders</a:t>
            </a:r>
          </a:p>
          <a:p>
            <a:r>
              <a:rPr lang="en-US" dirty="0" smtClean="0"/>
              <a:t>Staff facilitates </a:t>
            </a:r>
            <a:r>
              <a:rPr lang="en-US" b="1" dirty="0" smtClean="0"/>
              <a:t>accurate application </a:t>
            </a:r>
            <a:r>
              <a:rPr lang="en-US" dirty="0" smtClean="0"/>
              <a:t>of Sentencing Guidelines</a:t>
            </a:r>
          </a:p>
          <a:p>
            <a:pPr lvl="1"/>
            <a:r>
              <a:rPr lang="en-US" dirty="0" smtClean="0"/>
              <a:t>Reviewed 18,000+ worksheets per year</a:t>
            </a:r>
            <a:endParaRPr lang="en-US" dirty="0"/>
          </a:p>
          <a:p>
            <a:pPr lvl="1"/>
            <a:r>
              <a:rPr lang="en-US" dirty="0" smtClean="0"/>
              <a:t>Fielded 250 </a:t>
            </a:r>
            <a:r>
              <a:rPr lang="en-US" dirty="0"/>
              <a:t>phone </a:t>
            </a:r>
            <a:r>
              <a:rPr lang="en-US" dirty="0" smtClean="0"/>
              <a:t>calls/emails monthly</a:t>
            </a:r>
          </a:p>
          <a:p>
            <a:pPr lvl="1"/>
            <a:r>
              <a:rPr lang="en-US" dirty="0" smtClean="0"/>
              <a:t>Trained over 500 practitioners annually (traditional &amp; online)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Staff operates clearinghouse </a:t>
            </a:r>
            <a:r>
              <a:rPr lang="en-US" dirty="0"/>
              <a:t>&amp; </a:t>
            </a:r>
            <a:r>
              <a:rPr lang="en-US" b="1" dirty="0"/>
              <a:t>information center </a:t>
            </a:r>
            <a:r>
              <a:rPr lang="en-US" dirty="0"/>
              <a:t>for sentencing practices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Annual reports on sentencing practices—both comprehensive &amp; focused</a:t>
            </a:r>
          </a:p>
          <a:p>
            <a:pPr lvl="1"/>
            <a:r>
              <a:rPr lang="en-US" dirty="0" smtClean="0"/>
              <a:t>375 individualized data reports annually</a:t>
            </a:r>
          </a:p>
          <a:p>
            <a:pPr lvl="1"/>
            <a:r>
              <a:rPr lang="en-US" dirty="0" smtClean="0"/>
              <a:t>Prepared 63 fiscal notes and 4 demographic impact statements for 90th Legislature</a:t>
            </a:r>
          </a:p>
          <a:p>
            <a:r>
              <a:rPr lang="en-US" dirty="0" smtClean="0"/>
              <a:t>New role: Collect &amp; analyze information regarding impact of new changes to </a:t>
            </a:r>
            <a:r>
              <a:rPr lang="en-US" b="1" dirty="0" smtClean="0"/>
              <a:t>drug laws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mn.gov/sentencing-guidelines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00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2020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‒</a:t>
            </a:r>
            <a:r>
              <a:rPr lang="en-US" dirty="0" smtClean="0"/>
              <a:t>21 Governor’s </a:t>
            </a:r>
            <a:r>
              <a:rPr lang="en-US" dirty="0"/>
              <a:t>Recommended Biennial Budget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Governor’s budget recommends $24,000 above base to “maintain the current level of service delivery”</a:t>
            </a:r>
          </a:p>
          <a:p>
            <a:r>
              <a:rPr lang="en-US" dirty="0"/>
              <a:t>F</a:t>
            </a:r>
            <a:r>
              <a:rPr lang="en-US" dirty="0" smtClean="0"/>
              <a:t>unding “will cover known employee compensation growth and other operating costs.”</a:t>
            </a:r>
          </a:p>
          <a:p>
            <a:r>
              <a:rPr lang="en-US" dirty="0" smtClean="0"/>
              <a:t>Funding maintains 6.0 FTE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39013744"/>
              </p:ext>
            </p:extLst>
          </p:nvPr>
        </p:nvGraphicFramePr>
        <p:xfrm>
          <a:off x="6172200" y="1593850"/>
          <a:ext cx="5181600" cy="458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mn.gov/sentencing-guidelines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21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Staffing Over Past Twelve Years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43506444"/>
              </p:ext>
            </p:extLst>
          </p:nvPr>
        </p:nvGraphicFramePr>
        <p:xfrm>
          <a:off x="838200" y="1593850"/>
          <a:ext cx="5181600" cy="458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Currently fewer than 4 staff per 10,000 felony cases sentenced annually</a:t>
            </a:r>
          </a:p>
          <a:p>
            <a:r>
              <a:rPr lang="en-US" dirty="0" smtClean="0"/>
              <a:t>Compared with 2012, in 2019—</a:t>
            </a:r>
          </a:p>
          <a:p>
            <a:pPr lvl="1"/>
            <a:r>
              <a:rPr lang="en-US" sz="2400" dirty="0" smtClean="0"/>
              <a:t>Same number of positions</a:t>
            </a:r>
          </a:p>
          <a:p>
            <a:pPr lvl="1"/>
            <a:r>
              <a:rPr lang="en-US" sz="2400" dirty="0" smtClean="0"/>
              <a:t>Positions at static promotion level</a:t>
            </a:r>
          </a:p>
          <a:p>
            <a:pPr lvl="1"/>
            <a:r>
              <a:rPr lang="en-US" sz="2400" dirty="0" smtClean="0"/>
              <a:t>In 4 of 6 positions: Personnel stability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mn.gov/sentencing-guidelines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86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700" b="1" dirty="0" smtClean="0"/>
              <a:t>Linda McBrayer</a:t>
            </a:r>
          </a:p>
          <a:p>
            <a:r>
              <a:rPr lang="en-US" sz="2200" i="1" dirty="0"/>
              <a:t>l</a:t>
            </a:r>
            <a:r>
              <a:rPr lang="en-US" sz="2200" i="1" dirty="0" smtClean="0"/>
              <a:t>inda.mcbrayer@state.mn.us</a:t>
            </a:r>
          </a:p>
          <a:p>
            <a:r>
              <a:rPr lang="en-US" sz="2200" dirty="0" smtClean="0"/>
              <a:t>651-296-0144</a:t>
            </a:r>
            <a:endParaRPr lang="en-US" sz="2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chemeClr val="tx2"/>
                </a:solidFill>
              </a:rPr>
              <a:t>mn.gov/sentencing-guidelines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3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Agency Budget Review and Request House Public Safety and Criminal Justice Reform Finance and Policy Committee&amp;quot;&quot;/&gt;&lt;property id=&quot;20307&quot; value=&quot;396&quot;/&gt;&lt;/object&gt;&lt;object type=&quot;3&quot; unique_id=&quot;10004&quot;&gt;&lt;property id=&quot;20148&quot; value=&quot;5&quot;/&gt;&lt;property id=&quot;20300&quot; value=&quot;Slide 2 - &amp;quot;FY 2018-19 Forecast Biennial Base Budget&amp;quot;&quot;/&gt;&lt;property id=&quot;20307&quot; value=&quot;485&quot;/&gt;&lt;/object&gt;&lt;object type=&quot;3&quot; unique_id=&quot;10005&quot;&gt;&lt;property id=&quot;20148&quot; value=&quot;5&quot;/&gt;&lt;property id=&quot;20300&quot; value=&quot;Slide 3 - &amp;quot;Agency Results&amp;quot;&quot;/&gt;&lt;property id=&quot;20307&quot; value=&quot;486&quot;/&gt;&lt;/object&gt;&lt;object type=&quot;3&quot; unique_id=&quot;10006&quot;&gt;&lt;property id=&quot;20148&quot; value=&quot;5&quot;/&gt;&lt;property id=&quot;20300&quot; value=&quot;Slide 4 - &amp;quot;New Data Collection &amp;amp; Analysis Requirement&amp;quot;&quot;/&gt;&lt;property id=&quot;20307&quot; value=&quot;488&quot;/&gt;&lt;/object&gt;&lt;object type=&quot;3&quot; unique_id=&quot;10007&quot;&gt;&lt;property id=&quot;20148&quot; value=&quot;5&quot;/&gt;&lt;property id=&quot;20300&quot; value=&quot;Slide 5 - &amp;quot;FY 2018-19 Governor’s Recommended Biennial Budget&amp;quot;&quot;/&gt;&lt;property id=&quot;20307&quot; value=&quot;489&quot;/&gt;&lt;/object&gt;&lt;object type=&quot;3&quot; unique_id=&quot;10008&quot;&gt;&lt;property id=&quot;20148&quot; value=&quot;5&quot;/&gt;&lt;property id=&quot;20300&quot; value=&quot;Slide 6 - &amp;quot;Agency Staffing Over Past Decade&amp;quot;&quot;/&gt;&lt;property id=&quot;20307&quot; value=&quot;490&quot;/&gt;&lt;/object&gt;&lt;object type=&quot;3&quot; unique_id=&quot;10009&quot;&gt;&lt;property id=&quot;20148&quot; value=&quot;5&quot;/&gt;&lt;property id=&quot;20300&quot; value=&quot;Slide 7 - &amp;quot;Thank you!&amp;quot;&quot;/&gt;&lt;property id=&quot;20307&quot; value=&quot;481&quot;/&gt;&lt;/object&gt;&lt;/object&gt;&lt;object type=&quot;8&quot; unique_id=&quot;1001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.IT" id="{43004C98-5B53-4D58-92B4-D334E886AB92}" vid="{BCC84AB3-760B-4B29-9458-5FA6845EC3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MN.IT</Template>
  <TotalTime>0</TotalTime>
  <Words>326</Words>
  <Application>Microsoft Office PowerPoint</Application>
  <PresentationFormat>Widescreen</PresentationFormat>
  <Paragraphs>69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NeueHaasGroteskText Std</vt:lpstr>
      <vt:lpstr>MN.IT</vt:lpstr>
      <vt:lpstr>Agency Budget Review and Request House Public Safety and Criminal Justice Reform Finance &amp; Policy Division</vt:lpstr>
      <vt:lpstr>FY 2020‒21 Forecast Biennial Base Budget</vt:lpstr>
      <vt:lpstr>Agency Results</vt:lpstr>
      <vt:lpstr>FY 2020‒21 Governor’s Recommended Biennial Budget</vt:lpstr>
      <vt:lpstr>Agency Staffing Over Past Twelve Years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2019-02-19T19:05:14Z</dcterms:created>
  <dcterms:modified xsi:type="dcterms:W3CDTF">2019-02-19T19:13:26Z</dcterms:modified>
</cp:coreProperties>
</file>