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4"/>
  </p:sldMasterIdLst>
  <p:notesMasterIdLst>
    <p:notesMasterId r:id="rId39"/>
  </p:notesMasterIdLst>
  <p:handoutMasterIdLst>
    <p:handoutMasterId r:id="rId40"/>
  </p:handoutMasterIdLst>
  <p:sldIdLst>
    <p:sldId id="256" r:id="rId5"/>
    <p:sldId id="326" r:id="rId6"/>
    <p:sldId id="327" r:id="rId7"/>
    <p:sldId id="328" r:id="rId8"/>
    <p:sldId id="384" r:id="rId9"/>
    <p:sldId id="377" r:id="rId10"/>
    <p:sldId id="378" r:id="rId11"/>
    <p:sldId id="370" r:id="rId12"/>
    <p:sldId id="366" r:id="rId13"/>
    <p:sldId id="367" r:id="rId14"/>
    <p:sldId id="368" r:id="rId15"/>
    <p:sldId id="369" r:id="rId16"/>
    <p:sldId id="337" r:id="rId17"/>
    <p:sldId id="365" r:id="rId18"/>
    <p:sldId id="338" r:id="rId19"/>
    <p:sldId id="379" r:id="rId20"/>
    <p:sldId id="380" r:id="rId21"/>
    <p:sldId id="381" r:id="rId22"/>
    <p:sldId id="375" r:id="rId23"/>
    <p:sldId id="376" r:id="rId24"/>
    <p:sldId id="342" r:id="rId25"/>
    <p:sldId id="343" r:id="rId26"/>
    <p:sldId id="344" r:id="rId27"/>
    <p:sldId id="345" r:id="rId28"/>
    <p:sldId id="348" r:id="rId29"/>
    <p:sldId id="349" r:id="rId30"/>
    <p:sldId id="385" r:id="rId31"/>
    <p:sldId id="382" r:id="rId32"/>
    <p:sldId id="374" r:id="rId33"/>
    <p:sldId id="371" r:id="rId34"/>
    <p:sldId id="372" r:id="rId35"/>
    <p:sldId id="373" r:id="rId36"/>
    <p:sldId id="386" r:id="rId37"/>
    <p:sldId id="364"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BAB"/>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70638" autoAdjust="0"/>
  </p:normalViewPr>
  <p:slideViewPr>
    <p:cSldViewPr>
      <p:cViewPr>
        <p:scale>
          <a:sx n="81" d="100"/>
          <a:sy n="81" d="100"/>
        </p:scale>
        <p:origin x="-828" y="-48"/>
      </p:cViewPr>
      <p:guideLst>
        <p:guide orient="horz" pos="2160"/>
        <p:guide pos="2880"/>
      </p:guideLst>
    </p:cSldViewPr>
  </p:slideViewPr>
  <p:notesTextViewPr>
    <p:cViewPr>
      <p:scale>
        <a:sx n="1" d="1"/>
        <a:sy n="1" d="1"/>
      </p:scale>
      <p:origin x="0" y="0"/>
    </p:cViewPr>
  </p:notesTextViewPr>
  <p:sorterViewPr>
    <p:cViewPr>
      <p:scale>
        <a:sx n="100" d="100"/>
        <a:sy n="100" d="100"/>
      </p:scale>
      <p:origin x="0" y="1094"/>
    </p:cViewPr>
  </p:sorterViewPr>
  <p:notesViewPr>
    <p:cSldViewPr>
      <p:cViewPr varScale="1">
        <p:scale>
          <a:sx n="71" d="100"/>
          <a:sy n="71" d="100"/>
        </p:scale>
        <p:origin x="-189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9268FC5-FF6F-4947-B1F2-FD33797B464E}" type="datetimeFigureOut">
              <a:rPr lang="en-US" smtClean="0"/>
              <a:t>1/14/2015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ED02389-FA8B-461E-AF00-4171A475411C}" type="slidenum">
              <a:rPr lang="en-US" smtClean="0"/>
              <a:t>‹#›</a:t>
            </a:fld>
            <a:endParaRPr lang="en-US" dirty="0"/>
          </a:p>
        </p:txBody>
      </p:sp>
    </p:spTree>
    <p:extLst>
      <p:ext uri="{BB962C8B-B14F-4D97-AF65-F5344CB8AC3E}">
        <p14:creationId xmlns:p14="http://schemas.microsoft.com/office/powerpoint/2010/main" val="21188380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D23A07A-4A90-400A-91B4-6E1DD971CC90}" type="datetimeFigureOut">
              <a:rPr lang="en-US" smtClean="0"/>
              <a:t>1/14/2015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C3E6D7-0102-47A0-9DEA-19BEF28588AB}" type="slidenum">
              <a:rPr lang="en-US" smtClean="0"/>
              <a:t>‹#›</a:t>
            </a:fld>
            <a:endParaRPr lang="en-US" dirty="0"/>
          </a:p>
        </p:txBody>
      </p:sp>
    </p:spTree>
    <p:extLst>
      <p:ext uri="{BB962C8B-B14F-4D97-AF65-F5344CB8AC3E}">
        <p14:creationId xmlns:p14="http://schemas.microsoft.com/office/powerpoint/2010/main" val="41575183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a:t>
            </a:r>
          </a:p>
          <a:p>
            <a:endParaRPr lang="en-US" baseline="0" dirty="0" smtClean="0"/>
          </a:p>
          <a:p>
            <a:r>
              <a:rPr lang="en-US" baseline="0" dirty="0" smtClean="0"/>
              <a:t>Jim Koppel – new Assistant Commissioner for Children and Families at MN DHS </a:t>
            </a:r>
          </a:p>
          <a:p>
            <a:endParaRPr lang="en-US" baseline="0" dirty="0" smtClean="0"/>
          </a:p>
          <a:p>
            <a:r>
              <a:rPr lang="en-US" baseline="0" dirty="0" smtClean="0"/>
              <a:t>Commissioner Jesson provided an overview of DHS yesterday. </a:t>
            </a:r>
          </a:p>
          <a:p>
            <a:endParaRPr lang="en-US" baseline="0" dirty="0" smtClean="0"/>
          </a:p>
          <a:p>
            <a:r>
              <a:rPr lang="en-US" baseline="0" dirty="0" smtClean="0"/>
              <a:t>Today is to provide some context for how families can move toward economic self-sufficient/stability. </a:t>
            </a:r>
          </a:p>
          <a:p>
            <a:endParaRPr lang="en-US" baseline="0" dirty="0"/>
          </a:p>
        </p:txBody>
      </p:sp>
    </p:spTree>
    <p:extLst>
      <p:ext uri="{BB962C8B-B14F-4D97-AF65-F5344CB8AC3E}">
        <p14:creationId xmlns:p14="http://schemas.microsoft.com/office/powerpoint/2010/main" val="41704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Medical Assistance eligibility</a:t>
            </a:r>
            <a:r>
              <a:rPr lang="en-US" baseline="0" dirty="0" smtClean="0"/>
              <a:t> is based on family’s income.  For children with significant disabilities, they may be eligible for Medical Assistance, even if their family’s income is too high.</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Parents of children who are found eligible under the TEFRA option must pay a parental fee based on their income.</a:t>
            </a:r>
          </a:p>
          <a:p>
            <a:endParaRPr lang="en-US" baseline="0" dirty="0" smtClean="0"/>
          </a:p>
          <a:p>
            <a:endParaRPr lang="en-US" baseline="0" dirty="0" smtClean="0"/>
          </a:p>
          <a:p>
            <a:r>
              <a:rPr lang="en-US" baseline="0" dirty="0" smtClean="0"/>
              <a:t>A person on Medical Assistance can receive services when they meet the medical necessity criteria.  For PCA, that includes receiving an assessment to determine where the person has dependencies.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Institutional level of care means they need the type of services provided in an institution.  Another way of saying it is if they didn’t receive the supports needed for them to live in the community, they may need to live in an institution.  Institutions include nursing facilities, hospitals, and intermediate care facilities for people with developmental disabilities (ICF/DD).</a:t>
            </a:r>
          </a:p>
          <a:p>
            <a:endParaRPr lang="en-US" dirty="0"/>
          </a:p>
        </p:txBody>
      </p:sp>
    </p:spTree>
    <p:extLst>
      <p:ext uri="{BB962C8B-B14F-4D97-AF65-F5344CB8AC3E}">
        <p14:creationId xmlns:p14="http://schemas.microsoft.com/office/powerpoint/2010/main" val="1023919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home and community-based services</a:t>
            </a:r>
            <a:r>
              <a:rPr lang="en-US" baseline="0" dirty="0" smtClean="0"/>
              <a:t> waivers are available when people have higher needs than what is available through Medical Assistance.  The waivers</a:t>
            </a:r>
            <a:r>
              <a:rPr lang="en-US" dirty="0" smtClean="0"/>
              <a:t> prevent</a:t>
            </a:r>
            <a:r>
              <a:rPr lang="en-US" baseline="0" dirty="0" smtClean="0"/>
              <a:t> people from being institutionalized or help people move out of institutions, and receive similar supports in their home and community.  </a:t>
            </a:r>
          </a:p>
          <a:p>
            <a:endParaRPr lang="en-US" baseline="0" dirty="0" smtClean="0"/>
          </a:p>
          <a:p>
            <a:r>
              <a:rPr lang="en-US" baseline="0" dirty="0" smtClean="0"/>
              <a:t>Because waiver resources are limited, there are priorities for access to waivers.  The priorities include:</a:t>
            </a:r>
          </a:p>
          <a:p>
            <a:pPr marL="171450" indent="-171450">
              <a:buFontTx/>
              <a:buChar char="-"/>
            </a:pPr>
            <a:r>
              <a:rPr lang="en-US" baseline="0" dirty="0" smtClean="0"/>
              <a:t>People moving out of institutions</a:t>
            </a:r>
          </a:p>
          <a:p>
            <a:pPr marL="171450" indent="-171450">
              <a:buFontTx/>
              <a:buChar char="-"/>
            </a:pPr>
            <a:r>
              <a:rPr lang="en-US" baseline="0" dirty="0" smtClean="0"/>
              <a:t>People who no longer need the level of services provided where they are living</a:t>
            </a:r>
          </a:p>
          <a:p>
            <a:pPr marL="171450" indent="-171450">
              <a:buFontTx/>
              <a:buChar char="-"/>
            </a:pPr>
            <a:r>
              <a:rPr lang="en-US" baseline="0" dirty="0" smtClean="0"/>
              <a:t>People who have an unstable living situation</a:t>
            </a:r>
          </a:p>
          <a:p>
            <a:pPr marL="171450" indent="-171450">
              <a:buFontTx/>
              <a:buChar char="-"/>
            </a:pPr>
            <a:r>
              <a:rPr lang="en-US" baseline="0" dirty="0" smtClean="0"/>
              <a:t>People who need protection from abuse, neglect or exploitation</a:t>
            </a:r>
            <a:endParaRPr lang="en-US" dirty="0"/>
          </a:p>
        </p:txBody>
      </p:sp>
    </p:spTree>
    <p:extLst>
      <p:ext uri="{BB962C8B-B14F-4D97-AF65-F5344CB8AC3E}">
        <p14:creationId xmlns:p14="http://schemas.microsoft.com/office/powerpoint/2010/main" val="982788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numbers show the average monthly spending for each of the disability</a:t>
            </a:r>
            <a:r>
              <a:rPr lang="en-US" baseline="0" dirty="0" smtClean="0"/>
              <a:t> waivers.  All together, the disability waivers support almost 35,000 people in an average month.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costs listed here do not include home care costs, although many of the people accessing waiver services are also accessing home care services. </a:t>
            </a:r>
            <a:r>
              <a:rPr lang="en-US" sz="1200" kern="1200" dirty="0" smtClean="0">
                <a:solidFill>
                  <a:schemeClr val="tx1"/>
                </a:solidFill>
                <a:effectLst/>
                <a:latin typeface="+mn-lt"/>
                <a:ea typeface="+mn-ea"/>
                <a:cs typeface="+mn-cs"/>
              </a:rPr>
              <a:t>Home care services include PCA, Home Health Aide, Home Care Nursing, and Home Health Therapies.  </a:t>
            </a:r>
          </a:p>
          <a:p>
            <a:endParaRPr lang="en-US" baseline="0" dirty="0" smtClean="0"/>
          </a:p>
          <a:p>
            <a:r>
              <a:rPr lang="en-US" baseline="0" dirty="0" smtClean="0"/>
              <a:t>The range of cost varies significantly depending on the service needs of the person receiving services.  It is much less costly for people living in their own home than people living in a residential setting owned or controlled by a service provider.  Also, research shows that people living in their own home have a better quality of life than people living in an institutional-type setting.  </a:t>
            </a:r>
            <a:endParaRPr lang="en-US" dirty="0"/>
          </a:p>
        </p:txBody>
      </p:sp>
    </p:spTree>
    <p:extLst>
      <p:ext uri="{BB962C8B-B14F-4D97-AF65-F5344CB8AC3E}">
        <p14:creationId xmlns:p14="http://schemas.microsoft.com/office/powerpoint/2010/main" val="166087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5302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CCAP-Basic</a:t>
            </a:r>
            <a:r>
              <a:rPr lang="en-US" sz="1200" kern="1200" baseline="0" dirty="0" smtClean="0">
                <a:solidFill>
                  <a:schemeClr val="tx1"/>
                </a:solidFill>
                <a:effectLst/>
                <a:latin typeface="+mn-lt"/>
                <a:ea typeface="+mn-ea"/>
                <a:cs typeface="+mn-cs"/>
              </a:rPr>
              <a:t> Sliding Fee </a:t>
            </a:r>
            <a:r>
              <a:rPr lang="en-US" sz="1200" kern="1200" dirty="0" smtClean="0">
                <a:solidFill>
                  <a:schemeClr val="tx1"/>
                </a:solidFill>
                <a:effectLst/>
                <a:latin typeface="+mn-lt"/>
                <a:ea typeface="+mn-ea"/>
                <a:cs typeface="+mn-cs"/>
              </a:rPr>
              <a:t>Funding: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Basic Sliding Fee funds are allocated to counties.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Basic Sliding Fee is a capped allocation, and some counties maintain a waiting list.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 of November 2014, 17 counties maintained waiting lists that included a total of 6,157 families.</a:t>
            </a:r>
          </a:p>
          <a:p>
            <a:pPr lvl="0"/>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Access to high-quality care may be limited by long waiting lists for funds.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Robert’s case, based on his annual income of $27,000 per year, he would be responsible to pay $47 every two weeks to pay for child care. </a:t>
            </a:r>
            <a:endParaRPr lang="en-US" sz="1200" b="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78562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Department of Human Services leads implementation of Parent Aware in coordination with the Minnesota Office of Early Learning.  </a:t>
            </a:r>
          </a:p>
          <a:p>
            <a:pPr marL="171450" lvl="0" indent="-171450">
              <a:buFont typeface="Arial" panose="020B0604020202020204" pitchFamily="34" charset="0"/>
              <a:buChar char="•"/>
            </a:pPr>
            <a:r>
              <a:rPr lang="en-US" sz="1200" u="none" kern="1200" dirty="0" smtClean="0">
                <a:solidFill>
                  <a:schemeClr val="tx1"/>
                </a:solidFill>
                <a:effectLst/>
                <a:latin typeface="+mn-lt"/>
                <a:ea typeface="+mn-ea"/>
                <a:cs typeface="+mn-cs"/>
              </a:rPr>
              <a:t>Parent Aware is a system for improving and rating the quality of child care and early education programs, and then providing that quality information to parents in an easy-to-use format of One-to Four Star Ratings.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ratings synthesize research on early childhood development to provide an objective assessment of quality that improves kindergarten readiness.  The ratings measure if and how child care and early learning professionals are using best practices that are most predictive of kindergarten readiness.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Child Care Aware of Minnesota, Minnesota’s network of child care resource and referral agencies, coordinates local level implementation of Parent Aware.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 early childhood program must be participating in Parent Aware in order to be eligible to accept an early learning scholarship.</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dirty="0" smtClean="0"/>
              <a:t>The Child Care Assistance Program includes a quality differential for 3 and 4-star Parent Aware rated providers, and to providers holding certain accreditations.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Services provided through Parent Aware include: </a:t>
            </a:r>
          </a:p>
          <a:p>
            <a:pPr marL="171450" indent="-171450">
              <a:buFont typeface="Arial" pitchFamily="34" charset="0"/>
              <a:buChar char="•"/>
            </a:pPr>
            <a:endParaRPr lang="en-US" dirty="0" smtClean="0"/>
          </a:p>
          <a:p>
            <a:pPr marL="628650" lvl="1" indent="-171450">
              <a:buFont typeface="Arial" pitchFamily="34" charset="0"/>
              <a:buChar char="•"/>
            </a:pPr>
            <a:r>
              <a:rPr lang="en-US" dirty="0" smtClean="0"/>
              <a:t>Ratings information for parents to help them determine how well a program will prepare their child for kindergarten</a:t>
            </a:r>
          </a:p>
          <a:p>
            <a:pPr marL="171450" indent="-171450">
              <a:buFont typeface="Arial" pitchFamily="34" charset="0"/>
              <a:buChar char="•"/>
            </a:pPr>
            <a:endParaRPr lang="en-US" dirty="0" smtClean="0"/>
          </a:p>
          <a:p>
            <a:pPr marL="628650" lvl="1" indent="-171450">
              <a:buFont typeface="Arial" pitchFamily="34" charset="0"/>
              <a:buChar char="•"/>
            </a:pPr>
            <a:r>
              <a:rPr lang="en-US" dirty="0" smtClean="0"/>
              <a:t>Technical assistance, training and coaching for child care programs and providers to help them improve their quality.</a:t>
            </a:r>
          </a:p>
          <a:p>
            <a:pPr marL="457200" lvl="1" indent="0">
              <a:buFont typeface="Arial" pitchFamily="34" charset="0"/>
              <a:buNone/>
            </a:pPr>
            <a:endParaRPr lang="en-US" dirty="0" smtClean="0"/>
          </a:p>
          <a:p>
            <a:pPr marL="457200" lvl="1" indent="0">
              <a:buFont typeface="Arial" pitchFamily="34" charset="0"/>
              <a:buNone/>
            </a:pPr>
            <a:endParaRPr lang="en-US" dirty="0" smtClean="0"/>
          </a:p>
          <a:p>
            <a:pPr marL="457200" lvl="1" indent="0">
              <a:buFont typeface="Arial" pitchFamily="34" charset="0"/>
              <a:buNone/>
            </a:pPr>
            <a:r>
              <a:rPr lang="en-US" dirty="0" smtClean="0"/>
              <a:t>Parent</a:t>
            </a:r>
            <a:r>
              <a:rPr lang="en-US" baseline="0" dirty="0" smtClean="0"/>
              <a:t> Aware Funding </a:t>
            </a:r>
          </a:p>
          <a:p>
            <a:pPr marL="457200" lvl="1" indent="0">
              <a:buFont typeface="Arial" pitchFamily="34" charset="0"/>
              <a:buNone/>
            </a:pPr>
            <a:endParaRPr lang="en-US" dirty="0" smtClean="0"/>
          </a:p>
          <a:p>
            <a:pPr marL="628650" lvl="1" indent="-171450">
              <a:buFont typeface="Arial" panose="020B0604020202020204" pitchFamily="34" charset="0"/>
              <a:buChar char="•"/>
            </a:pPr>
            <a:r>
              <a:rPr lang="en-US" dirty="0" smtClean="0"/>
              <a:t>Provided through a combination of federal Child Care and Development Block Grant funds, and Race to the Top and private funds totaling over</a:t>
            </a:r>
            <a:r>
              <a:rPr lang="en-US" baseline="0" dirty="0" smtClean="0"/>
              <a:t> </a:t>
            </a:r>
            <a:r>
              <a:rPr lang="en-US" dirty="0" smtClean="0"/>
              <a:t>$6.5M in 2014.</a:t>
            </a:r>
          </a:p>
          <a:p>
            <a:pPr marL="457200" lvl="1" indent="0">
              <a:buFont typeface="Arial" pitchFamily="34" charset="0"/>
              <a:buNone/>
            </a:pPr>
            <a:endParaRPr lang="en-US" dirty="0" smtClean="0"/>
          </a:p>
          <a:p>
            <a:endParaRPr lang="en-US" dirty="0" smtClean="0"/>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endParaRPr lang="en-US" dirty="0" smtClean="0"/>
          </a:p>
          <a:p>
            <a:endParaRPr lang="en-US" dirty="0"/>
          </a:p>
        </p:txBody>
      </p:sp>
    </p:spTree>
    <p:extLst>
      <p:ext uri="{BB962C8B-B14F-4D97-AF65-F5344CB8AC3E}">
        <p14:creationId xmlns:p14="http://schemas.microsoft.com/office/powerpoint/2010/main" val="2544028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People who are eligible for MA cannot be enrolled in MinnesotaCare.  Many families have some household members in MA and some in MinnesotaCare.  The benefit set is essentially the same in both programs. </a:t>
            </a:r>
          </a:p>
          <a:p>
            <a:endParaRPr lang="en-US" dirty="0"/>
          </a:p>
        </p:txBody>
      </p:sp>
    </p:spTree>
    <p:extLst>
      <p:ext uri="{BB962C8B-B14F-4D97-AF65-F5344CB8AC3E}">
        <p14:creationId xmlns:p14="http://schemas.microsoft.com/office/powerpoint/2010/main" val="837761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Access to minimum essential coverage such as coverage through Medicare and employer-sponsored plans is a barrier to MinnesotaCare coverage. </a:t>
            </a:r>
          </a:p>
          <a:p>
            <a:endParaRPr lang="en-US" dirty="0" smtClean="0"/>
          </a:p>
          <a:p>
            <a:r>
              <a:rPr lang="en-US" sz="1200" kern="1200" dirty="0" smtClean="0">
                <a:solidFill>
                  <a:schemeClr val="tx1"/>
                </a:solidFill>
                <a:effectLst/>
                <a:latin typeface="+mn-lt"/>
                <a:ea typeface="+mn-ea"/>
                <a:cs typeface="+mn-cs"/>
              </a:rPr>
              <a:t>MinnesotaCare is still in place and it is receiving BHP funding</a:t>
            </a:r>
            <a:r>
              <a:rPr lang="en-US" sz="1200" kern="1200" baseline="0" dirty="0" smtClean="0">
                <a:solidFill>
                  <a:schemeClr val="tx1"/>
                </a:solidFill>
                <a:effectLst/>
                <a:latin typeface="+mn-lt"/>
                <a:ea typeface="+mn-ea"/>
                <a:cs typeface="+mn-cs"/>
              </a:rPr>
              <a:t> – still referred to as MinnesotaCare.</a:t>
            </a:r>
            <a:r>
              <a:rPr lang="en-US" sz="1200" kern="1200" dirty="0" smtClean="0">
                <a:solidFill>
                  <a:schemeClr val="tx1"/>
                </a:solidFill>
                <a:effectLst/>
                <a:latin typeface="+mn-lt"/>
                <a:ea typeface="+mn-ea"/>
                <a:cs typeface="+mn-cs"/>
              </a:rPr>
              <a:t> Changes for</a:t>
            </a:r>
            <a:r>
              <a:rPr lang="en-US" sz="1200" kern="1200" baseline="0" dirty="0" smtClean="0">
                <a:solidFill>
                  <a:schemeClr val="tx1"/>
                </a:solidFill>
                <a:effectLst/>
                <a:latin typeface="+mn-lt"/>
                <a:ea typeface="+mn-ea"/>
                <a:cs typeface="+mn-cs"/>
              </a:rPr>
              <a:t> MinnesotaCare as</a:t>
            </a:r>
            <a:r>
              <a:rPr lang="en-US" sz="1200" kern="1200" dirty="0" smtClean="0">
                <a:solidFill>
                  <a:schemeClr val="tx1"/>
                </a:solidFill>
                <a:effectLst/>
                <a:latin typeface="+mn-lt"/>
                <a:ea typeface="+mn-ea"/>
                <a:cs typeface="+mn-cs"/>
              </a:rPr>
              <a:t> BHP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include no hospital cap, no un-insurance waiting period, lower premiums and lower hospital copays.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42719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MinnesotaCare health care program is the first state program awarded funding under the federal Basic Health Plan (BHP) beginning Jan. 1, 2015. </a:t>
            </a:r>
            <a:endParaRPr lang="en-US" dirty="0" smtClean="0"/>
          </a:p>
          <a:p>
            <a:endParaRPr lang="en-US" dirty="0"/>
          </a:p>
        </p:txBody>
      </p:sp>
    </p:spTree>
    <p:extLst>
      <p:ext uri="{BB962C8B-B14F-4D97-AF65-F5344CB8AC3E}">
        <p14:creationId xmlns:p14="http://schemas.microsoft.com/office/powerpoint/2010/main" val="2997162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School-linked</a:t>
            </a:r>
            <a:r>
              <a:rPr lang="en-US" baseline="0" dirty="0" smtClean="0"/>
              <a:t> mental health grants</a:t>
            </a:r>
            <a:endParaRPr lang="en-US" dirty="0"/>
          </a:p>
        </p:txBody>
      </p:sp>
    </p:spTree>
    <p:extLst>
      <p:ext uri="{BB962C8B-B14F-4D97-AF65-F5344CB8AC3E}">
        <p14:creationId xmlns:p14="http://schemas.microsoft.com/office/powerpoint/2010/main" val="37979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Mary and her children are a fairly typical family coming to us for help.</a:t>
            </a:r>
          </a:p>
          <a:p>
            <a:endParaRPr lang="en-US" dirty="0"/>
          </a:p>
        </p:txBody>
      </p:sp>
    </p:spTree>
    <p:extLst>
      <p:ext uri="{BB962C8B-B14F-4D97-AF65-F5344CB8AC3E}">
        <p14:creationId xmlns:p14="http://schemas.microsoft.com/office/powerpoint/2010/main" val="71491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public stigma against mental health fades when it can be offered in a so-called “normal” setting, like a school.  </a:t>
            </a:r>
          </a:p>
          <a:p>
            <a:r>
              <a:rPr lang="en-US" dirty="0" smtClean="0"/>
              <a:t>The easiest</a:t>
            </a:r>
            <a:r>
              <a:rPr lang="en-US" baseline="0" dirty="0" smtClean="0"/>
              <a:t> way to get mental health services into schools is for the School District to contract with a local, community mental health clinic or mental health center. The school opens a room for an outside clinician to meet with a student.</a:t>
            </a:r>
          </a:p>
          <a:p>
            <a:endParaRPr lang="en-US" baseline="0" dirty="0" smtClean="0"/>
          </a:p>
          <a:p>
            <a:r>
              <a:rPr lang="en-US" baseline="0" dirty="0" smtClean="0"/>
              <a:t>Depending on the student’s health coverage, several payment options are available.  </a:t>
            </a:r>
          </a:p>
          <a:p>
            <a:endParaRPr lang="en-US" baseline="0" dirty="0" smtClean="0"/>
          </a:p>
          <a:p>
            <a:r>
              <a:rPr lang="en-US" baseline="0" dirty="0" smtClean="0"/>
              <a:t>For low-income students with an IEP (Individual Education Program), the school bills the DHS Medical Assistance (MA) program and pays the provider.</a:t>
            </a:r>
          </a:p>
          <a:p>
            <a:endParaRPr lang="en-US" baseline="0" dirty="0" smtClean="0"/>
          </a:p>
          <a:p>
            <a:r>
              <a:rPr lang="en-US" baseline="0" dirty="0" smtClean="0"/>
              <a:t>For a higher-income student with a disability, the school also can bill Medical Assistance.</a:t>
            </a:r>
          </a:p>
          <a:p>
            <a:endParaRPr lang="en-US" baseline="0" dirty="0" smtClean="0"/>
          </a:p>
          <a:p>
            <a:r>
              <a:rPr lang="en-US" baseline="0" dirty="0" smtClean="0"/>
              <a:t>If the student’s family has employer insurance, the provider agency bills private insurance directly.</a:t>
            </a:r>
          </a:p>
          <a:p>
            <a:endParaRPr lang="en-US" baseline="0" dirty="0" smtClean="0"/>
          </a:p>
          <a:p>
            <a:r>
              <a:rPr lang="en-US" baseline="0" dirty="0" smtClean="0"/>
              <a:t>For a student who lacks both public and private health insurance, mental health care can be covered with a School-Linked Mental Health Grant. </a:t>
            </a:r>
            <a:endParaRPr lang="en-US" dirty="0"/>
          </a:p>
        </p:txBody>
      </p:sp>
    </p:spTree>
    <p:extLst>
      <p:ext uri="{BB962C8B-B14F-4D97-AF65-F5344CB8AC3E}">
        <p14:creationId xmlns:p14="http://schemas.microsoft.com/office/powerpoint/2010/main" val="2032450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4012270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Housing Benefits: </a:t>
            </a:r>
          </a:p>
          <a:p>
            <a:r>
              <a:rPr lang="en-US" baseline="0" dirty="0" smtClean="0"/>
              <a:t>These programs are for people with disabilities or people who are elderly and who live in licensed settings.</a:t>
            </a:r>
          </a:p>
          <a:p>
            <a:endParaRPr lang="en-US" dirty="0" smtClean="0"/>
          </a:p>
          <a:p>
            <a:r>
              <a:rPr lang="en-US" dirty="0" smtClean="0"/>
              <a:t>In this example, once Marcus moves from the shelter to an apartment he receives SSI, MSA  and SNAP and has those</a:t>
            </a:r>
            <a:r>
              <a:rPr lang="en-US" baseline="0" dirty="0" smtClean="0"/>
              <a:t> resources to pay for his own housing in the community.</a:t>
            </a:r>
          </a:p>
          <a:p>
            <a:endParaRPr lang="en-US" baseline="0" dirty="0" smtClean="0"/>
          </a:p>
          <a:p>
            <a:r>
              <a:rPr lang="en-US" dirty="0" smtClean="0">
                <a:solidFill>
                  <a:srgbClr val="FF0000"/>
                </a:solidFill>
              </a:rPr>
              <a:t>GRH</a:t>
            </a:r>
            <a:r>
              <a:rPr lang="en-US" baseline="0" dirty="0" smtClean="0">
                <a:solidFill>
                  <a:srgbClr val="FF0000"/>
                </a:solidFill>
              </a:rPr>
              <a:t> pays </a:t>
            </a:r>
            <a:r>
              <a:rPr lang="en-US" dirty="0" smtClean="0">
                <a:solidFill>
                  <a:srgbClr val="FF0000"/>
                </a:solidFill>
              </a:rPr>
              <a:t>$876/month for room and board</a:t>
            </a:r>
            <a:r>
              <a:rPr lang="en-US" baseline="0" dirty="0" smtClean="0">
                <a:solidFill>
                  <a:srgbClr val="FF0000"/>
                </a:solidFill>
              </a:rPr>
              <a:t> to the shelter. </a:t>
            </a:r>
          </a:p>
          <a:p>
            <a:endParaRPr lang="en-US" baseline="0" dirty="0" smtClean="0">
              <a:solidFill>
                <a:srgbClr val="FF0000"/>
              </a:solidFill>
            </a:endParaRPr>
          </a:p>
          <a:p>
            <a:r>
              <a:rPr lang="en-US" baseline="0" dirty="0" smtClean="0">
                <a:solidFill>
                  <a:srgbClr val="FF0000"/>
                </a:solidFill>
              </a:rPr>
              <a:t>Assistance to get on SSI – DHS has contracts to pay organizations, including counties, to assist individuals to obtain SSI benefits.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NOTE: Info</a:t>
            </a:r>
            <a:r>
              <a:rPr lang="en-US" baseline="0" dirty="0" smtClean="0"/>
              <a:t> to use if asked - </a:t>
            </a:r>
            <a:r>
              <a:rPr lang="en-US" dirty="0" smtClean="0"/>
              <a:t>There are more than $25</a:t>
            </a:r>
            <a:r>
              <a:rPr lang="en-US" baseline="0" dirty="0" smtClean="0"/>
              <a:t> million in HUD McKinney-Vento grants awarded throughout the state annually. People access these housing and/or supportive service funds through a nonprofit agency in the community. HUD is requiring regions to develop coordinated assessment processes to streamline applications and access to make sure people get the right level of care. Minnesota is mid-way through implementing these new systems throughout the state.</a:t>
            </a:r>
            <a:endParaRPr lang="en-US" dirty="0" smtClean="0"/>
          </a:p>
          <a:p>
            <a:endParaRPr lang="en-US" dirty="0" smtClean="0"/>
          </a:p>
        </p:txBody>
      </p:sp>
    </p:spTree>
    <p:extLst>
      <p:ext uri="{BB962C8B-B14F-4D97-AF65-F5344CB8AC3E}">
        <p14:creationId xmlns:p14="http://schemas.microsoft.com/office/powerpoint/2010/main" val="638677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GRH and MSA Shelter Needy</a:t>
            </a:r>
            <a:r>
              <a:rPr lang="en-US" baseline="0" dirty="0" smtClean="0"/>
              <a:t> are our state income supplement programs for housing. </a:t>
            </a:r>
          </a:p>
          <a:p>
            <a:endParaRPr lang="en-US" baseline="0" dirty="0" smtClean="0"/>
          </a:p>
          <a:p>
            <a:r>
              <a:rPr lang="en-US" baseline="0" dirty="0" smtClean="0"/>
              <a:t>We have several other programs that are housing related (DHS alone has 27 different programs). </a:t>
            </a:r>
          </a:p>
          <a:p>
            <a:endParaRPr lang="en-US" baseline="0" dirty="0" smtClean="0"/>
          </a:p>
          <a:p>
            <a:endParaRPr lang="en-US" dirty="0"/>
          </a:p>
        </p:txBody>
      </p:sp>
    </p:spTree>
    <p:extLst>
      <p:ext uri="{BB962C8B-B14F-4D97-AF65-F5344CB8AC3E}">
        <p14:creationId xmlns:p14="http://schemas.microsoft.com/office/powerpoint/2010/main" val="523235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the 2012 Wilder Report on homelessness: </a:t>
            </a:r>
          </a:p>
          <a:p>
            <a:pPr marL="171450" indent="-171450">
              <a:buFont typeface="Arial" pitchFamily="34" charset="0"/>
              <a:buChar char="•"/>
            </a:pPr>
            <a:r>
              <a:rPr lang="en-US" dirty="0" smtClean="0"/>
              <a:t>Young people are most at risk for homelessness. </a:t>
            </a:r>
          </a:p>
          <a:p>
            <a:pPr marL="171450" indent="-171450">
              <a:buFont typeface="Arial" pitchFamily="34" charset="0"/>
              <a:buChar char="•"/>
            </a:pPr>
            <a:r>
              <a:rPr lang="en-US" dirty="0" smtClean="0"/>
              <a:t>Children and youth age 21 and younger make up 46 percent of Minnesota’s homeless population. </a:t>
            </a:r>
          </a:p>
          <a:p>
            <a:pPr marL="171450" indent="-171450">
              <a:buFont typeface="Arial" pitchFamily="34" charset="0"/>
              <a:buChar char="•"/>
            </a:pPr>
            <a:r>
              <a:rPr lang="en-US" dirty="0" smtClean="0"/>
              <a:t>According to the census, they make up just 30 percent of the overall population.  </a:t>
            </a:r>
          </a:p>
          <a:p>
            <a:endParaRPr lang="en-US" dirty="0" smtClean="0"/>
          </a:p>
          <a:p>
            <a:r>
              <a:rPr lang="en-US" dirty="0" smtClean="0"/>
              <a:t>Housing</a:t>
            </a:r>
            <a:r>
              <a:rPr lang="en-US" baseline="0" dirty="0" smtClean="0"/>
              <a:t> Funds for Group Residential Housing (GRH) and Minnesota Supplemental Aid (MSA) Shelter Needy</a:t>
            </a:r>
            <a:endParaRPr lang="en-US" dirty="0" smtClean="0"/>
          </a:p>
          <a:p>
            <a:pPr marL="0" indent="0">
              <a:buNone/>
            </a:pPr>
            <a:endParaRPr lang="en-US" dirty="0" smtClean="0"/>
          </a:p>
          <a:p>
            <a:pPr lvl="1"/>
            <a:r>
              <a:rPr lang="en-US" dirty="0" smtClean="0"/>
              <a:t>Group Residential Housing: $130 million in 2013</a:t>
            </a:r>
          </a:p>
          <a:p>
            <a:pPr lvl="1"/>
            <a:r>
              <a:rPr lang="en-US" dirty="0" smtClean="0"/>
              <a:t>Minnesota Supplemental Aid Shelter Needy</a:t>
            </a:r>
            <a:r>
              <a:rPr lang="en-US" b="0" dirty="0" smtClean="0"/>
              <a:t>: $1.3 million</a:t>
            </a:r>
          </a:p>
          <a:p>
            <a:pPr lvl="1"/>
            <a:endParaRPr lang="en-US" b="0" dirty="0" smtClean="0"/>
          </a:p>
          <a:p>
            <a:pPr lvl="1"/>
            <a:r>
              <a:rPr lang="en-US" b="0" u="sng" dirty="0" smtClean="0"/>
              <a:t>2015 estimates</a:t>
            </a:r>
          </a:p>
          <a:p>
            <a:pPr lvl="1"/>
            <a:r>
              <a:rPr lang="en-US" b="0" dirty="0" smtClean="0"/>
              <a:t>GRH</a:t>
            </a:r>
            <a:r>
              <a:rPr lang="en-US" b="0" baseline="0" dirty="0" smtClean="0"/>
              <a:t> Persons: 20,628</a:t>
            </a:r>
          </a:p>
          <a:p>
            <a:pPr lvl="1"/>
            <a:r>
              <a:rPr lang="en-US" b="0" baseline="0" dirty="0" smtClean="0"/>
              <a:t>GRH expenditures: $151 million</a:t>
            </a:r>
          </a:p>
          <a:p>
            <a:pPr lvl="1"/>
            <a:endParaRPr lang="en-US" b="0" baseline="0" dirty="0" smtClean="0"/>
          </a:p>
          <a:p>
            <a:pPr lvl="1"/>
            <a:endParaRPr lang="en-US" dirty="0" smtClean="0"/>
          </a:p>
          <a:p>
            <a:pPr marL="171450" indent="-171450">
              <a:buFont typeface="Arial" pitchFamily="34" charset="0"/>
              <a:buChar char="•"/>
            </a:pPr>
            <a:r>
              <a:rPr lang="en-US" sz="1200" kern="1200" dirty="0" smtClean="0">
                <a:solidFill>
                  <a:schemeClr val="tx1"/>
                </a:solidFill>
                <a:effectLst/>
                <a:latin typeface="+mn-lt"/>
                <a:ea typeface="+mn-ea"/>
                <a:cs typeface="+mn-cs"/>
              </a:rPr>
              <a:t>Annually $25 million in homeless funding from the US Department of Housing and Urban Development is awarded to counties, cities and non-profits across the state to address homelessness.  (previously</a:t>
            </a:r>
            <a:r>
              <a:rPr lang="en-US" sz="1200" kern="1200" baseline="0" dirty="0" smtClean="0">
                <a:solidFill>
                  <a:schemeClr val="tx1"/>
                </a:solidFill>
                <a:effectLst/>
                <a:latin typeface="+mn-lt"/>
                <a:ea typeface="+mn-ea"/>
                <a:cs typeface="+mn-cs"/>
              </a:rPr>
              <a:t> mentioned) </a:t>
            </a:r>
            <a:endParaRPr lang="en-US" sz="120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563870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GRH is for people who either are GA- or MSA-eligible</a:t>
            </a:r>
          </a:p>
          <a:p>
            <a:endParaRPr lang="en-US" dirty="0"/>
          </a:p>
        </p:txBody>
      </p:sp>
    </p:spTree>
    <p:extLst>
      <p:ext uri="{BB962C8B-B14F-4D97-AF65-F5344CB8AC3E}">
        <p14:creationId xmlns:p14="http://schemas.microsoft.com/office/powerpoint/2010/main" val="260055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General Assistance</a:t>
            </a:r>
            <a:r>
              <a:rPr lang="en-US" baseline="0" dirty="0" smtClean="0"/>
              <a:t> and Minnesota Supplemental Aid Funding (2015 projections)</a:t>
            </a:r>
          </a:p>
          <a:p>
            <a:pPr marL="0" indent="0">
              <a:buNone/>
            </a:pPr>
            <a:endParaRPr lang="en-US" baseline="0" dirty="0" smtClean="0"/>
          </a:p>
          <a:p>
            <a:pPr marL="0" indent="0">
              <a:buNone/>
            </a:pPr>
            <a:r>
              <a:rPr lang="en-US" dirty="0" smtClean="0"/>
              <a:t>General Assistance</a:t>
            </a:r>
          </a:p>
          <a:p>
            <a:r>
              <a:rPr lang="en-US" dirty="0" smtClean="0"/>
              <a:t>$54 million, state funds</a:t>
            </a:r>
          </a:p>
          <a:p>
            <a:pPr marL="0" indent="0">
              <a:buNone/>
            </a:pPr>
            <a:endParaRPr lang="en-US" dirty="0" smtClean="0"/>
          </a:p>
          <a:p>
            <a:pPr marL="0" indent="0">
              <a:buNone/>
            </a:pPr>
            <a:r>
              <a:rPr lang="en-US" dirty="0" smtClean="0"/>
              <a:t>Minnesota Supplemental Aid</a:t>
            </a:r>
          </a:p>
          <a:p>
            <a:r>
              <a:rPr lang="en-US" dirty="0" smtClean="0"/>
              <a:t>$39 million, state funds</a:t>
            </a:r>
          </a:p>
          <a:p>
            <a:endParaRPr lang="en-US" dirty="0" smtClean="0"/>
          </a:p>
          <a:p>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MSA is part of a Maintenance of Effort agreement with the Social Security Administration.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GA is part of our Interim Assistance Agreement, meaning that people receiving GA sign an Interim Assistance Agreement allowing DHS to recoup state benefits paid with back payments from Social Security.  </a:t>
            </a:r>
            <a:endParaRPr lang="en-US" dirty="0" smtClean="0"/>
          </a:p>
          <a:p>
            <a:endParaRPr lang="en-US" dirty="0"/>
          </a:p>
        </p:txBody>
      </p:sp>
    </p:spTree>
    <p:extLst>
      <p:ext uri="{BB962C8B-B14F-4D97-AF65-F5344CB8AC3E}">
        <p14:creationId xmlns:p14="http://schemas.microsoft.com/office/powerpoint/2010/main" val="3222913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Chemical Dependency</a:t>
            </a:r>
            <a:r>
              <a:rPr lang="en-US" baseline="0" dirty="0" smtClean="0"/>
              <a:t> Benefits: </a:t>
            </a:r>
            <a:endParaRPr lang="en-US" dirty="0" smtClean="0"/>
          </a:p>
          <a:p>
            <a:r>
              <a:rPr lang="en-US" dirty="0" smtClean="0"/>
              <a:t>Individuals may</a:t>
            </a:r>
            <a:r>
              <a:rPr lang="en-US" baseline="0" dirty="0" smtClean="0"/>
              <a:t> </a:t>
            </a:r>
            <a:r>
              <a:rPr lang="en-US" dirty="0" smtClean="0"/>
              <a:t>approach their county of residence, tribe or managed care organization in order to receive a “rule 25” assessment for substance use disorder.  If referred for treatment the individual would receive appropriate services, which might be residential or outpatient treatment. Persons</a:t>
            </a:r>
            <a:r>
              <a:rPr lang="en-US" baseline="0" dirty="0" smtClean="0"/>
              <a:t> are eligible to receive Consolidated Chemical Dependency Treatment Fund services if at or below 133% of Federal Poverty Guidelines for household income.  </a:t>
            </a:r>
            <a:endParaRPr lang="en-US" dirty="0" smtClean="0"/>
          </a:p>
          <a:p>
            <a:r>
              <a:rPr lang="en-US" dirty="0" smtClean="0"/>
              <a:t>   </a:t>
            </a:r>
          </a:p>
          <a:p>
            <a:r>
              <a:rPr lang="en-US" dirty="0" smtClean="0"/>
              <a:t>An individual eligible for the Consolidated Treatment Fund may receive treatment without any co-payment.                             </a:t>
            </a:r>
          </a:p>
          <a:p>
            <a:r>
              <a:rPr lang="en-US" dirty="0" smtClean="0"/>
              <a:t>There</a:t>
            </a:r>
            <a:r>
              <a:rPr lang="en-US" baseline="0" dirty="0" smtClean="0"/>
              <a:t> are approximately </a:t>
            </a:r>
            <a:r>
              <a:rPr lang="en-US" dirty="0" smtClean="0"/>
              <a:t>54,000 admissions to chemical dependency programs each year, of which</a:t>
            </a:r>
            <a:r>
              <a:rPr lang="en-US" baseline="0" dirty="0" smtClean="0"/>
              <a:t> about </a:t>
            </a:r>
            <a:r>
              <a:rPr lang="en-US" dirty="0" smtClean="0"/>
              <a:t>42% are Consolidated Chemical Dependency Treatment Fund and 22% are Managed Care Organization Admissions.  </a:t>
            </a:r>
          </a:p>
          <a:p>
            <a:endParaRPr lang="en-US" dirty="0" smtClean="0"/>
          </a:p>
          <a:p>
            <a:endParaRPr lang="en-US" dirty="0"/>
          </a:p>
        </p:txBody>
      </p:sp>
    </p:spTree>
    <p:extLst>
      <p:ext uri="{BB962C8B-B14F-4D97-AF65-F5344CB8AC3E}">
        <p14:creationId xmlns:p14="http://schemas.microsoft.com/office/powerpoint/2010/main" val="3516865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People who are age 21 through 64, do not have dependent children, are not receiving SSI, and who are not eligible for Medicare may be eligible for MA as an adult without children.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People who are certified disabled but who are not yet eligible for Medicare or receiving SSI may choose either the adult without children or disability basis of eligibility.  The adult without children basis does not have an asset test so may be the better option for some people.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Marcus will continue to be eligible for MA if he is approved for SSI but will now be eligible under the disability basis.</a:t>
            </a:r>
          </a:p>
          <a:p>
            <a:endParaRPr lang="en-US" dirty="0" smtClean="0"/>
          </a:p>
          <a:p>
            <a:r>
              <a:rPr lang="en-US" b="0" dirty="0" smtClean="0"/>
              <a:t>WHY</a:t>
            </a:r>
            <a:r>
              <a:rPr lang="en-US" b="0" baseline="0" dirty="0" smtClean="0"/>
              <a:t> is the FPG lower for someone with a disability than for an adult without children? </a:t>
            </a:r>
            <a:r>
              <a:rPr lang="en-US" sz="1200" kern="1200" dirty="0" smtClean="0">
                <a:solidFill>
                  <a:schemeClr val="tx1"/>
                </a:solidFill>
                <a:effectLst/>
                <a:latin typeface="+mn-lt"/>
                <a:ea typeface="+mn-ea"/>
                <a:cs typeface="+mn-cs"/>
              </a:rPr>
              <a:t>State law has different income levels for different groups.  It is true that the disability income level is lower.  This is an issue that advocates are well aware of and are working on fixing.  </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Disability Basis </a:t>
            </a:r>
            <a:endParaRPr lang="en-US" b="0" dirty="0" smtClean="0"/>
          </a:p>
          <a:p>
            <a:r>
              <a:rPr lang="en-US" b="0" dirty="0" smtClean="0"/>
              <a:t>The income limit under the disability basis is $973 per month for a household of 1 (100% FPG).</a:t>
            </a:r>
          </a:p>
          <a:p>
            <a:r>
              <a:rPr lang="en-US" b="0" dirty="0" smtClean="0"/>
              <a:t>Marcus will be subject to an asset test under the disability basis.  The asset limit is $3,000 under the disability basis.</a:t>
            </a:r>
          </a:p>
          <a:p>
            <a:endParaRPr lang="en-US" b="1" dirty="0"/>
          </a:p>
        </p:txBody>
      </p:sp>
    </p:spTree>
    <p:extLst>
      <p:ext uri="{BB962C8B-B14F-4D97-AF65-F5344CB8AC3E}">
        <p14:creationId xmlns:p14="http://schemas.microsoft.com/office/powerpoint/2010/main" val="1488650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023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Child Care Assistance payment amounts vary based 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age of child,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amount of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location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type of care provided.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statewide average payment in state fiscal year 2013 was approximately </a:t>
            </a:r>
            <a:r>
              <a:rPr lang="en-US" b="0" dirty="0" smtClean="0"/>
              <a:t>$962 </a:t>
            </a:r>
            <a:r>
              <a:rPr lang="en-US" dirty="0" smtClean="0"/>
              <a:t>per family per month.</a:t>
            </a:r>
          </a:p>
          <a:p>
            <a:endParaRPr lang="en-US" dirty="0"/>
          </a:p>
        </p:txBody>
      </p:sp>
    </p:spTree>
    <p:extLst>
      <p:ext uri="{BB962C8B-B14F-4D97-AF65-F5344CB8AC3E}">
        <p14:creationId xmlns:p14="http://schemas.microsoft.com/office/powerpoint/2010/main" val="762278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3536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no ‘waiting’ lists for either EW</a:t>
            </a:r>
            <a:r>
              <a:rPr lang="en-US" baseline="0" dirty="0" smtClean="0"/>
              <a:t> or AC.  </a:t>
            </a:r>
          </a:p>
          <a:p>
            <a:endParaRPr lang="en-US" baseline="0" dirty="0" smtClean="0"/>
          </a:p>
          <a:p>
            <a:r>
              <a:rPr lang="en-US" baseline="0" dirty="0" smtClean="0"/>
              <a:t>Persons in each program have a monthly budget that is capped at a specific amount in order to manage the state’s portion of the program costs.</a:t>
            </a:r>
          </a:p>
        </p:txBody>
      </p:sp>
    </p:spTree>
    <p:extLst>
      <p:ext uri="{BB962C8B-B14F-4D97-AF65-F5344CB8AC3E}">
        <p14:creationId xmlns:p14="http://schemas.microsoft.com/office/powerpoint/2010/main" val="1655320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65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People who receive Medicare may also be eligible for a Medicare Savings Program (MSP) that may help pay Medicare premiums and cost-sharing.  There are different income and asset limits for the MSPs than for MA.</a:t>
            </a:r>
          </a:p>
          <a:p>
            <a:endParaRPr lang="en-US" dirty="0"/>
          </a:p>
        </p:txBody>
      </p:sp>
    </p:spTree>
    <p:extLst>
      <p:ext uri="{BB962C8B-B14F-4D97-AF65-F5344CB8AC3E}">
        <p14:creationId xmlns:p14="http://schemas.microsoft.com/office/powerpoint/2010/main" val="3449593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0570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MFIP is our primary cash</a:t>
            </a:r>
            <a:r>
              <a:rPr lang="en-US" baseline="0" dirty="0" smtClean="0"/>
              <a:t> assistance program for low-income Minnesotans.</a:t>
            </a:r>
            <a:r>
              <a:rPr lang="en-US" sz="1200" kern="1200" dirty="0" smtClean="0">
                <a:solidFill>
                  <a:schemeClr val="tx1"/>
                </a:solidFill>
                <a:effectLst/>
                <a:latin typeface="+mn-lt"/>
                <a:ea typeface="+mn-ea"/>
                <a:cs typeface="+mn-cs"/>
              </a:rPr>
              <a:t> MFIP participants must participate in work activities in order to receive benefits.</a:t>
            </a:r>
            <a:endParaRPr lang="en-US" baseline="0" dirty="0" smtClean="0"/>
          </a:p>
          <a:p>
            <a:endParaRPr lang="en-US" dirty="0" smtClean="0"/>
          </a:p>
          <a:p>
            <a:pPr lvl="0"/>
            <a:r>
              <a:rPr lang="en-US" dirty="0" smtClean="0"/>
              <a:t>Many of the families who receive our services are low-income individuals who often work non-traditional hours in minimum wage jobs, making it difficult to find child care.</a:t>
            </a:r>
          </a:p>
          <a:p>
            <a:pPr lvl="0"/>
            <a:endParaRPr lang="en-US" dirty="0" smtClean="0"/>
          </a:p>
          <a:p>
            <a:pPr lvl="0"/>
            <a:r>
              <a:rPr lang="en-US" dirty="0" smtClean="0"/>
              <a:t>Of the 90,804 individuals receiving MFIP, about 61,500 are children and 26,300 are adults.</a:t>
            </a:r>
          </a:p>
          <a:p>
            <a:pPr lvl="0"/>
            <a:endParaRPr lang="en-US" dirty="0" smtClean="0"/>
          </a:p>
          <a:p>
            <a:pPr lvl="0"/>
            <a:r>
              <a:rPr lang="en-US" sz="1200" b="1" i="0" u="none" strike="noStrike" kern="1200" dirty="0" smtClean="0">
                <a:solidFill>
                  <a:schemeClr val="tx1"/>
                </a:solidFill>
                <a:effectLst/>
                <a:latin typeface="+mn-lt"/>
                <a:ea typeface="+mn-ea"/>
                <a:cs typeface="+mn-cs"/>
              </a:rPr>
              <a:t>MFIP/Diversionary Work Program/ Work Benefit</a:t>
            </a:r>
            <a:r>
              <a:rPr lang="en-US" dirty="0" smtClean="0"/>
              <a:t> </a:t>
            </a:r>
            <a:r>
              <a:rPr lang="en-US" sz="1200" b="1" i="0" u="none" strike="noStrike" kern="1200" dirty="0" smtClean="0">
                <a:solidFill>
                  <a:schemeClr val="tx1"/>
                </a:solidFill>
                <a:effectLst/>
                <a:latin typeface="+mn-lt"/>
                <a:ea typeface="+mn-ea"/>
                <a:cs typeface="+mn-cs"/>
              </a:rPr>
              <a:t>Cases</a:t>
            </a:r>
            <a:r>
              <a:rPr lang="en-US" dirty="0" smtClean="0"/>
              <a:t> </a:t>
            </a:r>
            <a:r>
              <a:rPr lang="en-US" sz="1200" b="1" i="0" u="none" strike="noStrike" kern="1200" dirty="0" smtClean="0">
                <a:solidFill>
                  <a:schemeClr val="tx1"/>
                </a:solidFill>
                <a:effectLst/>
                <a:latin typeface="+mn-lt"/>
                <a:ea typeface="+mn-ea"/>
                <a:cs typeface="+mn-cs"/>
              </a:rPr>
              <a:t>Persons</a:t>
            </a:r>
            <a:r>
              <a:rPr lang="en-US" dirty="0" smtClean="0"/>
              <a:t> </a:t>
            </a:r>
            <a:r>
              <a:rPr lang="en-US" sz="1200" b="1" i="0" u="none" strike="noStrike" kern="1200" dirty="0" smtClean="0">
                <a:solidFill>
                  <a:schemeClr val="tx1"/>
                </a:solidFill>
                <a:effectLst/>
                <a:latin typeface="+mn-lt"/>
                <a:ea typeface="+mn-ea"/>
                <a:cs typeface="+mn-cs"/>
              </a:rPr>
              <a:t>2015 Projected Expenditures</a:t>
            </a:r>
            <a:r>
              <a:rPr lang="en-US" dirty="0" smtClean="0"/>
              <a:t> </a:t>
            </a:r>
          </a:p>
          <a:p>
            <a:pPr lvl="0"/>
            <a:r>
              <a:rPr lang="en-US" sz="1200" b="0" i="0" u="none" strike="noStrike" kern="1200" dirty="0" smtClean="0">
                <a:solidFill>
                  <a:schemeClr val="tx1"/>
                </a:solidFill>
                <a:effectLst/>
                <a:latin typeface="+mn-lt"/>
                <a:ea typeface="+mn-ea"/>
                <a:cs typeface="+mn-cs"/>
              </a:rPr>
              <a:t>         Cases 		Persons	Total Expenditures</a:t>
            </a:r>
          </a:p>
          <a:p>
            <a:pPr lvl="0"/>
            <a:r>
              <a:rPr lang="en-US" sz="1200" b="0" i="0" u="none" strike="noStrike" kern="1200" dirty="0" smtClean="0">
                <a:solidFill>
                  <a:schemeClr val="tx1"/>
                </a:solidFill>
                <a:effectLst/>
                <a:latin typeface="+mn-lt"/>
                <a:ea typeface="+mn-ea"/>
                <a:cs typeface="+mn-cs"/>
              </a:rPr>
              <a:t>MFIP</a:t>
            </a:r>
            <a:r>
              <a:rPr lang="en-US" dirty="0" smtClean="0"/>
              <a:t> </a:t>
            </a:r>
            <a:r>
              <a:rPr lang="en-US" sz="1200" b="0" i="0" u="none" strike="noStrike" kern="1200" dirty="0" smtClean="0">
                <a:solidFill>
                  <a:schemeClr val="tx1"/>
                </a:solidFill>
                <a:effectLst/>
                <a:latin typeface="+mn-lt"/>
                <a:ea typeface="+mn-ea"/>
                <a:cs typeface="+mn-cs"/>
              </a:rPr>
              <a:t>33,636</a:t>
            </a:r>
            <a:r>
              <a:rPr lang="en-US" dirty="0" smtClean="0"/>
              <a:t> 		</a:t>
            </a:r>
            <a:r>
              <a:rPr lang="en-US" sz="1200" b="0" i="0" u="none" strike="noStrike" kern="1200" dirty="0" smtClean="0">
                <a:solidFill>
                  <a:schemeClr val="tx1"/>
                </a:solidFill>
                <a:effectLst/>
                <a:latin typeface="+mn-lt"/>
                <a:ea typeface="+mn-ea"/>
                <a:cs typeface="+mn-cs"/>
              </a:rPr>
              <a:t>90,804</a:t>
            </a:r>
            <a:r>
              <a:rPr lang="en-US" dirty="0" smtClean="0"/>
              <a:t> 	</a:t>
            </a:r>
            <a:r>
              <a:rPr lang="en-US" sz="1200" b="0" i="0" u="none" strike="noStrike" kern="1200" dirty="0" smtClean="0">
                <a:solidFill>
                  <a:schemeClr val="tx1"/>
                </a:solidFill>
                <a:effectLst/>
                <a:latin typeface="+mn-lt"/>
                <a:ea typeface="+mn-ea"/>
                <a:cs typeface="+mn-cs"/>
              </a:rPr>
              <a:t>$294 million</a:t>
            </a:r>
            <a:r>
              <a:rPr lang="en-US" dirty="0" smtClean="0"/>
              <a:t> </a:t>
            </a:r>
            <a:r>
              <a:rPr lang="en-US" sz="1200" b="0" i="0" u="none" strike="noStrike" kern="1200" dirty="0" smtClean="0">
                <a:solidFill>
                  <a:schemeClr val="tx1"/>
                </a:solidFill>
                <a:effectLst/>
                <a:latin typeface="+mn-lt"/>
                <a:ea typeface="+mn-ea"/>
                <a:cs typeface="+mn-cs"/>
              </a:rPr>
              <a:t>Includes SNAP which is about half the total or $150 M</a:t>
            </a:r>
            <a:r>
              <a:rPr lang="en-US" dirty="0" smtClean="0"/>
              <a:t> </a:t>
            </a:r>
          </a:p>
          <a:p>
            <a:pPr lvl="0"/>
            <a:r>
              <a:rPr lang="en-US" sz="1200" b="0" i="0" u="none" strike="noStrike" kern="1200" dirty="0" smtClean="0">
                <a:solidFill>
                  <a:schemeClr val="tx1"/>
                </a:solidFill>
                <a:effectLst/>
                <a:latin typeface="+mn-lt"/>
                <a:ea typeface="+mn-ea"/>
                <a:cs typeface="+mn-cs"/>
              </a:rPr>
              <a:t>DWP</a:t>
            </a:r>
            <a:r>
              <a:rPr lang="en-US" dirty="0" smtClean="0"/>
              <a:t>   </a:t>
            </a:r>
            <a:r>
              <a:rPr lang="en-US" sz="1200" b="0" i="0" u="none" strike="noStrike" kern="1200" dirty="0" smtClean="0">
                <a:solidFill>
                  <a:schemeClr val="tx1"/>
                </a:solidFill>
                <a:effectLst/>
                <a:latin typeface="+mn-lt"/>
                <a:ea typeface="+mn-ea"/>
                <a:cs typeface="+mn-cs"/>
              </a:rPr>
              <a:t>2,623                       7,841           $13 million</a:t>
            </a:r>
            <a:r>
              <a:rPr lang="en-US" dirty="0" smtClean="0"/>
              <a:t> </a:t>
            </a:r>
          </a:p>
          <a:p>
            <a:pPr lvl="0"/>
            <a:r>
              <a:rPr lang="en-US" sz="1200" b="0" i="0" u="none" strike="noStrike" kern="1200" dirty="0" smtClean="0">
                <a:solidFill>
                  <a:schemeClr val="tx1"/>
                </a:solidFill>
                <a:effectLst/>
                <a:latin typeface="+mn-lt"/>
                <a:ea typeface="+mn-ea"/>
                <a:cs typeface="+mn-cs"/>
              </a:rPr>
              <a:t>WB    </a:t>
            </a:r>
            <a:r>
              <a:rPr lang="en-US" dirty="0" smtClean="0"/>
              <a:t> </a:t>
            </a:r>
            <a:r>
              <a:rPr lang="en-US" sz="1200" b="0" i="0" u="none" strike="noStrike" kern="1200" dirty="0" smtClean="0">
                <a:solidFill>
                  <a:schemeClr val="tx1"/>
                </a:solidFill>
                <a:effectLst/>
                <a:latin typeface="+mn-lt"/>
                <a:ea typeface="+mn-ea"/>
                <a:cs typeface="+mn-cs"/>
              </a:rPr>
              <a:t>1,047                       3,699           $352 K</a:t>
            </a:r>
            <a:r>
              <a:rPr lang="en-US" dirty="0" smtClean="0"/>
              <a:t> 	(Work benefit</a:t>
            </a:r>
            <a:r>
              <a:rPr lang="en-US" baseline="0" dirty="0" smtClean="0"/>
              <a:t> program which is suspended in 2015</a:t>
            </a:r>
            <a:endParaRPr lang="en-US" dirty="0" smtClean="0"/>
          </a:p>
          <a:p>
            <a:pPr lvl="0"/>
            <a:r>
              <a:rPr lang="en-US" sz="1200" b="0" i="0" u="none" strike="noStrike" kern="1200" dirty="0" smtClean="0">
                <a:solidFill>
                  <a:schemeClr val="tx1"/>
                </a:solidFill>
                <a:effectLst/>
                <a:latin typeface="+mn-lt"/>
                <a:ea typeface="+mn-ea"/>
                <a:cs typeface="+mn-cs"/>
              </a:rPr>
              <a:t>TOTAL</a:t>
            </a:r>
            <a:r>
              <a:rPr lang="en-US" dirty="0" smtClean="0"/>
              <a:t> </a:t>
            </a:r>
            <a:r>
              <a:rPr lang="en-US" sz="1200" b="0" i="0" u="none" strike="noStrike" kern="1200" dirty="0" smtClean="0">
                <a:solidFill>
                  <a:schemeClr val="tx1"/>
                </a:solidFill>
                <a:effectLst/>
                <a:latin typeface="+mn-lt"/>
                <a:ea typeface="+mn-ea"/>
                <a:cs typeface="+mn-cs"/>
              </a:rPr>
              <a:t>37,306</a:t>
            </a:r>
            <a:r>
              <a:rPr lang="en-US" dirty="0" smtClean="0"/>
              <a:t>                   </a:t>
            </a:r>
            <a:r>
              <a:rPr lang="en-US" sz="1200" b="0" i="0" u="none" strike="noStrike" kern="1200" dirty="0" smtClean="0">
                <a:solidFill>
                  <a:schemeClr val="tx1"/>
                </a:solidFill>
                <a:effectLst/>
                <a:latin typeface="+mn-lt"/>
                <a:ea typeface="+mn-ea"/>
                <a:cs typeface="+mn-cs"/>
              </a:rPr>
              <a:t>102,344</a:t>
            </a:r>
            <a:r>
              <a:rPr lang="en-US" dirty="0" smtClean="0"/>
              <a:t>          </a:t>
            </a:r>
            <a:r>
              <a:rPr lang="en-US" sz="1200" b="0" i="0" u="none" strike="noStrike" kern="1200" dirty="0" smtClean="0">
                <a:solidFill>
                  <a:schemeClr val="tx1"/>
                </a:solidFill>
                <a:effectLst/>
                <a:latin typeface="+mn-lt"/>
                <a:ea typeface="+mn-ea"/>
                <a:cs typeface="+mn-cs"/>
              </a:rPr>
              <a:t>$307 million</a:t>
            </a:r>
            <a:r>
              <a:rPr lang="en-US" dirty="0" smtClean="0"/>
              <a:t> </a:t>
            </a:r>
          </a:p>
          <a:p>
            <a:pPr lvl="0"/>
            <a:endParaRPr lang="en-US" sz="1200" b="0" i="0" u="none" strike="noStrike" kern="1200" dirty="0" smtClean="0">
              <a:solidFill>
                <a:schemeClr val="tx1"/>
              </a:solidFill>
              <a:effectLst/>
              <a:latin typeface="+mn-lt"/>
              <a:ea typeface="+mn-ea"/>
              <a:cs typeface="+mn-cs"/>
            </a:endParaRPr>
          </a:p>
          <a:p>
            <a:pPr lvl="0"/>
            <a:r>
              <a:rPr lang="en-US" sz="1200" b="0" i="0" u="none" strike="noStrike" kern="1200" dirty="0" smtClean="0">
                <a:solidFill>
                  <a:schemeClr val="tx1"/>
                </a:solidFill>
                <a:effectLst/>
                <a:latin typeface="+mn-lt"/>
                <a:ea typeface="+mn-ea"/>
                <a:cs typeface="+mn-cs"/>
              </a:rPr>
              <a:t>The overall caseload for MFIP, including MFIP, DWP and child only cases has fallen.</a:t>
            </a:r>
            <a:r>
              <a:rPr lang="en-US" dirty="0" smtClean="0"/>
              <a:t> </a:t>
            </a:r>
            <a:r>
              <a:rPr lang="en-US" sz="1200" b="0" i="0" u="none" strike="noStrike" kern="1200" dirty="0" smtClean="0">
                <a:solidFill>
                  <a:schemeClr val="tx1"/>
                </a:solidFill>
                <a:effectLst/>
                <a:latin typeface="+mn-lt"/>
                <a:ea typeface="+mn-ea"/>
                <a:cs typeface="+mn-cs"/>
              </a:rPr>
              <a:t>In 1999 the caseload was over 135,000</a:t>
            </a:r>
            <a:r>
              <a:rPr lang="en-US" dirty="0" smtClean="0"/>
              <a:t> </a:t>
            </a:r>
            <a:r>
              <a:rPr lang="en-US" sz="1200" b="0" i="0" u="none" strike="noStrike" kern="1200" dirty="0" smtClean="0">
                <a:solidFill>
                  <a:schemeClr val="tx1"/>
                </a:solidFill>
                <a:effectLst/>
                <a:latin typeface="+mn-lt"/>
                <a:ea typeface="+mn-ea"/>
                <a:cs typeface="+mn-cs"/>
              </a:rPr>
              <a:t>In 2015 it is projected at 99,000</a:t>
            </a:r>
            <a:r>
              <a:rPr lang="en-US" dirty="0" smtClean="0"/>
              <a:t> </a:t>
            </a:r>
          </a:p>
          <a:p>
            <a:pPr lvl="0"/>
            <a:endParaRPr lang="en-US" dirty="0" smtClean="0"/>
          </a:p>
          <a:p>
            <a:pPr lvl="0"/>
            <a:r>
              <a:rPr lang="en-US" sz="1200" b="1" i="0" u="none" strike="noStrike" kern="1200" dirty="0" smtClean="0">
                <a:solidFill>
                  <a:schemeClr val="tx1"/>
                </a:solidFill>
                <a:effectLst/>
                <a:latin typeface="+mn-lt"/>
                <a:ea typeface="+mn-ea"/>
                <a:cs typeface="+mn-cs"/>
              </a:rPr>
              <a:t>Child Care Assistance Programs</a:t>
            </a:r>
            <a:r>
              <a:rPr lang="en-US" dirty="0" smtClean="0"/>
              <a:t> </a:t>
            </a:r>
            <a:r>
              <a:rPr lang="en-US" sz="1200" b="1" i="0" u="none" strike="noStrike" kern="1200" dirty="0" smtClean="0">
                <a:solidFill>
                  <a:schemeClr val="tx1"/>
                </a:solidFill>
                <a:effectLst/>
                <a:latin typeface="+mn-lt"/>
                <a:ea typeface="+mn-ea"/>
                <a:cs typeface="+mn-cs"/>
              </a:rPr>
              <a:t>Cases</a:t>
            </a:r>
            <a:r>
              <a:rPr lang="en-US" dirty="0" smtClean="0"/>
              <a:t>           </a:t>
            </a:r>
            <a:r>
              <a:rPr lang="en-US" sz="1200" b="1" i="0" u="none" strike="noStrike" kern="1200" dirty="0" smtClean="0">
                <a:solidFill>
                  <a:schemeClr val="tx1"/>
                </a:solidFill>
                <a:effectLst/>
                <a:latin typeface="+mn-lt"/>
                <a:ea typeface="+mn-ea"/>
                <a:cs typeface="+mn-cs"/>
              </a:rPr>
              <a:t>Persons</a:t>
            </a:r>
            <a:r>
              <a:rPr lang="en-US" dirty="0" smtClean="0"/>
              <a:t>      </a:t>
            </a:r>
            <a:r>
              <a:rPr lang="en-US" sz="1200" b="1" i="0" u="none" strike="noStrike" kern="1200" dirty="0" smtClean="0">
                <a:solidFill>
                  <a:schemeClr val="tx1"/>
                </a:solidFill>
                <a:effectLst/>
                <a:latin typeface="+mn-lt"/>
                <a:ea typeface="+mn-ea"/>
                <a:cs typeface="+mn-cs"/>
              </a:rPr>
              <a:t>2015 Projected Expenditures</a:t>
            </a:r>
            <a:r>
              <a:rPr lang="en-US" dirty="0" smtClean="0"/>
              <a:t> </a:t>
            </a:r>
          </a:p>
          <a:p>
            <a:pPr lvl="0"/>
            <a:r>
              <a:rPr lang="en-US" sz="1200" b="0" i="0" u="none" strike="noStrike" kern="1200" dirty="0" smtClean="0">
                <a:solidFill>
                  <a:schemeClr val="tx1"/>
                </a:solidFill>
                <a:effectLst/>
                <a:latin typeface="+mn-lt"/>
                <a:ea typeface="+mn-ea"/>
                <a:cs typeface="+mn-cs"/>
              </a:rPr>
              <a:t>MFIP Child Care Assistance</a:t>
            </a:r>
            <a:r>
              <a:rPr lang="en-US" dirty="0" smtClean="0"/>
              <a:t>               </a:t>
            </a:r>
            <a:r>
              <a:rPr lang="en-US" sz="1200" b="0" i="0" u="none" strike="noStrike" kern="1200" dirty="0" smtClean="0">
                <a:solidFill>
                  <a:schemeClr val="tx1"/>
                </a:solidFill>
                <a:effectLst/>
                <a:latin typeface="+mn-lt"/>
                <a:ea typeface="+mn-ea"/>
                <a:cs typeface="+mn-cs"/>
              </a:rPr>
              <a:t>8,646            16,161        $138 million</a:t>
            </a:r>
            <a:r>
              <a:rPr lang="en-US" dirty="0" smtClean="0"/>
              <a:t> </a:t>
            </a:r>
          </a:p>
          <a:p>
            <a:pPr lvl="0"/>
            <a:r>
              <a:rPr lang="en-US" sz="1200" b="0" i="0" u="none" strike="noStrike" kern="1200" dirty="0" smtClean="0">
                <a:solidFill>
                  <a:schemeClr val="tx1"/>
                </a:solidFill>
                <a:effectLst/>
                <a:latin typeface="+mn-lt"/>
                <a:ea typeface="+mn-ea"/>
                <a:cs typeface="+mn-cs"/>
              </a:rPr>
              <a:t>Basic Sliding Fee</a:t>
            </a:r>
            <a:r>
              <a:rPr lang="en-US" dirty="0" smtClean="0"/>
              <a:t> 	</a:t>
            </a:r>
            <a:r>
              <a:rPr lang="en-US" baseline="0" dirty="0" smtClean="0"/>
              <a:t>               </a:t>
            </a:r>
            <a:r>
              <a:rPr lang="en-US" sz="1200" b="0" i="0" u="none" strike="noStrike" kern="1200" dirty="0" smtClean="0">
                <a:solidFill>
                  <a:schemeClr val="tx1"/>
                </a:solidFill>
                <a:effectLst/>
                <a:latin typeface="+mn-lt"/>
                <a:ea typeface="+mn-ea"/>
                <a:cs typeface="+mn-cs"/>
              </a:rPr>
              <a:t>8,468            15,285          $93 million</a:t>
            </a:r>
            <a:r>
              <a:rPr lang="en-US" dirty="0" smtClean="0"/>
              <a:t> </a:t>
            </a:r>
          </a:p>
          <a:p>
            <a:pPr lvl="0"/>
            <a:r>
              <a:rPr lang="en-US" sz="1200" b="0" i="0" u="none" strike="noStrike" kern="1200" dirty="0" smtClean="0">
                <a:solidFill>
                  <a:schemeClr val="tx1"/>
                </a:solidFill>
                <a:effectLst/>
                <a:latin typeface="+mn-lt"/>
                <a:ea typeface="+mn-ea"/>
                <a:cs typeface="+mn-cs"/>
              </a:rPr>
              <a:t>TOTAL</a:t>
            </a:r>
            <a:r>
              <a:rPr lang="en-US" dirty="0" smtClean="0"/>
              <a:t> 		              </a:t>
            </a:r>
            <a:r>
              <a:rPr lang="en-US" sz="1200" b="0" i="0" u="none" strike="noStrike" kern="1200" dirty="0" smtClean="0">
                <a:solidFill>
                  <a:schemeClr val="tx1"/>
                </a:solidFill>
                <a:effectLst/>
                <a:latin typeface="+mn-lt"/>
                <a:ea typeface="+mn-ea"/>
                <a:cs typeface="+mn-cs"/>
              </a:rPr>
              <a:t>17,114            31,446        $231 million</a:t>
            </a:r>
            <a:r>
              <a:rPr lang="en-US" dirty="0" smtClean="0"/>
              <a:t> </a:t>
            </a:r>
          </a:p>
          <a:p>
            <a:pPr lvl="0"/>
            <a:endParaRPr lang="en-US" dirty="0" smtClean="0">
              <a:solidFill>
                <a:srgbClr val="FF0000"/>
              </a:solidFill>
            </a:endParaRPr>
          </a:p>
          <a:p>
            <a:endParaRPr lang="en-US" baseline="0" dirty="0" smtClean="0">
              <a:solidFill>
                <a:srgbClr val="FF0000"/>
              </a:solidFill>
            </a:endParaRPr>
          </a:p>
          <a:p>
            <a:endParaRPr lang="en-US" baseline="0" dirty="0" smtClean="0"/>
          </a:p>
          <a:p>
            <a:endParaRPr lang="en-US" dirty="0" smtClean="0"/>
          </a:p>
          <a:p>
            <a:endParaRPr lang="en-US" dirty="0"/>
          </a:p>
        </p:txBody>
      </p:sp>
    </p:spTree>
    <p:extLst>
      <p:ext uri="{BB962C8B-B14F-4D97-AF65-F5344CB8AC3E}">
        <p14:creationId xmlns:p14="http://schemas.microsoft.com/office/powerpoint/2010/main" val="303936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ELIGIBILITY</a:t>
            </a:r>
          </a:p>
          <a:p>
            <a:r>
              <a:rPr lang="en-US" b="0" baseline="0" dirty="0" smtClean="0"/>
              <a:t>165% FPG ($2,721 for a family of three) </a:t>
            </a:r>
          </a:p>
          <a:p>
            <a:r>
              <a:rPr lang="en-US" b="0" baseline="0" dirty="0" smtClean="0"/>
              <a:t>No asset test </a:t>
            </a:r>
            <a:endParaRPr lang="en-US" b="0" dirty="0" smtClean="0"/>
          </a:p>
          <a:p>
            <a:endParaRPr lang="en-US" dirty="0" smtClean="0"/>
          </a:p>
          <a:p>
            <a:endParaRPr lang="en-US" dirty="0"/>
          </a:p>
        </p:txBody>
      </p:sp>
    </p:spTree>
    <p:extLst>
      <p:ext uri="{BB962C8B-B14F-4D97-AF65-F5344CB8AC3E}">
        <p14:creationId xmlns:p14="http://schemas.microsoft.com/office/powerpoint/2010/main" val="12874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Under the ACA rules that went into effect 1/1/2014, MA eligibility for families with children and adults is based on the Modified Adjusted Gross Income (MAGI) income methodology.  With some exceptions, the income used in the eligibility determination is based on a tax-filing household’s taxable income.</a:t>
            </a:r>
          </a:p>
          <a:p>
            <a:endParaRPr lang="en-US" dirty="0"/>
          </a:p>
        </p:txBody>
      </p:sp>
    </p:spTree>
    <p:extLst>
      <p:ext uri="{BB962C8B-B14F-4D97-AF65-F5344CB8AC3E}">
        <p14:creationId xmlns:p14="http://schemas.microsoft.com/office/powerpoint/2010/main" val="1717231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 funding – Yes, </a:t>
            </a:r>
            <a:r>
              <a:rPr lang="en-US" sz="1200" kern="1200" dirty="0" smtClean="0">
                <a:solidFill>
                  <a:schemeClr val="tx1"/>
                </a:solidFill>
                <a:effectLst/>
                <a:latin typeface="+mn-lt"/>
                <a:ea typeface="+mn-ea"/>
                <a:cs typeface="+mn-cs"/>
              </a:rPr>
              <a:t>there are some county funds in MA but they are very minimal.  They are usually for long term care.  </a:t>
            </a:r>
            <a:endParaRPr lang="en-US" dirty="0"/>
          </a:p>
        </p:txBody>
      </p:sp>
    </p:spTree>
    <p:extLst>
      <p:ext uri="{BB962C8B-B14F-4D97-AF65-F5344CB8AC3E}">
        <p14:creationId xmlns:p14="http://schemas.microsoft.com/office/powerpoint/2010/main" val="4113798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5189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057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6" name="Picture 5" descr="DHS logo and word mark in white" title="DHS logo and word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51" y="1600200"/>
            <a:ext cx="6073149" cy="1033679"/>
          </a:xfrm>
          <a:prstGeom prst="rect">
            <a:avLst/>
          </a:prstGeom>
          <a:effectLst>
            <a:outerShdw blurRad="63500" sx="102000" sy="102000" algn="ctr" rotWithShape="0">
              <a:prstClr val="black">
                <a:alpha val="40000"/>
              </a:prstClr>
            </a:outerShdw>
          </a:effectLst>
        </p:spPr>
      </p:pic>
      <p:sp>
        <p:nvSpPr>
          <p:cNvPr id="13" name="Subtitle 2"/>
          <p:cNvSpPr>
            <a:spLocks noGrp="1"/>
          </p:cNvSpPr>
          <p:nvPr>
            <p:ph type="subTitle" idx="1"/>
          </p:nvPr>
        </p:nvSpPr>
        <p:spPr>
          <a:xfrm>
            <a:off x="685800" y="4724400"/>
            <a:ext cx="7543800" cy="1066800"/>
          </a:xfrm>
        </p:spPr>
        <p:txBody>
          <a:bodyPr anchor="t">
            <a:normAutofit/>
          </a:bodyPr>
          <a:lstStyle>
            <a:lvl1pPr marL="0" indent="0" algn="l">
              <a:buFont typeface="Arial" panose="020B0604020202020204" pitchFamily="34" charset="0"/>
              <a:buNone/>
              <a:defRPr sz="2400" spc="0" baseline="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ctrTitle"/>
          </p:nvPr>
        </p:nvSpPr>
        <p:spPr>
          <a:xfrm>
            <a:off x="685800" y="2783737"/>
            <a:ext cx="7543800" cy="1864463"/>
          </a:xfrm>
        </p:spPr>
        <p:txBody>
          <a:bodyPr anchor="ctr" anchorCtr="0"/>
          <a:lstStyle>
            <a:lvl1pPr>
              <a:lnSpc>
                <a:spcPct val="100000"/>
              </a:lnSpc>
              <a:defRPr sz="4800" spc="-100" baseline="0">
                <a:ln>
                  <a:noFill/>
                </a:ln>
                <a:solidFill>
                  <a:schemeClr val="tx2"/>
                </a:solidFill>
                <a:effectLst>
                  <a:outerShdw blurRad="50800" dist="12700" algn="l" rotWithShape="0">
                    <a:prstClr val="black">
                      <a:alpha val="40000"/>
                    </a:prst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169807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85800" y="685800"/>
            <a:ext cx="7772400" cy="4114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Title 1"/>
          <p:cNvSpPr>
            <a:spLocks noGrp="1"/>
          </p:cNvSpPr>
          <p:nvPr>
            <p:ph type="title"/>
          </p:nvPr>
        </p:nvSpPr>
        <p:spPr>
          <a:xfrm>
            <a:off x="685800" y="4876800"/>
            <a:ext cx="7772400" cy="594360"/>
          </a:xfrm>
        </p:spPr>
        <p:txBody>
          <a:bodyPr anchor="b">
            <a:normAutofit/>
          </a:bodyPr>
          <a:lstStyle>
            <a:lvl1pPr algn="ctr">
              <a:defRPr sz="2800" b="1"/>
            </a:lvl1pPr>
          </a:lstStyle>
          <a:p>
            <a:r>
              <a:rPr lang="en-US" smtClean="0"/>
              <a:t>Click to edit Master title style</a:t>
            </a:r>
            <a:endParaRPr lang="en-US" dirty="0"/>
          </a:p>
        </p:txBody>
      </p:sp>
      <p:sp>
        <p:nvSpPr>
          <p:cNvPr id="6" name="Text Placeholder 3"/>
          <p:cNvSpPr>
            <a:spLocks noGrp="1"/>
          </p:cNvSpPr>
          <p:nvPr>
            <p:ph type="body" sz="half" idx="2"/>
          </p:nvPr>
        </p:nvSpPr>
        <p:spPr>
          <a:xfrm>
            <a:off x="685800" y="5562600"/>
            <a:ext cx="7772401" cy="762000"/>
          </a:xfrm>
        </p:spPr>
        <p:txBody>
          <a:bodyPr>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457200" y="2971800"/>
            <a:ext cx="8244826" cy="1981200"/>
          </a:xfrm>
        </p:spPr>
        <p:txBody>
          <a:bodyPr anchor="t">
            <a:normAutofit/>
          </a:bodyPr>
          <a:lstStyle>
            <a:lvl1pPr marL="0" indent="0" algn="l">
              <a:lnSpc>
                <a:spcPct val="100000"/>
              </a:lnSpc>
              <a:buNone/>
              <a:defRPr sz="3200" b="0" i="0" baseline="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enter contact or other information</a:t>
            </a:r>
          </a:p>
        </p:txBody>
      </p:sp>
      <p:sp>
        <p:nvSpPr>
          <p:cNvPr id="10" name="Title 1"/>
          <p:cNvSpPr>
            <a:spLocks noGrp="1"/>
          </p:cNvSpPr>
          <p:nvPr>
            <p:ph type="title" hasCustomPrompt="1"/>
          </p:nvPr>
        </p:nvSpPr>
        <p:spPr>
          <a:xfrm>
            <a:off x="457200" y="1828800"/>
            <a:ext cx="8229600" cy="1143000"/>
          </a:xfrm>
        </p:spPr>
        <p:txBody>
          <a:bodyPr/>
          <a:lstStyle>
            <a:lvl1pPr>
              <a:defRPr baseline="0"/>
            </a:lvl1pPr>
          </a:lstStyle>
          <a:p>
            <a:r>
              <a:rPr lang="en-US" dirty="0" smtClean="0"/>
              <a:t>Click to edit closing title</a:t>
            </a:r>
            <a:endParaRPr lang="en-US" dirty="0"/>
          </a:p>
        </p:txBody>
      </p:sp>
    </p:spTree>
    <p:extLst>
      <p:ext uri="{BB962C8B-B14F-4D97-AF65-F5344CB8AC3E}">
        <p14:creationId xmlns:p14="http://schemas.microsoft.com/office/powerpoint/2010/main" val="28289419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371600"/>
            <a:ext cx="8382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371600"/>
            <a:ext cx="4038600" cy="49530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371600"/>
            <a:ext cx="4038600" cy="49530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371600"/>
            <a:ext cx="4038600" cy="639762"/>
          </a:xfrm>
        </p:spPr>
        <p:txBody>
          <a:bodyPr anchor="b">
            <a:norm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057400"/>
            <a:ext cx="4038600" cy="4267200"/>
          </a:xfrm>
        </p:spPr>
        <p:txBody>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1371600"/>
            <a:ext cx="4038600" cy="639762"/>
          </a:xfrm>
        </p:spPr>
        <p:txBody>
          <a:bodyPr anchor="b">
            <a:norm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57400"/>
            <a:ext cx="4038600" cy="4267200"/>
          </a:xfrm>
        </p:spPr>
        <p:txBody>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descr="Various shades of blue fill the background" title="Decorative background"/>
          <p:cNvPicPr>
            <a:picLocks noChangeAspect="1"/>
          </p:cNvPicPr>
          <p:nvPr/>
        </p:nvPicPr>
        <p:blipFill rotWithShape="1">
          <a:blip r:embed="rId2">
            <a:extLst>
              <a:ext uri="{28A0092B-C50C-407E-A947-70E740481C1C}">
                <a14:useLocalDpi xmlns:a14="http://schemas.microsoft.com/office/drawing/2010/main" val="0"/>
              </a:ext>
            </a:extLst>
          </a:blip>
          <a:srcRect l="7747" t="2775" r="7745" b="95921"/>
          <a:stretch/>
        </p:blipFill>
        <p:spPr bwMode="ltGray">
          <a:xfrm flipV="1">
            <a:off x="0" y="-2"/>
            <a:ext cx="9144000" cy="5105401"/>
          </a:xfrm>
          <a:prstGeom prst="rect">
            <a:avLst/>
          </a:prstGeom>
        </p:spPr>
      </p:pic>
      <p:pic>
        <p:nvPicPr>
          <p:cNvPr id="9" name="Picture 8" descr="Various shades of blue fill the background" title="Decorative background"/>
          <p:cNvPicPr>
            <a:picLocks noChangeAspect="1"/>
          </p:cNvPicPr>
          <p:nvPr/>
        </p:nvPicPr>
        <p:blipFill rotWithShape="1">
          <a:blip r:embed="rId2">
            <a:extLst>
              <a:ext uri="{28A0092B-C50C-407E-A947-70E740481C1C}">
                <a14:useLocalDpi xmlns:a14="http://schemas.microsoft.com/office/drawing/2010/main" val="0"/>
              </a:ext>
            </a:extLst>
          </a:blip>
          <a:srcRect l="7747" t="2775" r="7745" b="51512"/>
          <a:stretch/>
        </p:blipFill>
        <p:spPr bwMode="ltGray">
          <a:xfrm>
            <a:off x="0" y="5105401"/>
            <a:ext cx="9144000" cy="1752600"/>
          </a:xfrm>
          <a:prstGeom prst="rect">
            <a:avLst/>
          </a:prstGeom>
        </p:spPr>
      </p:pic>
      <p:sp>
        <p:nvSpPr>
          <p:cNvPr id="2" name="Title 1"/>
          <p:cNvSpPr>
            <a:spLocks noGrp="1"/>
          </p:cNvSpPr>
          <p:nvPr>
            <p:ph type="title"/>
          </p:nvPr>
        </p:nvSpPr>
        <p:spPr>
          <a:xfrm>
            <a:off x="341313" y="3124200"/>
            <a:ext cx="8421687" cy="1168400"/>
          </a:xfrm>
        </p:spPr>
        <p:txBody>
          <a:bodyPr anchor="b" anchorCtr="0"/>
          <a:lstStyle>
            <a:lvl1pPr algn="l">
              <a:defRPr sz="3600" b="0"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1313" y="4343400"/>
            <a:ext cx="6135687" cy="795337"/>
          </a:xfrm>
        </p:spPr>
        <p:txBody>
          <a:bodyPr anchor="t" anchorCtr="0">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5867400"/>
            <a:ext cx="1885716" cy="882540"/>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nal Slide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a:spLocks noGrp="1"/>
          </p:cNvSpPr>
          <p:nvPr>
            <p:ph type="title" hasCustomPrompt="1"/>
          </p:nvPr>
        </p:nvSpPr>
        <p:spPr>
          <a:xfrm>
            <a:off x="4114799" y="2215154"/>
            <a:ext cx="4648200" cy="1143000"/>
          </a:xfrm>
        </p:spPr>
        <p:txBody>
          <a:bodyPr/>
          <a:lstStyle>
            <a:lvl1pPr>
              <a:defRPr/>
            </a:lvl1pPr>
          </a:lstStyle>
          <a:p>
            <a:r>
              <a:rPr lang="en-US" dirty="0" smtClean="0"/>
              <a:t>Click to enter closing</a:t>
            </a:r>
            <a:endParaRPr lang="en-US" dirty="0"/>
          </a:p>
        </p:txBody>
      </p:sp>
      <p:sp>
        <p:nvSpPr>
          <p:cNvPr id="5" name="Text Placeholder 2"/>
          <p:cNvSpPr>
            <a:spLocks noGrp="1"/>
          </p:cNvSpPr>
          <p:nvPr>
            <p:ph type="body" idx="10" hasCustomPrompt="1"/>
          </p:nvPr>
        </p:nvSpPr>
        <p:spPr>
          <a:xfrm>
            <a:off x="4114798" y="3434354"/>
            <a:ext cx="4669561" cy="1765080"/>
          </a:xfrm>
        </p:spPr>
        <p:txBody>
          <a:bodyPr anchor="t">
            <a:normAutofit/>
          </a:bodyPr>
          <a:lstStyle>
            <a:lvl1pPr marL="0" indent="0" algn="l">
              <a:lnSpc>
                <a:spcPct val="100000"/>
              </a:lnSpc>
              <a:buNone/>
              <a:defRPr sz="2400" b="0" i="0" baseline="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enter contact or other information</a:t>
            </a:r>
          </a:p>
        </p:txBody>
      </p:sp>
      <p:pic>
        <p:nvPicPr>
          <p:cNvPr id="10" name="Picture 9" descr="DHS logo and word mark in white" title="DHS logo and word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25" y="2519953"/>
            <a:ext cx="3282981" cy="153647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78919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953000"/>
            <a:ext cx="7772400" cy="594360"/>
          </a:xfrm>
        </p:spPr>
        <p:txBody>
          <a:bodyPr anchor="b">
            <a:normAutofit/>
          </a:bodyPr>
          <a:lstStyle>
            <a:lvl1pPr algn="ctr">
              <a:defRPr sz="2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5638800"/>
            <a:ext cx="7772401" cy="685800"/>
          </a:xfrm>
        </p:spPr>
        <p:txBody>
          <a:bodyPr>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685800" y="457200"/>
            <a:ext cx="777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Decorative gradient blue swoop banner at the top of the page fading to white" title="Decorative banner"/>
          <p:cNvPicPr>
            <a:picLocks noChangeAspect="1"/>
          </p:cNvPicPr>
          <p:nvPr/>
        </p:nvPicPr>
        <p:blipFill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brightnessContrast bright="80000"/>
                    </a14:imgEffect>
                  </a14:imgLayer>
                </a14:imgProps>
              </a:ext>
              <a:ext uri="{28A0092B-C50C-407E-A947-70E740481C1C}">
                <a14:useLocalDpi xmlns:a14="http://schemas.microsoft.com/office/drawing/2010/main" val="0"/>
              </a:ext>
            </a:extLst>
          </a:blip>
          <a:srcRect l="7747" r="7745"/>
          <a:stretch/>
        </p:blipFill>
        <p:spPr>
          <a:xfrm>
            <a:off x="0" y="0"/>
            <a:ext cx="9144000" cy="3505200"/>
          </a:xfrm>
          <a:prstGeom prst="rect">
            <a:avLst/>
          </a:prstGeom>
        </p:spPr>
      </p:pic>
      <p:pic>
        <p:nvPicPr>
          <p:cNvPr id="12" name="Picture 11" descr="Decorative gradient blue swoop banner at the top of the page fading to white" title="Decorative banner"/>
          <p:cNvPicPr>
            <a:picLocks noChangeAspect="1"/>
          </p:cNvPicPr>
          <p:nvPr/>
        </p:nvPicPr>
        <p:blipFill rotWithShape="1">
          <a:blip r:embed="rId15">
            <a:extLst>
              <a:ext uri="{28A0092B-C50C-407E-A947-70E740481C1C}">
                <a14:useLocalDpi xmlns:a14="http://schemas.microsoft.com/office/drawing/2010/main" val="0"/>
              </a:ext>
            </a:extLst>
          </a:blip>
          <a:srcRect l="7747" r="7745" b="96022"/>
          <a:stretch/>
        </p:blipFill>
        <p:spPr bwMode="ltGray">
          <a:xfrm>
            <a:off x="0" y="6477000"/>
            <a:ext cx="9144000" cy="382621"/>
          </a:xfrm>
          <a:prstGeom prst="rect">
            <a:avLst/>
          </a:prstGeom>
          <a:noFill/>
          <a:ln>
            <a:noFill/>
          </a:ln>
        </p:spPr>
      </p:pic>
      <p:sp>
        <p:nvSpPr>
          <p:cNvPr id="2" name="Title Placeholder 1"/>
          <p:cNvSpPr>
            <a:spLocks noGrp="1"/>
          </p:cNvSpPr>
          <p:nvPr>
            <p:ph type="title"/>
          </p:nvPr>
        </p:nvSpPr>
        <p:spPr>
          <a:xfrm>
            <a:off x="381000" y="152400"/>
            <a:ext cx="8382000" cy="1143000"/>
          </a:xfrm>
          <a:prstGeom prst="rect">
            <a:avLst/>
          </a:prstGeom>
          <a:effectLst/>
        </p:spPr>
        <p:txBody>
          <a:bodyPr vert="horz" lIns="91440" tIns="45720" rIns="91440" bIns="45720" rtlCol="0" anchor="ctr"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371600"/>
            <a:ext cx="83820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nvSpPr>
        <p:spPr>
          <a:xfrm>
            <a:off x="7924800" y="6531600"/>
            <a:ext cx="1066800" cy="2502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25930E7-3E6B-481A-91FC-13C136BFC0BF}" type="datetime1">
              <a:rPr lang="en-US" sz="1200" smtClean="0">
                <a:solidFill>
                  <a:schemeClr val="bg1"/>
                </a:solidFill>
                <a:latin typeface="Calibri" panose="020F0502020204030204" pitchFamily="34" charset="0"/>
              </a:rPr>
              <a:pPr algn="r"/>
              <a:t>1/14/2015</a:t>
            </a:fld>
            <a:endParaRPr lang="en-US" sz="1200" dirty="0">
              <a:solidFill>
                <a:schemeClr val="bg1"/>
              </a:solidFill>
              <a:latin typeface="Calibri" panose="020F0502020204030204" pitchFamily="34" charset="0"/>
            </a:endParaRPr>
          </a:p>
        </p:txBody>
      </p:sp>
      <p:sp>
        <p:nvSpPr>
          <p:cNvPr id="9" name="Slide Number Placeholder 5"/>
          <p:cNvSpPr>
            <a:spLocks noGrp="1"/>
          </p:cNvSpPr>
          <p:nvPr/>
        </p:nvSpPr>
        <p:spPr>
          <a:xfrm>
            <a:off x="152399" y="6531600"/>
            <a:ext cx="304802" cy="2502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1A37216-824F-4D01-A89F-9D0BF5A2BD59}" type="slidenum">
              <a:rPr lang="en-US" sz="1200" smtClean="0">
                <a:solidFill>
                  <a:schemeClr val="bg1"/>
                </a:solidFill>
                <a:latin typeface="Calibri" panose="020F0502020204030204" pitchFamily="34" charset="0"/>
              </a:rPr>
              <a:pPr algn="ctr"/>
              <a:t>‹#›</a:t>
            </a:fld>
            <a:endParaRPr lang="en-US" sz="1200" dirty="0">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tx2"/>
        </a:buClr>
        <a:buFont typeface="Arial" pitchFamily="34" charset="0"/>
        <a:buChar char="•"/>
        <a:defRPr sz="3200" kern="1200" spc="0">
          <a:solidFill>
            <a:srgbClr val="000000"/>
          </a:solidFill>
          <a:latin typeface="Calibri" panose="020F0502020204030204" pitchFamily="34" charset="0"/>
          <a:ea typeface="+mn-ea"/>
          <a:cs typeface="+mn-cs"/>
        </a:defRPr>
      </a:lvl1pPr>
      <a:lvl2pPr marL="640080" indent="-228600" algn="l" defTabSz="914400" rtl="0" eaLnBrk="1" latinLnBrk="0" hangingPunct="1">
        <a:spcBef>
          <a:spcPct val="20000"/>
        </a:spcBef>
        <a:buClr>
          <a:schemeClr val="tx1">
            <a:lumMod val="75000"/>
            <a:lumOff val="25000"/>
          </a:schemeClr>
        </a:buClr>
        <a:buFont typeface="Arial" pitchFamily="34" charset="0"/>
        <a:buChar char="•"/>
        <a:defRPr sz="2800" kern="1200" spc="0">
          <a:solidFill>
            <a:srgbClr val="000000"/>
          </a:solidFill>
          <a:latin typeface="Calibri" panose="020F0502020204030204" pitchFamily="34" charset="0"/>
          <a:ea typeface="+mn-ea"/>
          <a:cs typeface="+mn-cs"/>
        </a:defRPr>
      </a:lvl2pPr>
      <a:lvl3pPr marL="1005840" indent="-228600" algn="l" defTabSz="914400" rtl="0" eaLnBrk="1" latinLnBrk="0" hangingPunct="1">
        <a:spcBef>
          <a:spcPct val="20000"/>
        </a:spcBef>
        <a:buClr>
          <a:schemeClr val="tx1">
            <a:lumMod val="50000"/>
            <a:lumOff val="50000"/>
          </a:schemeClr>
        </a:buClr>
        <a:buFont typeface="Arial" pitchFamily="34" charset="0"/>
        <a:buChar char="•"/>
        <a:defRPr sz="2400" kern="1200" spc="0">
          <a:solidFill>
            <a:srgbClr val="000000"/>
          </a:solidFill>
          <a:latin typeface="Calibri" panose="020F0502020204030204" pitchFamily="34" charset="0"/>
          <a:ea typeface="+mn-ea"/>
          <a:cs typeface="+mn-cs"/>
        </a:defRPr>
      </a:lvl3pPr>
      <a:lvl4pPr marL="1280160" indent="-228600" algn="l" defTabSz="914400" rtl="0" eaLnBrk="1" latinLnBrk="0" hangingPunct="1">
        <a:spcBef>
          <a:spcPct val="20000"/>
        </a:spcBef>
        <a:buClr>
          <a:schemeClr val="tx1">
            <a:lumMod val="25000"/>
            <a:lumOff val="75000"/>
          </a:schemeClr>
        </a:buClr>
        <a:buFont typeface="Arial" pitchFamily="34" charset="0"/>
        <a:buChar char="•"/>
        <a:defRPr sz="2400" kern="1200" spc="0">
          <a:solidFill>
            <a:srgbClr val="000000"/>
          </a:solidFill>
          <a:latin typeface="Calibri" panose="020F0502020204030204" pitchFamily="34" charset="0"/>
          <a:ea typeface="+mn-ea"/>
          <a:cs typeface="+mn-cs"/>
        </a:defRPr>
      </a:lvl4pPr>
      <a:lvl5pPr marL="1554480" indent="-228600" algn="l" defTabSz="914400" rtl="0" eaLnBrk="1" latinLnBrk="0" hangingPunct="1">
        <a:spcBef>
          <a:spcPct val="20000"/>
        </a:spcBef>
        <a:buClr>
          <a:schemeClr val="tx1">
            <a:lumMod val="10000"/>
            <a:lumOff val="90000"/>
          </a:schemeClr>
        </a:buClr>
        <a:buFont typeface="Arial" pitchFamily="34" charset="0"/>
        <a:buChar char="•"/>
        <a:defRPr sz="2400" kern="1200" spc="0" baseline="0">
          <a:solidFill>
            <a:srgbClr val="000000"/>
          </a:solidFill>
          <a:latin typeface="Calibri" panose="020F0502020204030204" pitchFamily="34" charset="0"/>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10000"/>
          </a:bodyPr>
          <a:lstStyle/>
          <a:p>
            <a:r>
              <a:rPr lang="en-US" dirty="0" smtClean="0"/>
              <a:t>Overview for </a:t>
            </a:r>
            <a:r>
              <a:rPr lang="en-US" dirty="0"/>
              <a:t>J</a:t>
            </a:r>
            <a:r>
              <a:rPr lang="en-US" dirty="0" smtClean="0"/>
              <a:t>oint House Health and Human Services Finance and Health and Human Services Reform Committees </a:t>
            </a:r>
          </a:p>
          <a:p>
            <a:r>
              <a:rPr lang="en-US" dirty="0" smtClean="0"/>
              <a:t>January 14, 2015</a:t>
            </a:r>
          </a:p>
        </p:txBody>
      </p:sp>
      <p:sp>
        <p:nvSpPr>
          <p:cNvPr id="2" name="Title 1"/>
          <p:cNvSpPr>
            <a:spLocks noGrp="1"/>
          </p:cNvSpPr>
          <p:nvPr>
            <p:ph type="ctrTitle"/>
          </p:nvPr>
        </p:nvSpPr>
        <p:spPr/>
        <p:txBody>
          <a:bodyPr>
            <a:normAutofit/>
          </a:bodyPr>
          <a:lstStyle/>
          <a:p>
            <a:r>
              <a:rPr lang="en-US" sz="3600" dirty="0"/>
              <a:t>Minnesota Department of Human Services </a:t>
            </a:r>
            <a:r>
              <a:rPr lang="en-US" sz="3600" dirty="0" smtClean="0"/>
              <a:t>family experiences</a:t>
            </a:r>
            <a:endParaRPr lang="en-US" sz="3600" dirty="0"/>
          </a:p>
        </p:txBody>
      </p:sp>
    </p:spTree>
    <p:extLst>
      <p:ext uri="{BB962C8B-B14F-4D97-AF65-F5344CB8AC3E}">
        <p14:creationId xmlns:p14="http://schemas.microsoft.com/office/powerpoint/2010/main" val="3366127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Medical Assistance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a:t>If the family’s income is too high for Medical </a:t>
            </a:r>
            <a:r>
              <a:rPr lang="en-US" dirty="0" smtClean="0"/>
              <a:t>Assistance, Melissa can apply through the TEFRA option for her daughter.</a:t>
            </a:r>
          </a:p>
          <a:p>
            <a:r>
              <a:rPr lang="en-US" dirty="0" smtClean="0"/>
              <a:t>If the child is found to have a disability, and require institutional level of care, the TEFRA option will look at the child’s income alone to determine eligibility for Medical Assistance. </a:t>
            </a:r>
          </a:p>
          <a:p>
            <a:r>
              <a:rPr lang="en-US" dirty="0" smtClean="0"/>
              <a:t>Once found eligible for Medical Assistance, Jenny can receive services she has a need for, including Personal Care Assistance to help with daily activities</a:t>
            </a:r>
            <a:endParaRPr lang="en-US" dirty="0"/>
          </a:p>
        </p:txBody>
      </p:sp>
    </p:spTree>
    <p:extLst>
      <p:ext uri="{BB962C8B-B14F-4D97-AF65-F5344CB8AC3E}">
        <p14:creationId xmlns:p14="http://schemas.microsoft.com/office/powerpoint/2010/main" val="922024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 and Community-Based Services Waivers</a:t>
            </a:r>
            <a:endParaRPr lang="en-US" dirty="0"/>
          </a:p>
        </p:txBody>
      </p:sp>
      <p:sp>
        <p:nvSpPr>
          <p:cNvPr id="3" name="Content Placeholder 2"/>
          <p:cNvSpPr>
            <a:spLocks noGrp="1"/>
          </p:cNvSpPr>
          <p:nvPr>
            <p:ph idx="1"/>
          </p:nvPr>
        </p:nvSpPr>
        <p:spPr/>
        <p:txBody>
          <a:bodyPr>
            <a:normAutofit fontScale="92500"/>
          </a:bodyPr>
          <a:lstStyle/>
          <a:p>
            <a:r>
              <a:rPr lang="en-US" dirty="0" smtClean="0"/>
              <a:t>HCBS waivers provide community alternatives to institutionalization</a:t>
            </a:r>
          </a:p>
          <a:p>
            <a:r>
              <a:rPr lang="en-US" dirty="0" smtClean="0"/>
              <a:t>There are 4 HCBS waivers in Minnesota for people with disabilities</a:t>
            </a:r>
          </a:p>
          <a:p>
            <a:pPr lvl="1"/>
            <a:r>
              <a:rPr lang="en-US" dirty="0" smtClean="0"/>
              <a:t>Brain Injury waiver</a:t>
            </a:r>
          </a:p>
          <a:p>
            <a:pPr lvl="1"/>
            <a:r>
              <a:rPr lang="en-US" dirty="0" smtClean="0"/>
              <a:t>Community Alternative Care for people who require hospital level of care</a:t>
            </a:r>
          </a:p>
          <a:p>
            <a:pPr lvl="1"/>
            <a:r>
              <a:rPr lang="en-US" dirty="0" smtClean="0"/>
              <a:t>Community Alternatives for Individuals with Disabilities for people who require nursing facility level of care</a:t>
            </a:r>
          </a:p>
          <a:p>
            <a:pPr lvl="1"/>
            <a:r>
              <a:rPr lang="en-US" dirty="0" smtClean="0"/>
              <a:t>Developmental Disabilities waiver</a:t>
            </a:r>
            <a:endParaRPr lang="en-US" dirty="0"/>
          </a:p>
        </p:txBody>
      </p:sp>
    </p:spTree>
    <p:extLst>
      <p:ext uri="{BB962C8B-B14F-4D97-AF65-F5344CB8AC3E}">
        <p14:creationId xmlns:p14="http://schemas.microsoft.com/office/powerpoint/2010/main" val="15436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HCBS Waivers for people with disabilities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8741439"/>
              </p:ext>
            </p:extLst>
          </p:nvPr>
        </p:nvGraphicFramePr>
        <p:xfrm>
          <a:off x="381000" y="1371600"/>
          <a:ext cx="8382000" cy="5120640"/>
        </p:xfrm>
        <a:graphic>
          <a:graphicData uri="http://schemas.openxmlformats.org/drawingml/2006/table">
            <a:tbl>
              <a:tblPr firstRow="1" bandRow="1">
                <a:tableStyleId>{5C22544A-7EE6-4342-B048-85BDC9FD1C3A}</a:tableStyleId>
              </a:tblPr>
              <a:tblGrid>
                <a:gridCol w="2095500"/>
                <a:gridCol w="2095500"/>
                <a:gridCol w="2095500"/>
                <a:gridCol w="2095500"/>
              </a:tblGrid>
              <a:tr h="370840">
                <a:tc>
                  <a:txBody>
                    <a:bodyPr/>
                    <a:lstStyle/>
                    <a:p>
                      <a:r>
                        <a:rPr lang="en-US" dirty="0" smtClean="0"/>
                        <a:t>Waiver</a:t>
                      </a:r>
                      <a:endParaRPr lang="en-US" dirty="0"/>
                    </a:p>
                  </a:txBody>
                  <a:tcPr/>
                </a:tc>
                <a:tc>
                  <a:txBody>
                    <a:bodyPr/>
                    <a:lstStyle/>
                    <a:p>
                      <a:r>
                        <a:rPr lang="en-US" dirty="0" smtClean="0"/>
                        <a:t>Avg. Monthly Enrollment</a:t>
                      </a:r>
                      <a:r>
                        <a:rPr lang="en-US" baseline="0" dirty="0" smtClean="0"/>
                        <a:t> (FY14)</a:t>
                      </a:r>
                      <a:endParaRPr lang="en-US" dirty="0"/>
                    </a:p>
                  </a:txBody>
                  <a:tcPr/>
                </a:tc>
                <a:tc>
                  <a:txBody>
                    <a:bodyPr/>
                    <a:lstStyle/>
                    <a:p>
                      <a:r>
                        <a:rPr lang="en-US" dirty="0" smtClean="0"/>
                        <a:t>Avg. Monthly</a:t>
                      </a:r>
                      <a:r>
                        <a:rPr lang="en-US" baseline="0" dirty="0" smtClean="0"/>
                        <a:t> Cost (FY14)</a:t>
                      </a:r>
                      <a:endParaRPr lang="en-US" dirty="0"/>
                    </a:p>
                  </a:txBody>
                  <a:tcPr/>
                </a:tc>
                <a:tc>
                  <a:txBody>
                    <a:bodyPr/>
                    <a:lstStyle/>
                    <a:p>
                      <a:r>
                        <a:rPr lang="en-US" dirty="0" smtClean="0"/>
                        <a:t>Avg. Monthly</a:t>
                      </a:r>
                      <a:r>
                        <a:rPr lang="en-US" baseline="0" dirty="0" smtClean="0"/>
                        <a:t> Cost for people living in their own home (FY14)</a:t>
                      </a:r>
                      <a:endParaRPr lang="en-US" dirty="0"/>
                    </a:p>
                  </a:txBody>
                  <a:tcPr/>
                </a:tc>
              </a:tr>
              <a:tr h="370840">
                <a:tc>
                  <a:txBody>
                    <a:bodyPr/>
                    <a:lstStyle/>
                    <a:p>
                      <a:r>
                        <a:rPr lang="en-US" dirty="0" smtClean="0"/>
                        <a:t>Brain</a:t>
                      </a:r>
                      <a:r>
                        <a:rPr lang="en-US" baseline="0" dirty="0" smtClean="0"/>
                        <a:t> Injury (BI)</a:t>
                      </a:r>
                      <a:endParaRPr lang="en-US" dirty="0"/>
                    </a:p>
                  </a:txBody>
                  <a:tcPr/>
                </a:tc>
                <a:tc>
                  <a:txBody>
                    <a:bodyPr/>
                    <a:lstStyle/>
                    <a:p>
                      <a:r>
                        <a:rPr lang="en-US" dirty="0" smtClean="0"/>
                        <a:t>1,342</a:t>
                      </a:r>
                      <a:endParaRPr lang="en-US" dirty="0"/>
                    </a:p>
                  </a:txBody>
                  <a:tcPr/>
                </a:tc>
                <a:tc>
                  <a:txBody>
                    <a:bodyPr/>
                    <a:lstStyle/>
                    <a:p>
                      <a:r>
                        <a:rPr lang="en-US" dirty="0" smtClean="0"/>
                        <a:t>$6,039</a:t>
                      </a:r>
                      <a:endParaRPr lang="en-US" dirty="0"/>
                    </a:p>
                  </a:txBody>
                  <a:tcPr/>
                </a:tc>
                <a:tc>
                  <a:txBody>
                    <a:bodyPr/>
                    <a:lstStyle/>
                    <a:p>
                      <a:r>
                        <a:rPr lang="en-US" dirty="0" smtClean="0"/>
                        <a:t>$1,872</a:t>
                      </a:r>
                      <a:endParaRPr lang="en-US" dirty="0"/>
                    </a:p>
                  </a:txBody>
                  <a:tcPr/>
                </a:tc>
              </a:tr>
              <a:tr h="370840">
                <a:tc>
                  <a:txBody>
                    <a:bodyPr/>
                    <a:lstStyle/>
                    <a:p>
                      <a:r>
                        <a:rPr lang="en-US" dirty="0" smtClean="0"/>
                        <a:t>Community Alternative Care (CAC)</a:t>
                      </a:r>
                      <a:endParaRPr lang="en-US" dirty="0"/>
                    </a:p>
                  </a:txBody>
                  <a:tcPr/>
                </a:tc>
                <a:tc>
                  <a:txBody>
                    <a:bodyPr/>
                    <a:lstStyle/>
                    <a:p>
                      <a:r>
                        <a:rPr lang="en-US" dirty="0" smtClean="0"/>
                        <a:t>357</a:t>
                      </a:r>
                      <a:endParaRPr lang="en-US" dirty="0"/>
                    </a:p>
                  </a:txBody>
                  <a:tcPr/>
                </a:tc>
                <a:tc>
                  <a:txBody>
                    <a:bodyPr/>
                    <a:lstStyle/>
                    <a:p>
                      <a:r>
                        <a:rPr lang="en-US" dirty="0" smtClean="0"/>
                        <a:t>$6,166</a:t>
                      </a:r>
                      <a:endParaRPr lang="en-US" dirty="0"/>
                    </a:p>
                  </a:txBody>
                  <a:tcPr/>
                </a:tc>
                <a:tc>
                  <a:txBody>
                    <a:bodyPr/>
                    <a:lstStyle/>
                    <a:p>
                      <a:r>
                        <a:rPr lang="en-US" dirty="0" smtClean="0"/>
                        <a:t>$4,485</a:t>
                      </a:r>
                      <a:endParaRPr lang="en-US" dirty="0"/>
                    </a:p>
                  </a:txBody>
                  <a:tcPr/>
                </a:tc>
              </a:tr>
              <a:tr h="370840">
                <a:tc>
                  <a:txBody>
                    <a:bodyPr/>
                    <a:lstStyle/>
                    <a:p>
                      <a:r>
                        <a:rPr lang="en-US" dirty="0" smtClean="0"/>
                        <a:t>Community Alternatives for Individuals</a:t>
                      </a:r>
                      <a:r>
                        <a:rPr lang="en-US" baseline="0" dirty="0" smtClean="0"/>
                        <a:t> with Disabilities (CADI)</a:t>
                      </a:r>
                      <a:endParaRPr lang="en-US" dirty="0"/>
                    </a:p>
                  </a:txBody>
                  <a:tcPr/>
                </a:tc>
                <a:tc>
                  <a:txBody>
                    <a:bodyPr/>
                    <a:lstStyle/>
                    <a:p>
                      <a:r>
                        <a:rPr lang="en-US" dirty="0" smtClean="0"/>
                        <a:t>17,396</a:t>
                      </a:r>
                      <a:endParaRPr lang="en-US" dirty="0"/>
                    </a:p>
                  </a:txBody>
                  <a:tcPr/>
                </a:tc>
                <a:tc>
                  <a:txBody>
                    <a:bodyPr/>
                    <a:lstStyle/>
                    <a:p>
                      <a:r>
                        <a:rPr lang="en-US" dirty="0" smtClean="0"/>
                        <a:t>$2,751</a:t>
                      </a:r>
                      <a:endParaRPr lang="en-US" dirty="0"/>
                    </a:p>
                  </a:txBody>
                  <a:tcPr/>
                </a:tc>
                <a:tc>
                  <a:txBody>
                    <a:bodyPr/>
                    <a:lstStyle/>
                    <a:p>
                      <a:r>
                        <a:rPr lang="en-US" dirty="0" smtClean="0"/>
                        <a:t>$1,119</a:t>
                      </a:r>
                      <a:endParaRPr lang="en-US" dirty="0"/>
                    </a:p>
                  </a:txBody>
                  <a:tcPr/>
                </a:tc>
              </a:tr>
              <a:tr h="370840">
                <a:tc>
                  <a:txBody>
                    <a:bodyPr/>
                    <a:lstStyle/>
                    <a:p>
                      <a:r>
                        <a:rPr lang="en-US" dirty="0" smtClean="0"/>
                        <a:t>Developmental</a:t>
                      </a:r>
                      <a:r>
                        <a:rPr lang="en-US" baseline="0" dirty="0" smtClean="0"/>
                        <a:t> Disabilities (DD)</a:t>
                      </a:r>
                      <a:endParaRPr lang="en-US" dirty="0"/>
                    </a:p>
                  </a:txBody>
                  <a:tcPr/>
                </a:tc>
                <a:tc>
                  <a:txBody>
                    <a:bodyPr/>
                    <a:lstStyle/>
                    <a:p>
                      <a:r>
                        <a:rPr lang="en-US" dirty="0" smtClean="0"/>
                        <a:t>15,879</a:t>
                      </a:r>
                      <a:endParaRPr lang="en-US" dirty="0"/>
                    </a:p>
                  </a:txBody>
                  <a:tcPr/>
                </a:tc>
                <a:tc>
                  <a:txBody>
                    <a:bodyPr/>
                    <a:lstStyle/>
                    <a:p>
                      <a:r>
                        <a:rPr lang="en-US" dirty="0" smtClean="0"/>
                        <a:t>$5,629</a:t>
                      </a:r>
                      <a:endParaRPr lang="en-US" dirty="0"/>
                    </a:p>
                  </a:txBody>
                  <a:tcPr/>
                </a:tc>
                <a:tc>
                  <a:txBody>
                    <a:bodyPr/>
                    <a:lstStyle/>
                    <a:p>
                      <a:r>
                        <a:rPr lang="en-US" dirty="0" smtClean="0"/>
                        <a:t>$3,084</a:t>
                      </a:r>
                      <a:endParaRPr lang="en-US" dirty="0"/>
                    </a:p>
                  </a:txBody>
                  <a:tcPr/>
                </a:tc>
              </a:tr>
            </a:tbl>
          </a:graphicData>
        </a:graphic>
      </p:graphicFrame>
    </p:spTree>
    <p:extLst>
      <p:ext uri="{BB962C8B-B14F-4D97-AF65-F5344CB8AC3E}">
        <p14:creationId xmlns:p14="http://schemas.microsoft.com/office/powerpoint/2010/main" val="140961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Robert and Justin</a:t>
            </a:r>
            <a:endParaRPr lang="en-US" b="1" dirty="0"/>
          </a:p>
        </p:txBody>
      </p:sp>
      <p:sp>
        <p:nvSpPr>
          <p:cNvPr id="3" name="Content Placeholder 2"/>
          <p:cNvSpPr>
            <a:spLocks noGrp="1"/>
          </p:cNvSpPr>
          <p:nvPr>
            <p:ph idx="1"/>
          </p:nvPr>
        </p:nvSpPr>
        <p:spPr/>
        <p:txBody>
          <a:bodyPr>
            <a:normAutofit/>
          </a:bodyPr>
          <a:lstStyle/>
          <a:p>
            <a:r>
              <a:rPr lang="en-US" dirty="0"/>
              <a:t>Robert </a:t>
            </a:r>
            <a:r>
              <a:rPr lang="en-US" dirty="0" smtClean="0"/>
              <a:t>is a single father who earns $27,000 a year at his job, but that’s not enough to pay for child care. </a:t>
            </a:r>
          </a:p>
          <a:p>
            <a:r>
              <a:rPr lang="en-US" dirty="0" smtClean="0"/>
              <a:t>He doesn’t know much about child care, but wants the best for his son, Justin, age 4. </a:t>
            </a:r>
            <a:endParaRPr lang="en-US" dirty="0"/>
          </a:p>
          <a:p>
            <a:r>
              <a:rPr lang="en-US" dirty="0" smtClean="0"/>
              <a:t>Child </a:t>
            </a:r>
            <a:r>
              <a:rPr lang="en-US" dirty="0"/>
              <a:t>Care Assistance Program </a:t>
            </a:r>
            <a:r>
              <a:rPr lang="en-US" dirty="0" smtClean="0"/>
              <a:t>and Parent Aware can help. </a:t>
            </a:r>
            <a:endParaRPr lang="en-US" dirty="0"/>
          </a:p>
        </p:txBody>
      </p:sp>
    </p:spTree>
    <p:extLst>
      <p:ext uri="{BB962C8B-B14F-4D97-AF65-F5344CB8AC3E}">
        <p14:creationId xmlns:p14="http://schemas.microsoft.com/office/powerpoint/2010/main" val="2308298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Child Care Assistance </a:t>
            </a:r>
            <a:r>
              <a:rPr lang="en-US" sz="4400" dirty="0" smtClean="0"/>
              <a:t>– </a:t>
            </a:r>
            <a:r>
              <a:rPr lang="en-US" sz="4400" dirty="0"/>
              <a:t/>
            </a:r>
            <a:br>
              <a:rPr lang="en-US" sz="4400" dirty="0"/>
            </a:br>
            <a:r>
              <a:rPr lang="en-US" sz="4400" dirty="0" smtClean="0"/>
              <a:t>Basic Sliding Fee Program </a:t>
            </a:r>
            <a:endParaRPr lang="en-US" sz="4400" dirty="0"/>
          </a:p>
        </p:txBody>
      </p:sp>
      <p:sp>
        <p:nvSpPr>
          <p:cNvPr id="3" name="Content Placeholder 2"/>
          <p:cNvSpPr>
            <a:spLocks noGrp="1"/>
          </p:cNvSpPr>
          <p:nvPr>
            <p:ph idx="1"/>
          </p:nvPr>
        </p:nvSpPr>
        <p:spPr/>
        <p:txBody>
          <a:bodyPr/>
          <a:lstStyle/>
          <a:p>
            <a:pPr marL="114300" indent="0">
              <a:buNone/>
            </a:pPr>
            <a:endParaRPr lang="en-US" sz="1200" dirty="0" smtClean="0"/>
          </a:p>
          <a:p>
            <a:r>
              <a:rPr lang="en-US" dirty="0" smtClean="0"/>
              <a:t>The </a:t>
            </a:r>
            <a:r>
              <a:rPr lang="en-US" dirty="0"/>
              <a:t>Child Care Assistance Program can help pay for the costs of child care.  </a:t>
            </a:r>
            <a:endParaRPr lang="en-US" dirty="0" smtClean="0"/>
          </a:p>
          <a:p>
            <a:r>
              <a:rPr lang="en-US" dirty="0" smtClean="0"/>
              <a:t>Families </a:t>
            </a:r>
            <a:r>
              <a:rPr lang="en-US" dirty="0"/>
              <a:t>who are not currently or recently receiving assistance through the Minnesota Family Investment Program are eligible for Child Care Assistance through the Basic Sliding Fee Program. </a:t>
            </a:r>
          </a:p>
          <a:p>
            <a:endParaRPr lang="en-US" dirty="0"/>
          </a:p>
        </p:txBody>
      </p:sp>
    </p:spTree>
    <p:extLst>
      <p:ext uri="{BB962C8B-B14F-4D97-AF65-F5344CB8AC3E}">
        <p14:creationId xmlns:p14="http://schemas.microsoft.com/office/powerpoint/2010/main" val="4060649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Parent Aware</a:t>
            </a:r>
            <a:endParaRPr lang="en-US" dirty="0"/>
          </a:p>
        </p:txBody>
      </p:sp>
      <p:sp>
        <p:nvSpPr>
          <p:cNvPr id="3" name="Content Placeholder 2"/>
          <p:cNvSpPr>
            <a:spLocks noGrp="1"/>
          </p:cNvSpPr>
          <p:nvPr>
            <p:ph idx="1"/>
          </p:nvPr>
        </p:nvSpPr>
        <p:spPr/>
        <p:txBody>
          <a:bodyPr/>
          <a:lstStyle/>
          <a:p>
            <a:r>
              <a:rPr lang="en-US" dirty="0" smtClean="0"/>
              <a:t>Quality </a:t>
            </a:r>
            <a:r>
              <a:rPr lang="en-US" dirty="0"/>
              <a:t>Rating Improvement System for child care and early education </a:t>
            </a:r>
            <a:r>
              <a:rPr lang="en-US" dirty="0" smtClean="0"/>
              <a:t>programs</a:t>
            </a:r>
          </a:p>
          <a:p>
            <a:r>
              <a:rPr lang="en-US" dirty="0" smtClean="0"/>
              <a:t>Provides information to parents on quality</a:t>
            </a:r>
          </a:p>
          <a:p>
            <a:r>
              <a:rPr lang="en-US" dirty="0" smtClean="0"/>
              <a:t>Technical assistance and training available for center-based child care providers, family child care providers, Head Start programs and school-based pre-kindergarten programs </a:t>
            </a:r>
            <a:endParaRPr lang="en-US" dirty="0"/>
          </a:p>
          <a:p>
            <a:r>
              <a:rPr lang="en-US" dirty="0"/>
              <a:t>Expansion statewide in progress</a:t>
            </a:r>
          </a:p>
          <a:p>
            <a:pPr marL="0" indent="0">
              <a:buNone/>
            </a:pPr>
            <a:endParaRPr lang="en-US" dirty="0"/>
          </a:p>
          <a:p>
            <a:endParaRPr lang="en-US" dirty="0"/>
          </a:p>
        </p:txBody>
      </p:sp>
    </p:spTree>
    <p:extLst>
      <p:ext uri="{BB962C8B-B14F-4D97-AF65-F5344CB8AC3E}">
        <p14:creationId xmlns:p14="http://schemas.microsoft.com/office/powerpoint/2010/main" val="3229627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Robert earns $2,250 per month from his job (172% FPG for household size of 2). </a:t>
            </a:r>
          </a:p>
          <a:p>
            <a:r>
              <a:rPr lang="en-US" dirty="0" smtClean="0"/>
              <a:t>Robert is eligible for MinnesotaCare because his income is under the income limit of $2,621 per month (200% FPG for household of 2).</a:t>
            </a:r>
          </a:p>
          <a:p>
            <a:r>
              <a:rPr lang="en-US" dirty="0" smtClean="0"/>
              <a:t>Robert’s coverage will begin the month following the month eligibility is approved. </a:t>
            </a:r>
            <a:endParaRPr lang="en-US" dirty="0"/>
          </a:p>
          <a:p>
            <a:r>
              <a:rPr lang="en-US" dirty="0" smtClean="0"/>
              <a:t>He must pay a $38 monthly premium for his coverage.</a:t>
            </a:r>
          </a:p>
          <a:p>
            <a:r>
              <a:rPr lang="en-US" dirty="0" smtClean="0"/>
              <a:t>Robert’s 3-year-old son Justin is eligible for MA. The income limit for MA for children is 275% FPG.</a:t>
            </a:r>
          </a:p>
        </p:txBody>
      </p:sp>
    </p:spTree>
    <p:extLst>
      <p:ext uri="{BB962C8B-B14F-4D97-AF65-F5344CB8AC3E}">
        <p14:creationId xmlns:p14="http://schemas.microsoft.com/office/powerpoint/2010/main" val="3140708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MinnesotaCare</a:t>
            </a:r>
            <a:endParaRPr lang="en-US" dirty="0"/>
          </a:p>
        </p:txBody>
      </p:sp>
      <p:sp>
        <p:nvSpPr>
          <p:cNvPr id="3" name="Content Placeholder 2"/>
          <p:cNvSpPr>
            <a:spLocks noGrp="1"/>
          </p:cNvSpPr>
          <p:nvPr>
            <p:ph idx="1"/>
          </p:nvPr>
        </p:nvSpPr>
        <p:spPr/>
        <p:txBody>
          <a:bodyPr>
            <a:normAutofit fontScale="92500" lnSpcReduction="10000"/>
          </a:bodyPr>
          <a:lstStyle/>
          <a:p>
            <a:r>
              <a:rPr lang="en-US" dirty="0"/>
              <a:t>MinnesotaCare </a:t>
            </a:r>
            <a:r>
              <a:rPr lang="en-US" dirty="0" smtClean="0"/>
              <a:t>covers people who </a:t>
            </a:r>
            <a:r>
              <a:rPr lang="en-US" dirty="0"/>
              <a:t>do not have access to affordable health insurance and have higher income levels than those served on the MA program</a:t>
            </a:r>
            <a:r>
              <a:rPr lang="en-US" dirty="0" smtClean="0"/>
              <a:t>.</a:t>
            </a:r>
          </a:p>
          <a:p>
            <a:r>
              <a:rPr lang="en-US" dirty="0"/>
              <a:t>The average monthly MinnesotaCare enrollment in FY 2013 was 125,000</a:t>
            </a:r>
            <a:r>
              <a:rPr lang="en-US" dirty="0" smtClean="0"/>
              <a:t>. </a:t>
            </a:r>
          </a:p>
          <a:p>
            <a:r>
              <a:rPr lang="en-US" dirty="0" smtClean="0"/>
              <a:t>Eligibility rules changed in 2014 to align with the Affordable Care Act. Under the new rules, primarily parents and adults without children are enrolled in MinnesotaCare. Most children and pregnant women are now eligible for MA.</a:t>
            </a:r>
            <a:endParaRPr lang="en-US" dirty="0"/>
          </a:p>
          <a:p>
            <a:pPr marL="114300" indent="0">
              <a:buNone/>
            </a:pPr>
            <a:endParaRPr lang="en-US" dirty="0"/>
          </a:p>
        </p:txBody>
      </p:sp>
    </p:spTree>
    <p:extLst>
      <p:ext uri="{BB962C8B-B14F-4D97-AF65-F5344CB8AC3E}">
        <p14:creationId xmlns:p14="http://schemas.microsoft.com/office/powerpoint/2010/main" val="2576395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MinnesotaCare Funding and Service Delivery</a:t>
            </a:r>
            <a:endParaRPr lang="en-US" dirty="0"/>
          </a:p>
        </p:txBody>
      </p:sp>
      <p:sp>
        <p:nvSpPr>
          <p:cNvPr id="3" name="Content Placeholder 2"/>
          <p:cNvSpPr>
            <a:spLocks noGrp="1"/>
          </p:cNvSpPr>
          <p:nvPr>
            <p:ph idx="1"/>
          </p:nvPr>
        </p:nvSpPr>
        <p:spPr/>
        <p:txBody>
          <a:bodyPr>
            <a:normAutofit lnSpcReduction="10000"/>
          </a:bodyPr>
          <a:lstStyle/>
          <a:p>
            <a:r>
              <a:rPr lang="en-US" dirty="0"/>
              <a:t>MinnesotaCare is paid for by enrollee premiums and draws on appropriations from the Health Care Access Fund and federal </a:t>
            </a:r>
            <a:r>
              <a:rPr lang="en-US" dirty="0" smtClean="0"/>
              <a:t>Basic Health Program funds (beginning in 2015).</a:t>
            </a:r>
          </a:p>
          <a:p>
            <a:r>
              <a:rPr lang="en-US" dirty="0"/>
              <a:t>MinnesotaCare expenditures </a:t>
            </a:r>
            <a:r>
              <a:rPr lang="en-US" dirty="0" smtClean="0"/>
              <a:t>were $571 </a:t>
            </a:r>
            <a:r>
              <a:rPr lang="en-US" dirty="0"/>
              <a:t>million in FY 2013. This represented </a:t>
            </a:r>
            <a:r>
              <a:rPr lang="en-US" dirty="0" smtClean="0"/>
              <a:t>4.7% of DHS </a:t>
            </a:r>
            <a:r>
              <a:rPr lang="en-US" dirty="0"/>
              <a:t>overall budget. The average medical payment per enrollee was $4,571 a month.</a:t>
            </a:r>
          </a:p>
          <a:p>
            <a:r>
              <a:rPr lang="en-US" dirty="0" smtClean="0"/>
              <a:t>All </a:t>
            </a:r>
            <a:r>
              <a:rPr lang="en-US" dirty="0"/>
              <a:t>MinnesotaCare enrollees are </a:t>
            </a:r>
            <a:r>
              <a:rPr lang="en-US" dirty="0" smtClean="0"/>
              <a:t>served through </a:t>
            </a:r>
            <a:r>
              <a:rPr lang="en-US" dirty="0"/>
              <a:t>health plans. </a:t>
            </a:r>
          </a:p>
          <a:p>
            <a:endParaRPr lang="en-US" dirty="0"/>
          </a:p>
        </p:txBody>
      </p:sp>
    </p:spTree>
    <p:extLst>
      <p:ext uri="{BB962C8B-B14F-4D97-AF65-F5344CB8AC3E}">
        <p14:creationId xmlns:p14="http://schemas.microsoft.com/office/powerpoint/2010/main" val="1409738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Jacob</a:t>
            </a:r>
            <a:endParaRPr lang="en-US" b="1" dirty="0"/>
          </a:p>
        </p:txBody>
      </p:sp>
      <p:sp>
        <p:nvSpPr>
          <p:cNvPr id="3" name="Content Placeholder 2"/>
          <p:cNvSpPr>
            <a:spLocks noGrp="1"/>
          </p:cNvSpPr>
          <p:nvPr>
            <p:ph idx="1"/>
          </p:nvPr>
        </p:nvSpPr>
        <p:spPr/>
        <p:txBody>
          <a:bodyPr>
            <a:normAutofit/>
          </a:bodyPr>
          <a:lstStyle/>
          <a:p>
            <a:r>
              <a:rPr lang="en-US" dirty="0" smtClean="0"/>
              <a:t>Teachers notice that 7</a:t>
            </a:r>
            <a:r>
              <a:rPr lang="en-US" baseline="30000" dirty="0" smtClean="0"/>
              <a:t>th</a:t>
            </a:r>
            <a:r>
              <a:rPr lang="en-US" dirty="0" smtClean="0"/>
              <a:t>-grade Jacob is more withdrawn than usual. Harsh outbursts intersperse with his silence. </a:t>
            </a:r>
          </a:p>
          <a:p>
            <a:r>
              <a:rPr lang="en-US" dirty="0" smtClean="0"/>
              <a:t>His guidance counselor calls in the school’s contracted mental health clinic for an assessment.</a:t>
            </a:r>
          </a:p>
        </p:txBody>
      </p:sp>
    </p:spTree>
    <p:extLst>
      <p:ext uri="{BB962C8B-B14F-4D97-AF65-F5344CB8AC3E}">
        <p14:creationId xmlns:p14="http://schemas.microsoft.com/office/powerpoint/2010/main" val="2314834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Mary and her children</a:t>
            </a:r>
            <a:endParaRPr lang="en-US" b="1" dirty="0"/>
          </a:p>
        </p:txBody>
      </p:sp>
      <p:sp>
        <p:nvSpPr>
          <p:cNvPr id="3" name="Content Placeholder 2"/>
          <p:cNvSpPr>
            <a:spLocks noGrp="1"/>
          </p:cNvSpPr>
          <p:nvPr>
            <p:ph idx="1"/>
          </p:nvPr>
        </p:nvSpPr>
        <p:spPr/>
        <p:txBody>
          <a:bodyPr>
            <a:normAutofit/>
          </a:bodyPr>
          <a:lstStyle/>
          <a:p>
            <a:r>
              <a:rPr lang="en-US" dirty="0" smtClean="0"/>
              <a:t>Mary just lost her job in retail sales.</a:t>
            </a:r>
          </a:p>
          <a:p>
            <a:r>
              <a:rPr lang="en-US" dirty="0" smtClean="0"/>
              <a:t>She has two children, Tony, 7, and Diane, 4, and is separated from her husband.</a:t>
            </a:r>
          </a:p>
          <a:p>
            <a:r>
              <a:rPr lang="en-US" dirty="0" smtClean="0"/>
              <a:t>She is not eligible for unemployment insurance, and applies for the Minnesota Family Investment Program (MFIP) and Child Care Assistance Program (CCAP) while she looks for work. </a:t>
            </a:r>
            <a:endParaRPr lang="en-US" dirty="0"/>
          </a:p>
        </p:txBody>
      </p:sp>
    </p:spTree>
    <p:extLst>
      <p:ext uri="{BB962C8B-B14F-4D97-AF65-F5344CB8AC3E}">
        <p14:creationId xmlns:p14="http://schemas.microsoft.com/office/powerpoint/2010/main" val="3472804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Mental </a:t>
            </a:r>
            <a:r>
              <a:rPr lang="en-US" dirty="0" smtClean="0"/>
              <a:t>health services </a:t>
            </a:r>
            <a:r>
              <a:rPr lang="en-US" dirty="0"/>
              <a:t>in </a:t>
            </a:r>
            <a:r>
              <a:rPr lang="en-US" dirty="0" smtClean="0"/>
              <a:t>school</a:t>
            </a:r>
            <a:endParaRPr lang="en-US" dirty="0"/>
          </a:p>
        </p:txBody>
      </p:sp>
      <p:sp>
        <p:nvSpPr>
          <p:cNvPr id="3" name="Content Placeholder 2"/>
          <p:cNvSpPr>
            <a:spLocks noGrp="1"/>
          </p:cNvSpPr>
          <p:nvPr>
            <p:ph idx="1"/>
          </p:nvPr>
        </p:nvSpPr>
        <p:spPr/>
        <p:txBody>
          <a:bodyPr/>
          <a:lstStyle/>
          <a:p>
            <a:r>
              <a:rPr lang="en-US" dirty="0"/>
              <a:t>The licensed psychologist gives a preliminary diagnosis and Jacob’s Individual Education </a:t>
            </a:r>
            <a:r>
              <a:rPr lang="en-US" dirty="0" smtClean="0"/>
              <a:t>Program (IEP) </a:t>
            </a:r>
            <a:r>
              <a:rPr lang="en-US" dirty="0"/>
              <a:t>Team adds treatment sessions to </a:t>
            </a:r>
            <a:r>
              <a:rPr lang="en-US" dirty="0" smtClean="0"/>
              <a:t>his IEP.</a:t>
            </a:r>
            <a:endParaRPr lang="en-US" dirty="0"/>
          </a:p>
          <a:p>
            <a:r>
              <a:rPr lang="en-US" dirty="0"/>
              <a:t>Since Jacob’s family has Medical Assistance coverage, the school bills MA for the community psychologists' services.</a:t>
            </a:r>
          </a:p>
          <a:p>
            <a:r>
              <a:rPr lang="en-US" dirty="0"/>
              <a:t>Lacking MA, the School-Linked Grant could be used.</a:t>
            </a:r>
          </a:p>
          <a:p>
            <a:endParaRPr lang="en-US" dirty="0"/>
          </a:p>
        </p:txBody>
      </p:sp>
    </p:spTree>
    <p:extLst>
      <p:ext uri="{BB962C8B-B14F-4D97-AF65-F5344CB8AC3E}">
        <p14:creationId xmlns:p14="http://schemas.microsoft.com/office/powerpoint/2010/main" val="3076116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Marcus</a:t>
            </a:r>
            <a:endParaRPr lang="en-US" b="1" dirty="0"/>
          </a:p>
        </p:txBody>
      </p:sp>
      <p:sp>
        <p:nvSpPr>
          <p:cNvPr id="3" name="Content Placeholder 2"/>
          <p:cNvSpPr>
            <a:spLocks noGrp="1"/>
          </p:cNvSpPr>
          <p:nvPr>
            <p:ph idx="1"/>
          </p:nvPr>
        </p:nvSpPr>
        <p:spPr/>
        <p:txBody>
          <a:bodyPr/>
          <a:lstStyle/>
          <a:p>
            <a:r>
              <a:rPr lang="en-US" dirty="0"/>
              <a:t>Marcus is a veteran who has been in and out of work due to difficulties with depression and chemical dependency. </a:t>
            </a:r>
          </a:p>
          <a:p>
            <a:r>
              <a:rPr lang="en-US" dirty="0"/>
              <a:t>He is homeless and living on the streets. He may qualify for benefits to get shelter.</a:t>
            </a:r>
          </a:p>
          <a:p>
            <a:r>
              <a:rPr lang="en-US" dirty="0"/>
              <a:t>He is likely eligible for chemical dependency treatment.</a:t>
            </a:r>
          </a:p>
          <a:p>
            <a:endParaRPr lang="en-US" dirty="0"/>
          </a:p>
        </p:txBody>
      </p:sp>
    </p:spTree>
    <p:extLst>
      <p:ext uri="{BB962C8B-B14F-4D97-AF65-F5344CB8AC3E}">
        <p14:creationId xmlns:p14="http://schemas.microsoft.com/office/powerpoint/2010/main" val="3920985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143000"/>
          </a:xfrm>
        </p:spPr>
        <p:txBody>
          <a:bodyPr>
            <a:noAutofit/>
          </a:bodyPr>
          <a:lstStyle/>
          <a:p>
            <a:r>
              <a:rPr lang="en-US" sz="4400" dirty="0" smtClean="0"/>
              <a:t>Housing </a:t>
            </a:r>
            <a:r>
              <a:rPr lang="en-US" sz="4400" dirty="0"/>
              <a:t>b</a:t>
            </a:r>
            <a:r>
              <a:rPr lang="en-US" sz="4400" dirty="0" smtClean="0"/>
              <a:t>enefits</a:t>
            </a:r>
            <a:endParaRPr lang="en-US" sz="4400" dirty="0"/>
          </a:p>
        </p:txBody>
      </p:sp>
      <p:sp>
        <p:nvSpPr>
          <p:cNvPr id="3" name="Content Placeholder 2"/>
          <p:cNvSpPr>
            <a:spLocks noGrp="1"/>
          </p:cNvSpPr>
          <p:nvPr>
            <p:ph idx="1"/>
          </p:nvPr>
        </p:nvSpPr>
        <p:spPr>
          <a:xfrm>
            <a:off x="381000" y="1524000"/>
            <a:ext cx="8382000" cy="4648200"/>
          </a:xfrm>
        </p:spPr>
        <p:txBody>
          <a:bodyPr>
            <a:normAutofit fontScale="77500" lnSpcReduction="20000"/>
          </a:bodyPr>
          <a:lstStyle/>
          <a:p>
            <a:r>
              <a:rPr lang="en-US" dirty="0"/>
              <a:t>Marcus is eligible to stay at a shelter </a:t>
            </a:r>
            <a:r>
              <a:rPr lang="en-US" dirty="0" smtClean="0"/>
              <a:t>where his room and board is covered by Group </a:t>
            </a:r>
            <a:r>
              <a:rPr lang="en-US" dirty="0"/>
              <a:t>Residential </a:t>
            </a:r>
            <a:r>
              <a:rPr lang="en-US" dirty="0" smtClean="0"/>
              <a:t>Housing. He </a:t>
            </a:r>
            <a:r>
              <a:rPr lang="en-US" dirty="0"/>
              <a:t>receives $97 a month for personal needs through the General Assistance (GA) </a:t>
            </a:r>
            <a:r>
              <a:rPr lang="en-US" dirty="0" smtClean="0"/>
              <a:t>program.  </a:t>
            </a:r>
            <a:endParaRPr lang="en-US" dirty="0"/>
          </a:p>
          <a:p>
            <a:r>
              <a:rPr lang="en-US" dirty="0"/>
              <a:t>Marcus is assisted with getting on Supplemental Security Income (SSI, $733/month), Minnesota Supplemental Aid (MSA, $81/month), SNAP ($16/month) and Medical Assistance for a total of $830 in benefits. Federal poverty level </a:t>
            </a:r>
            <a:r>
              <a:rPr lang="en-US" dirty="0" smtClean="0"/>
              <a:t>for </a:t>
            </a:r>
            <a:r>
              <a:rPr lang="en-US" dirty="0"/>
              <a:t>one person is </a:t>
            </a:r>
            <a:r>
              <a:rPr lang="en-US" dirty="0" smtClean="0"/>
              <a:t>$</a:t>
            </a:r>
            <a:r>
              <a:rPr lang="en-US" dirty="0"/>
              <a:t>972.50 monthly. </a:t>
            </a:r>
          </a:p>
          <a:p>
            <a:r>
              <a:rPr lang="en-US" dirty="0"/>
              <a:t>Due to the tight rental market and lack of available Section 8 vouchers, Marcus will need some assistance paying for </a:t>
            </a:r>
            <a:r>
              <a:rPr lang="en-US" dirty="0" smtClean="0"/>
              <a:t>stable housing </a:t>
            </a:r>
            <a:r>
              <a:rPr lang="en-US" dirty="0"/>
              <a:t>– either a state rental subsidy program or income supplement program, or a program funded through HUD McKinney-Vento. </a:t>
            </a:r>
            <a:endParaRPr lang="en-US" dirty="0" smtClean="0"/>
          </a:p>
        </p:txBody>
      </p:sp>
    </p:spTree>
    <p:extLst>
      <p:ext uri="{BB962C8B-B14F-4D97-AF65-F5344CB8AC3E}">
        <p14:creationId xmlns:p14="http://schemas.microsoft.com/office/powerpoint/2010/main" val="1400704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programs</a:t>
            </a:r>
            <a:endParaRPr lang="en-US" dirty="0"/>
          </a:p>
        </p:txBody>
      </p:sp>
      <p:sp>
        <p:nvSpPr>
          <p:cNvPr id="3" name="Content Placeholder 2"/>
          <p:cNvSpPr>
            <a:spLocks noGrp="1"/>
          </p:cNvSpPr>
          <p:nvPr>
            <p:ph idx="1"/>
          </p:nvPr>
        </p:nvSpPr>
        <p:spPr>
          <a:xfrm>
            <a:off x="381000" y="1219200"/>
            <a:ext cx="8382000" cy="4953000"/>
          </a:xfrm>
        </p:spPr>
        <p:txBody>
          <a:bodyPr>
            <a:normAutofit/>
          </a:bodyPr>
          <a:lstStyle/>
          <a:p>
            <a:pPr lvl="1"/>
            <a:r>
              <a:rPr lang="en-US" sz="2700" dirty="0" smtClean="0"/>
              <a:t>Group </a:t>
            </a:r>
            <a:r>
              <a:rPr lang="en-US" sz="2700" dirty="0"/>
              <a:t>Residential Housing, pays for room-and-board for adults living in licensed or registered settings who are elderly or have disabilities and who have low incomes</a:t>
            </a:r>
          </a:p>
          <a:p>
            <a:pPr lvl="1"/>
            <a:r>
              <a:rPr lang="en-US" sz="2700" dirty="0"/>
              <a:t>Minnesota Supplemental Aid Shelter Needy, provides assistance to adults with disabilities who have low </a:t>
            </a:r>
            <a:r>
              <a:rPr lang="en-US" sz="2700" dirty="0" smtClean="0"/>
              <a:t>incomes, high </a:t>
            </a:r>
            <a:r>
              <a:rPr lang="en-US" sz="2700" dirty="0"/>
              <a:t>housing </a:t>
            </a:r>
            <a:r>
              <a:rPr lang="en-US" sz="2700" dirty="0" smtClean="0"/>
              <a:t>costs and live in </a:t>
            </a:r>
            <a:r>
              <a:rPr lang="en-US" sz="2700" dirty="0"/>
              <a:t>their own </a:t>
            </a:r>
            <a:r>
              <a:rPr lang="en-US" sz="2700" dirty="0" smtClean="0"/>
              <a:t>home</a:t>
            </a:r>
          </a:p>
          <a:p>
            <a:pPr lvl="1"/>
            <a:r>
              <a:rPr lang="en-US" sz="2700" dirty="0" smtClean="0"/>
              <a:t>State </a:t>
            </a:r>
            <a:r>
              <a:rPr lang="en-US" sz="2700" dirty="0"/>
              <a:t>and federal grants to local service providers for shelter, transitional housing, and permanent supportive housing</a:t>
            </a:r>
          </a:p>
          <a:p>
            <a:pPr lvl="1"/>
            <a:endParaRPr lang="en-US" sz="2700" dirty="0"/>
          </a:p>
          <a:p>
            <a:endParaRPr lang="en-US" dirty="0"/>
          </a:p>
        </p:txBody>
      </p:sp>
    </p:spTree>
    <p:extLst>
      <p:ext uri="{BB962C8B-B14F-4D97-AF65-F5344CB8AC3E}">
        <p14:creationId xmlns:p14="http://schemas.microsoft.com/office/powerpoint/2010/main" val="333393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People who receive housing services</a:t>
            </a:r>
            <a:endParaRPr lang="en-US" dirty="0"/>
          </a:p>
        </p:txBody>
      </p:sp>
      <p:sp>
        <p:nvSpPr>
          <p:cNvPr id="3" name="Content Placeholder 2"/>
          <p:cNvSpPr>
            <a:spLocks noGrp="1"/>
          </p:cNvSpPr>
          <p:nvPr>
            <p:ph idx="1"/>
          </p:nvPr>
        </p:nvSpPr>
        <p:spPr/>
        <p:txBody>
          <a:bodyPr/>
          <a:lstStyle/>
          <a:p>
            <a:r>
              <a:rPr lang="en-US" dirty="0"/>
              <a:t>Families with children, youth, single adults. </a:t>
            </a:r>
            <a:r>
              <a:rPr lang="en-US" dirty="0">
                <a:solidFill>
                  <a:schemeClr val="tx1"/>
                </a:solidFill>
              </a:rPr>
              <a:t>Most of </a:t>
            </a:r>
            <a:r>
              <a:rPr lang="en-US" dirty="0"/>
              <a:t>the adults served have disabilities (developmental and physical/mobility disabilities, mental illness and chemical dependency)  </a:t>
            </a:r>
          </a:p>
          <a:p>
            <a:r>
              <a:rPr lang="en-US" dirty="0"/>
              <a:t>Children and youth make up 46 percent of Minnesota’s homeless population, per 2012 Wilder report.</a:t>
            </a:r>
          </a:p>
          <a:p>
            <a:endParaRPr lang="en-US" dirty="0"/>
          </a:p>
        </p:txBody>
      </p:sp>
    </p:spTree>
    <p:extLst>
      <p:ext uri="{BB962C8B-B14F-4D97-AF65-F5344CB8AC3E}">
        <p14:creationId xmlns:p14="http://schemas.microsoft.com/office/powerpoint/2010/main" val="3789035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43000"/>
          </a:xfrm>
        </p:spPr>
        <p:txBody>
          <a:bodyPr>
            <a:normAutofit fontScale="90000"/>
          </a:bodyPr>
          <a:lstStyle/>
          <a:p>
            <a:r>
              <a:rPr lang="en-US" dirty="0" smtClean="0"/>
              <a:t>General Assistance and        Minnesota Supplemental Aid </a:t>
            </a:r>
            <a:endParaRPr lang="en-US" dirty="0"/>
          </a:p>
        </p:txBody>
      </p:sp>
      <p:sp>
        <p:nvSpPr>
          <p:cNvPr id="3" name="Content Placeholder 2"/>
          <p:cNvSpPr>
            <a:spLocks noGrp="1"/>
          </p:cNvSpPr>
          <p:nvPr>
            <p:ph idx="1"/>
          </p:nvPr>
        </p:nvSpPr>
        <p:spPr>
          <a:xfrm>
            <a:off x="381000" y="1981200"/>
            <a:ext cx="8382000" cy="4343400"/>
          </a:xfrm>
        </p:spPr>
        <p:txBody>
          <a:bodyPr/>
          <a:lstStyle/>
          <a:p>
            <a:r>
              <a:rPr lang="en-US" dirty="0"/>
              <a:t>General Assistance helps individuals with little or no income meet their basic needs. </a:t>
            </a:r>
          </a:p>
          <a:p>
            <a:r>
              <a:rPr lang="en-US" dirty="0"/>
              <a:t>Minnesota Supplemental Aid is an income supplement for people who receive federal Supplemental Security Income (SSI), or who are just over the SSI income limit</a:t>
            </a:r>
          </a:p>
          <a:p>
            <a:pPr marL="114300" indent="0">
              <a:buNone/>
            </a:pPr>
            <a:endParaRPr lang="en-US" dirty="0"/>
          </a:p>
        </p:txBody>
      </p:sp>
    </p:spTree>
    <p:extLst>
      <p:ext uri="{BB962C8B-B14F-4D97-AF65-F5344CB8AC3E}">
        <p14:creationId xmlns:p14="http://schemas.microsoft.com/office/powerpoint/2010/main" val="1128084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who receive GA and MSA</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General Assistance</a:t>
            </a:r>
          </a:p>
          <a:p>
            <a:r>
              <a:rPr lang="en-US" dirty="0"/>
              <a:t>23,216 people received GA in an average month in </a:t>
            </a:r>
            <a:r>
              <a:rPr lang="en-US" dirty="0" smtClean="0"/>
              <a:t>2013.</a:t>
            </a:r>
            <a:endParaRPr lang="en-US" dirty="0"/>
          </a:p>
          <a:p>
            <a:r>
              <a:rPr lang="en-US" dirty="0"/>
              <a:t>Typical monthly benefit is $203 for an individual and $260 for a couple. </a:t>
            </a:r>
          </a:p>
          <a:p>
            <a:pPr marL="0" indent="0">
              <a:buNone/>
            </a:pPr>
            <a:endParaRPr lang="en-US" dirty="0"/>
          </a:p>
          <a:p>
            <a:pPr marL="0" indent="0">
              <a:buNone/>
            </a:pPr>
            <a:r>
              <a:rPr lang="en-US" dirty="0"/>
              <a:t>Minnesota Supplemental Aid </a:t>
            </a:r>
          </a:p>
          <a:p>
            <a:r>
              <a:rPr lang="en-US" dirty="0"/>
              <a:t>30,344 people received MSA in an average month in </a:t>
            </a:r>
            <a:r>
              <a:rPr lang="en-US" dirty="0" smtClean="0"/>
              <a:t>2013.</a:t>
            </a:r>
            <a:endParaRPr lang="en-US" dirty="0"/>
          </a:p>
          <a:p>
            <a:r>
              <a:rPr lang="en-US" dirty="0"/>
              <a:t>Typical monthly benefit is $81 for an individual and $111 for a couple.</a:t>
            </a:r>
          </a:p>
          <a:p>
            <a:endParaRPr lang="en-US" dirty="0"/>
          </a:p>
        </p:txBody>
      </p:sp>
    </p:spTree>
    <p:extLst>
      <p:ext uri="{BB962C8B-B14F-4D97-AF65-F5344CB8AC3E}">
        <p14:creationId xmlns:p14="http://schemas.microsoft.com/office/powerpoint/2010/main" val="901021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Chemical </a:t>
            </a:r>
            <a:r>
              <a:rPr lang="en-US" sz="4800" dirty="0" smtClean="0"/>
              <a:t>dependency treatment </a:t>
            </a:r>
            <a:endParaRPr lang="en-US" dirty="0"/>
          </a:p>
        </p:txBody>
      </p:sp>
      <p:sp>
        <p:nvSpPr>
          <p:cNvPr id="3" name="Content Placeholder 2"/>
          <p:cNvSpPr>
            <a:spLocks noGrp="1"/>
          </p:cNvSpPr>
          <p:nvPr>
            <p:ph idx="1"/>
          </p:nvPr>
        </p:nvSpPr>
        <p:spPr/>
        <p:txBody>
          <a:bodyPr/>
          <a:lstStyle/>
          <a:p>
            <a:r>
              <a:rPr lang="en-US" dirty="0" smtClean="0"/>
              <a:t>Marcus wants to get help with his chemical dependency. </a:t>
            </a:r>
          </a:p>
          <a:p>
            <a:r>
              <a:rPr lang="en-US" dirty="0" smtClean="0"/>
              <a:t>He </a:t>
            </a:r>
            <a:r>
              <a:rPr lang="en-US" dirty="0"/>
              <a:t>is eligible to get a “Rule 25” assessment at his county office to determine whether he needs a referral to chemical dependency treatment. </a:t>
            </a:r>
          </a:p>
          <a:p>
            <a:endParaRPr lang="en-US" dirty="0"/>
          </a:p>
        </p:txBody>
      </p:sp>
    </p:spTree>
    <p:extLst>
      <p:ext uri="{BB962C8B-B14F-4D97-AF65-F5344CB8AC3E}">
        <p14:creationId xmlns:p14="http://schemas.microsoft.com/office/powerpoint/2010/main" val="29719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a:t>
            </a:r>
            <a:endParaRPr lang="en-US" dirty="0"/>
          </a:p>
        </p:txBody>
      </p:sp>
      <p:sp>
        <p:nvSpPr>
          <p:cNvPr id="3" name="Content Placeholder 2"/>
          <p:cNvSpPr>
            <a:spLocks noGrp="1"/>
          </p:cNvSpPr>
          <p:nvPr>
            <p:ph idx="1"/>
          </p:nvPr>
        </p:nvSpPr>
        <p:spPr/>
        <p:txBody>
          <a:bodyPr>
            <a:normAutofit/>
          </a:bodyPr>
          <a:lstStyle/>
          <a:p>
            <a:r>
              <a:rPr lang="en-US" dirty="0" smtClean="0"/>
              <a:t>While Marcus is waiting for his SSI determination he is eligible for MA as an adult </a:t>
            </a:r>
            <a:r>
              <a:rPr lang="en-US" dirty="0"/>
              <a:t>without </a:t>
            </a:r>
            <a:r>
              <a:rPr lang="en-US" dirty="0" smtClean="0"/>
              <a:t>children. </a:t>
            </a:r>
          </a:p>
          <a:p>
            <a:r>
              <a:rPr lang="en-US" dirty="0" smtClean="0"/>
              <a:t>Marcus does </a:t>
            </a:r>
            <a:r>
              <a:rPr lang="en-US" dirty="0"/>
              <a:t>not have an asset test and the income limit is 133% </a:t>
            </a:r>
            <a:r>
              <a:rPr lang="en-US" dirty="0" smtClean="0"/>
              <a:t>FPG ($</a:t>
            </a:r>
            <a:r>
              <a:rPr lang="en-US" dirty="0"/>
              <a:t>1,293 </a:t>
            </a:r>
            <a:r>
              <a:rPr lang="en-US" dirty="0" smtClean="0"/>
              <a:t>per month). </a:t>
            </a:r>
          </a:p>
          <a:p>
            <a:r>
              <a:rPr lang="en-US" dirty="0" smtClean="0"/>
              <a:t>Marcus will continue to be eligible for MA if he is approved for SSI.</a:t>
            </a:r>
          </a:p>
          <a:p>
            <a:pPr marL="114300" indent="0">
              <a:buNone/>
            </a:pPr>
            <a:endParaRPr lang="en-US" dirty="0" smtClean="0"/>
          </a:p>
        </p:txBody>
      </p:sp>
    </p:spTree>
    <p:extLst>
      <p:ext uri="{BB962C8B-B14F-4D97-AF65-F5344CB8AC3E}">
        <p14:creationId xmlns:p14="http://schemas.microsoft.com/office/powerpoint/2010/main" val="1397335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Marcus and Bill</a:t>
            </a:r>
            <a:endParaRPr lang="en-US" b="1" dirty="0"/>
          </a:p>
        </p:txBody>
      </p:sp>
      <p:sp>
        <p:nvSpPr>
          <p:cNvPr id="3" name="Content Placeholder 2"/>
          <p:cNvSpPr>
            <a:spLocks noGrp="1"/>
          </p:cNvSpPr>
          <p:nvPr>
            <p:ph idx="1"/>
          </p:nvPr>
        </p:nvSpPr>
        <p:spPr/>
        <p:txBody>
          <a:bodyPr>
            <a:normAutofit/>
          </a:bodyPr>
          <a:lstStyle/>
          <a:p>
            <a:r>
              <a:rPr lang="en-US" dirty="0" smtClean="0"/>
              <a:t>Marcus’ father Bill is 88 years old, has multiple chronic conditions and limitations in daily activities but strongly desires to remain in his own apartment.</a:t>
            </a:r>
          </a:p>
          <a:p>
            <a:r>
              <a:rPr lang="en-US" dirty="0" smtClean="0"/>
              <a:t>Bill and Marcus both wish to reconnect with one another.</a:t>
            </a:r>
          </a:p>
          <a:p>
            <a:pPr marL="114300" indent="0">
              <a:buNone/>
            </a:pPr>
            <a:endParaRPr lang="en-US" dirty="0"/>
          </a:p>
          <a:p>
            <a:endParaRPr lang="en-US" dirty="0"/>
          </a:p>
        </p:txBody>
      </p:sp>
    </p:spTree>
    <p:extLst>
      <p:ext uri="{BB962C8B-B14F-4D97-AF65-F5344CB8AC3E}">
        <p14:creationId xmlns:p14="http://schemas.microsoft.com/office/powerpoint/2010/main" val="542624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MFIP and CCAP</a:t>
            </a:r>
            <a:endParaRPr lang="en-US" dirty="0"/>
          </a:p>
        </p:txBody>
      </p:sp>
      <p:sp>
        <p:nvSpPr>
          <p:cNvPr id="3" name="Content Placeholder 2"/>
          <p:cNvSpPr>
            <a:spLocks noGrp="1"/>
          </p:cNvSpPr>
          <p:nvPr>
            <p:ph idx="1"/>
          </p:nvPr>
        </p:nvSpPr>
        <p:spPr/>
        <p:txBody>
          <a:bodyPr>
            <a:normAutofit/>
          </a:bodyPr>
          <a:lstStyle/>
          <a:p>
            <a:r>
              <a:rPr lang="en-US" dirty="0"/>
              <a:t>With no other income, Mary will receive $532 in cash assistance (MFIP) and $</a:t>
            </a:r>
            <a:r>
              <a:rPr lang="en-US" dirty="0" smtClean="0"/>
              <a:t>459 </a:t>
            </a:r>
            <a:r>
              <a:rPr lang="en-US" dirty="0"/>
              <a:t>in food assistance (Supplemental Nutrition Assistance Program or SNAP) per month for a total of </a:t>
            </a:r>
            <a:r>
              <a:rPr lang="en-US" dirty="0" smtClean="0"/>
              <a:t>$991.  </a:t>
            </a:r>
            <a:endParaRPr lang="en-US" dirty="0"/>
          </a:p>
          <a:p>
            <a:r>
              <a:rPr lang="en-US" dirty="0" smtClean="0"/>
              <a:t>Federal poverty </a:t>
            </a:r>
            <a:r>
              <a:rPr lang="en-US" dirty="0"/>
              <a:t>level for a family of three </a:t>
            </a:r>
            <a:r>
              <a:rPr lang="en-US" dirty="0" smtClean="0"/>
              <a:t>is $1,649. </a:t>
            </a:r>
            <a:endParaRPr lang="en-US" dirty="0"/>
          </a:p>
          <a:p>
            <a:r>
              <a:rPr lang="en-US" dirty="0" smtClean="0"/>
              <a:t>While looking for work, Mary also receives Child Care Assistance.</a:t>
            </a:r>
            <a:r>
              <a:rPr lang="en-US" dirty="0"/>
              <a:t> </a:t>
            </a:r>
          </a:p>
        </p:txBody>
      </p:sp>
    </p:spTree>
    <p:extLst>
      <p:ext uri="{BB962C8B-B14F-4D97-AF65-F5344CB8AC3E}">
        <p14:creationId xmlns:p14="http://schemas.microsoft.com/office/powerpoint/2010/main" val="1854503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Elderly Waiver (EW)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Bill is on Medicare and is financially eligible for Medical Assistance. </a:t>
            </a:r>
          </a:p>
          <a:p>
            <a:r>
              <a:rPr lang="en-US" dirty="0" smtClean="0"/>
              <a:t>He has a care coordinator through his health plan. His care coordinator assesses his need for assistance and determines he is eligible for Elderly Waiver, which will pay for services to help him remain in his apartment.</a:t>
            </a:r>
          </a:p>
          <a:p>
            <a:r>
              <a:rPr lang="en-US" dirty="0" smtClean="0"/>
              <a:t>Through EW, Bill chooses to receive home delivered meals, homemaking, assistance with bathing, and a weekly nurse visit to set up medications and monitor his health conditions.</a:t>
            </a:r>
          </a:p>
          <a:p>
            <a:r>
              <a:rPr lang="en-US" dirty="0" smtClean="0"/>
              <a:t>Bill’s goal is to reconnect with his son Marcus. EW pays for transportation for Bill to visit Marcus in his new apartment.</a:t>
            </a:r>
          </a:p>
          <a:p>
            <a:endParaRPr lang="en-US" dirty="0"/>
          </a:p>
        </p:txBody>
      </p:sp>
    </p:spTree>
    <p:extLst>
      <p:ext uri="{BB962C8B-B14F-4D97-AF65-F5344CB8AC3E}">
        <p14:creationId xmlns:p14="http://schemas.microsoft.com/office/powerpoint/2010/main" val="1371977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Elderly Waiver and Alternative Care for older adults</a:t>
            </a:r>
            <a:endParaRPr lang="en-US" dirty="0"/>
          </a:p>
        </p:txBody>
      </p:sp>
      <p:sp>
        <p:nvSpPr>
          <p:cNvPr id="3" name="Content Placeholder 2"/>
          <p:cNvSpPr>
            <a:spLocks noGrp="1"/>
          </p:cNvSpPr>
          <p:nvPr>
            <p:ph idx="1"/>
          </p:nvPr>
        </p:nvSpPr>
        <p:spPr/>
        <p:txBody>
          <a:bodyPr>
            <a:normAutofit lnSpcReduction="10000"/>
          </a:bodyPr>
          <a:lstStyle/>
          <a:p>
            <a:r>
              <a:rPr lang="en-US" dirty="0" smtClean="0"/>
              <a:t>Provide community alternatives to nursing homes for people age 65 and older.</a:t>
            </a:r>
          </a:p>
          <a:p>
            <a:r>
              <a:rPr lang="en-US" dirty="0" smtClean="0"/>
              <a:t>Elderly Waiver (EW) is for people who are financially eligible for long term care under Medical Assistance, and who meet level of care (need) requirements</a:t>
            </a:r>
          </a:p>
          <a:p>
            <a:r>
              <a:rPr lang="en-US" dirty="0" smtClean="0"/>
              <a:t>Alternative Care (AC) is for people with low income and assets who are </a:t>
            </a:r>
            <a:r>
              <a:rPr lang="en-US" b="1" dirty="0" smtClean="0"/>
              <a:t>not</a:t>
            </a:r>
            <a:r>
              <a:rPr lang="en-US" dirty="0" smtClean="0"/>
              <a:t> eligible for Medical Assistance and who meet level of care requirements.</a:t>
            </a:r>
            <a:endParaRPr lang="en-US" dirty="0"/>
          </a:p>
        </p:txBody>
      </p:sp>
    </p:spTree>
    <p:extLst>
      <p:ext uri="{BB962C8B-B14F-4D97-AF65-F5344CB8AC3E}">
        <p14:creationId xmlns:p14="http://schemas.microsoft.com/office/powerpoint/2010/main" val="516728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Elderly Waiver and Alternative Care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3700763"/>
              </p:ext>
            </p:extLst>
          </p:nvPr>
        </p:nvGraphicFramePr>
        <p:xfrm>
          <a:off x="381000" y="1371600"/>
          <a:ext cx="6286500" cy="2194560"/>
        </p:xfrm>
        <a:graphic>
          <a:graphicData uri="http://schemas.openxmlformats.org/drawingml/2006/table">
            <a:tbl>
              <a:tblPr firstRow="1" bandRow="1">
                <a:tableStyleId>{5C22544A-7EE6-4342-B048-85BDC9FD1C3A}</a:tableStyleId>
              </a:tblPr>
              <a:tblGrid>
                <a:gridCol w="2095500"/>
                <a:gridCol w="2095500"/>
                <a:gridCol w="2095500"/>
              </a:tblGrid>
              <a:tr h="370840">
                <a:tc>
                  <a:txBody>
                    <a:bodyPr/>
                    <a:lstStyle/>
                    <a:p>
                      <a:r>
                        <a:rPr lang="en-US" dirty="0" smtClean="0"/>
                        <a:t>Program</a:t>
                      </a:r>
                      <a:endParaRPr lang="en-US" dirty="0"/>
                    </a:p>
                  </a:txBody>
                  <a:tcPr/>
                </a:tc>
                <a:tc>
                  <a:txBody>
                    <a:bodyPr/>
                    <a:lstStyle/>
                    <a:p>
                      <a:r>
                        <a:rPr lang="en-US" dirty="0" smtClean="0"/>
                        <a:t>Avg. Monthly Enrollment</a:t>
                      </a:r>
                      <a:r>
                        <a:rPr lang="en-US" baseline="0" dirty="0" smtClean="0"/>
                        <a:t> (FY14)</a:t>
                      </a:r>
                      <a:endParaRPr lang="en-US" dirty="0"/>
                    </a:p>
                  </a:txBody>
                  <a:tcPr/>
                </a:tc>
                <a:tc>
                  <a:txBody>
                    <a:bodyPr/>
                    <a:lstStyle/>
                    <a:p>
                      <a:r>
                        <a:rPr lang="en-US" dirty="0" smtClean="0"/>
                        <a:t>Avg. Monthly</a:t>
                      </a:r>
                      <a:r>
                        <a:rPr lang="en-US" baseline="0" dirty="0" smtClean="0"/>
                        <a:t> Cost (FY14)</a:t>
                      </a:r>
                      <a:endParaRPr lang="en-US" dirty="0"/>
                    </a:p>
                  </a:txBody>
                  <a:tcPr/>
                </a:tc>
              </a:tr>
              <a:tr h="370840">
                <a:tc>
                  <a:txBody>
                    <a:bodyPr/>
                    <a:lstStyle/>
                    <a:p>
                      <a:r>
                        <a:rPr lang="en-US" dirty="0" smtClean="0"/>
                        <a:t>Elderly</a:t>
                      </a:r>
                      <a:r>
                        <a:rPr lang="en-US" baseline="0" dirty="0" smtClean="0"/>
                        <a:t> Waiver (EW)</a:t>
                      </a:r>
                      <a:endParaRPr lang="en-US" dirty="0"/>
                    </a:p>
                  </a:txBody>
                  <a:tcPr/>
                </a:tc>
                <a:tc>
                  <a:txBody>
                    <a:bodyPr/>
                    <a:lstStyle/>
                    <a:p>
                      <a:r>
                        <a:rPr lang="en-US" dirty="0" smtClean="0"/>
                        <a:t>23,011</a:t>
                      </a:r>
                      <a:endParaRPr lang="en-US" dirty="0"/>
                    </a:p>
                  </a:txBody>
                  <a:tcPr/>
                </a:tc>
                <a:tc>
                  <a:txBody>
                    <a:bodyPr/>
                    <a:lstStyle/>
                    <a:p>
                      <a:r>
                        <a:rPr lang="en-US" dirty="0" smtClean="0"/>
                        <a:t>$1,198</a:t>
                      </a:r>
                      <a:endParaRPr lang="en-US" dirty="0"/>
                    </a:p>
                  </a:txBody>
                  <a:tcPr/>
                </a:tc>
              </a:tr>
              <a:tr h="370840">
                <a:tc>
                  <a:txBody>
                    <a:bodyPr/>
                    <a:lstStyle/>
                    <a:p>
                      <a:r>
                        <a:rPr lang="en-US" dirty="0" smtClean="0"/>
                        <a:t>Alternative Care (AC)</a:t>
                      </a:r>
                      <a:endParaRPr lang="en-US" dirty="0"/>
                    </a:p>
                  </a:txBody>
                  <a:tcPr/>
                </a:tc>
                <a:tc>
                  <a:txBody>
                    <a:bodyPr/>
                    <a:lstStyle/>
                    <a:p>
                      <a:r>
                        <a:rPr lang="en-US" dirty="0" smtClean="0"/>
                        <a:t>2,888</a:t>
                      </a:r>
                      <a:endParaRPr lang="en-US" dirty="0"/>
                    </a:p>
                  </a:txBody>
                  <a:tcPr/>
                </a:tc>
                <a:tc>
                  <a:txBody>
                    <a:bodyPr/>
                    <a:lstStyle/>
                    <a:p>
                      <a:r>
                        <a:rPr lang="en-US" dirty="0" smtClean="0"/>
                        <a:t>$768</a:t>
                      </a:r>
                      <a:endParaRPr lang="en-US" dirty="0"/>
                    </a:p>
                  </a:txBody>
                  <a:tcPr/>
                </a:tc>
              </a:tr>
            </a:tbl>
          </a:graphicData>
        </a:graphic>
      </p:graphicFrame>
    </p:spTree>
    <p:extLst>
      <p:ext uri="{BB962C8B-B14F-4D97-AF65-F5344CB8AC3E}">
        <p14:creationId xmlns:p14="http://schemas.microsoft.com/office/powerpoint/2010/main" val="637959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Medical Assistance (MA) for Persons Over Age 65, Blind, or Disabled</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Elderly and people with disabilities made up only 31% of total enrollment, but 66% of total MA expenditures in FY 2013.</a:t>
            </a:r>
          </a:p>
          <a:p>
            <a:r>
              <a:rPr lang="en-US" dirty="0" smtClean="0"/>
              <a:t>People with disabilities who work and earn more than $65 a month may be eligible for MA for Employed Persons with Disabilities (MA-EPD).  There is no income test for MA-EPD.  There is a $20,000 asset limit and eligible people must pay a monthly premium for coverage.</a:t>
            </a:r>
            <a:endParaRPr lang="en-US" dirty="0"/>
          </a:p>
        </p:txBody>
      </p:sp>
    </p:spTree>
    <p:extLst>
      <p:ext uri="{BB962C8B-B14F-4D97-AF65-F5344CB8AC3E}">
        <p14:creationId xmlns:p14="http://schemas.microsoft.com/office/powerpoint/2010/main" val="1820602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20862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People who receive </a:t>
            </a:r>
            <a:br>
              <a:rPr lang="en-US" dirty="0" smtClean="0"/>
            </a:br>
            <a:r>
              <a:rPr lang="en-US" dirty="0" smtClean="0"/>
              <a:t>MFIP and CCAP services</a:t>
            </a:r>
            <a:endParaRPr lang="en-US" dirty="0"/>
          </a:p>
        </p:txBody>
      </p:sp>
      <p:sp>
        <p:nvSpPr>
          <p:cNvPr id="3" name="Content Placeholder 2"/>
          <p:cNvSpPr>
            <a:spLocks noGrp="1"/>
          </p:cNvSpPr>
          <p:nvPr>
            <p:ph idx="1"/>
          </p:nvPr>
        </p:nvSpPr>
        <p:spPr>
          <a:xfrm>
            <a:off x="381000" y="1600200"/>
            <a:ext cx="8382000" cy="4724400"/>
          </a:xfrm>
        </p:spPr>
        <p:txBody>
          <a:bodyPr/>
          <a:lstStyle/>
          <a:p>
            <a:r>
              <a:rPr lang="en-US" dirty="0"/>
              <a:t>Of the 90,804 individuals in an average month served by MFIP, </a:t>
            </a:r>
            <a:r>
              <a:rPr lang="en-US" dirty="0" smtClean="0"/>
              <a:t>71 </a:t>
            </a:r>
            <a:r>
              <a:rPr lang="en-US" dirty="0"/>
              <a:t>percent are children.</a:t>
            </a:r>
          </a:p>
          <a:p>
            <a:r>
              <a:rPr lang="en-US" dirty="0"/>
              <a:t>About one-third of these children are 5 years old or younger.</a:t>
            </a:r>
          </a:p>
          <a:p>
            <a:r>
              <a:rPr lang="en-US" dirty="0"/>
              <a:t>Child Care Assistance is provided for </a:t>
            </a:r>
            <a:r>
              <a:rPr lang="en-US" dirty="0" smtClean="0"/>
              <a:t>31,219 </a:t>
            </a:r>
            <a:r>
              <a:rPr lang="en-US" dirty="0"/>
              <a:t>children in an average month.</a:t>
            </a:r>
          </a:p>
        </p:txBody>
      </p:sp>
    </p:spTree>
    <p:extLst>
      <p:ext uri="{BB962C8B-B14F-4D97-AF65-F5344CB8AC3E}">
        <p14:creationId xmlns:p14="http://schemas.microsoft.com/office/powerpoint/2010/main" val="3724805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supports</a:t>
            </a:r>
            <a:endParaRPr lang="en-US" dirty="0"/>
          </a:p>
        </p:txBody>
      </p:sp>
      <p:sp>
        <p:nvSpPr>
          <p:cNvPr id="3" name="Content Placeholder 2"/>
          <p:cNvSpPr>
            <a:spLocks noGrp="1"/>
          </p:cNvSpPr>
          <p:nvPr>
            <p:ph idx="1"/>
          </p:nvPr>
        </p:nvSpPr>
        <p:spPr/>
        <p:txBody>
          <a:bodyPr/>
          <a:lstStyle/>
          <a:p>
            <a:r>
              <a:rPr lang="en-US" dirty="0"/>
              <a:t>In </a:t>
            </a:r>
            <a:r>
              <a:rPr lang="en-US" dirty="0" smtClean="0">
                <a:solidFill>
                  <a:schemeClr val="tx1"/>
                </a:solidFill>
              </a:rPr>
              <a:t>2013</a:t>
            </a:r>
            <a:r>
              <a:rPr lang="en-US" dirty="0" smtClean="0"/>
              <a:t>, </a:t>
            </a:r>
            <a:r>
              <a:rPr lang="en-US" dirty="0"/>
              <a:t>more than </a:t>
            </a:r>
            <a:r>
              <a:rPr lang="en-US" dirty="0" smtClean="0">
                <a:solidFill>
                  <a:schemeClr val="tx1"/>
                </a:solidFill>
              </a:rPr>
              <a:t>533,000 </a:t>
            </a:r>
            <a:r>
              <a:rPr lang="en-US" dirty="0">
                <a:solidFill>
                  <a:schemeClr val="tx1"/>
                </a:solidFill>
              </a:rPr>
              <a:t>Minnesotans in an average month received food via SNAP, and even more via food shelves. </a:t>
            </a:r>
          </a:p>
          <a:p>
            <a:r>
              <a:rPr lang="en-US" dirty="0">
                <a:solidFill>
                  <a:schemeClr val="tx1"/>
                </a:solidFill>
              </a:rPr>
              <a:t>Total value was over $</a:t>
            </a:r>
            <a:r>
              <a:rPr lang="en-US" dirty="0" smtClean="0">
                <a:solidFill>
                  <a:schemeClr val="tx1"/>
                </a:solidFill>
              </a:rPr>
              <a:t>750 </a:t>
            </a:r>
            <a:r>
              <a:rPr lang="en-US" dirty="0">
                <a:solidFill>
                  <a:schemeClr val="tx1"/>
                </a:solidFill>
              </a:rPr>
              <a:t>million with an average monthly SNAP benefit of $</a:t>
            </a:r>
            <a:r>
              <a:rPr lang="en-US" dirty="0" smtClean="0">
                <a:solidFill>
                  <a:schemeClr val="tx1"/>
                </a:solidFill>
              </a:rPr>
              <a:t>118 </a:t>
            </a:r>
            <a:r>
              <a:rPr lang="en-US" dirty="0">
                <a:solidFill>
                  <a:schemeClr val="tx1"/>
                </a:solidFill>
              </a:rPr>
              <a:t>per person.</a:t>
            </a:r>
          </a:p>
          <a:p>
            <a:r>
              <a:rPr lang="en-US" dirty="0"/>
              <a:t>Almost all food supports are federally funded.</a:t>
            </a:r>
          </a:p>
          <a:p>
            <a:endParaRPr lang="en-US" dirty="0"/>
          </a:p>
        </p:txBody>
      </p:sp>
    </p:spTree>
    <p:extLst>
      <p:ext uri="{BB962C8B-B14F-4D97-AF65-F5344CB8AC3E}">
        <p14:creationId xmlns:p14="http://schemas.microsoft.com/office/powerpoint/2010/main" val="143406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 Care</a:t>
            </a:r>
            <a:endParaRPr lang="en-US" dirty="0"/>
          </a:p>
        </p:txBody>
      </p:sp>
      <p:sp>
        <p:nvSpPr>
          <p:cNvPr id="3" name="Content Placeholder 2"/>
          <p:cNvSpPr>
            <a:spLocks noGrp="1"/>
          </p:cNvSpPr>
          <p:nvPr>
            <p:ph idx="1"/>
          </p:nvPr>
        </p:nvSpPr>
        <p:spPr/>
        <p:txBody>
          <a:bodyPr>
            <a:normAutofit/>
          </a:bodyPr>
          <a:lstStyle/>
          <a:p>
            <a:r>
              <a:rPr lang="en-US" dirty="0" smtClean="0"/>
              <a:t>Mary claims both children as tax dependents and has no other income (MFIP, SNAP, and CCAP excluded). </a:t>
            </a:r>
          </a:p>
          <a:p>
            <a:r>
              <a:rPr lang="en-US" dirty="0"/>
              <a:t>Mary and both children are eligible for Medical </a:t>
            </a:r>
            <a:r>
              <a:rPr lang="en-US" dirty="0" smtClean="0"/>
              <a:t>Assistance (MA).</a:t>
            </a:r>
            <a:endParaRPr lang="en-US" dirty="0"/>
          </a:p>
          <a:p>
            <a:r>
              <a:rPr lang="en-US" dirty="0" smtClean="0"/>
              <a:t>Eligibility for MA is based on </a:t>
            </a:r>
            <a:r>
              <a:rPr lang="en-US" dirty="0"/>
              <a:t>133% </a:t>
            </a:r>
            <a:r>
              <a:rPr lang="en-US" dirty="0" smtClean="0"/>
              <a:t>FPG ($</a:t>
            </a:r>
            <a:r>
              <a:rPr lang="en-US" dirty="0"/>
              <a:t>2,193 per </a:t>
            </a:r>
            <a:r>
              <a:rPr lang="en-US" dirty="0" smtClean="0"/>
              <a:t>month) </a:t>
            </a:r>
            <a:r>
              <a:rPr lang="en-US" dirty="0"/>
              <a:t>for </a:t>
            </a:r>
            <a:r>
              <a:rPr lang="en-US" dirty="0" smtClean="0"/>
              <a:t>a household size of three for a parent, and 275% FPG ($4,535 per month) for a household size of three for a child, age 2-18.</a:t>
            </a:r>
          </a:p>
          <a:p>
            <a:endParaRPr lang="en-US" dirty="0"/>
          </a:p>
        </p:txBody>
      </p:sp>
    </p:spTree>
    <p:extLst>
      <p:ext uri="{BB962C8B-B14F-4D97-AF65-F5344CB8AC3E}">
        <p14:creationId xmlns:p14="http://schemas.microsoft.com/office/powerpoint/2010/main" val="3125825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Assistance for Families with Children</a:t>
            </a:r>
            <a:endParaRPr lang="en-US" dirty="0"/>
          </a:p>
        </p:txBody>
      </p:sp>
      <p:sp>
        <p:nvSpPr>
          <p:cNvPr id="3" name="Content Placeholder 2"/>
          <p:cNvSpPr>
            <a:spLocks noGrp="1"/>
          </p:cNvSpPr>
          <p:nvPr>
            <p:ph idx="1"/>
          </p:nvPr>
        </p:nvSpPr>
        <p:spPr/>
        <p:txBody>
          <a:bodyPr>
            <a:normAutofit fontScale="85000" lnSpcReduction="20000"/>
          </a:bodyPr>
          <a:lstStyle/>
          <a:p>
            <a:r>
              <a:rPr lang="en-US" dirty="0"/>
              <a:t>Medical Assistance (MA) is Minnesota’s Medicaid program. It is the largest of Minnesota’s publicly funded health care programs</a:t>
            </a:r>
            <a:r>
              <a:rPr lang="en-US" dirty="0" smtClean="0"/>
              <a:t>.</a:t>
            </a:r>
          </a:p>
          <a:p>
            <a:r>
              <a:rPr lang="en-US" dirty="0" smtClean="0"/>
              <a:t>The average monthly enrollment of individuals enrolled in MA was 739,000 in FY 2015. 59</a:t>
            </a:r>
            <a:r>
              <a:rPr lang="en-US" dirty="0"/>
              <a:t>% are families with children. </a:t>
            </a:r>
          </a:p>
          <a:p>
            <a:r>
              <a:rPr lang="en-US" dirty="0"/>
              <a:t>Most enrollees get their health care through health plans. The rest get care on a fee-for-service basis, with providers billing the state directly for services provided</a:t>
            </a:r>
            <a:r>
              <a:rPr lang="en-US" dirty="0" smtClean="0"/>
              <a:t>.</a:t>
            </a:r>
          </a:p>
          <a:p>
            <a:r>
              <a:rPr lang="en-US" dirty="0"/>
              <a:t>MA is funded jointly with federal, state and county funds</a:t>
            </a:r>
            <a:r>
              <a:rPr lang="en-US" dirty="0" smtClean="0"/>
              <a:t>.</a:t>
            </a:r>
          </a:p>
          <a:p>
            <a:r>
              <a:rPr lang="en-US" dirty="0" smtClean="0"/>
              <a:t>There is no asset test for families with children and adults.</a:t>
            </a:r>
            <a:endParaRPr lang="en-US" dirty="0"/>
          </a:p>
        </p:txBody>
      </p:sp>
    </p:spTree>
    <p:extLst>
      <p:ext uri="{BB962C8B-B14F-4D97-AF65-F5344CB8AC3E}">
        <p14:creationId xmlns:p14="http://schemas.microsoft.com/office/powerpoint/2010/main" val="1637016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Melissa and Jenny </a:t>
            </a:r>
            <a:endParaRPr lang="en-US" b="1" dirty="0"/>
          </a:p>
        </p:txBody>
      </p:sp>
      <p:sp>
        <p:nvSpPr>
          <p:cNvPr id="3" name="Content Placeholder 2"/>
          <p:cNvSpPr>
            <a:spLocks noGrp="1"/>
          </p:cNvSpPr>
          <p:nvPr>
            <p:ph idx="1"/>
          </p:nvPr>
        </p:nvSpPr>
        <p:spPr/>
        <p:txBody>
          <a:bodyPr/>
          <a:lstStyle/>
          <a:p>
            <a:r>
              <a:rPr lang="en-US" dirty="0" smtClean="0"/>
              <a:t>Melissa is a single mother of Jenny, age 14. </a:t>
            </a:r>
          </a:p>
          <a:p>
            <a:r>
              <a:rPr lang="en-US" dirty="0" smtClean="0"/>
              <a:t>Jenny </a:t>
            </a:r>
            <a:r>
              <a:rPr lang="en-US" dirty="0"/>
              <a:t>was diagnosed with a developmental disability shortly after birth.  </a:t>
            </a:r>
            <a:r>
              <a:rPr lang="en-US" dirty="0" smtClean="0"/>
              <a:t>Melissa has </a:t>
            </a:r>
            <a:r>
              <a:rPr lang="en-US" dirty="0"/>
              <a:t>been able to support </a:t>
            </a:r>
            <a:r>
              <a:rPr lang="en-US" dirty="0" smtClean="0"/>
              <a:t>her without </a:t>
            </a:r>
            <a:r>
              <a:rPr lang="en-US" dirty="0"/>
              <a:t>other services, but as </a:t>
            </a:r>
            <a:r>
              <a:rPr lang="en-US" dirty="0" smtClean="0"/>
              <a:t>Jenny’s </a:t>
            </a:r>
            <a:r>
              <a:rPr lang="en-US" dirty="0"/>
              <a:t>gotten older she’s found </a:t>
            </a:r>
            <a:r>
              <a:rPr lang="en-US" dirty="0" smtClean="0"/>
              <a:t>Jenny </a:t>
            </a:r>
            <a:r>
              <a:rPr lang="en-US" dirty="0"/>
              <a:t>needs more help than she can provide. </a:t>
            </a:r>
          </a:p>
          <a:p>
            <a:endParaRPr lang="en-US" dirty="0"/>
          </a:p>
        </p:txBody>
      </p:sp>
    </p:spTree>
    <p:extLst>
      <p:ext uri="{BB962C8B-B14F-4D97-AF65-F5344CB8AC3E}">
        <p14:creationId xmlns:p14="http://schemas.microsoft.com/office/powerpoint/2010/main" val="1244527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Assistance and DD Waiver</a:t>
            </a:r>
            <a:endParaRPr lang="en-US" dirty="0"/>
          </a:p>
        </p:txBody>
      </p:sp>
      <p:sp>
        <p:nvSpPr>
          <p:cNvPr id="3" name="Content Placeholder 2"/>
          <p:cNvSpPr>
            <a:spLocks noGrp="1"/>
          </p:cNvSpPr>
          <p:nvPr>
            <p:ph idx="1"/>
          </p:nvPr>
        </p:nvSpPr>
        <p:spPr/>
        <p:txBody>
          <a:bodyPr>
            <a:normAutofit/>
          </a:bodyPr>
          <a:lstStyle/>
          <a:p>
            <a:r>
              <a:rPr lang="en-US" dirty="0" smtClean="0"/>
              <a:t>Melissa requests the Developmental Disabilities waiver for her daughter to receive case management, teaching and training services to help her be more independent, and respite for herself.</a:t>
            </a:r>
          </a:p>
          <a:p>
            <a:r>
              <a:rPr lang="en-US" dirty="0" smtClean="0"/>
              <a:t>In order to receive the DD Waiver, her daughter needs to be eligible for Medical Assistance.  </a:t>
            </a:r>
          </a:p>
        </p:txBody>
      </p:sp>
    </p:spTree>
    <p:extLst>
      <p:ext uri="{BB962C8B-B14F-4D97-AF65-F5344CB8AC3E}">
        <p14:creationId xmlns:p14="http://schemas.microsoft.com/office/powerpoint/2010/main" val="2789216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HS Presentation2-blueswoop">
  <a:themeElements>
    <a:clrScheme name="DHS Template 2">
      <a:dk1>
        <a:srgbClr val="000508"/>
      </a:dk1>
      <a:lt1>
        <a:srgbClr val="FFFFFF"/>
      </a:lt1>
      <a:dk2>
        <a:srgbClr val="003A61"/>
      </a:dk2>
      <a:lt2>
        <a:srgbClr val="A9A57C"/>
      </a:lt2>
      <a:accent1>
        <a:srgbClr val="5DB30B"/>
      </a:accent1>
      <a:accent2>
        <a:srgbClr val="33A6B2"/>
      </a:accent2>
      <a:accent3>
        <a:srgbClr val="F95F17"/>
      </a:accent3>
      <a:accent4>
        <a:srgbClr val="196674"/>
      </a:accent4>
      <a:accent5>
        <a:srgbClr val="C5EC61"/>
      </a:accent5>
      <a:accent6>
        <a:srgbClr val="B1A089"/>
      </a:accent6>
      <a:hlink>
        <a:srgbClr val="D25814"/>
      </a:hlink>
      <a:folHlink>
        <a:srgbClr val="849A0A"/>
      </a:folHlink>
    </a:clrScheme>
    <a:fontScheme name="DHS-Template1">
      <a:majorFont>
        <a:latin typeface="Georgia"/>
        <a:ea typeface=""/>
        <a:cs typeface=""/>
      </a:majorFont>
      <a:minorFont>
        <a:latin typeface="Verdana"/>
        <a:ea typeface=""/>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5AF6A50E045E468E9C0AE670A38725" ma:contentTypeVersion="0" ma:contentTypeDescription="Create a new document." ma:contentTypeScope="" ma:versionID="3aa06c037b4079d7ac3271c8a0f104e8">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656366-CB6B-43F6-B2DB-91AF887D15C4}">
  <ds:schemaRefs>
    <ds:schemaRef ds:uri="http://schemas.microsoft.com/sharepoint/v3/contenttype/forms"/>
  </ds:schemaRefs>
</ds:datastoreItem>
</file>

<file path=customXml/itemProps2.xml><?xml version="1.0" encoding="utf-8"?>
<ds:datastoreItem xmlns:ds="http://schemas.openxmlformats.org/officeDocument/2006/customXml" ds:itemID="{8288E22B-4E82-4775-8422-B496285AE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1CB2B2F-895D-48F8-9129-D03F60D99122}">
  <ds:schemaRefs>
    <ds:schemaRef ds:uri="http://purl.org/dc/elements/1.1/"/>
    <ds:schemaRef ds:uri="http://schemas.openxmlformats.org/package/2006/metadata/core-properties"/>
    <ds:schemaRef ds:uri="http://purl.org/dc/dcmitype/"/>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DHS Template2-bluewebbackground</Template>
  <TotalTime>2329</TotalTime>
  <Words>3676</Words>
  <Application>Microsoft Office PowerPoint</Application>
  <PresentationFormat>On-screen Show (4:3)</PresentationFormat>
  <Paragraphs>335</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DHS Presentation2-blueswoop</vt:lpstr>
      <vt:lpstr>Minnesota Department of Human Services family experiences</vt:lpstr>
      <vt:lpstr>Mary and her children</vt:lpstr>
      <vt:lpstr>MFIP and CCAP</vt:lpstr>
      <vt:lpstr>People who receive  MFIP and CCAP services</vt:lpstr>
      <vt:lpstr>Food supports</vt:lpstr>
      <vt:lpstr>Health Care</vt:lpstr>
      <vt:lpstr>Medical Assistance for Families with Children</vt:lpstr>
      <vt:lpstr>Melissa and Jenny </vt:lpstr>
      <vt:lpstr>Medical Assistance and DD Waiver</vt:lpstr>
      <vt:lpstr>Medical Assistance</vt:lpstr>
      <vt:lpstr>Home and Community-Based Services Waivers</vt:lpstr>
      <vt:lpstr>HCBS Waivers for people with disabilities</vt:lpstr>
      <vt:lpstr>Robert and Justin</vt:lpstr>
      <vt:lpstr>Child Care Assistance –  Basic Sliding Fee Program </vt:lpstr>
      <vt:lpstr>Parent Aware</vt:lpstr>
      <vt:lpstr>Health Care</vt:lpstr>
      <vt:lpstr>MinnesotaCare</vt:lpstr>
      <vt:lpstr>MinnesotaCare Funding and Service Delivery</vt:lpstr>
      <vt:lpstr>Jacob</vt:lpstr>
      <vt:lpstr>Mental health services in school</vt:lpstr>
      <vt:lpstr>Marcus</vt:lpstr>
      <vt:lpstr>Housing benefits</vt:lpstr>
      <vt:lpstr>Housing programs</vt:lpstr>
      <vt:lpstr>People who receive housing services</vt:lpstr>
      <vt:lpstr>General Assistance and        Minnesota Supplemental Aid </vt:lpstr>
      <vt:lpstr>People who receive GA and MSA</vt:lpstr>
      <vt:lpstr>Chemical dependency treatment </vt:lpstr>
      <vt:lpstr>Health Care</vt:lpstr>
      <vt:lpstr>Marcus and Bill</vt:lpstr>
      <vt:lpstr>Elderly Waiver (EW)</vt:lpstr>
      <vt:lpstr>Elderly Waiver and Alternative Care for older adults</vt:lpstr>
      <vt:lpstr>Elderly Waiver and Alternative Care</vt:lpstr>
      <vt:lpstr>Medical Assistance (MA) for Persons Over Age 65, Blind, or Disabled</vt:lpstr>
      <vt:lpstr>Questions and answers</vt:lpstr>
    </vt:vector>
  </TitlesOfParts>
  <Company>MN Dept of Human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(Administration)</dc:title>
  <dc:creator>Mintz, Kathryn A</dc:creator>
  <cp:lastModifiedBy>Farago, Nikki</cp:lastModifiedBy>
  <cp:revision>268</cp:revision>
  <cp:lastPrinted>2015-01-14T14:31:48Z</cp:lastPrinted>
  <dcterms:created xsi:type="dcterms:W3CDTF">2014-11-07T15:55:40Z</dcterms:created>
  <dcterms:modified xsi:type="dcterms:W3CDTF">2015-01-14T19:07:26Z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0x010100D45AF6A50E045E468E9C0AE670A38725</vt:lpwstr>
  </property>
</Properties>
</file>