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7" r:id="rId3"/>
    <p:sldId id="287" r:id="rId4"/>
    <p:sldId id="286" r:id="rId5"/>
    <p:sldId id="292" r:id="rId6"/>
    <p:sldId id="296" r:id="rId7"/>
    <p:sldId id="297" r:id="rId8"/>
    <p:sldId id="298" r:id="rId9"/>
    <p:sldId id="299" r:id="rId10"/>
    <p:sldId id="288" r:id="rId11"/>
    <p:sldId id="282" r:id="rId12"/>
    <p:sldId id="283" r:id="rId13"/>
    <p:sldId id="284" r:id="rId14"/>
    <p:sldId id="285" r:id="rId15"/>
    <p:sldId id="291" r:id="rId16"/>
    <p:sldId id="289" r:id="rId17"/>
    <p:sldId id="281" r:id="rId18"/>
    <p:sldId id="290" r:id="rId19"/>
    <p:sldId id="293" r:id="rId20"/>
    <p:sldId id="294" r:id="rId21"/>
    <p:sldId id="280" r:id="rId22"/>
    <p:sldId id="301" r:id="rId23"/>
    <p:sldId id="295" r:id="rId24"/>
    <p:sldId id="300"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F1D"/>
    <a:srgbClr val="488831"/>
    <a:srgbClr val="3F76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95220" autoAdjust="0"/>
  </p:normalViewPr>
  <p:slideViewPr>
    <p:cSldViewPr snapToGrid="0">
      <p:cViewPr varScale="1">
        <p:scale>
          <a:sx n="85" d="100"/>
          <a:sy n="85" d="100"/>
        </p:scale>
        <p:origin x="53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F6957B-11A2-46BB-B60E-8763446D0C1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867FF972-BCF9-44FB-AD2E-165A4E98C9D4}">
      <dgm:prSet phldrT="[Text]"/>
      <dgm:spPr/>
      <dgm:t>
        <a:bodyPr/>
        <a:lstStyle/>
        <a:p>
          <a:r>
            <a:rPr lang="en-US" dirty="0"/>
            <a:t>Manufacturers Set WAC</a:t>
          </a:r>
        </a:p>
      </dgm:t>
    </dgm:pt>
    <dgm:pt modelId="{B336E14A-03E3-46D6-B102-4AC166FA09EA}" type="parTrans" cxnId="{23942391-59DC-4024-98B7-B6BDD64B37D9}">
      <dgm:prSet/>
      <dgm:spPr/>
      <dgm:t>
        <a:bodyPr/>
        <a:lstStyle/>
        <a:p>
          <a:endParaRPr lang="en-US"/>
        </a:p>
      </dgm:t>
    </dgm:pt>
    <dgm:pt modelId="{8C811214-62FB-4BA4-AD70-8B27C7AEB617}" type="sibTrans" cxnId="{23942391-59DC-4024-98B7-B6BDD64B37D9}">
      <dgm:prSet/>
      <dgm:spPr/>
      <dgm:t>
        <a:bodyPr/>
        <a:lstStyle/>
        <a:p>
          <a:endParaRPr lang="en-US"/>
        </a:p>
      </dgm:t>
    </dgm:pt>
    <dgm:pt modelId="{2CCF9442-4D69-4E30-B776-DB2647FA969A}">
      <dgm:prSet phldrT="[Text]"/>
      <dgm:spPr/>
      <dgm:t>
        <a:bodyPr/>
        <a:lstStyle/>
        <a:p>
          <a:r>
            <a:rPr lang="en-US" dirty="0"/>
            <a:t>PBM Negotiates Discounts/Rebates with Manufacturers</a:t>
          </a:r>
        </a:p>
      </dgm:t>
    </dgm:pt>
    <dgm:pt modelId="{F6A4F506-C88B-4E2F-B36C-21DBFF2224F8}" type="parTrans" cxnId="{03C52DD1-A3E4-4CBF-B4A2-65202E3A3A46}">
      <dgm:prSet/>
      <dgm:spPr/>
      <dgm:t>
        <a:bodyPr/>
        <a:lstStyle/>
        <a:p>
          <a:endParaRPr lang="en-US"/>
        </a:p>
      </dgm:t>
    </dgm:pt>
    <dgm:pt modelId="{D5E1BD13-BD60-4EE6-A8D8-2D046C8A3F25}" type="sibTrans" cxnId="{03C52DD1-A3E4-4CBF-B4A2-65202E3A3A46}">
      <dgm:prSet/>
      <dgm:spPr/>
      <dgm:t>
        <a:bodyPr/>
        <a:lstStyle/>
        <a:p>
          <a:endParaRPr lang="en-US"/>
        </a:p>
      </dgm:t>
    </dgm:pt>
    <dgm:pt modelId="{6E8C1C36-9E45-423E-9593-BEFE25C1E54D}">
      <dgm:prSet phldrT="[Text]"/>
      <dgm:spPr/>
      <dgm:t>
        <a:bodyPr/>
        <a:lstStyle/>
        <a:p>
          <a:r>
            <a:rPr lang="en-US" dirty="0"/>
            <a:t>Insurers Develop and File Plans with Commerce Dept</a:t>
          </a:r>
        </a:p>
      </dgm:t>
    </dgm:pt>
    <dgm:pt modelId="{2A42097D-1571-426F-81D1-1C56628063D0}" type="parTrans" cxnId="{928EFB6E-1FC4-489A-9757-572070B8A654}">
      <dgm:prSet/>
      <dgm:spPr/>
      <dgm:t>
        <a:bodyPr/>
        <a:lstStyle/>
        <a:p>
          <a:endParaRPr lang="en-US"/>
        </a:p>
      </dgm:t>
    </dgm:pt>
    <dgm:pt modelId="{FB24B195-0DFC-41A4-98CA-75B0C72ECB54}" type="sibTrans" cxnId="{928EFB6E-1FC4-489A-9757-572070B8A654}">
      <dgm:prSet/>
      <dgm:spPr/>
      <dgm:t>
        <a:bodyPr/>
        <a:lstStyle/>
        <a:p>
          <a:endParaRPr lang="en-US"/>
        </a:p>
      </dgm:t>
    </dgm:pt>
    <dgm:pt modelId="{2BC185F2-7527-41D5-9F3E-1E55CD99DE6C}">
      <dgm:prSet phldrT="[Text]"/>
      <dgm:spPr/>
      <dgm:t>
        <a:bodyPr/>
        <a:lstStyle/>
        <a:p>
          <a:r>
            <a:rPr lang="en-US" dirty="0"/>
            <a:t>Patients Select Plans during  Open Enrollment</a:t>
          </a:r>
        </a:p>
      </dgm:t>
    </dgm:pt>
    <dgm:pt modelId="{00785D44-028E-4DC4-8E24-E05AFBA7AC82}" type="parTrans" cxnId="{73573967-E754-46FE-9A74-FEC4E2BCD7E0}">
      <dgm:prSet/>
      <dgm:spPr/>
      <dgm:t>
        <a:bodyPr/>
        <a:lstStyle/>
        <a:p>
          <a:endParaRPr lang="en-US"/>
        </a:p>
      </dgm:t>
    </dgm:pt>
    <dgm:pt modelId="{1725E083-F521-4770-A795-C00180080616}" type="sibTrans" cxnId="{73573967-E754-46FE-9A74-FEC4E2BCD7E0}">
      <dgm:prSet/>
      <dgm:spPr/>
      <dgm:t>
        <a:bodyPr/>
        <a:lstStyle/>
        <a:p>
          <a:endParaRPr lang="en-US"/>
        </a:p>
      </dgm:t>
    </dgm:pt>
    <dgm:pt modelId="{A12D5956-7464-44BE-9187-50674A59ED5A}">
      <dgm:prSet phldrT="[Text]"/>
      <dgm:spPr/>
      <dgm:t>
        <a:bodyPr/>
        <a:lstStyle/>
        <a:p>
          <a:r>
            <a:rPr lang="en-US" dirty="0"/>
            <a:t>Plans Become Effective and Patients Submit claims</a:t>
          </a:r>
        </a:p>
      </dgm:t>
    </dgm:pt>
    <dgm:pt modelId="{A125A32F-0024-4FFE-A9F6-9D5B14361CFF}" type="parTrans" cxnId="{86DEDDB8-DE83-4EFB-B345-3C5C893128E6}">
      <dgm:prSet/>
      <dgm:spPr/>
      <dgm:t>
        <a:bodyPr/>
        <a:lstStyle/>
        <a:p>
          <a:endParaRPr lang="en-US"/>
        </a:p>
      </dgm:t>
    </dgm:pt>
    <dgm:pt modelId="{57D3EB1A-3371-409C-B414-527F53D6E2F7}" type="sibTrans" cxnId="{86DEDDB8-DE83-4EFB-B345-3C5C893128E6}">
      <dgm:prSet/>
      <dgm:spPr/>
      <dgm:t>
        <a:bodyPr/>
        <a:lstStyle/>
        <a:p>
          <a:endParaRPr lang="en-US"/>
        </a:p>
      </dgm:t>
    </dgm:pt>
    <dgm:pt modelId="{005E6516-7D22-4513-8DE8-B717ED918830}" type="pres">
      <dgm:prSet presAssocID="{EDF6957B-11A2-46BB-B60E-8763446D0C1F}" presName="cycle" presStyleCnt="0">
        <dgm:presLayoutVars>
          <dgm:dir/>
          <dgm:resizeHandles val="exact"/>
        </dgm:presLayoutVars>
      </dgm:prSet>
      <dgm:spPr/>
    </dgm:pt>
    <dgm:pt modelId="{F58B302E-071B-4825-917B-3B9DD28A62F3}" type="pres">
      <dgm:prSet presAssocID="{867FF972-BCF9-44FB-AD2E-165A4E98C9D4}" presName="node" presStyleLbl="node1" presStyleIdx="0" presStyleCnt="5">
        <dgm:presLayoutVars>
          <dgm:bulletEnabled val="1"/>
        </dgm:presLayoutVars>
      </dgm:prSet>
      <dgm:spPr/>
    </dgm:pt>
    <dgm:pt modelId="{33A2BEBA-10A2-478A-8119-5BC529DA1354}" type="pres">
      <dgm:prSet presAssocID="{8C811214-62FB-4BA4-AD70-8B27C7AEB617}" presName="sibTrans" presStyleLbl="sibTrans2D1" presStyleIdx="0" presStyleCnt="5"/>
      <dgm:spPr/>
    </dgm:pt>
    <dgm:pt modelId="{548973FB-0E26-43FB-BC3E-4ED302046163}" type="pres">
      <dgm:prSet presAssocID="{8C811214-62FB-4BA4-AD70-8B27C7AEB617}" presName="connectorText" presStyleLbl="sibTrans2D1" presStyleIdx="0" presStyleCnt="5"/>
      <dgm:spPr/>
    </dgm:pt>
    <dgm:pt modelId="{8C29F298-3167-469A-B961-D35E61D86EE4}" type="pres">
      <dgm:prSet presAssocID="{2CCF9442-4D69-4E30-B776-DB2647FA969A}" presName="node" presStyleLbl="node1" presStyleIdx="1" presStyleCnt="5">
        <dgm:presLayoutVars>
          <dgm:bulletEnabled val="1"/>
        </dgm:presLayoutVars>
      </dgm:prSet>
      <dgm:spPr/>
    </dgm:pt>
    <dgm:pt modelId="{259F59B2-26E2-4DF0-9860-78B570044525}" type="pres">
      <dgm:prSet presAssocID="{D5E1BD13-BD60-4EE6-A8D8-2D046C8A3F25}" presName="sibTrans" presStyleLbl="sibTrans2D1" presStyleIdx="1" presStyleCnt="5"/>
      <dgm:spPr/>
    </dgm:pt>
    <dgm:pt modelId="{BD2F958D-A4AF-44F1-ABEA-9E0E016029E5}" type="pres">
      <dgm:prSet presAssocID="{D5E1BD13-BD60-4EE6-A8D8-2D046C8A3F25}" presName="connectorText" presStyleLbl="sibTrans2D1" presStyleIdx="1" presStyleCnt="5"/>
      <dgm:spPr/>
    </dgm:pt>
    <dgm:pt modelId="{E940B532-2BE0-4C73-AC6B-FCECCBF000EB}" type="pres">
      <dgm:prSet presAssocID="{6E8C1C36-9E45-423E-9593-BEFE25C1E54D}" presName="node" presStyleLbl="node1" presStyleIdx="2" presStyleCnt="5">
        <dgm:presLayoutVars>
          <dgm:bulletEnabled val="1"/>
        </dgm:presLayoutVars>
      </dgm:prSet>
      <dgm:spPr/>
    </dgm:pt>
    <dgm:pt modelId="{85C6831D-CEF5-43CF-A469-D0B46757AB62}" type="pres">
      <dgm:prSet presAssocID="{FB24B195-0DFC-41A4-98CA-75B0C72ECB54}" presName="sibTrans" presStyleLbl="sibTrans2D1" presStyleIdx="2" presStyleCnt="5"/>
      <dgm:spPr/>
    </dgm:pt>
    <dgm:pt modelId="{D948A5FA-84B9-4480-A82A-4F94ABDF9519}" type="pres">
      <dgm:prSet presAssocID="{FB24B195-0DFC-41A4-98CA-75B0C72ECB54}" presName="connectorText" presStyleLbl="sibTrans2D1" presStyleIdx="2" presStyleCnt="5"/>
      <dgm:spPr/>
    </dgm:pt>
    <dgm:pt modelId="{0B6004A7-622C-4CA6-8164-68063FB035BF}" type="pres">
      <dgm:prSet presAssocID="{2BC185F2-7527-41D5-9F3E-1E55CD99DE6C}" presName="node" presStyleLbl="node1" presStyleIdx="3" presStyleCnt="5">
        <dgm:presLayoutVars>
          <dgm:bulletEnabled val="1"/>
        </dgm:presLayoutVars>
      </dgm:prSet>
      <dgm:spPr/>
    </dgm:pt>
    <dgm:pt modelId="{BA592604-3951-4653-B185-4C95093237C6}" type="pres">
      <dgm:prSet presAssocID="{1725E083-F521-4770-A795-C00180080616}" presName="sibTrans" presStyleLbl="sibTrans2D1" presStyleIdx="3" presStyleCnt="5"/>
      <dgm:spPr/>
    </dgm:pt>
    <dgm:pt modelId="{C7726C86-5CFC-4949-B075-C2673A7B7E1B}" type="pres">
      <dgm:prSet presAssocID="{1725E083-F521-4770-A795-C00180080616}" presName="connectorText" presStyleLbl="sibTrans2D1" presStyleIdx="3" presStyleCnt="5"/>
      <dgm:spPr/>
    </dgm:pt>
    <dgm:pt modelId="{093C1186-AAEF-418A-9764-891A5FD50C21}" type="pres">
      <dgm:prSet presAssocID="{A12D5956-7464-44BE-9187-50674A59ED5A}" presName="node" presStyleLbl="node1" presStyleIdx="4" presStyleCnt="5">
        <dgm:presLayoutVars>
          <dgm:bulletEnabled val="1"/>
        </dgm:presLayoutVars>
      </dgm:prSet>
      <dgm:spPr/>
    </dgm:pt>
    <dgm:pt modelId="{B2BE6AC2-9248-4772-9AA3-AAEAB565928D}" type="pres">
      <dgm:prSet presAssocID="{57D3EB1A-3371-409C-B414-527F53D6E2F7}" presName="sibTrans" presStyleLbl="sibTrans2D1" presStyleIdx="4" presStyleCnt="5"/>
      <dgm:spPr/>
    </dgm:pt>
    <dgm:pt modelId="{8DB6E395-488B-4585-9AC8-3C226589EA52}" type="pres">
      <dgm:prSet presAssocID="{57D3EB1A-3371-409C-B414-527F53D6E2F7}" presName="connectorText" presStyleLbl="sibTrans2D1" presStyleIdx="4" presStyleCnt="5"/>
      <dgm:spPr/>
    </dgm:pt>
  </dgm:ptLst>
  <dgm:cxnLst>
    <dgm:cxn modelId="{A666502A-F235-4AAD-AB14-35D96B60E01A}" type="presOf" srcId="{D5E1BD13-BD60-4EE6-A8D8-2D046C8A3F25}" destId="{259F59B2-26E2-4DF0-9860-78B570044525}" srcOrd="0" destOrd="0" presId="urn:microsoft.com/office/officeart/2005/8/layout/cycle2"/>
    <dgm:cxn modelId="{83EDFC41-5D12-4DB8-910F-BDD41B0AE045}" type="presOf" srcId="{6E8C1C36-9E45-423E-9593-BEFE25C1E54D}" destId="{E940B532-2BE0-4C73-AC6B-FCECCBF000EB}" srcOrd="0" destOrd="0" presId="urn:microsoft.com/office/officeart/2005/8/layout/cycle2"/>
    <dgm:cxn modelId="{73573967-E754-46FE-9A74-FEC4E2BCD7E0}" srcId="{EDF6957B-11A2-46BB-B60E-8763446D0C1F}" destId="{2BC185F2-7527-41D5-9F3E-1E55CD99DE6C}" srcOrd="3" destOrd="0" parTransId="{00785D44-028E-4DC4-8E24-E05AFBA7AC82}" sibTransId="{1725E083-F521-4770-A795-C00180080616}"/>
    <dgm:cxn modelId="{26034C68-C063-4CE1-AE76-2459ACDCA844}" type="presOf" srcId="{8C811214-62FB-4BA4-AD70-8B27C7AEB617}" destId="{33A2BEBA-10A2-478A-8119-5BC529DA1354}" srcOrd="0" destOrd="0" presId="urn:microsoft.com/office/officeart/2005/8/layout/cycle2"/>
    <dgm:cxn modelId="{25D39349-3E64-4B5E-B148-D5EA71FA5A80}" type="presOf" srcId="{57D3EB1A-3371-409C-B414-527F53D6E2F7}" destId="{B2BE6AC2-9248-4772-9AA3-AAEAB565928D}" srcOrd="0" destOrd="0" presId="urn:microsoft.com/office/officeart/2005/8/layout/cycle2"/>
    <dgm:cxn modelId="{4A2E146D-E7F1-44D5-BAA5-3CF851C60682}" type="presOf" srcId="{A12D5956-7464-44BE-9187-50674A59ED5A}" destId="{093C1186-AAEF-418A-9764-891A5FD50C21}" srcOrd="0" destOrd="0" presId="urn:microsoft.com/office/officeart/2005/8/layout/cycle2"/>
    <dgm:cxn modelId="{928EFB6E-1FC4-489A-9757-572070B8A654}" srcId="{EDF6957B-11A2-46BB-B60E-8763446D0C1F}" destId="{6E8C1C36-9E45-423E-9593-BEFE25C1E54D}" srcOrd="2" destOrd="0" parTransId="{2A42097D-1571-426F-81D1-1C56628063D0}" sibTransId="{FB24B195-0DFC-41A4-98CA-75B0C72ECB54}"/>
    <dgm:cxn modelId="{08DA9D4F-D4D0-4529-9BB6-D755FE97EC4D}" type="presOf" srcId="{FB24B195-0DFC-41A4-98CA-75B0C72ECB54}" destId="{D948A5FA-84B9-4480-A82A-4F94ABDF9519}" srcOrd="1" destOrd="0" presId="urn:microsoft.com/office/officeart/2005/8/layout/cycle2"/>
    <dgm:cxn modelId="{B4873251-EB1F-4B86-8173-6B0767C2314C}" type="presOf" srcId="{FB24B195-0DFC-41A4-98CA-75B0C72ECB54}" destId="{85C6831D-CEF5-43CF-A469-D0B46757AB62}" srcOrd="0" destOrd="0" presId="urn:microsoft.com/office/officeart/2005/8/layout/cycle2"/>
    <dgm:cxn modelId="{1B48E452-7E13-4B4F-91BA-7847875FD0F2}" type="presOf" srcId="{57D3EB1A-3371-409C-B414-527F53D6E2F7}" destId="{8DB6E395-488B-4585-9AC8-3C226589EA52}" srcOrd="1" destOrd="0" presId="urn:microsoft.com/office/officeart/2005/8/layout/cycle2"/>
    <dgm:cxn modelId="{B0C4B156-6A10-4587-8516-CA4494B7C343}" type="presOf" srcId="{867FF972-BCF9-44FB-AD2E-165A4E98C9D4}" destId="{F58B302E-071B-4825-917B-3B9DD28A62F3}" srcOrd="0" destOrd="0" presId="urn:microsoft.com/office/officeart/2005/8/layout/cycle2"/>
    <dgm:cxn modelId="{B410897E-0CCE-41E1-821A-2B59832AA9C6}" type="presOf" srcId="{8C811214-62FB-4BA4-AD70-8B27C7AEB617}" destId="{548973FB-0E26-43FB-BC3E-4ED302046163}" srcOrd="1" destOrd="0" presId="urn:microsoft.com/office/officeart/2005/8/layout/cycle2"/>
    <dgm:cxn modelId="{55D00588-BFE7-437C-9598-79F839A009AC}" type="presOf" srcId="{EDF6957B-11A2-46BB-B60E-8763446D0C1F}" destId="{005E6516-7D22-4513-8DE8-B717ED918830}" srcOrd="0" destOrd="0" presId="urn:microsoft.com/office/officeart/2005/8/layout/cycle2"/>
    <dgm:cxn modelId="{23942391-59DC-4024-98B7-B6BDD64B37D9}" srcId="{EDF6957B-11A2-46BB-B60E-8763446D0C1F}" destId="{867FF972-BCF9-44FB-AD2E-165A4E98C9D4}" srcOrd="0" destOrd="0" parTransId="{B336E14A-03E3-46D6-B102-4AC166FA09EA}" sibTransId="{8C811214-62FB-4BA4-AD70-8B27C7AEB617}"/>
    <dgm:cxn modelId="{BAE7FBAE-9CD2-426B-8FD9-C3FD2191FBA0}" type="presOf" srcId="{2CCF9442-4D69-4E30-B776-DB2647FA969A}" destId="{8C29F298-3167-469A-B961-D35E61D86EE4}" srcOrd="0" destOrd="0" presId="urn:microsoft.com/office/officeart/2005/8/layout/cycle2"/>
    <dgm:cxn modelId="{86DEDDB8-DE83-4EFB-B345-3C5C893128E6}" srcId="{EDF6957B-11A2-46BB-B60E-8763446D0C1F}" destId="{A12D5956-7464-44BE-9187-50674A59ED5A}" srcOrd="4" destOrd="0" parTransId="{A125A32F-0024-4FFE-A9F6-9D5B14361CFF}" sibTransId="{57D3EB1A-3371-409C-B414-527F53D6E2F7}"/>
    <dgm:cxn modelId="{48057CBB-7583-4A2F-A46F-195A2C354B72}" type="presOf" srcId="{D5E1BD13-BD60-4EE6-A8D8-2D046C8A3F25}" destId="{BD2F958D-A4AF-44F1-ABEA-9E0E016029E5}" srcOrd="1" destOrd="0" presId="urn:microsoft.com/office/officeart/2005/8/layout/cycle2"/>
    <dgm:cxn modelId="{03C52DD1-A3E4-4CBF-B4A2-65202E3A3A46}" srcId="{EDF6957B-11A2-46BB-B60E-8763446D0C1F}" destId="{2CCF9442-4D69-4E30-B776-DB2647FA969A}" srcOrd="1" destOrd="0" parTransId="{F6A4F506-C88B-4E2F-B36C-21DBFF2224F8}" sibTransId="{D5E1BD13-BD60-4EE6-A8D8-2D046C8A3F25}"/>
    <dgm:cxn modelId="{79999CDC-6333-4B90-9A47-DACA94764D53}" type="presOf" srcId="{2BC185F2-7527-41D5-9F3E-1E55CD99DE6C}" destId="{0B6004A7-622C-4CA6-8164-68063FB035BF}" srcOrd="0" destOrd="0" presId="urn:microsoft.com/office/officeart/2005/8/layout/cycle2"/>
    <dgm:cxn modelId="{43DF92FD-D314-4073-9F7F-8130BEC8CE72}" type="presOf" srcId="{1725E083-F521-4770-A795-C00180080616}" destId="{BA592604-3951-4653-B185-4C95093237C6}" srcOrd="0" destOrd="0" presId="urn:microsoft.com/office/officeart/2005/8/layout/cycle2"/>
    <dgm:cxn modelId="{5B1999FF-F29B-4B80-A25A-658BF94FE3E4}" type="presOf" srcId="{1725E083-F521-4770-A795-C00180080616}" destId="{C7726C86-5CFC-4949-B075-C2673A7B7E1B}" srcOrd="1" destOrd="0" presId="urn:microsoft.com/office/officeart/2005/8/layout/cycle2"/>
    <dgm:cxn modelId="{89FE3CB7-8764-402B-868C-6380C0FE87A4}" type="presParOf" srcId="{005E6516-7D22-4513-8DE8-B717ED918830}" destId="{F58B302E-071B-4825-917B-3B9DD28A62F3}" srcOrd="0" destOrd="0" presId="urn:microsoft.com/office/officeart/2005/8/layout/cycle2"/>
    <dgm:cxn modelId="{B407FC88-6A65-49DF-8548-71A9EFC1AD92}" type="presParOf" srcId="{005E6516-7D22-4513-8DE8-B717ED918830}" destId="{33A2BEBA-10A2-478A-8119-5BC529DA1354}" srcOrd="1" destOrd="0" presId="urn:microsoft.com/office/officeart/2005/8/layout/cycle2"/>
    <dgm:cxn modelId="{C1217092-2644-452A-9D3F-0CE056B0FD3D}" type="presParOf" srcId="{33A2BEBA-10A2-478A-8119-5BC529DA1354}" destId="{548973FB-0E26-43FB-BC3E-4ED302046163}" srcOrd="0" destOrd="0" presId="urn:microsoft.com/office/officeart/2005/8/layout/cycle2"/>
    <dgm:cxn modelId="{19DC0F4E-87A8-40CB-AA35-CC179ECBCC69}" type="presParOf" srcId="{005E6516-7D22-4513-8DE8-B717ED918830}" destId="{8C29F298-3167-469A-B961-D35E61D86EE4}" srcOrd="2" destOrd="0" presId="urn:microsoft.com/office/officeart/2005/8/layout/cycle2"/>
    <dgm:cxn modelId="{7DF67F25-2205-4F05-B656-93C423F37573}" type="presParOf" srcId="{005E6516-7D22-4513-8DE8-B717ED918830}" destId="{259F59B2-26E2-4DF0-9860-78B570044525}" srcOrd="3" destOrd="0" presId="urn:microsoft.com/office/officeart/2005/8/layout/cycle2"/>
    <dgm:cxn modelId="{7E803490-214D-448F-9378-DCAA1CCCA821}" type="presParOf" srcId="{259F59B2-26E2-4DF0-9860-78B570044525}" destId="{BD2F958D-A4AF-44F1-ABEA-9E0E016029E5}" srcOrd="0" destOrd="0" presId="urn:microsoft.com/office/officeart/2005/8/layout/cycle2"/>
    <dgm:cxn modelId="{9C724CA1-5BB7-49DE-A310-44054634851B}" type="presParOf" srcId="{005E6516-7D22-4513-8DE8-B717ED918830}" destId="{E940B532-2BE0-4C73-AC6B-FCECCBF000EB}" srcOrd="4" destOrd="0" presId="urn:microsoft.com/office/officeart/2005/8/layout/cycle2"/>
    <dgm:cxn modelId="{45D0B65B-6989-4DE3-8609-A81F1F37EA2C}" type="presParOf" srcId="{005E6516-7D22-4513-8DE8-B717ED918830}" destId="{85C6831D-CEF5-43CF-A469-D0B46757AB62}" srcOrd="5" destOrd="0" presId="urn:microsoft.com/office/officeart/2005/8/layout/cycle2"/>
    <dgm:cxn modelId="{F2FA0572-5D6A-4848-BD35-EBBAA2CD729C}" type="presParOf" srcId="{85C6831D-CEF5-43CF-A469-D0B46757AB62}" destId="{D948A5FA-84B9-4480-A82A-4F94ABDF9519}" srcOrd="0" destOrd="0" presId="urn:microsoft.com/office/officeart/2005/8/layout/cycle2"/>
    <dgm:cxn modelId="{278FF2D0-661B-4EB4-B73B-9FAFC12FCCCE}" type="presParOf" srcId="{005E6516-7D22-4513-8DE8-B717ED918830}" destId="{0B6004A7-622C-4CA6-8164-68063FB035BF}" srcOrd="6" destOrd="0" presId="urn:microsoft.com/office/officeart/2005/8/layout/cycle2"/>
    <dgm:cxn modelId="{2E17773B-B822-40CF-8806-1FD011B4292D}" type="presParOf" srcId="{005E6516-7D22-4513-8DE8-B717ED918830}" destId="{BA592604-3951-4653-B185-4C95093237C6}" srcOrd="7" destOrd="0" presId="urn:microsoft.com/office/officeart/2005/8/layout/cycle2"/>
    <dgm:cxn modelId="{F39A2146-EC22-4DA3-BFAA-E46F9BDA706D}" type="presParOf" srcId="{BA592604-3951-4653-B185-4C95093237C6}" destId="{C7726C86-5CFC-4949-B075-C2673A7B7E1B}" srcOrd="0" destOrd="0" presId="urn:microsoft.com/office/officeart/2005/8/layout/cycle2"/>
    <dgm:cxn modelId="{CB914616-C916-47A6-8F5E-AB94EA68E23A}" type="presParOf" srcId="{005E6516-7D22-4513-8DE8-B717ED918830}" destId="{093C1186-AAEF-418A-9764-891A5FD50C21}" srcOrd="8" destOrd="0" presId="urn:microsoft.com/office/officeart/2005/8/layout/cycle2"/>
    <dgm:cxn modelId="{1DC44698-376D-443A-8A65-D0CA89908D8C}" type="presParOf" srcId="{005E6516-7D22-4513-8DE8-B717ED918830}" destId="{B2BE6AC2-9248-4772-9AA3-AAEAB565928D}" srcOrd="9" destOrd="0" presId="urn:microsoft.com/office/officeart/2005/8/layout/cycle2"/>
    <dgm:cxn modelId="{335EDEFA-16E5-4BCD-BBF7-315771083B71}" type="presParOf" srcId="{B2BE6AC2-9248-4772-9AA3-AAEAB565928D}" destId="{8DB6E395-488B-4585-9AC8-3C226589EA52}"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B302E-071B-4825-917B-3B9DD28A62F3}">
      <dsp:nvSpPr>
        <dsp:cNvPr id="0" name=""/>
        <dsp:cNvSpPr/>
      </dsp:nvSpPr>
      <dsp:spPr>
        <a:xfrm>
          <a:off x="1898823" y="827"/>
          <a:ext cx="1383952" cy="13839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Manufacturers Set WAC</a:t>
          </a:r>
        </a:p>
      </dsp:txBody>
      <dsp:txXfrm>
        <a:off x="2101498" y="203502"/>
        <a:ext cx="978602" cy="978602"/>
      </dsp:txXfrm>
    </dsp:sp>
    <dsp:sp modelId="{33A2BEBA-10A2-478A-8119-5BC529DA1354}">
      <dsp:nvSpPr>
        <dsp:cNvPr id="0" name=""/>
        <dsp:cNvSpPr/>
      </dsp:nvSpPr>
      <dsp:spPr>
        <a:xfrm rot="2160000">
          <a:off x="3239006" y="1063813"/>
          <a:ext cx="367773" cy="4670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3249542" y="1124804"/>
        <a:ext cx="257441" cy="280250"/>
      </dsp:txXfrm>
    </dsp:sp>
    <dsp:sp modelId="{8C29F298-3167-469A-B961-D35E61D86EE4}">
      <dsp:nvSpPr>
        <dsp:cNvPr id="0" name=""/>
        <dsp:cNvSpPr/>
      </dsp:nvSpPr>
      <dsp:spPr>
        <a:xfrm>
          <a:off x="3579851" y="1222165"/>
          <a:ext cx="1383952" cy="13839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PBM Negotiates Discounts/Rebates with Manufacturers</a:t>
          </a:r>
        </a:p>
      </dsp:txBody>
      <dsp:txXfrm>
        <a:off x="3782526" y="1424840"/>
        <a:ext cx="978602" cy="978602"/>
      </dsp:txXfrm>
    </dsp:sp>
    <dsp:sp modelId="{259F59B2-26E2-4DF0-9860-78B570044525}">
      <dsp:nvSpPr>
        <dsp:cNvPr id="0" name=""/>
        <dsp:cNvSpPr/>
      </dsp:nvSpPr>
      <dsp:spPr>
        <a:xfrm rot="6480000">
          <a:off x="3770109" y="2658784"/>
          <a:ext cx="367773" cy="4670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3842322" y="2699735"/>
        <a:ext cx="257441" cy="280250"/>
      </dsp:txXfrm>
    </dsp:sp>
    <dsp:sp modelId="{E940B532-2BE0-4C73-AC6B-FCECCBF000EB}">
      <dsp:nvSpPr>
        <dsp:cNvPr id="0" name=""/>
        <dsp:cNvSpPr/>
      </dsp:nvSpPr>
      <dsp:spPr>
        <a:xfrm>
          <a:off x="2937755" y="3198332"/>
          <a:ext cx="1383952" cy="13839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Insurers Develop and File Plans with Commerce Dept</a:t>
          </a:r>
        </a:p>
      </dsp:txBody>
      <dsp:txXfrm>
        <a:off x="3140430" y="3401007"/>
        <a:ext cx="978602" cy="978602"/>
      </dsp:txXfrm>
    </dsp:sp>
    <dsp:sp modelId="{85C6831D-CEF5-43CF-A469-D0B46757AB62}">
      <dsp:nvSpPr>
        <dsp:cNvPr id="0" name=""/>
        <dsp:cNvSpPr/>
      </dsp:nvSpPr>
      <dsp:spPr>
        <a:xfrm rot="10800000">
          <a:off x="2417322" y="3656766"/>
          <a:ext cx="367773" cy="4670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2527654" y="3750183"/>
        <a:ext cx="257441" cy="280250"/>
      </dsp:txXfrm>
    </dsp:sp>
    <dsp:sp modelId="{0B6004A7-622C-4CA6-8164-68063FB035BF}">
      <dsp:nvSpPr>
        <dsp:cNvPr id="0" name=""/>
        <dsp:cNvSpPr/>
      </dsp:nvSpPr>
      <dsp:spPr>
        <a:xfrm>
          <a:off x="859891" y="3198332"/>
          <a:ext cx="1383952" cy="13839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Patients Select Plans during  Open Enrollment</a:t>
          </a:r>
        </a:p>
      </dsp:txBody>
      <dsp:txXfrm>
        <a:off x="1062566" y="3401007"/>
        <a:ext cx="978602" cy="978602"/>
      </dsp:txXfrm>
    </dsp:sp>
    <dsp:sp modelId="{BA592604-3951-4653-B185-4C95093237C6}">
      <dsp:nvSpPr>
        <dsp:cNvPr id="0" name=""/>
        <dsp:cNvSpPr/>
      </dsp:nvSpPr>
      <dsp:spPr>
        <a:xfrm rot="15120000">
          <a:off x="1050149" y="2678582"/>
          <a:ext cx="367773" cy="4670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1122362" y="2824465"/>
        <a:ext cx="257441" cy="280250"/>
      </dsp:txXfrm>
    </dsp:sp>
    <dsp:sp modelId="{093C1186-AAEF-418A-9764-891A5FD50C21}">
      <dsp:nvSpPr>
        <dsp:cNvPr id="0" name=""/>
        <dsp:cNvSpPr/>
      </dsp:nvSpPr>
      <dsp:spPr>
        <a:xfrm>
          <a:off x="217795" y="1222165"/>
          <a:ext cx="1383952" cy="138395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US" sz="900" kern="1200" dirty="0"/>
            <a:t>Plans Become Effective and Patients Submit claims</a:t>
          </a:r>
        </a:p>
      </dsp:txBody>
      <dsp:txXfrm>
        <a:off x="420470" y="1424840"/>
        <a:ext cx="978602" cy="978602"/>
      </dsp:txXfrm>
    </dsp:sp>
    <dsp:sp modelId="{B2BE6AC2-9248-4772-9AA3-AAEAB565928D}">
      <dsp:nvSpPr>
        <dsp:cNvPr id="0" name=""/>
        <dsp:cNvSpPr/>
      </dsp:nvSpPr>
      <dsp:spPr>
        <a:xfrm rot="19440000">
          <a:off x="1557978" y="1076049"/>
          <a:ext cx="367773" cy="4670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568514" y="1201892"/>
        <a:ext cx="257441" cy="28025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8D0D48-D104-40AF-A00D-A87AA56E0FD2}" type="datetimeFigureOut">
              <a:rPr lang="en-US" smtClean="0"/>
              <a:t>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A9110A-7F7B-44D2-941A-CB0454B01B67}" type="slidenum">
              <a:rPr lang="en-US" smtClean="0"/>
              <a:t>‹#›</a:t>
            </a:fld>
            <a:endParaRPr lang="en-US"/>
          </a:p>
        </p:txBody>
      </p:sp>
    </p:spTree>
    <p:extLst>
      <p:ext uri="{BB962C8B-B14F-4D97-AF65-F5344CB8AC3E}">
        <p14:creationId xmlns:p14="http://schemas.microsoft.com/office/powerpoint/2010/main" val="170216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A9110A-7F7B-44D2-941A-CB0454B01B67}" type="slidenum">
              <a:rPr lang="en-US" smtClean="0"/>
              <a:t>4</a:t>
            </a:fld>
            <a:endParaRPr lang="en-US"/>
          </a:p>
        </p:txBody>
      </p:sp>
    </p:spTree>
    <p:extLst>
      <p:ext uri="{BB962C8B-B14F-4D97-AF65-F5344CB8AC3E}">
        <p14:creationId xmlns:p14="http://schemas.microsoft.com/office/powerpoint/2010/main" val="2198748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CPT 70490 Computed tomography, soft tissue neck; without contrast material</a:t>
            </a:r>
            <a:endParaRPr lang="en-US" dirty="0"/>
          </a:p>
        </p:txBody>
      </p:sp>
      <p:sp>
        <p:nvSpPr>
          <p:cNvPr id="4" name="Slide Number Placeholder 3"/>
          <p:cNvSpPr>
            <a:spLocks noGrp="1"/>
          </p:cNvSpPr>
          <p:nvPr>
            <p:ph type="sldNum" sz="quarter" idx="5"/>
          </p:nvPr>
        </p:nvSpPr>
        <p:spPr/>
        <p:txBody>
          <a:bodyPr/>
          <a:lstStyle/>
          <a:p>
            <a:fld id="{7AA9110A-7F7B-44D2-941A-CB0454B01B67}" type="slidenum">
              <a:rPr lang="en-US" smtClean="0"/>
              <a:t>12</a:t>
            </a:fld>
            <a:endParaRPr lang="en-US"/>
          </a:p>
        </p:txBody>
      </p:sp>
    </p:spTree>
    <p:extLst>
      <p:ext uri="{BB962C8B-B14F-4D97-AF65-F5344CB8AC3E}">
        <p14:creationId xmlns:p14="http://schemas.microsoft.com/office/powerpoint/2010/main" val="30775990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White">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id="{4C7F4F7D-0660-4668-9C6F-EC0430B5741B}"/>
              </a:ext>
            </a:extLst>
          </p:cNvPr>
          <p:cNvSpPr/>
          <p:nvPr userDrawn="1"/>
        </p:nvSpPr>
        <p:spPr bwMode="white">
          <a:xfrm>
            <a:off x="0" y="5032193"/>
            <a:ext cx="12192000" cy="18258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1">
            <a:extLst>
              <a:ext uri="{FF2B5EF4-FFF2-40B4-BE49-F238E27FC236}">
                <a16:creationId xmlns:a16="http://schemas.microsoft.com/office/drawing/2014/main" id="{B6914521-8BCC-4BE5-8EF7-6443FA163E57}"/>
              </a:ext>
            </a:extLst>
          </p:cNvPr>
          <p:cNvSpPr>
            <a:spLocks noGrp="1"/>
          </p:cNvSpPr>
          <p:nvPr>
            <p:ph type="ctrTitle" hasCustomPrompt="1"/>
          </p:nvPr>
        </p:nvSpPr>
        <p:spPr>
          <a:xfrm>
            <a:off x="1524000" y="1122363"/>
            <a:ext cx="9144000" cy="2387600"/>
          </a:xfrm>
        </p:spPr>
        <p:txBody>
          <a:bodyPr anchor="b"/>
          <a:lstStyle>
            <a:lvl1pPr algn="ctr">
              <a:defRPr sz="6000" baseline="0">
                <a:solidFill>
                  <a:schemeClr val="tx2">
                    <a:lumMod val="75000"/>
                  </a:schemeClr>
                </a:solidFill>
              </a:defRPr>
            </a:lvl1pPr>
          </a:lstStyle>
          <a:p>
            <a:r>
              <a:rPr lang="en-US" dirty="0"/>
              <a:t>Click to enter the slideshow title</a:t>
            </a:r>
          </a:p>
        </p:txBody>
      </p:sp>
      <p:sp>
        <p:nvSpPr>
          <p:cNvPr id="4" name="Date Placeholder 3">
            <a:extLst>
              <a:ext uri="{FF2B5EF4-FFF2-40B4-BE49-F238E27FC236}">
                <a16:creationId xmlns:a16="http://schemas.microsoft.com/office/drawing/2014/main" id="{07A3BDEF-F10A-4F37-9C1A-DBC49BC14CED}"/>
              </a:ext>
            </a:extLst>
          </p:cNvPr>
          <p:cNvSpPr>
            <a:spLocks noGrp="1"/>
          </p:cNvSpPr>
          <p:nvPr>
            <p:ph type="dt" sz="half" idx="10"/>
          </p:nvPr>
        </p:nvSpPr>
        <p:spPr/>
        <p:txBody>
          <a:bodyPr/>
          <a:lstStyle>
            <a:lvl1pPr>
              <a:defRPr baseline="0">
                <a:solidFill>
                  <a:schemeClr val="tx1"/>
                </a:solidFill>
              </a:defRPr>
            </a:lvl1pPr>
          </a:lstStyle>
          <a:p>
            <a:fld id="{15021643-D75A-4071-9D72-5D84281E6F42}" type="datetimeFigureOut">
              <a:rPr lang="en-US" smtClean="0"/>
              <a:pPr/>
              <a:t>2/8/2021</a:t>
            </a:fld>
            <a:endParaRPr lang="en-US" dirty="0"/>
          </a:p>
        </p:txBody>
      </p:sp>
      <p:sp>
        <p:nvSpPr>
          <p:cNvPr id="5" name="Footer Placeholder 4">
            <a:extLst>
              <a:ext uri="{FF2B5EF4-FFF2-40B4-BE49-F238E27FC236}">
                <a16:creationId xmlns:a16="http://schemas.microsoft.com/office/drawing/2014/main" id="{B6BB5AE1-C08B-4F7B-8D6C-787FCE00B6C4}"/>
              </a:ext>
            </a:extLst>
          </p:cNvPr>
          <p:cNvSpPr>
            <a:spLocks noGrp="1"/>
          </p:cNvSpPr>
          <p:nvPr>
            <p:ph type="ftr" sz="quarter" idx="11"/>
          </p:nvPr>
        </p:nvSpPr>
        <p:spPr/>
        <p:txBody>
          <a:bodyPr/>
          <a:lstStyle>
            <a:lvl1pPr>
              <a:defRPr baseline="0">
                <a:solidFill>
                  <a:schemeClr val="tx1"/>
                </a:solidFill>
              </a:defRPr>
            </a:lvl1pPr>
          </a:lstStyle>
          <a:p>
            <a:r>
              <a:rPr lang="en-US" dirty="0"/>
              <a:t>https://www.house.leg.state.mn.us/</a:t>
            </a:r>
          </a:p>
        </p:txBody>
      </p:sp>
      <p:sp>
        <p:nvSpPr>
          <p:cNvPr id="6" name="Slide Number Placeholder 5">
            <a:extLst>
              <a:ext uri="{FF2B5EF4-FFF2-40B4-BE49-F238E27FC236}">
                <a16:creationId xmlns:a16="http://schemas.microsoft.com/office/drawing/2014/main" id="{C2E56B84-EB1C-412B-9173-496678998818}"/>
              </a:ext>
            </a:extLst>
          </p:cNvPr>
          <p:cNvSpPr>
            <a:spLocks noGrp="1"/>
          </p:cNvSpPr>
          <p:nvPr>
            <p:ph type="sldNum" sz="quarter" idx="12"/>
          </p:nvPr>
        </p:nvSpPr>
        <p:spPr/>
        <p:txBody>
          <a:bodyPr/>
          <a:lstStyle>
            <a:lvl1pPr>
              <a:defRPr baseline="0">
                <a:solidFill>
                  <a:schemeClr val="tx1"/>
                </a:solidFill>
              </a:defRPr>
            </a:lvl1pPr>
          </a:lstStyle>
          <a:p>
            <a:fld id="{8491EE16-F4F1-4359-9065-454BD48D559A}" type="slidenum">
              <a:rPr lang="en-US" smtClean="0"/>
              <a:pPr/>
              <a:t>‹#›</a:t>
            </a:fld>
            <a:endParaRPr lang="en-US" dirty="0"/>
          </a:p>
        </p:txBody>
      </p:sp>
      <p:sp>
        <p:nvSpPr>
          <p:cNvPr id="8" name="Text Placeholder 4">
            <a:extLst>
              <a:ext uri="{FF2B5EF4-FFF2-40B4-BE49-F238E27FC236}">
                <a16:creationId xmlns:a16="http://schemas.microsoft.com/office/drawing/2014/main" id="{228D5A77-2D01-4CC8-950B-73FA58375732}"/>
              </a:ext>
            </a:extLst>
          </p:cNvPr>
          <p:cNvSpPr>
            <a:spLocks noGrp="1"/>
          </p:cNvSpPr>
          <p:nvPr>
            <p:ph type="body" sz="quarter" idx="17" hasCustomPrompt="1"/>
          </p:nvPr>
        </p:nvSpPr>
        <p:spPr bwMode="black">
          <a:xfrm>
            <a:off x="838200" y="5384768"/>
            <a:ext cx="10515600" cy="711465"/>
          </a:xfrm>
        </p:spPr>
        <p:txBody>
          <a:bodyPr>
            <a:normAutofit/>
          </a:bodyPr>
          <a:lstStyle>
            <a:lvl1pPr marL="0" indent="0" algn="ctr">
              <a:buNone/>
              <a:defRPr sz="2400" baseline="0">
                <a:solidFill>
                  <a:schemeClr val="tx1"/>
                </a:solidFill>
              </a:defRPr>
            </a:lvl1pPr>
          </a:lstStyle>
          <a:p>
            <a:pPr lvl="0"/>
            <a:r>
              <a:rPr lang="en-US" dirty="0"/>
              <a:t>Firstname </a:t>
            </a:r>
            <a:r>
              <a:rPr lang="en-US" dirty="0" err="1"/>
              <a:t>Lastname</a:t>
            </a:r>
            <a:r>
              <a:rPr lang="en-US" dirty="0"/>
              <a:t> | District or Job Title</a:t>
            </a:r>
          </a:p>
        </p:txBody>
      </p:sp>
      <p:pic>
        <p:nvPicPr>
          <p:cNvPr id="10" name="Picture 9" descr="A picture containing text&#10;&#10;Description automatically generated">
            <a:extLst>
              <a:ext uri="{FF2B5EF4-FFF2-40B4-BE49-F238E27FC236}">
                <a16:creationId xmlns:a16="http://schemas.microsoft.com/office/drawing/2014/main" id="{9780E4C1-FEDF-474E-A78D-8C01E69D2E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6256" y="3659186"/>
            <a:ext cx="3459487" cy="1261875"/>
          </a:xfrm>
          <a:prstGeom prst="rect">
            <a:avLst/>
          </a:prstGeom>
        </p:spPr>
      </p:pic>
    </p:spTree>
    <p:extLst>
      <p:ext uri="{BB962C8B-B14F-4D97-AF65-F5344CB8AC3E}">
        <p14:creationId xmlns:p14="http://schemas.microsoft.com/office/powerpoint/2010/main" val="3042589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chemeClr val="bg1">
            <a:lumMod val="95000"/>
          </a:schemeClr>
        </a:solidFill>
        <a:effectLst/>
      </p:bgPr>
    </p:bg>
    <p:spTree>
      <p:nvGrpSpPr>
        <p:cNvPr id="1" name=""/>
        <p:cNvGrpSpPr/>
        <p:nvPr/>
      </p:nvGrpSpPr>
      <p:grpSpPr>
        <a:xfrm>
          <a:off x="0" y="0"/>
          <a:ext cx="0" cy="0"/>
          <a:chOff x="0" y="0"/>
          <a:chExt cx="0" cy="0"/>
        </a:xfrm>
      </p:grpSpPr>
      <p:sp>
        <p:nvSpPr>
          <p:cNvPr id="16"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5"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10" name="Rectangle 9"/>
          <p:cNvSpPr/>
          <p:nvPr userDrawn="1"/>
        </p:nvSpPr>
        <p:spPr>
          <a:xfrm>
            <a:off x="838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3"/>
          <p:cNvSpPr>
            <a:spLocks noGrp="1"/>
          </p:cNvSpPr>
          <p:nvPr>
            <p:ph sz="half" idx="1" hasCustomPrompt="1"/>
          </p:nvPr>
        </p:nvSpPr>
        <p:spPr bwMode="gray">
          <a:xfrm>
            <a:off x="838200" y="1594624"/>
            <a:ext cx="5181600" cy="4582339"/>
          </a:xfrm>
          <a:noFill/>
        </p:spPr>
        <p:txBody>
          <a:bodyPr lIns="182880" tIns="182880" rIns="182880"/>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p:cNvSpPr/>
          <p:nvPr userDrawn="1"/>
        </p:nvSpPr>
        <p:spPr>
          <a:xfrm>
            <a:off x="6172200" y="1594624"/>
            <a:ext cx="5181600" cy="45823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4"/>
          <p:cNvSpPr>
            <a:spLocks noGrp="1"/>
          </p:cNvSpPr>
          <p:nvPr>
            <p:ph sz="half" idx="2" hasCustomPrompt="1"/>
          </p:nvPr>
        </p:nvSpPr>
        <p:spPr bwMode="gray">
          <a:xfrm>
            <a:off x="6172200" y="1594624"/>
            <a:ext cx="5181600" cy="4582339"/>
          </a:xfrm>
          <a:noFill/>
        </p:spPr>
        <p:txBody>
          <a:bodyPr lIns="182880" tIns="182880" rIns="182880"/>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5"/>
          <p:cNvSpPr>
            <a:spLocks noGrp="1"/>
          </p:cNvSpPr>
          <p:nvPr>
            <p:ph type="dt" sz="half" idx="10"/>
          </p:nvPr>
        </p:nvSpPr>
        <p:spPr bwMode="black"/>
        <p:txBody>
          <a:bodyPr/>
          <a:lstStyle>
            <a:lvl1pPr>
              <a:defRPr baseline="0">
                <a:solidFill>
                  <a:schemeClr val="tx1"/>
                </a:solidFill>
              </a:defRPr>
            </a:lvl1pPr>
          </a:lstStyle>
          <a:p>
            <a:fld id="{5485A5BA-A5F9-4138-9E4B-FFD626F6437A}" type="datetime1">
              <a:rPr lang="en-US" smtClean="0"/>
              <a:pPr/>
              <a:t>2/8/2021</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7" name="Slide Number Placeholder 7"/>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85326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plit White)">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hasCustomPrompt="1"/>
          </p:nvPr>
        </p:nvSpPr>
        <p:spPr bwMode="white">
          <a:xfrm>
            <a:off x="838200" y="-1"/>
            <a:ext cx="10515600" cy="1216025"/>
          </a:xfrm>
          <a:noFill/>
        </p:spPr>
        <p:txBody>
          <a:bodyPr lIns="0" rIns="0">
            <a:normAutofit/>
          </a:bodyPr>
          <a:lstStyle>
            <a:lvl1pPr algn="r">
              <a:defRPr sz="4400" b="0" baseline="0">
                <a:solidFill>
                  <a:schemeClr val="tx1"/>
                </a:solidFill>
              </a:defRPr>
            </a:lvl1pPr>
          </a:lstStyle>
          <a:p>
            <a:r>
              <a:rPr lang="en-US" dirty="0"/>
              <a:t>Click to edit slide title</a:t>
            </a:r>
          </a:p>
        </p:txBody>
      </p:sp>
      <p:sp>
        <p:nvSpPr>
          <p:cNvPr id="3" name="Content Placeholder 3"/>
          <p:cNvSpPr>
            <a:spLocks noGrp="1"/>
          </p:cNvSpPr>
          <p:nvPr>
            <p:ph sz="half" idx="1" hasCustomPrompt="1"/>
          </p:nvPr>
        </p:nvSpPr>
        <p:spPr bwMode="gray">
          <a:xfrm>
            <a:off x="838200" y="1594624"/>
            <a:ext cx="5181600" cy="4582339"/>
          </a:xfrm>
          <a:noFill/>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hasCustomPrompt="1"/>
          </p:nvPr>
        </p:nvSpPr>
        <p:spPr bwMode="gray">
          <a:xfrm>
            <a:off x="6172200" y="1594624"/>
            <a:ext cx="5181600" cy="4582339"/>
          </a:xfrm>
          <a:noFill/>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5"/>
          <p:cNvSpPr>
            <a:spLocks noGrp="1"/>
          </p:cNvSpPr>
          <p:nvPr>
            <p:ph type="dt" sz="half" idx="10"/>
          </p:nvPr>
        </p:nvSpPr>
        <p:spPr bwMode="black"/>
        <p:txBody>
          <a:bodyPr/>
          <a:lstStyle>
            <a:lvl1pPr>
              <a:defRPr baseline="0">
                <a:solidFill>
                  <a:schemeClr val="tx1"/>
                </a:solidFill>
              </a:defRPr>
            </a:lvl1pPr>
          </a:lstStyle>
          <a:p>
            <a:fld id="{7C198DD1-C477-482D-A126-3FBDD1778E48}" type="datetime1">
              <a:rPr lang="en-US" smtClean="0"/>
              <a:pPr/>
              <a:t>2/8/2021</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7" name="Slide Number Placeholder 7"/>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29501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Image)">
    <p:bg bwMode="black">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
            <a:ext cx="10515600" cy="1216025"/>
          </a:xfrm>
          <a:noFill/>
        </p:spPr>
        <p:txBody>
          <a:bodyPr lIns="0" rIns="0">
            <a:normAutofit/>
          </a:bodyPr>
          <a:lstStyle>
            <a:lvl1pPr algn="r">
              <a:defRPr sz="4400" baseline="0">
                <a:solidFill>
                  <a:schemeClr val="tx2">
                    <a:lumMod val="75000"/>
                  </a:schemeClr>
                </a:solidFill>
              </a:defRPr>
            </a:lvl1pPr>
          </a:lstStyle>
          <a:p>
            <a:r>
              <a:rPr lang="en-US" dirty="0"/>
              <a:t>Click to edit slide title</a:t>
            </a:r>
          </a:p>
        </p:txBody>
      </p:sp>
      <p:sp>
        <p:nvSpPr>
          <p:cNvPr id="13" name="Content Placeholder 2"/>
          <p:cNvSpPr>
            <a:spLocks noGrp="1"/>
          </p:cNvSpPr>
          <p:nvPr>
            <p:ph sz="quarter" idx="10" hasCustomPrompt="1"/>
          </p:nvPr>
        </p:nvSpPr>
        <p:spPr bwMode="white">
          <a:xfrm>
            <a:off x="838200" y="1366345"/>
            <a:ext cx="6234953" cy="4788393"/>
          </a:xfrm>
        </p:spPr>
        <p:txBody>
          <a:bodyPr/>
          <a:lstStyle>
            <a:lvl1pPr>
              <a:buClr>
                <a:schemeClr val="tx1"/>
              </a:buClr>
              <a:defRPr baseline="0">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vl4pPr>
              <a:buClr>
                <a:schemeClr val="tx1"/>
              </a:buClr>
              <a:defRPr baseline="0">
                <a:solidFill>
                  <a:schemeClr val="tx1"/>
                </a:solidFill>
              </a:defRPr>
            </a:lvl4pPr>
            <a:lvl5pPr>
              <a:buClr>
                <a:schemeClr val="tx1"/>
              </a:buClr>
              <a:defRPr baseline="0">
                <a:solidFill>
                  <a:schemeClr val="tx1"/>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Picture Placeholder 3"/>
          <p:cNvSpPr>
            <a:spLocks noGrp="1"/>
          </p:cNvSpPr>
          <p:nvPr>
            <p:ph type="pic" sz="quarter" idx="13"/>
          </p:nvPr>
        </p:nvSpPr>
        <p:spPr bwMode="ltGray">
          <a:xfrm>
            <a:off x="7653566" y="1364826"/>
            <a:ext cx="4538434" cy="4538434"/>
          </a:xfrm>
        </p:spPr>
        <p:txBody>
          <a:bodyPr/>
          <a:lstStyle>
            <a:lvl1pPr>
              <a:buClr>
                <a:schemeClr val="tx1"/>
              </a:buClr>
              <a:defRPr baseline="0">
                <a:solidFill>
                  <a:schemeClr val="tx1"/>
                </a:solidFill>
              </a:defRPr>
            </a:lvl1pPr>
          </a:lstStyle>
          <a:p>
            <a:r>
              <a:rPr lang="en-US" dirty="0"/>
              <a:t>Click icon to add picture</a:t>
            </a:r>
          </a:p>
        </p:txBody>
      </p:sp>
      <p:sp>
        <p:nvSpPr>
          <p:cNvPr id="8" name="Date Placeholder 4"/>
          <p:cNvSpPr>
            <a:spLocks noGrp="1"/>
          </p:cNvSpPr>
          <p:nvPr>
            <p:ph type="dt" sz="half" idx="11"/>
          </p:nvPr>
        </p:nvSpPr>
        <p:spPr bwMode="white">
          <a:xfrm>
            <a:off x="838200" y="6356350"/>
            <a:ext cx="1358590" cy="365125"/>
          </a:xfrm>
        </p:spPr>
        <p:txBody>
          <a:bodyPr/>
          <a:lstStyle>
            <a:lvl1pPr>
              <a:defRPr baseline="0">
                <a:solidFill>
                  <a:schemeClr val="tx1"/>
                </a:solidFill>
              </a:defRPr>
            </a:lvl1pPr>
          </a:lstStyle>
          <a:p>
            <a:fld id="{F4B91AA0-3BA7-4036-A3DA-317C6C4FFA29}" type="datetime1">
              <a:rPr lang="en-US" smtClean="0"/>
              <a:pPr/>
              <a:t>2/8/2021</a:t>
            </a:fld>
            <a:endParaRPr lang="en-US" dirty="0"/>
          </a:p>
        </p:txBody>
      </p:sp>
      <p:sp>
        <p:nvSpPr>
          <p:cNvPr id="7"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baseline="0">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4843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Page (4 Images)">
    <p:bg bwMode="gray">
      <p:bgPr>
        <a:solidFill>
          <a:schemeClr val="bg1">
            <a:lumMod val="95000"/>
          </a:schemeClr>
        </a:solidFill>
        <a:effectLst/>
      </p:bgPr>
    </p:bg>
    <p:spTree>
      <p:nvGrpSpPr>
        <p:cNvPr id="1" name=""/>
        <p:cNvGrpSpPr/>
        <p:nvPr/>
      </p:nvGrpSpPr>
      <p:grpSpPr>
        <a:xfrm>
          <a:off x="0" y="0"/>
          <a:ext cx="0" cy="0"/>
          <a:chOff x="0" y="0"/>
          <a:chExt cx="0" cy="0"/>
        </a:xfrm>
      </p:grpSpPr>
      <p:sp>
        <p:nvSpPr>
          <p:cNvPr id="22"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1"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6" name="Picture Placeholder 3"/>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4"/>
          <p:cNvSpPr>
            <a:spLocks noGrp="1"/>
          </p:cNvSpPr>
          <p:nvPr>
            <p:ph type="body" sz="quarter" idx="15" hasCustomPrompt="1"/>
          </p:nvPr>
        </p:nvSpPr>
        <p:spPr bwMode="black">
          <a:xfrm>
            <a:off x="581719" y="4321397"/>
            <a:ext cx="2542477" cy="723900"/>
          </a:xfrm>
        </p:spPr>
        <p:txBody>
          <a:bodyPr>
            <a:normAutofit/>
          </a:bodyPr>
          <a:lstStyle>
            <a:lvl1pPr marL="0" indent="0" algn="ctr">
              <a:lnSpc>
                <a:spcPct val="100000"/>
              </a:lnSpc>
              <a:spcBef>
                <a:spcPts val="0"/>
              </a:spcBef>
              <a:buNone/>
              <a:defRPr sz="1800" b="0" baseline="0">
                <a:solidFill>
                  <a:schemeClr val="tx1"/>
                </a:solidFill>
              </a:defRPr>
            </a:lvl1pPr>
          </a:lstStyle>
          <a:p>
            <a:pPr lvl="0"/>
            <a:r>
              <a:rPr lang="en-US" dirty="0"/>
              <a:t>First name Last name</a:t>
            </a:r>
          </a:p>
          <a:p>
            <a:pPr lvl="0"/>
            <a:r>
              <a:rPr lang="en-US" dirty="0"/>
              <a:t>Job Title</a:t>
            </a:r>
          </a:p>
        </p:txBody>
      </p:sp>
      <p:sp>
        <p:nvSpPr>
          <p:cNvPr id="10" name="Picture Placeholder 5"/>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2" name="Picture Placeholder 7"/>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4" name="Picture Placeholder 9"/>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3" name="Date Placeholder 11"/>
          <p:cNvSpPr>
            <a:spLocks noGrp="1"/>
          </p:cNvSpPr>
          <p:nvPr>
            <p:ph type="dt" sz="half" idx="10"/>
          </p:nvPr>
        </p:nvSpPr>
        <p:spPr bwMode="black"/>
        <p:txBody>
          <a:bodyPr/>
          <a:lstStyle>
            <a:lvl1pPr>
              <a:defRPr baseline="0">
                <a:solidFill>
                  <a:schemeClr val="tx1"/>
                </a:solidFill>
              </a:defRPr>
            </a:lvl1pPr>
          </a:lstStyle>
          <a:p>
            <a:fld id="{936DB2D6-5DF4-4264-A4A1-7D3EAF38D255}" type="datetime1">
              <a:rPr lang="en-US" smtClean="0"/>
              <a:pPr/>
              <a:t>2/8/2021</a:t>
            </a:fld>
            <a:endParaRPr lang="en-US" dirty="0"/>
          </a:p>
        </p:txBody>
      </p:sp>
      <p:sp>
        <p:nvSpPr>
          <p:cNvPr id="1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5" name="Slide Number Placeholder 13"/>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Text Placeholder 4">
            <a:extLst>
              <a:ext uri="{FF2B5EF4-FFF2-40B4-BE49-F238E27FC236}">
                <a16:creationId xmlns:a16="http://schemas.microsoft.com/office/drawing/2014/main" id="{19B88554-B299-4EAC-8AA1-FE9112E904D8}"/>
              </a:ext>
            </a:extLst>
          </p:cNvPr>
          <p:cNvSpPr>
            <a:spLocks noGrp="1"/>
          </p:cNvSpPr>
          <p:nvPr>
            <p:ph type="body" sz="quarter" idx="21" hasCustomPrompt="1"/>
          </p:nvPr>
        </p:nvSpPr>
        <p:spPr bwMode="black">
          <a:xfrm>
            <a:off x="3422358" y="4321397"/>
            <a:ext cx="2542477" cy="723900"/>
          </a:xfrm>
        </p:spPr>
        <p:txBody>
          <a:bodyPr>
            <a:normAutofit/>
          </a:bodyPr>
          <a:lstStyle>
            <a:lvl1pPr marL="0" indent="0" algn="ctr">
              <a:lnSpc>
                <a:spcPct val="100000"/>
              </a:lnSpc>
              <a:spcBef>
                <a:spcPts val="0"/>
              </a:spcBef>
              <a:buNone/>
              <a:defRPr sz="1800" b="0" baseline="0">
                <a:solidFill>
                  <a:schemeClr val="tx1"/>
                </a:solidFill>
              </a:defRPr>
            </a:lvl1pPr>
          </a:lstStyle>
          <a:p>
            <a:pPr lvl="0"/>
            <a:r>
              <a:rPr lang="en-US" dirty="0"/>
              <a:t>First name Last name</a:t>
            </a:r>
          </a:p>
          <a:p>
            <a:pPr lvl="0"/>
            <a:r>
              <a:rPr lang="en-US" dirty="0"/>
              <a:t>Job Title</a:t>
            </a:r>
          </a:p>
        </p:txBody>
      </p:sp>
      <p:sp>
        <p:nvSpPr>
          <p:cNvPr id="18" name="Text Placeholder 4">
            <a:extLst>
              <a:ext uri="{FF2B5EF4-FFF2-40B4-BE49-F238E27FC236}">
                <a16:creationId xmlns:a16="http://schemas.microsoft.com/office/drawing/2014/main" id="{3639A705-37A7-4718-BF3F-D94CF4B79D15}"/>
              </a:ext>
            </a:extLst>
          </p:cNvPr>
          <p:cNvSpPr>
            <a:spLocks noGrp="1"/>
          </p:cNvSpPr>
          <p:nvPr>
            <p:ph type="body" sz="quarter" idx="22" hasCustomPrompt="1"/>
          </p:nvPr>
        </p:nvSpPr>
        <p:spPr bwMode="black">
          <a:xfrm>
            <a:off x="6262997" y="4332757"/>
            <a:ext cx="2542477" cy="723900"/>
          </a:xfrm>
        </p:spPr>
        <p:txBody>
          <a:bodyPr>
            <a:normAutofit/>
          </a:bodyPr>
          <a:lstStyle>
            <a:lvl1pPr marL="0" indent="0" algn="ctr">
              <a:lnSpc>
                <a:spcPct val="100000"/>
              </a:lnSpc>
              <a:spcBef>
                <a:spcPts val="0"/>
              </a:spcBef>
              <a:buNone/>
              <a:defRPr sz="1800" b="0" baseline="0">
                <a:solidFill>
                  <a:schemeClr val="tx1"/>
                </a:solidFill>
              </a:defRPr>
            </a:lvl1pPr>
          </a:lstStyle>
          <a:p>
            <a:pPr lvl="0"/>
            <a:r>
              <a:rPr lang="en-US" dirty="0"/>
              <a:t>First name Last name</a:t>
            </a:r>
          </a:p>
          <a:p>
            <a:pPr lvl="0"/>
            <a:r>
              <a:rPr lang="en-US" dirty="0"/>
              <a:t>Job Title</a:t>
            </a:r>
          </a:p>
        </p:txBody>
      </p:sp>
      <p:sp>
        <p:nvSpPr>
          <p:cNvPr id="20" name="Text Placeholder 4">
            <a:extLst>
              <a:ext uri="{FF2B5EF4-FFF2-40B4-BE49-F238E27FC236}">
                <a16:creationId xmlns:a16="http://schemas.microsoft.com/office/drawing/2014/main" id="{BD81FEEF-1C6A-4C07-8B14-777C0546D315}"/>
              </a:ext>
            </a:extLst>
          </p:cNvPr>
          <p:cNvSpPr>
            <a:spLocks noGrp="1"/>
          </p:cNvSpPr>
          <p:nvPr>
            <p:ph type="body" sz="quarter" idx="23" hasCustomPrompt="1"/>
          </p:nvPr>
        </p:nvSpPr>
        <p:spPr bwMode="black">
          <a:xfrm>
            <a:off x="9103636" y="4321397"/>
            <a:ext cx="2542477" cy="723900"/>
          </a:xfrm>
        </p:spPr>
        <p:txBody>
          <a:bodyPr>
            <a:normAutofit/>
          </a:bodyPr>
          <a:lstStyle>
            <a:lvl1pPr marL="0" indent="0" algn="ctr">
              <a:lnSpc>
                <a:spcPct val="100000"/>
              </a:lnSpc>
              <a:spcBef>
                <a:spcPts val="0"/>
              </a:spcBef>
              <a:buNone/>
              <a:defRPr sz="1800" b="0" baseline="0">
                <a:solidFill>
                  <a:schemeClr val="tx1"/>
                </a:solidFill>
              </a:defRPr>
            </a:lvl1pPr>
          </a:lstStyle>
          <a:p>
            <a:pPr lvl="0"/>
            <a:r>
              <a:rPr lang="en-US" dirty="0"/>
              <a:t>First name Last name</a:t>
            </a:r>
          </a:p>
          <a:p>
            <a:pPr lvl="0"/>
            <a:r>
              <a:rPr lang="en-US" dirty="0"/>
              <a:t>Job Title</a:t>
            </a:r>
          </a:p>
        </p:txBody>
      </p:sp>
    </p:spTree>
    <p:extLst>
      <p:ext uri="{BB962C8B-B14F-4D97-AF65-F5344CB8AC3E}">
        <p14:creationId xmlns:p14="http://schemas.microsoft.com/office/powerpoint/2010/main" val="2460037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4-grid)">
    <p:bg bwMode="gray">
      <p:bgPr>
        <a:solidFill>
          <a:schemeClr val="bg1">
            <a:lumMod val="95000"/>
          </a:schemeClr>
        </a:solidFill>
        <a:effectLst/>
      </p:bgPr>
    </p:bg>
    <p:spTree>
      <p:nvGrpSpPr>
        <p:cNvPr id="1" name=""/>
        <p:cNvGrpSpPr/>
        <p:nvPr/>
      </p:nvGrpSpPr>
      <p:grpSpPr>
        <a:xfrm>
          <a:off x="0" y="0"/>
          <a:ext cx="0" cy="0"/>
          <a:chOff x="0" y="0"/>
          <a:chExt cx="0" cy="0"/>
        </a:xfrm>
      </p:grpSpPr>
      <p:sp>
        <p:nvSpPr>
          <p:cNvPr id="21"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0"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 </a:t>
            </a:r>
          </a:p>
        </p:txBody>
      </p:sp>
      <p:sp>
        <p:nvSpPr>
          <p:cNvPr id="19" name="Picture Placeholder 3"/>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4"/>
          <p:cNvSpPr>
            <a:spLocks noGrp="1"/>
          </p:cNvSpPr>
          <p:nvPr>
            <p:ph type="body" sz="quarter" idx="16" hasCustomPrompt="1"/>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23" name="Picture Placeholder 5"/>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6"/>
          <p:cNvSpPr>
            <a:spLocks noGrp="1"/>
          </p:cNvSpPr>
          <p:nvPr>
            <p:ph type="body" sz="quarter" idx="15" hasCustomPrompt="1"/>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25" name="Picture Placeholder 7"/>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8"/>
          <p:cNvSpPr>
            <a:spLocks noGrp="1"/>
          </p:cNvSpPr>
          <p:nvPr>
            <p:ph type="body" sz="quarter" idx="18" hasCustomPrompt="1"/>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27" name="Picture Placeholder 9"/>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10"/>
          <p:cNvSpPr>
            <a:spLocks noGrp="1"/>
          </p:cNvSpPr>
          <p:nvPr>
            <p:ph type="body" sz="quarter" idx="20" hasCustomPrompt="1"/>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3" name="Date Placeholder 11"/>
          <p:cNvSpPr>
            <a:spLocks noGrp="1"/>
          </p:cNvSpPr>
          <p:nvPr>
            <p:ph type="dt" sz="half" idx="10"/>
          </p:nvPr>
        </p:nvSpPr>
        <p:spPr bwMode="black"/>
        <p:txBody>
          <a:bodyPr/>
          <a:lstStyle>
            <a:lvl1pPr>
              <a:defRPr baseline="0">
                <a:solidFill>
                  <a:schemeClr val="tx1"/>
                </a:solidFill>
              </a:defRPr>
            </a:lvl1pPr>
          </a:lstStyle>
          <a:p>
            <a:fld id="{8DC79626-CE5A-4834-975C-E7305BA2E281}" type="datetime1">
              <a:rPr lang="en-US" smtClean="0"/>
              <a:pPr/>
              <a:t>2/8/2021</a:t>
            </a:fld>
            <a:endParaRPr lang="en-US" dirty="0"/>
          </a:p>
        </p:txBody>
      </p:sp>
      <p:sp>
        <p:nvSpPr>
          <p:cNvPr id="29" name="Footer Placeholder 12"/>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5" name="Slide Number Placeholder 13"/>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16"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0060240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cons (4-Up Grid)">
    <p:bg bwMode="gray">
      <p:bgRef idx="1001">
        <a:schemeClr val="bg1"/>
      </p:bgRef>
    </p:bg>
    <p:spTree>
      <p:nvGrpSpPr>
        <p:cNvPr id="1" name=""/>
        <p:cNvGrpSpPr/>
        <p:nvPr/>
      </p:nvGrpSpPr>
      <p:grpSpPr>
        <a:xfrm>
          <a:off x="0" y="0"/>
          <a:ext cx="0" cy="0"/>
          <a:chOff x="0" y="0"/>
          <a:chExt cx="0" cy="0"/>
        </a:xfrm>
      </p:grpSpPr>
      <p:sp>
        <p:nvSpPr>
          <p:cNvPr id="24"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23"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12" name="Picture Placeholder 3"/>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4"/>
          <p:cNvSpPr>
            <a:spLocks noGrp="1"/>
          </p:cNvSpPr>
          <p:nvPr>
            <p:ph type="body" sz="quarter" idx="16" hasCustomPrompt="1"/>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13" name="Picture Placeholder 5"/>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6"/>
          <p:cNvSpPr>
            <a:spLocks noGrp="1"/>
          </p:cNvSpPr>
          <p:nvPr>
            <p:ph type="body" sz="quarter" idx="15" hasCustomPrompt="1"/>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16" name="Picture Placeholder 7"/>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8"/>
          <p:cNvSpPr>
            <a:spLocks noGrp="1"/>
          </p:cNvSpPr>
          <p:nvPr>
            <p:ph type="body" sz="quarter" idx="18" hasCustomPrompt="1"/>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18" name="Picture Placeholder 9"/>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10"/>
          <p:cNvSpPr>
            <a:spLocks noGrp="1"/>
          </p:cNvSpPr>
          <p:nvPr>
            <p:ph type="body" sz="quarter" idx="20" hasCustomPrompt="1"/>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a:t>Click to edit text</a:t>
            </a:r>
          </a:p>
        </p:txBody>
      </p:sp>
      <p:sp>
        <p:nvSpPr>
          <p:cNvPr id="8" name="Rectangle 14"/>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Date Placeholder 11">
            <a:extLst>
              <a:ext uri="{FF2B5EF4-FFF2-40B4-BE49-F238E27FC236}">
                <a16:creationId xmlns:a16="http://schemas.microsoft.com/office/drawing/2014/main" id="{56117543-48D8-4800-8D6F-85310E1777AE}"/>
              </a:ext>
            </a:extLst>
          </p:cNvPr>
          <p:cNvSpPr>
            <a:spLocks noGrp="1"/>
          </p:cNvSpPr>
          <p:nvPr>
            <p:ph type="dt" sz="half" idx="10"/>
          </p:nvPr>
        </p:nvSpPr>
        <p:spPr bwMode="black">
          <a:xfrm>
            <a:off x="838200" y="6356350"/>
            <a:ext cx="2743200" cy="365125"/>
          </a:xfrm>
        </p:spPr>
        <p:txBody>
          <a:bodyPr/>
          <a:lstStyle>
            <a:lvl1pPr>
              <a:defRPr baseline="0">
                <a:solidFill>
                  <a:schemeClr val="tx1"/>
                </a:solidFill>
              </a:defRPr>
            </a:lvl1pPr>
          </a:lstStyle>
          <a:p>
            <a:fld id="{8DC79626-CE5A-4834-975C-E7305BA2E281}" type="datetime1">
              <a:rPr lang="en-US" smtClean="0"/>
              <a:pPr/>
              <a:t>2/8/2021</a:t>
            </a:fld>
            <a:endParaRPr lang="en-US" dirty="0"/>
          </a:p>
        </p:txBody>
      </p:sp>
      <p:sp>
        <p:nvSpPr>
          <p:cNvPr id="22" name="Footer Placeholder 12">
            <a:extLst>
              <a:ext uri="{FF2B5EF4-FFF2-40B4-BE49-F238E27FC236}">
                <a16:creationId xmlns:a16="http://schemas.microsoft.com/office/drawing/2014/main" id="{AD76D9CA-D9E0-426C-B8EE-BEC16EDBB381}"/>
              </a:ext>
            </a:extLst>
          </p:cNvPr>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25" name="Slide Number Placeholder 13">
            <a:extLst>
              <a:ext uri="{FF2B5EF4-FFF2-40B4-BE49-F238E27FC236}">
                <a16:creationId xmlns:a16="http://schemas.microsoft.com/office/drawing/2014/main" id="{2D4F302A-4963-416A-8138-08B5DB9BF06E}"/>
              </a:ext>
            </a:extLst>
          </p:cNvPr>
          <p:cNvSpPr>
            <a:spLocks noGrp="1"/>
          </p:cNvSpPr>
          <p:nvPr>
            <p:ph type="sldNum" sz="quarter" idx="12"/>
          </p:nvPr>
        </p:nvSpPr>
        <p:spPr bwMode="black">
          <a:xfrm>
            <a:off x="8610600" y="6356350"/>
            <a:ext cx="2743200" cy="365125"/>
          </a:xfrm>
        </p:spPr>
        <p:txBody>
          <a:bodyPr/>
          <a:lstStyle>
            <a:lvl1pPr>
              <a:defRPr baseline="0">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483684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Big Image">
    <p:bg>
      <p:bgPr>
        <a:solidFill>
          <a:schemeClr val="bg1"/>
        </a:solidFill>
        <a:effectLst/>
      </p:bgPr>
    </p:bg>
    <p:spTree>
      <p:nvGrpSpPr>
        <p:cNvPr id="1" name=""/>
        <p:cNvGrpSpPr/>
        <p:nvPr/>
      </p:nvGrpSpPr>
      <p:grpSpPr>
        <a:xfrm>
          <a:off x="0" y="0"/>
          <a:ext cx="0" cy="0"/>
          <a:chOff x="0" y="0"/>
          <a:chExt cx="0" cy="0"/>
        </a:xfrm>
      </p:grpSpPr>
      <p:sp>
        <p:nvSpPr>
          <p:cNvPr id="4" name="Picture Placeholder 1"/>
          <p:cNvSpPr>
            <a:spLocks noGrp="1"/>
          </p:cNvSpPr>
          <p:nvPr>
            <p:ph type="pic" sz="quarter" idx="10"/>
          </p:nvPr>
        </p:nvSpPr>
        <p:spPr bwMode="gray">
          <a:xfrm>
            <a:off x="0" y="2"/>
            <a:ext cx="12192000" cy="5638797"/>
          </a:xfrm>
        </p:spPr>
        <p:txBody>
          <a:bodyPr/>
          <a:lstStyle/>
          <a:p>
            <a:r>
              <a:rPr lang="en-US" dirty="0"/>
              <a:t>Click icon to add picture</a:t>
            </a:r>
          </a:p>
        </p:txBody>
      </p:sp>
      <p:sp>
        <p:nvSpPr>
          <p:cNvPr id="5" name="Rectangle 2"/>
          <p:cNvSpPr txBox="1">
            <a:spLocks/>
          </p:cNvSpPr>
          <p:nvPr userDrawn="1"/>
        </p:nvSpPr>
        <p:spPr bwMode="black">
          <a:xfrm>
            <a:off x="-1" y="5638800"/>
            <a:ext cx="12192000" cy="1219200"/>
          </a:xfrm>
          <a:prstGeom prst="rect">
            <a:avLst/>
          </a:prstGeom>
          <a:solidFill>
            <a:schemeClr val="accent1">
              <a:lumMod val="75000"/>
            </a:schemeClr>
          </a:solidFill>
        </p:spPr>
        <p:txBody>
          <a:bodyPr vert="horz" lIns="0" tIns="0" rIns="0" bIns="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9" name="Title 3"/>
          <p:cNvSpPr>
            <a:spLocks noGrp="1"/>
          </p:cNvSpPr>
          <p:nvPr>
            <p:ph type="title" hasCustomPrompt="1"/>
          </p:nvPr>
        </p:nvSpPr>
        <p:spPr bwMode="white">
          <a:xfrm>
            <a:off x="266699" y="5638801"/>
            <a:ext cx="11658600" cy="1219200"/>
          </a:xfrm>
          <a:noFill/>
        </p:spPr>
        <p:txBody>
          <a:bodyPr>
            <a:normAutofit/>
          </a:bodyPr>
          <a:lstStyle>
            <a:lvl1pPr algn="ctr">
              <a:defRPr sz="4400">
                <a:solidFill>
                  <a:schemeClr val="bg1"/>
                </a:solidFill>
              </a:defRPr>
            </a:lvl1pPr>
          </a:lstStyle>
          <a:p>
            <a:r>
              <a:rPr lang="en-US" dirty="0"/>
              <a:t>Click to edit title</a:t>
            </a:r>
          </a:p>
        </p:txBody>
      </p:sp>
    </p:spTree>
    <p:extLst>
      <p:ext uri="{BB962C8B-B14F-4D97-AF65-F5344CB8AC3E}">
        <p14:creationId xmlns:p14="http://schemas.microsoft.com/office/powerpoint/2010/main" val="379114861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Background)">
    <p:bg bwMode="black">
      <p:bgPr>
        <a:gradFill>
          <a:gsLst>
            <a:gs pos="46000">
              <a:schemeClr val="accent1">
                <a:lumMod val="50000"/>
              </a:schemeClr>
            </a:gs>
            <a:gs pos="21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lumMod val="75000"/>
                  </a:schemeClr>
                </a:solidFill>
              </a:defRPr>
            </a:lvl1pPr>
          </a:lstStyle>
          <a:p>
            <a:r>
              <a:rPr lang="en-US" dirty="0"/>
              <a:t>“Click to edit quote.”</a:t>
            </a:r>
          </a:p>
        </p:txBody>
      </p:sp>
      <p:sp>
        <p:nvSpPr>
          <p:cNvPr id="8" name="Text Placeholder 3"/>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1"/>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2/8/2021</a:t>
            </a:fld>
            <a:endParaRPr lang="en-US" dirty="0"/>
          </a:p>
        </p:txBody>
      </p:sp>
      <p:sp>
        <p:nvSpPr>
          <p:cNvPr id="9" name="Footer Placeholder 5"/>
          <p:cNvSpPr>
            <a:spLocks noGrp="1"/>
          </p:cNvSpPr>
          <p:nvPr>
            <p:ph type="ftr" sz="quarter" idx="3"/>
          </p:nvPr>
        </p:nvSpPr>
        <p:spPr bwMode="white">
          <a:xfrm>
            <a:off x="3302177" y="6356349"/>
            <a:ext cx="5587647" cy="365125"/>
          </a:xfrm>
          <a:prstGeom prst="rect">
            <a:avLst/>
          </a:prstGeom>
        </p:spPr>
        <p:txBody>
          <a:bodyPr anchor="ctr"/>
          <a:lstStyle>
            <a:lvl1pPr algn="ctr">
              <a:defRPr sz="1600" baseline="0">
                <a:solidFill>
                  <a:schemeClr val="bg1"/>
                </a:solidFill>
              </a:defRPr>
            </a:lvl1pPr>
          </a:lstStyle>
          <a:p>
            <a:r>
              <a:rPr lang="en-US" dirty="0"/>
              <a:t>https://www.house.leg.state.mn.us/</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sz="1600" baseline="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6345129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creenshot (Green background)">
    <p:bg bwMode="black">
      <p:bgPr>
        <a:gradFill>
          <a:gsLst>
            <a:gs pos="53000">
              <a:schemeClr val="accent1">
                <a:lumMod val="50000"/>
              </a:schemeClr>
            </a:gs>
            <a:gs pos="9000">
              <a:srgbClr val="3F772B"/>
            </a:gs>
            <a:gs pos="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793EABAF-E5F7-4A85-B441-023CC92DE2E1}"/>
              </a:ext>
            </a:extLst>
          </p:cNvPr>
          <p:cNvSpPr>
            <a:spLocks noGrp="1"/>
          </p:cNvSpPr>
          <p:nvPr>
            <p:ph type="title"/>
          </p:nvPr>
        </p:nvSpPr>
        <p:spPr bwMode="white">
          <a:xfrm>
            <a:off x="838200" y="-1"/>
            <a:ext cx="10515600" cy="1216025"/>
          </a:xfrm>
          <a:noFill/>
        </p:spPr>
        <p:txBody>
          <a:bodyPr lIns="0" rIns="0">
            <a:normAutofit/>
          </a:bodyPr>
          <a:lstStyle>
            <a:lvl1pPr algn="r">
              <a:defRPr sz="4400" baseline="0">
                <a:solidFill>
                  <a:schemeClr val="bg1"/>
                </a:solidFill>
              </a:defRPr>
            </a:lvl1pPr>
          </a:lstStyle>
          <a:p>
            <a:r>
              <a:rPr lang="en-US" dirty="0"/>
              <a:t>Click to edit Master title style</a:t>
            </a:r>
          </a:p>
        </p:txBody>
      </p:sp>
      <p:sp>
        <p:nvSpPr>
          <p:cNvPr id="14" name="Text Placeholder 2">
            <a:extLst>
              <a:ext uri="{FF2B5EF4-FFF2-40B4-BE49-F238E27FC236}">
                <a16:creationId xmlns:a16="http://schemas.microsoft.com/office/drawing/2014/main" id="{B67F569C-7A39-418E-825C-B174C220684C}"/>
              </a:ext>
            </a:extLst>
          </p:cNvPr>
          <p:cNvSpPr>
            <a:spLocks noGrp="1"/>
          </p:cNvSpPr>
          <p:nvPr>
            <p:ph type="body" sz="quarter" idx="13"/>
          </p:nvPr>
        </p:nvSpPr>
        <p:spPr bwMode="white">
          <a:xfrm>
            <a:off x="838200" y="1365203"/>
            <a:ext cx="10515600"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p:txBody>
      </p:sp>
      <p:pic>
        <p:nvPicPr>
          <p:cNvPr id="15" name="Picture 3">
            <a:extLst>
              <a:ext uri="{FF2B5EF4-FFF2-40B4-BE49-F238E27FC236}">
                <a16:creationId xmlns:a16="http://schemas.microsoft.com/office/drawing/2014/main" id="{9FAEAC4C-140B-4951-A19E-3879889426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4" descr="Screenshot">
            <a:extLst>
              <a:ext uri="{FF2B5EF4-FFF2-40B4-BE49-F238E27FC236}">
                <a16:creationId xmlns:a16="http://schemas.microsoft.com/office/drawing/2014/main" id="{C8BFEE4B-115C-4289-8AE4-F45DD0490E89}"/>
              </a:ext>
            </a:extLst>
          </p:cNvPr>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31112988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hank You">
    <p:bg bwMode="auto">
      <p:bgPr>
        <a:solidFill>
          <a:schemeClr val="bg1">
            <a:lumMod val="95000"/>
          </a:schemeClr>
        </a:solidFill>
        <a:effectLst/>
      </p:bgPr>
    </p:bg>
    <p:spTree>
      <p:nvGrpSpPr>
        <p:cNvPr id="1" name=""/>
        <p:cNvGrpSpPr/>
        <p:nvPr/>
      </p:nvGrpSpPr>
      <p:grpSpPr>
        <a:xfrm>
          <a:off x="0" y="0"/>
          <a:ext cx="0" cy="0"/>
          <a:chOff x="0" y="0"/>
          <a:chExt cx="0" cy="0"/>
        </a:xfrm>
      </p:grpSpPr>
      <p:sp>
        <p:nvSpPr>
          <p:cNvPr id="10" name="Rectangle 1"/>
          <p:cNvSpPr txBox="1">
            <a:spLocks/>
          </p:cNvSpPr>
          <p:nvPr userDrawn="1"/>
        </p:nvSpPr>
        <p:spPr bwMode="black">
          <a:xfrm>
            <a:off x="0" y="1651380"/>
            <a:ext cx="12192000" cy="1733266"/>
          </a:xfrm>
          <a:prstGeom prst="rect">
            <a:avLst/>
          </a:prstGeom>
          <a:solidFill>
            <a:schemeClr val="accent1">
              <a:lumMod val="75000"/>
            </a:schemeClr>
          </a:solidFill>
        </p:spPr>
        <p:txBody>
          <a:bodyPr vert="horz" lIns="0" tIns="0" rIns="0" bIns="0" rtlCol="0" anchor="ctr">
            <a:noAutofit/>
          </a:bodyPr>
          <a:lstStyle>
            <a:lvl1pPr algn="ctr" defTabSz="914400" rtl="0" eaLnBrk="1" latinLnBrk="0" hangingPunct="1">
              <a:lnSpc>
                <a:spcPct val="90000"/>
              </a:lnSpc>
              <a:spcBef>
                <a:spcPct val="0"/>
              </a:spcBef>
              <a:buNone/>
              <a:tabLst>
                <a:tab pos="3770313" algn="l"/>
              </a:tabLst>
              <a:defRPr sz="7000" kern="1200">
                <a:solidFill>
                  <a:schemeClr val="bg1"/>
                </a:solidFill>
                <a:latin typeface="+mj-lt"/>
                <a:ea typeface="+mj-ea"/>
                <a:cs typeface="+mj-cs"/>
              </a:defRPr>
            </a:lvl1pPr>
          </a:lstStyle>
          <a:p>
            <a:endParaRPr lang="en-US" dirty="0"/>
          </a:p>
        </p:txBody>
      </p:sp>
      <p:sp>
        <p:nvSpPr>
          <p:cNvPr id="7" name="Title 2"/>
          <p:cNvSpPr>
            <a:spLocks noGrp="1"/>
          </p:cNvSpPr>
          <p:nvPr>
            <p:ph type="title" hasCustomPrompt="1"/>
          </p:nvPr>
        </p:nvSpPr>
        <p:spPr bwMode="white">
          <a:xfrm>
            <a:off x="266700" y="1651380"/>
            <a:ext cx="11658600" cy="1733266"/>
          </a:xfrm>
          <a:no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2"/>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2"/>
                </a:solidFill>
              </a:defRPr>
            </a:lvl1pPr>
          </a:lstStyle>
          <a:p>
            <a:pPr lvl="0"/>
            <a:r>
              <a:rPr lang="en-US" dirty="0" err="1"/>
              <a:t>Firstname</a:t>
            </a:r>
            <a:r>
              <a:rPr lang="en-US" dirty="0"/>
              <a:t> </a:t>
            </a:r>
            <a:r>
              <a:rPr lang="en-US" dirty="0" err="1"/>
              <a:t>Lastname</a:t>
            </a:r>
            <a:endParaRPr lang="en-US" dirty="0"/>
          </a:p>
          <a:p>
            <a:pPr lvl="0"/>
            <a:r>
              <a:rPr lang="en-US" dirty="0"/>
              <a:t>Email address</a:t>
            </a:r>
          </a:p>
          <a:p>
            <a:pPr lvl="0"/>
            <a:r>
              <a:rPr lang="en-US" dirty="0"/>
              <a:t>555-555-5555</a:t>
            </a:r>
          </a:p>
        </p:txBody>
      </p:sp>
      <p:sp>
        <p:nvSpPr>
          <p:cNvPr id="6" name="Rectangle 6"/>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Logo&#10;&#10;Description automatically generated">
            <a:extLst>
              <a:ext uri="{FF2B5EF4-FFF2-40B4-BE49-F238E27FC236}">
                <a16:creationId xmlns:a16="http://schemas.microsoft.com/office/drawing/2014/main" id="{BFE84FE2-0893-4A8B-BBEB-9F36F5AEB5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92395" y="168730"/>
            <a:ext cx="5937516" cy="1264923"/>
          </a:xfrm>
          <a:prstGeom prst="rect">
            <a:avLst/>
          </a:prstGeom>
        </p:spPr>
      </p:pic>
      <p:sp>
        <p:nvSpPr>
          <p:cNvPr id="12" name="Date Placeholder 11">
            <a:extLst>
              <a:ext uri="{FF2B5EF4-FFF2-40B4-BE49-F238E27FC236}">
                <a16:creationId xmlns:a16="http://schemas.microsoft.com/office/drawing/2014/main" id="{5995EAAD-4726-4E91-9BEE-1BC2A085CF72}"/>
              </a:ext>
            </a:extLst>
          </p:cNvPr>
          <p:cNvSpPr>
            <a:spLocks noGrp="1"/>
          </p:cNvSpPr>
          <p:nvPr>
            <p:ph type="dt" sz="half" idx="10"/>
          </p:nvPr>
        </p:nvSpPr>
        <p:spPr bwMode="black">
          <a:xfrm>
            <a:off x="838200" y="6356350"/>
            <a:ext cx="2743200" cy="365125"/>
          </a:xfrm>
        </p:spPr>
        <p:txBody>
          <a:bodyPr/>
          <a:lstStyle>
            <a:lvl1pPr>
              <a:defRPr baseline="0">
                <a:solidFill>
                  <a:schemeClr val="tx1"/>
                </a:solidFill>
              </a:defRPr>
            </a:lvl1pPr>
          </a:lstStyle>
          <a:p>
            <a:fld id="{8DC79626-CE5A-4834-975C-E7305BA2E281}" type="datetime1">
              <a:rPr lang="en-US" smtClean="0"/>
              <a:pPr/>
              <a:t>2/8/2021</a:t>
            </a:fld>
            <a:endParaRPr lang="en-US" dirty="0"/>
          </a:p>
        </p:txBody>
      </p:sp>
      <p:sp>
        <p:nvSpPr>
          <p:cNvPr id="13" name="Footer Placeholder 12">
            <a:extLst>
              <a:ext uri="{FF2B5EF4-FFF2-40B4-BE49-F238E27FC236}">
                <a16:creationId xmlns:a16="http://schemas.microsoft.com/office/drawing/2014/main" id="{27D107F8-1E1B-4595-A221-434BE30C3743}"/>
              </a:ext>
            </a:extLst>
          </p:cNvPr>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14" name="Slide Number Placeholder 13">
            <a:extLst>
              <a:ext uri="{FF2B5EF4-FFF2-40B4-BE49-F238E27FC236}">
                <a16:creationId xmlns:a16="http://schemas.microsoft.com/office/drawing/2014/main" id="{DCBF8195-5A12-4D84-BECE-5ED6F05482E1}"/>
              </a:ext>
            </a:extLst>
          </p:cNvPr>
          <p:cNvSpPr>
            <a:spLocks noGrp="1"/>
          </p:cNvSpPr>
          <p:nvPr>
            <p:ph type="sldNum" sz="quarter" idx="12"/>
          </p:nvPr>
        </p:nvSpPr>
        <p:spPr bwMode="black">
          <a:xfrm>
            <a:off x="8610600" y="6356350"/>
            <a:ext cx="2743200" cy="365125"/>
          </a:xfrm>
        </p:spPr>
        <p:txBody>
          <a:bodyPr/>
          <a:lstStyle>
            <a:lvl1pPr>
              <a:defRPr baseline="0">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11160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Green">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id="{4C7F4F7D-0660-4668-9C6F-EC0430B5741B}"/>
              </a:ext>
            </a:extLst>
          </p:cNvPr>
          <p:cNvSpPr/>
          <p:nvPr userDrawn="1"/>
        </p:nvSpPr>
        <p:spPr bwMode="white">
          <a:xfrm>
            <a:off x="0" y="0"/>
            <a:ext cx="12192000" cy="3602735"/>
          </a:xfrm>
          <a:prstGeom prst="rect">
            <a:avLst/>
          </a:prstGeom>
          <a:solidFill>
            <a:srgbClr val="3F76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itle 1">
            <a:extLst>
              <a:ext uri="{FF2B5EF4-FFF2-40B4-BE49-F238E27FC236}">
                <a16:creationId xmlns:a16="http://schemas.microsoft.com/office/drawing/2014/main" id="{B6914521-8BCC-4BE5-8EF7-6443FA163E57}"/>
              </a:ext>
            </a:extLst>
          </p:cNvPr>
          <p:cNvSpPr>
            <a:spLocks noGrp="1"/>
          </p:cNvSpPr>
          <p:nvPr>
            <p:ph type="ctrTitle" hasCustomPrompt="1"/>
          </p:nvPr>
        </p:nvSpPr>
        <p:spPr>
          <a:xfrm>
            <a:off x="1524000" y="1071564"/>
            <a:ext cx="9144000" cy="2387600"/>
          </a:xfrm>
        </p:spPr>
        <p:txBody>
          <a:bodyPr anchor="b"/>
          <a:lstStyle>
            <a:lvl1pPr algn="ctr">
              <a:defRPr sz="6000" baseline="0">
                <a:solidFill>
                  <a:schemeClr val="bg1"/>
                </a:solidFill>
              </a:defRPr>
            </a:lvl1pPr>
          </a:lstStyle>
          <a:p>
            <a:r>
              <a:rPr lang="en-US" dirty="0"/>
              <a:t>Click to enter the slideshow title</a:t>
            </a:r>
          </a:p>
        </p:txBody>
      </p:sp>
      <p:sp>
        <p:nvSpPr>
          <p:cNvPr id="4" name="Date Placeholder 3">
            <a:extLst>
              <a:ext uri="{FF2B5EF4-FFF2-40B4-BE49-F238E27FC236}">
                <a16:creationId xmlns:a16="http://schemas.microsoft.com/office/drawing/2014/main" id="{07A3BDEF-F10A-4F37-9C1A-DBC49BC14CED}"/>
              </a:ext>
            </a:extLst>
          </p:cNvPr>
          <p:cNvSpPr>
            <a:spLocks noGrp="1"/>
          </p:cNvSpPr>
          <p:nvPr>
            <p:ph type="dt" sz="half" idx="10"/>
          </p:nvPr>
        </p:nvSpPr>
        <p:spPr/>
        <p:txBody>
          <a:bodyPr/>
          <a:lstStyle>
            <a:lvl1pPr>
              <a:defRPr baseline="0">
                <a:solidFill>
                  <a:schemeClr val="tx1"/>
                </a:solidFill>
              </a:defRPr>
            </a:lvl1pPr>
          </a:lstStyle>
          <a:p>
            <a:fld id="{15021643-D75A-4071-9D72-5D84281E6F42}" type="datetimeFigureOut">
              <a:rPr lang="en-US" smtClean="0"/>
              <a:pPr/>
              <a:t>2/8/2021</a:t>
            </a:fld>
            <a:endParaRPr lang="en-US" dirty="0"/>
          </a:p>
        </p:txBody>
      </p:sp>
      <p:sp>
        <p:nvSpPr>
          <p:cNvPr id="5" name="Footer Placeholder 4">
            <a:extLst>
              <a:ext uri="{FF2B5EF4-FFF2-40B4-BE49-F238E27FC236}">
                <a16:creationId xmlns:a16="http://schemas.microsoft.com/office/drawing/2014/main" id="{B6BB5AE1-C08B-4F7B-8D6C-787FCE00B6C4}"/>
              </a:ext>
            </a:extLst>
          </p:cNvPr>
          <p:cNvSpPr>
            <a:spLocks noGrp="1"/>
          </p:cNvSpPr>
          <p:nvPr>
            <p:ph type="ftr" sz="quarter" idx="11"/>
          </p:nvPr>
        </p:nvSpPr>
        <p:spPr/>
        <p:txBody>
          <a:bodyPr/>
          <a:lstStyle>
            <a:lvl1pPr>
              <a:defRPr baseline="0">
                <a:solidFill>
                  <a:schemeClr val="tx1"/>
                </a:solidFill>
              </a:defRPr>
            </a:lvl1pPr>
          </a:lstStyle>
          <a:p>
            <a:r>
              <a:rPr lang="en-US" dirty="0"/>
              <a:t>https://www.house.leg.state.mn.us/</a:t>
            </a:r>
          </a:p>
        </p:txBody>
      </p:sp>
      <p:sp>
        <p:nvSpPr>
          <p:cNvPr id="6" name="Slide Number Placeholder 5">
            <a:extLst>
              <a:ext uri="{FF2B5EF4-FFF2-40B4-BE49-F238E27FC236}">
                <a16:creationId xmlns:a16="http://schemas.microsoft.com/office/drawing/2014/main" id="{C2E56B84-EB1C-412B-9173-496678998818}"/>
              </a:ext>
            </a:extLst>
          </p:cNvPr>
          <p:cNvSpPr>
            <a:spLocks noGrp="1"/>
          </p:cNvSpPr>
          <p:nvPr>
            <p:ph type="sldNum" sz="quarter" idx="12"/>
          </p:nvPr>
        </p:nvSpPr>
        <p:spPr/>
        <p:txBody>
          <a:bodyPr/>
          <a:lstStyle>
            <a:lvl1pPr>
              <a:defRPr baseline="0">
                <a:solidFill>
                  <a:schemeClr val="tx1"/>
                </a:solidFill>
              </a:defRPr>
            </a:lvl1pPr>
          </a:lstStyle>
          <a:p>
            <a:fld id="{8491EE16-F4F1-4359-9065-454BD48D559A}" type="slidenum">
              <a:rPr lang="en-US" smtClean="0"/>
              <a:pPr/>
              <a:t>‹#›</a:t>
            </a:fld>
            <a:endParaRPr lang="en-US" dirty="0"/>
          </a:p>
        </p:txBody>
      </p:sp>
      <p:sp>
        <p:nvSpPr>
          <p:cNvPr id="8" name="Text Placeholder 4">
            <a:extLst>
              <a:ext uri="{FF2B5EF4-FFF2-40B4-BE49-F238E27FC236}">
                <a16:creationId xmlns:a16="http://schemas.microsoft.com/office/drawing/2014/main" id="{228D5A77-2D01-4CC8-950B-73FA58375732}"/>
              </a:ext>
            </a:extLst>
          </p:cNvPr>
          <p:cNvSpPr>
            <a:spLocks noGrp="1"/>
          </p:cNvSpPr>
          <p:nvPr>
            <p:ph type="body" sz="quarter" idx="17" hasCustomPrompt="1"/>
          </p:nvPr>
        </p:nvSpPr>
        <p:spPr bwMode="black">
          <a:xfrm>
            <a:off x="838200" y="5384768"/>
            <a:ext cx="10515600" cy="711465"/>
          </a:xfrm>
        </p:spPr>
        <p:txBody>
          <a:bodyPr>
            <a:normAutofit/>
          </a:bodyPr>
          <a:lstStyle>
            <a:lvl1pPr marL="0" indent="0" algn="ctr">
              <a:buNone/>
              <a:defRPr sz="2400" baseline="0">
                <a:solidFill>
                  <a:schemeClr val="tx1"/>
                </a:solidFill>
              </a:defRPr>
            </a:lvl1pPr>
          </a:lstStyle>
          <a:p>
            <a:pPr lvl="0"/>
            <a:r>
              <a:rPr lang="en-US" dirty="0"/>
              <a:t>Firstname </a:t>
            </a:r>
            <a:r>
              <a:rPr lang="en-US" dirty="0" err="1"/>
              <a:t>Lastname</a:t>
            </a:r>
            <a:r>
              <a:rPr lang="en-US" dirty="0"/>
              <a:t> | District or Job Title</a:t>
            </a:r>
          </a:p>
        </p:txBody>
      </p:sp>
      <p:pic>
        <p:nvPicPr>
          <p:cNvPr id="12" name="Picture 11" descr="A picture containing text&#10;&#10;Description automatically generated">
            <a:extLst>
              <a:ext uri="{FF2B5EF4-FFF2-40B4-BE49-F238E27FC236}">
                <a16:creationId xmlns:a16="http://schemas.microsoft.com/office/drawing/2014/main" id="{73EEDBE2-13E3-4469-986A-746B36E3402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6256" y="3863373"/>
            <a:ext cx="3459487" cy="1261875"/>
          </a:xfrm>
          <a:prstGeom prst="rect">
            <a:avLst/>
          </a:prstGeom>
        </p:spPr>
      </p:pic>
    </p:spTree>
    <p:extLst>
      <p:ext uri="{BB962C8B-B14F-4D97-AF65-F5344CB8AC3E}">
        <p14:creationId xmlns:p14="http://schemas.microsoft.com/office/powerpoint/2010/main" val="3391213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Image">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id="{4C7F4F7D-0660-4668-9C6F-EC0430B5741B}"/>
              </a:ext>
            </a:extLst>
          </p:cNvPr>
          <p:cNvSpPr/>
          <p:nvPr userDrawn="1"/>
        </p:nvSpPr>
        <p:spPr bwMode="white">
          <a:xfrm>
            <a:off x="8468" y="2909149"/>
            <a:ext cx="12192000" cy="18258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a:extLst>
              <a:ext uri="{FF2B5EF4-FFF2-40B4-BE49-F238E27FC236}">
                <a16:creationId xmlns:a16="http://schemas.microsoft.com/office/drawing/2014/main" id="{B6914521-8BCC-4BE5-8EF7-6443FA163E57}"/>
              </a:ext>
            </a:extLst>
          </p:cNvPr>
          <p:cNvSpPr>
            <a:spLocks noGrp="1"/>
          </p:cNvSpPr>
          <p:nvPr>
            <p:ph type="ctrTitle" hasCustomPrompt="1"/>
          </p:nvPr>
        </p:nvSpPr>
        <p:spPr>
          <a:xfrm>
            <a:off x="237067" y="3072394"/>
            <a:ext cx="11836400" cy="1562104"/>
          </a:xfrm>
        </p:spPr>
        <p:txBody>
          <a:bodyPr anchor="b"/>
          <a:lstStyle>
            <a:lvl1pPr algn="ctr">
              <a:defRPr sz="6000"/>
            </a:lvl1pPr>
          </a:lstStyle>
          <a:p>
            <a:r>
              <a:rPr lang="en-US" dirty="0"/>
              <a:t>Click to enter the slideshow title</a:t>
            </a:r>
          </a:p>
        </p:txBody>
      </p:sp>
      <p:sp>
        <p:nvSpPr>
          <p:cNvPr id="4" name="Date Placeholder 3">
            <a:extLst>
              <a:ext uri="{FF2B5EF4-FFF2-40B4-BE49-F238E27FC236}">
                <a16:creationId xmlns:a16="http://schemas.microsoft.com/office/drawing/2014/main" id="{07A3BDEF-F10A-4F37-9C1A-DBC49BC14CED}"/>
              </a:ext>
            </a:extLst>
          </p:cNvPr>
          <p:cNvSpPr>
            <a:spLocks noGrp="1"/>
          </p:cNvSpPr>
          <p:nvPr>
            <p:ph type="dt" sz="half" idx="10"/>
          </p:nvPr>
        </p:nvSpPr>
        <p:spPr>
          <a:xfrm>
            <a:off x="10520690" y="6039070"/>
            <a:ext cx="860207" cy="466726"/>
          </a:xfrm>
        </p:spPr>
        <p:txBody>
          <a:bodyPr/>
          <a:lstStyle>
            <a:lvl1pPr>
              <a:defRPr baseline="0">
                <a:solidFill>
                  <a:schemeClr val="tx1"/>
                </a:solidFill>
              </a:defRPr>
            </a:lvl1pPr>
          </a:lstStyle>
          <a:p>
            <a:fld id="{15021643-D75A-4071-9D72-5D84281E6F42}" type="datetimeFigureOut">
              <a:rPr lang="en-US" smtClean="0"/>
              <a:pPr/>
              <a:t>2/8/2021</a:t>
            </a:fld>
            <a:endParaRPr lang="en-US" dirty="0"/>
          </a:p>
        </p:txBody>
      </p:sp>
      <p:sp>
        <p:nvSpPr>
          <p:cNvPr id="5" name="Footer Placeholder 4">
            <a:extLst>
              <a:ext uri="{FF2B5EF4-FFF2-40B4-BE49-F238E27FC236}">
                <a16:creationId xmlns:a16="http://schemas.microsoft.com/office/drawing/2014/main" id="{B6BB5AE1-C08B-4F7B-8D6C-787FCE00B6C4}"/>
              </a:ext>
            </a:extLst>
          </p:cNvPr>
          <p:cNvSpPr>
            <a:spLocks noGrp="1"/>
          </p:cNvSpPr>
          <p:nvPr>
            <p:ph type="ftr" sz="quarter" idx="11"/>
          </p:nvPr>
        </p:nvSpPr>
        <p:spPr>
          <a:xfrm>
            <a:off x="7603067" y="6039070"/>
            <a:ext cx="2729658" cy="454245"/>
          </a:xfrm>
        </p:spPr>
        <p:txBody>
          <a:bodyPr/>
          <a:lstStyle>
            <a:lvl1pPr>
              <a:defRPr baseline="0">
                <a:solidFill>
                  <a:schemeClr val="tx1"/>
                </a:solidFill>
              </a:defRPr>
            </a:lvl1pPr>
          </a:lstStyle>
          <a:p>
            <a:r>
              <a:rPr lang="en-US" dirty="0"/>
              <a:t>https://www.house.leg.state.mn.us/</a:t>
            </a:r>
          </a:p>
        </p:txBody>
      </p:sp>
      <p:sp>
        <p:nvSpPr>
          <p:cNvPr id="8" name="Text Placeholder 4">
            <a:extLst>
              <a:ext uri="{FF2B5EF4-FFF2-40B4-BE49-F238E27FC236}">
                <a16:creationId xmlns:a16="http://schemas.microsoft.com/office/drawing/2014/main" id="{228D5A77-2D01-4CC8-950B-73FA58375732}"/>
              </a:ext>
            </a:extLst>
          </p:cNvPr>
          <p:cNvSpPr>
            <a:spLocks noGrp="1"/>
          </p:cNvSpPr>
          <p:nvPr>
            <p:ph type="body" sz="quarter" idx="17" hasCustomPrompt="1"/>
          </p:nvPr>
        </p:nvSpPr>
        <p:spPr bwMode="black">
          <a:xfrm>
            <a:off x="865297" y="4998801"/>
            <a:ext cx="10515600" cy="711465"/>
          </a:xfrm>
        </p:spPr>
        <p:txBody>
          <a:bodyPr>
            <a:normAutofit/>
          </a:bodyPr>
          <a:lstStyle>
            <a:lvl1pPr marL="0" indent="0" algn="ctr">
              <a:buNone/>
              <a:defRPr sz="2400" baseline="0">
                <a:solidFill>
                  <a:schemeClr val="tx1"/>
                </a:solidFill>
              </a:defRPr>
            </a:lvl1pPr>
          </a:lstStyle>
          <a:p>
            <a:pPr lvl="0"/>
            <a:r>
              <a:rPr lang="en-US" dirty="0"/>
              <a:t>Firstname </a:t>
            </a:r>
            <a:r>
              <a:rPr lang="en-US" dirty="0" err="1"/>
              <a:t>Lastname</a:t>
            </a:r>
            <a:r>
              <a:rPr lang="en-US" dirty="0"/>
              <a:t> | District or Job Title</a:t>
            </a:r>
          </a:p>
        </p:txBody>
      </p:sp>
      <p:sp>
        <p:nvSpPr>
          <p:cNvPr id="10" name="Picture Placeholder 7">
            <a:extLst>
              <a:ext uri="{FF2B5EF4-FFF2-40B4-BE49-F238E27FC236}">
                <a16:creationId xmlns:a16="http://schemas.microsoft.com/office/drawing/2014/main" id="{58ACAA48-301B-4962-8D5B-469FBF38027B}"/>
              </a:ext>
            </a:extLst>
          </p:cNvPr>
          <p:cNvSpPr>
            <a:spLocks noGrp="1"/>
          </p:cNvSpPr>
          <p:nvPr>
            <p:ph type="pic" sz="quarter" idx="18"/>
          </p:nvPr>
        </p:nvSpPr>
        <p:spPr bwMode="gray">
          <a:xfrm>
            <a:off x="0" y="0"/>
            <a:ext cx="12192000" cy="2998513"/>
          </a:xfrm>
        </p:spPr>
        <p:txBody>
          <a:bodyPr/>
          <a:lstStyle/>
          <a:p>
            <a:r>
              <a:rPr lang="en-US"/>
              <a:t>Click icon to add picture</a:t>
            </a:r>
            <a:endParaRPr lang="en-US" dirty="0"/>
          </a:p>
        </p:txBody>
      </p:sp>
      <p:pic>
        <p:nvPicPr>
          <p:cNvPr id="13" name="Picture 12" descr="Logo&#10;&#10;Description automatically generated">
            <a:extLst>
              <a:ext uri="{FF2B5EF4-FFF2-40B4-BE49-F238E27FC236}">
                <a16:creationId xmlns:a16="http://schemas.microsoft.com/office/drawing/2014/main" id="{6C8917FB-AFEF-46D4-A3D2-1E063A194AA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1550" y="5802778"/>
            <a:ext cx="4468621" cy="951991"/>
          </a:xfrm>
          <a:prstGeom prst="rect">
            <a:avLst/>
          </a:prstGeom>
        </p:spPr>
      </p:pic>
    </p:spTree>
    <p:extLst>
      <p:ext uri="{BB962C8B-B14F-4D97-AF65-F5344CB8AC3E}">
        <p14:creationId xmlns:p14="http://schemas.microsoft.com/office/powerpoint/2010/main" val="3812673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12" name="Rectangle 1"/>
          <p:cNvSpPr txBox="1">
            <a:spLocks/>
          </p:cNvSpPr>
          <p:nvPr userDrawn="1"/>
        </p:nvSpPr>
        <p:spPr bwMode="black">
          <a:xfrm>
            <a:off x="0" y="4188561"/>
            <a:ext cx="12192000" cy="1199223"/>
          </a:xfrm>
          <a:prstGeom prst="rect">
            <a:avLst/>
          </a:prstGeom>
          <a:solidFill>
            <a:schemeClr val="accent1">
              <a:lumMod val="75000"/>
            </a:schemeClr>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600" kern="1200">
                <a:solidFill>
                  <a:schemeClr val="bg1"/>
                </a:solidFill>
                <a:latin typeface="+mj-lt"/>
                <a:ea typeface="+mj-ea"/>
                <a:cs typeface="+mj-cs"/>
              </a:defRPr>
            </a:lvl1pPr>
          </a:lstStyle>
          <a:p>
            <a:endParaRPr lang="en-US" dirty="0"/>
          </a:p>
        </p:txBody>
      </p:sp>
      <p:sp>
        <p:nvSpPr>
          <p:cNvPr id="2" name="Title 2"/>
          <p:cNvSpPr>
            <a:spLocks noGrp="1"/>
          </p:cNvSpPr>
          <p:nvPr>
            <p:ph type="ctrTitle" hasCustomPrompt="1"/>
          </p:nvPr>
        </p:nvSpPr>
        <p:spPr bwMode="white">
          <a:xfrm>
            <a:off x="266700" y="4188564"/>
            <a:ext cx="11658600" cy="1199223"/>
          </a:xfrm>
          <a:noFill/>
        </p:spPr>
        <p:txBody>
          <a:bodyPr anchor="ctr">
            <a:normAutofit/>
          </a:bodyPr>
          <a:lstStyle>
            <a:lvl1pPr algn="ctr">
              <a:defRPr sz="4400" baseline="0">
                <a:solidFill>
                  <a:schemeClr val="bg1"/>
                </a:solidFill>
              </a:defRPr>
            </a:lvl1pPr>
          </a:lstStyle>
          <a:p>
            <a:r>
              <a:rPr lang="en-US" dirty="0"/>
              <a:t>Click to edit section title</a:t>
            </a:r>
          </a:p>
        </p:txBody>
      </p:sp>
      <p:sp>
        <p:nvSpPr>
          <p:cNvPr id="3" name="Rectangle 3"/>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10" name="Text Placeholder 4"/>
          <p:cNvSpPr>
            <a:spLocks noGrp="1"/>
          </p:cNvSpPr>
          <p:nvPr>
            <p:ph type="body" sz="quarter" idx="18" hasCustomPrompt="1"/>
          </p:nvPr>
        </p:nvSpPr>
        <p:spPr bwMode="black">
          <a:xfrm>
            <a:off x="838200" y="5644884"/>
            <a:ext cx="10515600" cy="711464"/>
          </a:xfrm>
        </p:spPr>
        <p:txBody>
          <a:bodyPr>
            <a:normAutofit/>
          </a:bodyPr>
          <a:lstStyle>
            <a:lvl1pPr marL="0" indent="0" algn="ctr">
              <a:buNone/>
              <a:defRPr sz="2400"/>
            </a:lvl1pPr>
          </a:lstStyle>
          <a:p>
            <a:pPr lvl="0"/>
            <a:r>
              <a:rPr lang="en-US" dirty="0" err="1"/>
              <a:t>Firstname</a:t>
            </a:r>
            <a:r>
              <a:rPr lang="en-US" dirty="0"/>
              <a:t> </a:t>
            </a:r>
            <a:r>
              <a:rPr lang="en-US" dirty="0" err="1"/>
              <a:t>Lastname</a:t>
            </a:r>
            <a:r>
              <a:rPr lang="en-US" dirty="0"/>
              <a:t> | District or Job Title</a:t>
            </a:r>
          </a:p>
        </p:txBody>
      </p:sp>
      <p:sp>
        <p:nvSpPr>
          <p:cNvPr id="18" name="Date Placeholder 5"/>
          <p:cNvSpPr>
            <a:spLocks noGrp="1"/>
          </p:cNvSpPr>
          <p:nvPr>
            <p:ph type="dt" sz="half" idx="15"/>
          </p:nvPr>
        </p:nvSpPr>
        <p:spPr bwMode="black"/>
        <p:txBody>
          <a:bodyPr/>
          <a:lstStyle>
            <a:lvl1pPr>
              <a:defRPr baseline="0">
                <a:solidFill>
                  <a:schemeClr val="tx1"/>
                </a:solidFill>
              </a:defRPr>
            </a:lvl1pPr>
          </a:lstStyle>
          <a:p>
            <a:fld id="{A8CA1A9B-139F-4606-AD0A-F3253110DAE5}" type="datetime1">
              <a:rPr lang="en-US" smtClean="0"/>
              <a:pPr/>
              <a:t>2/8/2021</a:t>
            </a:fld>
            <a:endParaRPr lang="en-US" dirty="0"/>
          </a:p>
        </p:txBody>
      </p:sp>
      <p:sp>
        <p:nvSpPr>
          <p:cNvPr id="9"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19" name="Slide Number Placeholder 7"/>
          <p:cNvSpPr>
            <a:spLocks noGrp="1"/>
          </p:cNvSpPr>
          <p:nvPr>
            <p:ph type="sldNum" sz="quarter" idx="16"/>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11" name="Picture Placeholder 9"/>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pic>
        <p:nvPicPr>
          <p:cNvPr id="13" name="Picture 12" descr="Logo&#10;&#10;Description automatically generated">
            <a:extLst>
              <a:ext uri="{FF2B5EF4-FFF2-40B4-BE49-F238E27FC236}">
                <a16:creationId xmlns:a16="http://schemas.microsoft.com/office/drawing/2014/main" id="{D213815E-E06B-41F2-B030-64EC30CE4E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92395" y="168730"/>
            <a:ext cx="5937516" cy="1264923"/>
          </a:xfrm>
          <a:prstGeom prst="rect">
            <a:avLst/>
          </a:prstGeom>
        </p:spPr>
      </p:pic>
    </p:spTree>
    <p:extLst>
      <p:ext uri="{BB962C8B-B14F-4D97-AF65-F5344CB8AC3E}">
        <p14:creationId xmlns:p14="http://schemas.microsoft.com/office/powerpoint/2010/main" val="22285785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3"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0" name="Title 2"/>
          <p:cNvSpPr>
            <a:spLocks noGrp="1"/>
          </p:cNvSpPr>
          <p:nvPr>
            <p:ph type="title" hasCustomPrompt="1"/>
          </p:nvPr>
        </p:nvSpPr>
        <p:spPr bwMode="white">
          <a:xfrm>
            <a:off x="838200" y="-1"/>
            <a:ext cx="10515600" cy="1216025"/>
          </a:xfrm>
          <a:noFill/>
        </p:spPr>
        <p:txBody>
          <a:bodyPr lIns="45720" rIns="45720">
            <a:normAutofit/>
          </a:bodyPr>
          <a:lstStyle>
            <a:lvl1pPr algn="r">
              <a:defRPr sz="4400">
                <a:solidFill>
                  <a:schemeClr val="bg1"/>
                </a:solidFill>
              </a:defRPr>
            </a:lvl1pPr>
          </a:lstStyle>
          <a:p>
            <a:r>
              <a:rPr lang="en-US" dirty="0"/>
              <a:t>Click to add a unique slide title</a:t>
            </a:r>
          </a:p>
        </p:txBody>
      </p:sp>
      <p:sp>
        <p:nvSpPr>
          <p:cNvPr id="12" name="Table Placeholder 3"/>
          <p:cNvSpPr>
            <a:spLocks noGrp="1"/>
          </p:cNvSpPr>
          <p:nvPr>
            <p:ph type="tbl" sz="quarter" idx="13"/>
          </p:nvPr>
        </p:nvSpPr>
        <p:spPr bwMode="gray">
          <a:xfrm>
            <a:off x="838200" y="1335088"/>
            <a:ext cx="10515600" cy="4841875"/>
          </a:xfrm>
        </p:spPr>
        <p:txBody>
          <a:bodyPr/>
          <a:lstStyle/>
          <a:p>
            <a:r>
              <a:rPr lang="en-US"/>
              <a:t>Click icon to add table</a:t>
            </a:r>
          </a:p>
        </p:txBody>
      </p:sp>
      <p:sp>
        <p:nvSpPr>
          <p:cNvPr id="4" name="Date Placeholder 4"/>
          <p:cNvSpPr>
            <a:spLocks noGrp="1"/>
          </p:cNvSpPr>
          <p:nvPr>
            <p:ph type="dt" sz="half" idx="10"/>
          </p:nvPr>
        </p:nvSpPr>
        <p:spPr bwMode="black"/>
        <p:txBody>
          <a:bodyPr/>
          <a:lstStyle>
            <a:lvl1pPr>
              <a:defRPr baseline="0">
                <a:solidFill>
                  <a:schemeClr val="tx1"/>
                </a:solidFill>
              </a:defRPr>
            </a:lvl1pPr>
          </a:lstStyle>
          <a:p>
            <a:fld id="{9A198C9B-0587-4A1E-9E03-E4C9FE222F08}" type="datetime1">
              <a:rPr lang="en-US" smtClean="0"/>
              <a:pPr/>
              <a:t>2/8/2021</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6" name="Slide Number Placeholder 6"/>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501281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1">
    <p:bg bwMode="gray">
      <p:bgRef idx="1001">
        <a:schemeClr val="bg1"/>
      </p:bgRef>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3" name="Content Placeholder 3"/>
          <p:cNvSpPr>
            <a:spLocks noGrp="1"/>
          </p:cNvSpPr>
          <p:nvPr>
            <p:ph idx="1"/>
          </p:nvPr>
        </p:nvSpPr>
        <p:spPr bwMode="gray">
          <a:xfrm>
            <a:off x="838200" y="1594624"/>
            <a:ext cx="10515600" cy="4582339"/>
          </a:xfrm>
          <a:noFill/>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4"/>
          <p:cNvSpPr>
            <a:spLocks noGrp="1"/>
          </p:cNvSpPr>
          <p:nvPr>
            <p:ph type="dt" sz="half" idx="10"/>
          </p:nvPr>
        </p:nvSpPr>
        <p:spPr bwMode="black"/>
        <p:txBody>
          <a:bodyPr/>
          <a:lstStyle>
            <a:lvl1pPr>
              <a:defRPr baseline="0">
                <a:solidFill>
                  <a:schemeClr val="tx1"/>
                </a:solidFill>
              </a:defRPr>
            </a:lvl1pPr>
          </a:lstStyle>
          <a:p>
            <a:fld id="{824D5D47-1752-4D84-8BFB-C2F71A34C932}" type="datetime1">
              <a:rPr lang="en-US" smtClean="0"/>
              <a:pPr/>
              <a:t>2/8/2021</a:t>
            </a:fld>
            <a:endParaRPr lang="en-US" dirty="0"/>
          </a:p>
        </p:txBody>
      </p:sp>
      <p:sp>
        <p:nvSpPr>
          <p:cNvPr id="10"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6" name="Slide Number Placeholder 6"/>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1128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p:bg bwMode="auto">
      <p:bgPr>
        <a:solidFill>
          <a:schemeClr val="bg1">
            <a:lumMod val="95000"/>
          </a:schemeClr>
        </a:solidFill>
        <a:effectLst/>
      </p:bgPr>
    </p:bg>
    <p:spTree>
      <p:nvGrpSpPr>
        <p:cNvPr id="1" name=""/>
        <p:cNvGrpSpPr/>
        <p:nvPr/>
      </p:nvGrpSpPr>
      <p:grpSpPr>
        <a:xfrm>
          <a:off x="0" y="0"/>
          <a:ext cx="0" cy="0"/>
          <a:chOff x="0" y="0"/>
          <a:chExt cx="0" cy="0"/>
        </a:xfrm>
      </p:grpSpPr>
      <p:sp>
        <p:nvSpPr>
          <p:cNvPr id="15"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4"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2" name="Rectangle 1"/>
          <p:cNvSpPr/>
          <p:nvPr userDrawn="1"/>
        </p:nvSpPr>
        <p:spPr>
          <a:xfrm>
            <a:off x="838200" y="1335281"/>
            <a:ext cx="10515600" cy="48416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3"/>
          <p:cNvSpPr>
            <a:spLocks noGrp="1"/>
          </p:cNvSpPr>
          <p:nvPr>
            <p:ph idx="1" hasCustomPrompt="1"/>
          </p:nvPr>
        </p:nvSpPr>
        <p:spPr bwMode="gray">
          <a:xfrm>
            <a:off x="838200" y="1335281"/>
            <a:ext cx="10515600" cy="4841683"/>
          </a:xfrm>
          <a:noFill/>
        </p:spPr>
        <p:txBody>
          <a:bodyPr lIns="182880" tIns="301752" rIns="182880"/>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4"/>
          <p:cNvSpPr>
            <a:spLocks noGrp="1"/>
          </p:cNvSpPr>
          <p:nvPr>
            <p:ph type="dt" sz="half" idx="10"/>
          </p:nvPr>
        </p:nvSpPr>
        <p:spPr bwMode="black"/>
        <p:txBody>
          <a:bodyPr/>
          <a:lstStyle>
            <a:lvl1pPr>
              <a:defRPr baseline="0">
                <a:solidFill>
                  <a:schemeClr val="tx1"/>
                </a:solidFill>
              </a:defRPr>
            </a:lvl1pPr>
          </a:lstStyle>
          <a:p>
            <a:fld id="{9A198C9B-0587-4A1E-9E03-E4C9FE222F08}" type="datetime1">
              <a:rPr lang="en-US" smtClean="0"/>
              <a:pPr/>
              <a:t>2/8/2021</a:t>
            </a:fld>
            <a:endParaRPr lang="en-US" dirty="0"/>
          </a:p>
        </p:txBody>
      </p:sp>
      <p:sp>
        <p:nvSpPr>
          <p:cNvPr id="11" name="Footer Placeholder 5"/>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6" name="Slide Number Placeholder 6"/>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192357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1D093-BF6F-498C-81C3-C095015EA3B6}"/>
              </a:ext>
            </a:extLst>
          </p:cNvPr>
          <p:cNvSpPr>
            <a:spLocks noGrp="1"/>
          </p:cNvSpPr>
          <p:nvPr>
            <p:ph type="title" hasCustomPrompt="1"/>
          </p:nvPr>
        </p:nvSpPr>
        <p:spPr/>
        <p:txBody>
          <a:bodyPr/>
          <a:lstStyle>
            <a:lvl1pPr algn="r">
              <a:defRPr baseline="0">
                <a:solidFill>
                  <a:schemeClr val="tx2">
                    <a:lumMod val="75000"/>
                  </a:schemeClr>
                </a:solidFill>
              </a:defRPr>
            </a:lvl1pPr>
          </a:lstStyle>
          <a:p>
            <a:r>
              <a:rPr lang="en-US" dirty="0"/>
              <a:t>Click to edit slide title</a:t>
            </a:r>
          </a:p>
        </p:txBody>
      </p:sp>
      <p:sp>
        <p:nvSpPr>
          <p:cNvPr id="3" name="Date Placeholder 2">
            <a:extLst>
              <a:ext uri="{FF2B5EF4-FFF2-40B4-BE49-F238E27FC236}">
                <a16:creationId xmlns:a16="http://schemas.microsoft.com/office/drawing/2014/main" id="{3C358F17-5645-41D2-A097-4DFEAFB2DF73}"/>
              </a:ext>
            </a:extLst>
          </p:cNvPr>
          <p:cNvSpPr>
            <a:spLocks noGrp="1"/>
          </p:cNvSpPr>
          <p:nvPr>
            <p:ph type="dt" sz="half" idx="10"/>
          </p:nvPr>
        </p:nvSpPr>
        <p:spPr/>
        <p:txBody>
          <a:bodyPr/>
          <a:lstStyle>
            <a:lvl1pPr>
              <a:defRPr baseline="0">
                <a:solidFill>
                  <a:schemeClr val="tx1"/>
                </a:solidFill>
              </a:defRPr>
            </a:lvl1pPr>
          </a:lstStyle>
          <a:p>
            <a:fld id="{15021643-D75A-4071-9D72-5D84281E6F42}" type="datetimeFigureOut">
              <a:rPr lang="en-US" smtClean="0"/>
              <a:pPr/>
              <a:t>2/8/2021</a:t>
            </a:fld>
            <a:endParaRPr lang="en-US" dirty="0"/>
          </a:p>
        </p:txBody>
      </p:sp>
      <p:sp>
        <p:nvSpPr>
          <p:cNvPr id="4" name="Footer Placeholder 3">
            <a:extLst>
              <a:ext uri="{FF2B5EF4-FFF2-40B4-BE49-F238E27FC236}">
                <a16:creationId xmlns:a16="http://schemas.microsoft.com/office/drawing/2014/main" id="{0E03C4B7-58D5-442B-A7CD-CF46D15481F2}"/>
              </a:ext>
            </a:extLst>
          </p:cNvPr>
          <p:cNvSpPr>
            <a:spLocks noGrp="1"/>
          </p:cNvSpPr>
          <p:nvPr>
            <p:ph type="ftr" sz="quarter" idx="11"/>
          </p:nvPr>
        </p:nvSpPr>
        <p:spPr/>
        <p:txBody>
          <a:bodyPr/>
          <a:lstStyle>
            <a:lvl1pPr>
              <a:defRPr baseline="0">
                <a:solidFill>
                  <a:schemeClr val="tx1"/>
                </a:solidFill>
              </a:defRPr>
            </a:lvl1pPr>
          </a:lstStyle>
          <a:p>
            <a:r>
              <a:rPr lang="en-US" dirty="0"/>
              <a:t>https://www.house.leg.state.mn.us/</a:t>
            </a:r>
          </a:p>
        </p:txBody>
      </p:sp>
      <p:sp>
        <p:nvSpPr>
          <p:cNvPr id="5" name="Slide Number Placeholder 4">
            <a:extLst>
              <a:ext uri="{FF2B5EF4-FFF2-40B4-BE49-F238E27FC236}">
                <a16:creationId xmlns:a16="http://schemas.microsoft.com/office/drawing/2014/main" id="{24D5B236-CB62-45A5-8E0F-754A968593E6}"/>
              </a:ext>
            </a:extLst>
          </p:cNvPr>
          <p:cNvSpPr>
            <a:spLocks noGrp="1"/>
          </p:cNvSpPr>
          <p:nvPr>
            <p:ph type="sldNum" sz="quarter" idx="12"/>
          </p:nvPr>
        </p:nvSpPr>
        <p:spPr/>
        <p:txBody>
          <a:bodyPr/>
          <a:lstStyle>
            <a:lvl1pPr>
              <a:defRPr baseline="0">
                <a:solidFill>
                  <a:schemeClr val="tx1"/>
                </a:solidFill>
              </a:defRPr>
            </a:lvl1pPr>
          </a:lstStyle>
          <a:p>
            <a:fld id="{8491EE16-F4F1-4359-9065-454BD48D559A}" type="slidenum">
              <a:rPr lang="en-US" smtClean="0"/>
              <a:pPr/>
              <a:t>‹#›</a:t>
            </a:fld>
            <a:endParaRPr lang="en-US" dirty="0"/>
          </a:p>
        </p:txBody>
      </p:sp>
      <p:sp>
        <p:nvSpPr>
          <p:cNvPr id="6" name="Content Placeholder 2">
            <a:extLst>
              <a:ext uri="{FF2B5EF4-FFF2-40B4-BE49-F238E27FC236}">
                <a16:creationId xmlns:a16="http://schemas.microsoft.com/office/drawing/2014/main" id="{3CCDB22D-429D-40AE-A5E0-4219D85C34D4}"/>
              </a:ext>
            </a:extLst>
          </p:cNvPr>
          <p:cNvSpPr>
            <a:spLocks noGrp="1"/>
          </p:cNvSpPr>
          <p:nvPr>
            <p:ph sz="quarter" idx="13" hasCustomPrompt="1"/>
          </p:nvPr>
        </p:nvSpPr>
        <p:spPr bwMode="gray">
          <a:xfrm>
            <a:off x="838200" y="1828800"/>
            <a:ext cx="10515600" cy="4325938"/>
          </a:xfrm>
          <a:noFill/>
        </p:spPr>
        <p:txBody>
          <a:bodyPr/>
          <a:lstStyle>
            <a:lvl1pPr>
              <a:defRPr baseline="0">
                <a:solidFill>
                  <a:schemeClr val="tx1"/>
                </a:solidFill>
              </a:defRPr>
            </a:lvl1pPr>
            <a:lvl2pPr>
              <a:defRPr baseline="0">
                <a:solidFill>
                  <a:schemeClr val="tx1"/>
                </a:solidFill>
              </a:defRPr>
            </a:lvl2pPr>
            <a:lvl3pPr>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415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p:bg bwMode="gray">
      <p:bgPr>
        <a:solidFill>
          <a:schemeClr val="bg1"/>
        </a:solidFill>
        <a:effectLst/>
      </p:bgPr>
    </p:bg>
    <p:spTree>
      <p:nvGrpSpPr>
        <p:cNvPr id="1" name=""/>
        <p:cNvGrpSpPr/>
        <p:nvPr/>
      </p:nvGrpSpPr>
      <p:grpSpPr>
        <a:xfrm>
          <a:off x="0" y="0"/>
          <a:ext cx="0" cy="0"/>
          <a:chOff x="0" y="0"/>
          <a:chExt cx="0" cy="0"/>
        </a:xfrm>
      </p:grpSpPr>
      <p:sp>
        <p:nvSpPr>
          <p:cNvPr id="17" name="Rectangle 1"/>
          <p:cNvSpPr/>
          <p:nvPr userDrawn="1"/>
        </p:nvSpPr>
        <p:spPr bwMode="black">
          <a:xfrm>
            <a:off x="0" y="-128"/>
            <a:ext cx="12188952" cy="121615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a:p>
        </p:txBody>
      </p:sp>
      <p:sp>
        <p:nvSpPr>
          <p:cNvPr id="16" name="Title 2"/>
          <p:cNvSpPr>
            <a:spLocks noGrp="1"/>
          </p:cNvSpPr>
          <p:nvPr>
            <p:ph type="title" hasCustomPrompt="1"/>
          </p:nvPr>
        </p:nvSpPr>
        <p:spPr bwMode="white">
          <a:xfrm>
            <a:off x="838200" y="-1"/>
            <a:ext cx="10515600" cy="1216025"/>
          </a:xfrm>
          <a:noFill/>
        </p:spPr>
        <p:txBody>
          <a:bodyPr lIns="0" rIns="0">
            <a:normAutofit/>
          </a:bodyPr>
          <a:lstStyle>
            <a:lvl1pPr algn="r">
              <a:defRPr sz="4400">
                <a:solidFill>
                  <a:schemeClr val="bg1"/>
                </a:solidFill>
              </a:defRPr>
            </a:lvl1pPr>
          </a:lstStyle>
          <a:p>
            <a:r>
              <a:rPr lang="en-US" dirty="0"/>
              <a:t>Click to edit slide title</a:t>
            </a:r>
          </a:p>
        </p:txBody>
      </p:sp>
      <p:sp>
        <p:nvSpPr>
          <p:cNvPr id="3" name="Content Placeholder 3"/>
          <p:cNvSpPr>
            <a:spLocks noGrp="1"/>
          </p:cNvSpPr>
          <p:nvPr>
            <p:ph sz="half" idx="1" hasCustomPrompt="1"/>
          </p:nvPr>
        </p:nvSpPr>
        <p:spPr bwMode="gray">
          <a:xfrm>
            <a:off x="838200" y="1594624"/>
            <a:ext cx="5181600" cy="4582339"/>
          </a:xfrm>
          <a:noFill/>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4"/>
          <p:cNvSpPr>
            <a:spLocks noGrp="1"/>
          </p:cNvSpPr>
          <p:nvPr>
            <p:ph sz="half" idx="2" hasCustomPrompt="1"/>
          </p:nvPr>
        </p:nvSpPr>
        <p:spPr bwMode="gray">
          <a:xfrm>
            <a:off x="6172200" y="1594624"/>
            <a:ext cx="5181600" cy="4582339"/>
          </a:xfrm>
          <a:noFill/>
        </p:spPr>
        <p:txBody>
          <a:bodyPr/>
          <a:lstStyle/>
          <a:p>
            <a:pPr lvl="0"/>
            <a:r>
              <a:rPr lang="en-US" dirty="0"/>
              <a:t>Click to edit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5"/>
          <p:cNvSpPr>
            <a:spLocks noGrp="1"/>
          </p:cNvSpPr>
          <p:nvPr>
            <p:ph type="dt" sz="half" idx="10"/>
          </p:nvPr>
        </p:nvSpPr>
        <p:spPr bwMode="black"/>
        <p:txBody>
          <a:bodyPr/>
          <a:lstStyle>
            <a:lvl1pPr>
              <a:defRPr baseline="0">
                <a:solidFill>
                  <a:schemeClr val="tx1"/>
                </a:solidFill>
              </a:defRPr>
            </a:lvl1pPr>
          </a:lstStyle>
          <a:p>
            <a:fld id="{7C198DD1-C477-482D-A126-3FBDD1778E48}" type="datetime1">
              <a:rPr lang="en-US" smtClean="0"/>
              <a:pPr/>
              <a:t>2/8/2021</a:t>
            </a:fld>
            <a:endParaRPr lang="en-US" dirty="0"/>
          </a:p>
        </p:txBody>
      </p:sp>
      <p:sp>
        <p:nvSpPr>
          <p:cNvPr id="11" name="Footer Placeholder 6"/>
          <p:cNvSpPr>
            <a:spLocks noGrp="1"/>
          </p:cNvSpPr>
          <p:nvPr>
            <p:ph type="ftr" sz="quarter" idx="3"/>
          </p:nvPr>
        </p:nvSpPr>
        <p:spPr bwMode="black">
          <a:xfrm>
            <a:off x="3302177" y="6356349"/>
            <a:ext cx="5587647" cy="365125"/>
          </a:xfrm>
          <a:prstGeom prst="rect">
            <a:avLst/>
          </a:prstGeom>
        </p:spPr>
        <p:txBody>
          <a:bodyPr anchor="ctr"/>
          <a:lstStyle>
            <a:lvl1pPr algn="ctr">
              <a:defRPr sz="1200" baseline="0">
                <a:solidFill>
                  <a:schemeClr val="tx1"/>
                </a:solidFill>
              </a:defRPr>
            </a:lvl1pPr>
          </a:lstStyle>
          <a:p>
            <a:r>
              <a:rPr lang="en-US" dirty="0"/>
              <a:t>https://www.house.leg.state.mn.us/</a:t>
            </a:r>
          </a:p>
        </p:txBody>
      </p:sp>
      <p:sp>
        <p:nvSpPr>
          <p:cNvPr id="7" name="Slide Number Placeholder 7"/>
          <p:cNvSpPr>
            <a:spLocks noGrp="1"/>
          </p:cNvSpPr>
          <p:nvPr>
            <p:ph type="sldNum" sz="quarter" idx="12"/>
          </p:nvPr>
        </p:nvSpPr>
        <p:spPr bwMode="black"/>
        <p:txBody>
          <a:bodyPr/>
          <a:lstStyle>
            <a:lvl1pPr>
              <a:defRPr baseline="0">
                <a:solidFill>
                  <a:schemeClr val="tx1"/>
                </a:solidFill>
              </a:defRPr>
            </a:lvl1pPr>
          </a:lstStyle>
          <a:p>
            <a:fld id="{48F63A3B-78C7-47BE-AE5E-E10140E04643}" type="slidenum">
              <a:rPr lang="en-US" smtClean="0"/>
              <a:pPr/>
              <a:t>‹#›</a:t>
            </a:fld>
            <a:endParaRPr lang="en-US" dirty="0"/>
          </a:p>
        </p:txBody>
      </p:sp>
      <p:sp>
        <p:nvSpPr>
          <p:cNvPr id="10"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271749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DA9FE8-32F3-45D5-976E-439603CC7E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2FB952-6751-41C2-BABF-2C3AEE8411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2AF9DC-2F75-40E8-8B64-713AC2DDD6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21643-D75A-4071-9D72-5D84281E6F42}" type="datetimeFigureOut">
              <a:rPr lang="en-US" smtClean="0"/>
              <a:t>2/8/2021</a:t>
            </a:fld>
            <a:endParaRPr lang="en-US"/>
          </a:p>
        </p:txBody>
      </p:sp>
      <p:sp>
        <p:nvSpPr>
          <p:cNvPr id="5" name="Footer Placeholder 4">
            <a:extLst>
              <a:ext uri="{FF2B5EF4-FFF2-40B4-BE49-F238E27FC236}">
                <a16:creationId xmlns:a16="http://schemas.microsoft.com/office/drawing/2014/main" id="{8793B8C9-8A17-44BA-B5B2-A8EC261DFE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https://www.house.leg.state.mn.us/</a:t>
            </a:r>
          </a:p>
        </p:txBody>
      </p:sp>
      <p:sp>
        <p:nvSpPr>
          <p:cNvPr id="6" name="Slide Number Placeholder 5">
            <a:extLst>
              <a:ext uri="{FF2B5EF4-FFF2-40B4-BE49-F238E27FC236}">
                <a16:creationId xmlns:a16="http://schemas.microsoft.com/office/drawing/2014/main" id="{A6D6FF04-BBE2-4013-BAC7-81682243B1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EE16-F4F1-4359-9065-454BD48D559A}" type="slidenum">
              <a:rPr lang="en-US" smtClean="0"/>
              <a:t>‹#›</a:t>
            </a:fld>
            <a:endParaRPr lang="en-US"/>
          </a:p>
        </p:txBody>
      </p:sp>
    </p:spTree>
    <p:extLst>
      <p:ext uri="{BB962C8B-B14F-4D97-AF65-F5344CB8AC3E}">
        <p14:creationId xmlns:p14="http://schemas.microsoft.com/office/powerpoint/2010/main" val="2462308420"/>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60" r:id="rId3"/>
    <p:sldLayoutId id="2147483662" r:id="rId4"/>
    <p:sldLayoutId id="2147483661" r:id="rId5"/>
    <p:sldLayoutId id="2147483663" r:id="rId6"/>
    <p:sldLayoutId id="2147483666" r:id="rId7"/>
    <p:sldLayoutId id="2147483654" r:id="rId8"/>
    <p:sldLayoutId id="2147483665" r:id="rId9"/>
    <p:sldLayoutId id="2147483667" r:id="rId10"/>
    <p:sldLayoutId id="2147483679" r:id="rId11"/>
    <p:sldLayoutId id="2147483668" r:id="rId12"/>
    <p:sldLayoutId id="2147483669" r:id="rId13"/>
    <p:sldLayoutId id="2147483670" r:id="rId14"/>
    <p:sldLayoutId id="2147483671" r:id="rId15"/>
    <p:sldLayoutId id="2147483672" r:id="rId16"/>
    <p:sldLayoutId id="2147483673" r:id="rId17"/>
    <p:sldLayoutId id="2147483677" r:id="rId18"/>
    <p:sldLayoutId id="2147483678"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www.cms.gov/hospital-price-transparency"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www.healthpartners.com/hp/doctors-clinics/billing-financial/park-nicollet-cost-of-health-care/index.html#collapseTwo" TargetMode="External"/><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https://www.finance.senate.gov/imo/media/doc/A%20Tangled%20Web.pdf" TargetMode="External"/><Relationship Id="rId2" Type="http://schemas.openxmlformats.org/officeDocument/2006/relationships/hyperlink" Target="https://www.pewtrusts.org/en/research-and-analysis/reports/2019/03/08/the-prescription-drug-landscape-explored" TargetMode="External"/><Relationship Id="rId1" Type="http://schemas.openxmlformats.org/officeDocument/2006/relationships/slideLayout" Target="../slideLayouts/slideLayout6.xml"/><Relationship Id="rId6" Type="http://schemas.openxmlformats.org/officeDocument/2006/relationships/hyperlink" Target="https://patientsforaffordabledrugs.org/" TargetMode="External"/><Relationship Id="rId5" Type="http://schemas.openxmlformats.org/officeDocument/2006/relationships/hyperlink" Target="https://www.drugchannels.net/" TargetMode="External"/><Relationship Id="rId4" Type="http://schemas.openxmlformats.org/officeDocument/2006/relationships/hyperlink" Target="https://www.ag.state.mn.us/Office/Initiatives/PharmaceuticalDrugPrices/Taskforce.asp"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nashp.org/" TargetMode="External"/><Relationship Id="rId2" Type="http://schemas.openxmlformats.org/officeDocument/2006/relationships/hyperlink" Target="https://www.ncsl.org/" TargetMode="External"/><Relationship Id="rId1" Type="http://schemas.openxmlformats.org/officeDocument/2006/relationships/slideLayout" Target="../slideLayouts/slideLayout6.xml"/><Relationship Id="rId4" Type="http://schemas.openxmlformats.org/officeDocument/2006/relationships/hyperlink" Target="https://unitedstatesofcare.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F207-CE95-4FDB-89E1-430493850EF3}"/>
              </a:ext>
            </a:extLst>
          </p:cNvPr>
          <p:cNvSpPr>
            <a:spLocks noGrp="1"/>
          </p:cNvSpPr>
          <p:nvPr>
            <p:ph type="ctrTitle"/>
          </p:nvPr>
        </p:nvSpPr>
        <p:spPr/>
        <p:txBody>
          <a:bodyPr>
            <a:normAutofit fontScale="90000"/>
          </a:bodyPr>
          <a:lstStyle/>
          <a:p>
            <a:r>
              <a:rPr lang="en-US" dirty="0"/>
              <a:t>Healthcare Pricing Transparency </a:t>
            </a:r>
            <a:br>
              <a:rPr lang="en-US" dirty="0"/>
            </a:br>
            <a:r>
              <a:rPr lang="en-US" dirty="0"/>
              <a:t>HF57,58,59</a:t>
            </a:r>
          </a:p>
        </p:txBody>
      </p:sp>
      <p:sp>
        <p:nvSpPr>
          <p:cNvPr id="3" name="Text Placeholder 2">
            <a:extLst>
              <a:ext uri="{FF2B5EF4-FFF2-40B4-BE49-F238E27FC236}">
                <a16:creationId xmlns:a16="http://schemas.microsoft.com/office/drawing/2014/main" id="{FB7CFC94-6E5E-41E2-AAB4-9B5789239094}"/>
              </a:ext>
            </a:extLst>
          </p:cNvPr>
          <p:cNvSpPr>
            <a:spLocks noGrp="1"/>
          </p:cNvSpPr>
          <p:nvPr>
            <p:ph type="body" sz="quarter" idx="17"/>
          </p:nvPr>
        </p:nvSpPr>
        <p:spPr/>
        <p:txBody>
          <a:bodyPr>
            <a:normAutofit fontScale="92500" lnSpcReduction="20000"/>
          </a:bodyPr>
          <a:lstStyle/>
          <a:p>
            <a:r>
              <a:rPr lang="en-US" dirty="0"/>
              <a:t>Representative Steve Elkins</a:t>
            </a:r>
          </a:p>
          <a:p>
            <a:r>
              <a:rPr lang="en-US" dirty="0"/>
              <a:t>rep.steve.elkins@house.mn</a:t>
            </a:r>
          </a:p>
        </p:txBody>
      </p:sp>
      <p:pic>
        <p:nvPicPr>
          <p:cNvPr id="4" name="Picture 3" descr="The State Seal and Minnesota House of Representatives">
            <a:extLst>
              <a:ext uri="{FF2B5EF4-FFF2-40B4-BE49-F238E27FC236}">
                <a16:creationId xmlns:a16="http://schemas.microsoft.com/office/drawing/2014/main" id="{A2FFCCB9-96E7-44A8-BE3A-23666E3DF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66256" y="3863373"/>
            <a:ext cx="3459487" cy="1261875"/>
          </a:xfrm>
          <a:prstGeom prst="rect">
            <a:avLst/>
          </a:prstGeom>
        </p:spPr>
      </p:pic>
    </p:spTree>
    <p:extLst>
      <p:ext uri="{BB962C8B-B14F-4D97-AF65-F5344CB8AC3E}">
        <p14:creationId xmlns:p14="http://schemas.microsoft.com/office/powerpoint/2010/main" val="595013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994A29-DDC8-40DC-8615-113EB64E9641}"/>
              </a:ext>
            </a:extLst>
          </p:cNvPr>
          <p:cNvSpPr>
            <a:spLocks noGrp="1"/>
          </p:cNvSpPr>
          <p:nvPr>
            <p:ph type="ctrTitle"/>
          </p:nvPr>
        </p:nvSpPr>
        <p:spPr/>
        <p:txBody>
          <a:bodyPr/>
          <a:lstStyle/>
          <a:p>
            <a:r>
              <a:rPr lang="en-US" dirty="0"/>
              <a:t>HF57 Hospitals &amp; Shoppable Medical Services</a:t>
            </a:r>
          </a:p>
        </p:txBody>
      </p:sp>
      <p:sp>
        <p:nvSpPr>
          <p:cNvPr id="6" name="Text Placeholder 5">
            <a:extLst>
              <a:ext uri="{FF2B5EF4-FFF2-40B4-BE49-F238E27FC236}">
                <a16:creationId xmlns:a16="http://schemas.microsoft.com/office/drawing/2014/main" id="{A0F80D57-F922-426E-8AFA-4C6D53D5A706}"/>
              </a:ext>
            </a:extLst>
          </p:cNvPr>
          <p:cNvSpPr>
            <a:spLocks noGrp="1"/>
          </p:cNvSpPr>
          <p:nvPr>
            <p:ph type="body" sz="quarter" idx="18"/>
          </p:nvPr>
        </p:nvSpPr>
        <p:spPr/>
        <p:txBody>
          <a:bodyPr/>
          <a:lstStyle/>
          <a:p>
            <a:r>
              <a:rPr lang="en-US" dirty="0"/>
              <a:t>Steve Elkins | Representative HD 49B</a:t>
            </a:r>
          </a:p>
        </p:txBody>
      </p:sp>
      <p:sp>
        <p:nvSpPr>
          <p:cNvPr id="5" name="Picture Placeholder 4">
            <a:extLst>
              <a:ext uri="{FF2B5EF4-FFF2-40B4-BE49-F238E27FC236}">
                <a16:creationId xmlns:a16="http://schemas.microsoft.com/office/drawing/2014/main" id="{4B0CE063-C853-4270-9DD5-2762F010BCD1}"/>
              </a:ext>
            </a:extLst>
          </p:cNvPr>
          <p:cNvSpPr>
            <a:spLocks noGrp="1"/>
          </p:cNvSpPr>
          <p:nvPr>
            <p:ph type="pic" sz="quarter" idx="13"/>
          </p:nvPr>
        </p:nvSpPr>
        <p:spPr/>
      </p:sp>
    </p:spTree>
    <p:extLst>
      <p:ext uri="{BB962C8B-B14F-4D97-AF65-F5344CB8AC3E}">
        <p14:creationId xmlns:p14="http://schemas.microsoft.com/office/powerpoint/2010/main" val="4069626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544E3A-4383-4B18-9699-FFB792F8620C}"/>
              </a:ext>
            </a:extLst>
          </p:cNvPr>
          <p:cNvSpPr>
            <a:spLocks noGrp="1"/>
          </p:cNvSpPr>
          <p:nvPr>
            <p:ph type="title"/>
          </p:nvPr>
        </p:nvSpPr>
        <p:spPr/>
        <p:txBody>
          <a:bodyPr/>
          <a:lstStyle/>
          <a:p>
            <a:pPr algn="ctr"/>
            <a:r>
              <a:rPr lang="en-US" dirty="0"/>
              <a:t>HF 57: Shoppable Medical Services Prices</a:t>
            </a:r>
          </a:p>
        </p:txBody>
      </p:sp>
      <p:sp>
        <p:nvSpPr>
          <p:cNvPr id="6" name="Content Placeholder 5">
            <a:extLst>
              <a:ext uri="{FF2B5EF4-FFF2-40B4-BE49-F238E27FC236}">
                <a16:creationId xmlns:a16="http://schemas.microsoft.com/office/drawing/2014/main" id="{C067632E-1497-49E9-8BA3-90329B292E8B}"/>
              </a:ext>
            </a:extLst>
          </p:cNvPr>
          <p:cNvSpPr>
            <a:spLocks noGrp="1"/>
          </p:cNvSpPr>
          <p:nvPr>
            <p:ph idx="1"/>
          </p:nvPr>
        </p:nvSpPr>
        <p:spPr/>
        <p:txBody>
          <a:bodyPr>
            <a:normAutofit lnSpcReduction="10000"/>
          </a:bodyPr>
          <a:lstStyle/>
          <a:p>
            <a:r>
              <a:rPr lang="en-US" dirty="0"/>
              <a:t>The foundation of HF 57 is the second version of the CMS </a:t>
            </a:r>
            <a:r>
              <a:rPr lang="en-US" dirty="0">
                <a:hlinkClick r:id="rId2"/>
              </a:rPr>
              <a:t>Hospital Price Transparency Rule</a:t>
            </a:r>
            <a:r>
              <a:rPr lang="en-US" dirty="0"/>
              <a:t>, first enacted in 2018. </a:t>
            </a:r>
          </a:p>
          <a:p>
            <a:r>
              <a:rPr lang="en-US" dirty="0"/>
              <a:t>The new version of the Rule was effective Jan 1, 2021 and requires hospitals to post the following information on their websites:</a:t>
            </a:r>
          </a:p>
          <a:p>
            <a:pPr lvl="1"/>
            <a:r>
              <a:rPr lang="en-US" dirty="0"/>
              <a:t>Their “Chargemaster” list prices for each service</a:t>
            </a:r>
          </a:p>
          <a:p>
            <a:pPr lvl="1"/>
            <a:r>
              <a:rPr lang="en-US" dirty="0"/>
              <a:t>Their Cash Prices for the uninsured for each service</a:t>
            </a:r>
          </a:p>
          <a:p>
            <a:pPr lvl="1"/>
            <a:r>
              <a:rPr lang="en-US" dirty="0"/>
              <a:t>The Median Price received by the hospital for each service</a:t>
            </a:r>
          </a:p>
          <a:p>
            <a:pPr lvl="1"/>
            <a:r>
              <a:rPr lang="en-US" dirty="0"/>
              <a:t>The Minimum and Maximum Prices received by the hospital for each service</a:t>
            </a:r>
          </a:p>
          <a:p>
            <a:pPr lvl="1"/>
            <a:r>
              <a:rPr lang="en-US" dirty="0"/>
              <a:t>The current reimbursement rates for each health plan for that service</a:t>
            </a:r>
          </a:p>
          <a:p>
            <a:r>
              <a:rPr lang="en-US" dirty="0"/>
              <a:t>… in a “Machine Readable” format (Excel, CSV, …) that can be imported into a spreadsheet or database.</a:t>
            </a:r>
          </a:p>
        </p:txBody>
      </p:sp>
    </p:spTree>
    <p:extLst>
      <p:ext uri="{BB962C8B-B14F-4D97-AF65-F5344CB8AC3E}">
        <p14:creationId xmlns:p14="http://schemas.microsoft.com/office/powerpoint/2010/main" val="3117769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8DF82-67AA-43B3-952C-2D22A88F5B9C}"/>
              </a:ext>
            </a:extLst>
          </p:cNvPr>
          <p:cNvSpPr>
            <a:spLocks noGrp="1"/>
          </p:cNvSpPr>
          <p:nvPr>
            <p:ph type="title"/>
          </p:nvPr>
        </p:nvSpPr>
        <p:spPr/>
        <p:txBody>
          <a:bodyPr/>
          <a:lstStyle/>
          <a:p>
            <a:r>
              <a:rPr lang="en-US" dirty="0"/>
              <a:t>HF 57: Shoppable Medical Services Prices</a:t>
            </a:r>
          </a:p>
        </p:txBody>
      </p:sp>
      <p:sp>
        <p:nvSpPr>
          <p:cNvPr id="3" name="Content Placeholder 2">
            <a:extLst>
              <a:ext uri="{FF2B5EF4-FFF2-40B4-BE49-F238E27FC236}">
                <a16:creationId xmlns:a16="http://schemas.microsoft.com/office/drawing/2014/main" id="{E645DD73-49D9-4A38-B73E-F9DF767997B3}"/>
              </a:ext>
            </a:extLst>
          </p:cNvPr>
          <p:cNvSpPr>
            <a:spLocks noGrp="1"/>
          </p:cNvSpPr>
          <p:nvPr>
            <p:ph idx="1"/>
          </p:nvPr>
        </p:nvSpPr>
        <p:spPr/>
        <p:txBody>
          <a:bodyPr>
            <a:normAutofit/>
          </a:bodyPr>
          <a:lstStyle/>
          <a:p>
            <a:r>
              <a:rPr lang="en-US" dirty="0"/>
              <a:t>Problem: Each hospital is posting the data in its own unique format, which thwarts the use of the data for price comparison purposes.</a:t>
            </a:r>
          </a:p>
          <a:p>
            <a:r>
              <a:rPr lang="en-US" dirty="0"/>
              <a:t>Hennepin Health HCMC file Layout</a:t>
            </a:r>
          </a:p>
          <a:p>
            <a:endParaRPr lang="en-US" dirty="0"/>
          </a:p>
          <a:p>
            <a:pPr marL="0" indent="0">
              <a:buNone/>
            </a:pPr>
            <a:endParaRPr lang="en-US" dirty="0"/>
          </a:p>
          <a:p>
            <a:endParaRPr lang="en-US" dirty="0"/>
          </a:p>
          <a:p>
            <a:r>
              <a:rPr lang="en-US" dirty="0"/>
              <a:t>Allina Abbot Northwestern file layout:</a:t>
            </a:r>
          </a:p>
          <a:p>
            <a:endParaRPr lang="en-US" dirty="0"/>
          </a:p>
          <a:p>
            <a:endParaRPr lang="en-US" dirty="0"/>
          </a:p>
          <a:p>
            <a:endParaRPr lang="en-US" dirty="0"/>
          </a:p>
          <a:p>
            <a:endParaRPr lang="en-US" dirty="0"/>
          </a:p>
        </p:txBody>
      </p:sp>
      <p:pic>
        <p:nvPicPr>
          <p:cNvPr id="4" name="Picture 3">
            <a:extLst>
              <a:ext uri="{FF2B5EF4-FFF2-40B4-BE49-F238E27FC236}">
                <a16:creationId xmlns:a16="http://schemas.microsoft.com/office/drawing/2014/main" id="{A2AFD9F9-3163-4ED3-A966-2A91E39F74DE}"/>
              </a:ext>
            </a:extLst>
          </p:cNvPr>
          <p:cNvPicPr>
            <a:picLocks noChangeAspect="1"/>
          </p:cNvPicPr>
          <p:nvPr/>
        </p:nvPicPr>
        <p:blipFill>
          <a:blip r:embed="rId3"/>
          <a:stretch>
            <a:fillRect/>
          </a:stretch>
        </p:blipFill>
        <p:spPr>
          <a:xfrm>
            <a:off x="838200" y="4935567"/>
            <a:ext cx="10515600" cy="1414208"/>
          </a:xfrm>
          <a:prstGeom prst="rect">
            <a:avLst/>
          </a:prstGeom>
        </p:spPr>
      </p:pic>
      <p:pic>
        <p:nvPicPr>
          <p:cNvPr id="5" name="Picture 4">
            <a:extLst>
              <a:ext uri="{FF2B5EF4-FFF2-40B4-BE49-F238E27FC236}">
                <a16:creationId xmlns:a16="http://schemas.microsoft.com/office/drawing/2014/main" id="{2274BF73-87BC-4D86-80E1-2123CFDA4F8E}"/>
              </a:ext>
            </a:extLst>
          </p:cNvPr>
          <p:cNvPicPr>
            <a:picLocks noChangeAspect="1"/>
          </p:cNvPicPr>
          <p:nvPr/>
        </p:nvPicPr>
        <p:blipFill>
          <a:blip r:embed="rId4"/>
          <a:stretch>
            <a:fillRect/>
          </a:stretch>
        </p:blipFill>
        <p:spPr>
          <a:xfrm>
            <a:off x="838200" y="2969841"/>
            <a:ext cx="10515600" cy="1325589"/>
          </a:xfrm>
          <a:prstGeom prst="rect">
            <a:avLst/>
          </a:prstGeom>
        </p:spPr>
      </p:pic>
      <p:cxnSp>
        <p:nvCxnSpPr>
          <p:cNvPr id="7" name="Straight Arrow Connector 6">
            <a:extLst>
              <a:ext uri="{FF2B5EF4-FFF2-40B4-BE49-F238E27FC236}">
                <a16:creationId xmlns:a16="http://schemas.microsoft.com/office/drawing/2014/main" id="{2884C76F-A6F4-4AEA-BD12-FF19DAB2D5EE}"/>
              </a:ext>
            </a:extLst>
          </p:cNvPr>
          <p:cNvCxnSpPr/>
          <p:nvPr/>
        </p:nvCxnSpPr>
        <p:spPr>
          <a:xfrm flipH="1">
            <a:off x="6096000" y="4295430"/>
            <a:ext cx="1534886" cy="14522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5E5C445-1358-4202-A710-ACA6E8489AF2}"/>
              </a:ext>
            </a:extLst>
          </p:cNvPr>
          <p:cNvCxnSpPr>
            <a:cxnSpLocks/>
          </p:cNvCxnSpPr>
          <p:nvPr/>
        </p:nvCxnSpPr>
        <p:spPr>
          <a:xfrm>
            <a:off x="8681663" y="4295430"/>
            <a:ext cx="636998" cy="1283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5BAECA5-31E8-454F-88B5-161D21B3B868}"/>
              </a:ext>
            </a:extLst>
          </p:cNvPr>
          <p:cNvCxnSpPr/>
          <p:nvPr/>
        </p:nvCxnSpPr>
        <p:spPr>
          <a:xfrm>
            <a:off x="9842643" y="4295430"/>
            <a:ext cx="297950" cy="12937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484298C-099E-4EB5-8126-3D8FA1EC5617}"/>
              </a:ext>
            </a:extLst>
          </p:cNvPr>
          <p:cNvCxnSpPr/>
          <p:nvPr/>
        </p:nvCxnSpPr>
        <p:spPr>
          <a:xfrm>
            <a:off x="10387173" y="4376791"/>
            <a:ext cx="472611" cy="1202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50997B8-E3F7-4D7C-A879-20EBC2268352}"/>
              </a:ext>
            </a:extLst>
          </p:cNvPr>
          <p:cNvSpPr txBox="1"/>
          <p:nvPr/>
        </p:nvSpPr>
        <p:spPr>
          <a:xfrm>
            <a:off x="8948792" y="4510079"/>
            <a:ext cx="230311" cy="369332"/>
          </a:xfrm>
          <a:prstGeom prst="rect">
            <a:avLst/>
          </a:prstGeom>
          <a:noFill/>
        </p:spPr>
        <p:txBody>
          <a:bodyPr wrap="square" rtlCol="0">
            <a:spAutoFit/>
          </a:bodyPr>
          <a:lstStyle/>
          <a:p>
            <a:r>
              <a:rPr lang="en-US" dirty="0"/>
              <a:t>?</a:t>
            </a:r>
          </a:p>
        </p:txBody>
      </p:sp>
      <p:cxnSp>
        <p:nvCxnSpPr>
          <p:cNvPr id="18" name="Straight Arrow Connector 17">
            <a:extLst>
              <a:ext uri="{FF2B5EF4-FFF2-40B4-BE49-F238E27FC236}">
                <a16:creationId xmlns:a16="http://schemas.microsoft.com/office/drawing/2014/main" id="{E35D925C-52FF-4D9C-8B0D-3A384F77A67F}"/>
              </a:ext>
            </a:extLst>
          </p:cNvPr>
          <p:cNvCxnSpPr>
            <a:cxnSpLocks/>
          </p:cNvCxnSpPr>
          <p:nvPr/>
        </p:nvCxnSpPr>
        <p:spPr>
          <a:xfrm flipH="1">
            <a:off x="9179103" y="4357074"/>
            <a:ext cx="139558" cy="2146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1BCF49E-48F5-448A-97DC-EC91FB502A3A}"/>
              </a:ext>
            </a:extLst>
          </p:cNvPr>
          <p:cNvCxnSpPr/>
          <p:nvPr/>
        </p:nvCxnSpPr>
        <p:spPr>
          <a:xfrm flipH="1">
            <a:off x="4633645" y="4418165"/>
            <a:ext cx="750013" cy="1448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8BC5B37-C721-464C-A13A-AAA9EFBB9E2A}"/>
              </a:ext>
            </a:extLst>
          </p:cNvPr>
          <p:cNvCxnSpPr/>
          <p:nvPr/>
        </p:nvCxnSpPr>
        <p:spPr>
          <a:xfrm>
            <a:off x="4027470" y="4351586"/>
            <a:ext cx="3030876" cy="13960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D171EA5-791A-4526-9DDF-975C05C6EE89}"/>
              </a:ext>
            </a:extLst>
          </p:cNvPr>
          <p:cNvCxnSpPr/>
          <p:nvPr/>
        </p:nvCxnSpPr>
        <p:spPr>
          <a:xfrm flipH="1">
            <a:off x="2496620" y="4326252"/>
            <a:ext cx="832207" cy="12526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886D79EA-CA37-4E8F-814B-20E9137A072B}"/>
              </a:ext>
            </a:extLst>
          </p:cNvPr>
          <p:cNvCxnSpPr/>
          <p:nvPr/>
        </p:nvCxnSpPr>
        <p:spPr>
          <a:xfrm flipH="1">
            <a:off x="6596009" y="4351586"/>
            <a:ext cx="462337" cy="13960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056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9DB73-58F4-4FF8-A43A-CE7A13200A8C}"/>
              </a:ext>
            </a:extLst>
          </p:cNvPr>
          <p:cNvSpPr>
            <a:spLocks noGrp="1"/>
          </p:cNvSpPr>
          <p:nvPr>
            <p:ph type="title"/>
          </p:nvPr>
        </p:nvSpPr>
        <p:spPr/>
        <p:txBody>
          <a:bodyPr/>
          <a:lstStyle/>
          <a:p>
            <a:r>
              <a:rPr lang="en-US" dirty="0"/>
              <a:t>HF 57: Shoppable Medical Services Prices</a:t>
            </a:r>
          </a:p>
        </p:txBody>
      </p:sp>
      <p:sp>
        <p:nvSpPr>
          <p:cNvPr id="3" name="Content Placeholder 2">
            <a:extLst>
              <a:ext uri="{FF2B5EF4-FFF2-40B4-BE49-F238E27FC236}">
                <a16:creationId xmlns:a16="http://schemas.microsoft.com/office/drawing/2014/main" id="{E48FE697-F8FC-41FB-91FE-B4ED67704CB9}"/>
              </a:ext>
            </a:extLst>
          </p:cNvPr>
          <p:cNvSpPr>
            <a:spLocks noGrp="1"/>
          </p:cNvSpPr>
          <p:nvPr>
            <p:ph idx="1"/>
          </p:nvPr>
        </p:nvSpPr>
        <p:spPr/>
        <p:txBody>
          <a:bodyPr/>
          <a:lstStyle/>
          <a:p>
            <a:r>
              <a:rPr lang="en-US" sz="3200" dirty="0"/>
              <a:t>The Solution:</a:t>
            </a:r>
          </a:p>
          <a:p>
            <a:r>
              <a:rPr lang="en-US" dirty="0"/>
              <a:t>Require all hospitals to use the same format for their “Machine Readable” files</a:t>
            </a:r>
          </a:p>
          <a:p>
            <a:r>
              <a:rPr lang="en-US" dirty="0"/>
              <a:t>Require hospitals to transmit these files to the MN Dept of Health</a:t>
            </a:r>
          </a:p>
          <a:p>
            <a:r>
              <a:rPr lang="en-US" dirty="0"/>
              <a:t>Fund the MN Dept of Health to compile the files into a single database for comparison purpose, focusing on the creation of price comparisons for “Shoppable Services” (e.g., Imaging, Orthopedics)</a:t>
            </a:r>
          </a:p>
          <a:p>
            <a:r>
              <a:rPr lang="en-US" dirty="0"/>
              <a:t>Extend the requirement to other providers of these shoppable services (e.g., Orthopedics, Radiology, etc.) </a:t>
            </a:r>
          </a:p>
          <a:p>
            <a:endParaRPr lang="en-US" dirty="0"/>
          </a:p>
        </p:txBody>
      </p:sp>
    </p:spTree>
    <p:extLst>
      <p:ext uri="{BB962C8B-B14F-4D97-AF65-F5344CB8AC3E}">
        <p14:creationId xmlns:p14="http://schemas.microsoft.com/office/powerpoint/2010/main" val="931185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22942-0B54-4FEB-8DB8-60046802ABB2}"/>
              </a:ext>
            </a:extLst>
          </p:cNvPr>
          <p:cNvSpPr>
            <a:spLocks noGrp="1"/>
          </p:cNvSpPr>
          <p:nvPr>
            <p:ph type="title"/>
          </p:nvPr>
        </p:nvSpPr>
        <p:spPr/>
        <p:txBody>
          <a:bodyPr>
            <a:normAutofit fontScale="90000"/>
          </a:bodyPr>
          <a:lstStyle/>
          <a:p>
            <a:pPr algn="l"/>
            <a:r>
              <a:rPr lang="en-US" dirty="0"/>
              <a:t>The Goal of HF57: Comprehensive, Accessible and Understandable Health Care Prices for Patients</a:t>
            </a:r>
          </a:p>
        </p:txBody>
      </p:sp>
      <p:pic>
        <p:nvPicPr>
          <p:cNvPr id="7" name="Content Placeholder 3">
            <a:extLst>
              <a:ext uri="{FF2B5EF4-FFF2-40B4-BE49-F238E27FC236}">
                <a16:creationId xmlns:a16="http://schemas.microsoft.com/office/drawing/2014/main" id="{786EC4C4-3826-4A12-B3E6-F28C888DD516}"/>
              </a:ext>
            </a:extLst>
          </p:cNvPr>
          <p:cNvPicPr>
            <a:picLocks noChangeAspect="1"/>
          </p:cNvPicPr>
          <p:nvPr/>
        </p:nvPicPr>
        <p:blipFill>
          <a:blip r:embed="rId2"/>
          <a:stretch>
            <a:fillRect/>
          </a:stretch>
        </p:blipFill>
        <p:spPr bwMode="gray">
          <a:xfrm>
            <a:off x="2578816" y="1500945"/>
            <a:ext cx="9060807" cy="4654248"/>
          </a:xfrm>
          <a:prstGeom prst="rect">
            <a:avLst/>
          </a:prstGeom>
          <a:noFill/>
        </p:spPr>
      </p:pic>
      <p:sp>
        <p:nvSpPr>
          <p:cNvPr id="9" name="Content Placeholder 8">
            <a:extLst>
              <a:ext uri="{FF2B5EF4-FFF2-40B4-BE49-F238E27FC236}">
                <a16:creationId xmlns:a16="http://schemas.microsoft.com/office/drawing/2014/main" id="{31D91977-0090-48A7-92CB-9051F2010169}"/>
              </a:ext>
            </a:extLst>
          </p:cNvPr>
          <p:cNvSpPr>
            <a:spLocks noGrp="1"/>
          </p:cNvSpPr>
          <p:nvPr>
            <p:ph idx="1"/>
          </p:nvPr>
        </p:nvSpPr>
        <p:spPr>
          <a:xfrm>
            <a:off x="838201" y="1594624"/>
            <a:ext cx="4288603" cy="4582339"/>
          </a:xfrm>
        </p:spPr>
        <p:txBody>
          <a:bodyPr>
            <a:normAutofit fontScale="92500" lnSpcReduction="20000"/>
          </a:bodyPr>
          <a:lstStyle/>
          <a:p>
            <a:endParaRPr lang="en-US" dirty="0"/>
          </a:p>
          <a:p>
            <a:endParaRPr lang="en-US" dirty="0"/>
          </a:p>
          <a:p>
            <a:r>
              <a:rPr lang="en-US" dirty="0"/>
              <a:t>The CMS Rule also requires “a display of shoppable services in a consumer-friendly format.”</a:t>
            </a:r>
          </a:p>
          <a:p>
            <a:r>
              <a:rPr lang="en-US" dirty="0"/>
              <a:t>This presentation of price </a:t>
            </a:r>
            <a:r>
              <a:rPr lang="en-US" dirty="0">
                <a:hlinkClick r:id="rId3"/>
              </a:rPr>
              <a:t>information for a selection of “Shoppable Services” by Health Partners/Park Nicollet </a:t>
            </a:r>
            <a:r>
              <a:rPr lang="en-US" dirty="0"/>
              <a:t>is exemplary in its presentation; however, only a limited number of prices are presented.</a:t>
            </a:r>
          </a:p>
        </p:txBody>
      </p:sp>
    </p:spTree>
    <p:extLst>
      <p:ext uri="{BB962C8B-B14F-4D97-AF65-F5344CB8AC3E}">
        <p14:creationId xmlns:p14="http://schemas.microsoft.com/office/powerpoint/2010/main" val="2210421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88F55-3689-44E9-B2E0-5672C6F7CA61}"/>
              </a:ext>
            </a:extLst>
          </p:cNvPr>
          <p:cNvSpPr>
            <a:spLocks noGrp="1"/>
          </p:cNvSpPr>
          <p:nvPr>
            <p:ph type="title"/>
          </p:nvPr>
        </p:nvSpPr>
        <p:spPr/>
        <p:txBody>
          <a:bodyPr/>
          <a:lstStyle/>
          <a:p>
            <a:pPr algn="l"/>
            <a:r>
              <a:rPr lang="en-US" dirty="0"/>
              <a:t>HF 57 Key Stakeholders</a:t>
            </a:r>
          </a:p>
        </p:txBody>
      </p:sp>
      <p:sp>
        <p:nvSpPr>
          <p:cNvPr id="3" name="Content Placeholder 2">
            <a:extLst>
              <a:ext uri="{FF2B5EF4-FFF2-40B4-BE49-F238E27FC236}">
                <a16:creationId xmlns:a16="http://schemas.microsoft.com/office/drawing/2014/main" id="{2B4ED37F-CDB2-43FE-8795-476534BDCDDC}"/>
              </a:ext>
            </a:extLst>
          </p:cNvPr>
          <p:cNvSpPr>
            <a:spLocks noGrp="1"/>
          </p:cNvSpPr>
          <p:nvPr>
            <p:ph idx="1"/>
          </p:nvPr>
        </p:nvSpPr>
        <p:spPr/>
        <p:txBody>
          <a:bodyPr/>
          <a:lstStyle/>
          <a:p>
            <a:r>
              <a:rPr lang="en-US" dirty="0"/>
              <a:t>The Key Stakeholders consulted in the Development of HF57 include:</a:t>
            </a:r>
          </a:p>
          <a:p>
            <a:pPr lvl="1"/>
            <a:r>
              <a:rPr lang="en-US" dirty="0"/>
              <a:t>Minnesota Department of Health</a:t>
            </a:r>
          </a:p>
          <a:p>
            <a:pPr lvl="1"/>
            <a:r>
              <a:rPr lang="en-US" dirty="0"/>
              <a:t>Minnesota Medical Association</a:t>
            </a:r>
          </a:p>
          <a:p>
            <a:pPr lvl="1"/>
            <a:r>
              <a:rPr lang="en-US" dirty="0"/>
              <a:t>Minnesota Hospital Association</a:t>
            </a:r>
          </a:p>
          <a:p>
            <a:pPr lvl="1"/>
            <a:r>
              <a:rPr lang="en-US" dirty="0"/>
              <a:t>Outpatient Surgical Centers</a:t>
            </a:r>
          </a:p>
          <a:p>
            <a:pPr lvl="1"/>
            <a:r>
              <a:rPr lang="en-US" dirty="0"/>
              <a:t>Specialty Medical Practices</a:t>
            </a:r>
          </a:p>
          <a:p>
            <a:pPr lvl="2"/>
            <a:r>
              <a:rPr lang="en-US" dirty="0"/>
              <a:t>Orthopedics (e.g., TCO)</a:t>
            </a:r>
          </a:p>
          <a:p>
            <a:pPr lvl="2"/>
            <a:r>
              <a:rPr lang="en-US" dirty="0"/>
              <a:t>Radiology (e.g., CDI)</a:t>
            </a:r>
          </a:p>
          <a:p>
            <a:r>
              <a:rPr lang="en-US" dirty="0"/>
              <a:t>Testifiers</a:t>
            </a:r>
          </a:p>
          <a:p>
            <a:pPr lvl="1"/>
            <a:r>
              <a:rPr lang="en-US" dirty="0"/>
              <a:t>Minnesota Hospital Association</a:t>
            </a:r>
          </a:p>
          <a:p>
            <a:pPr lvl="1"/>
            <a:endParaRPr lang="en-US" dirty="0"/>
          </a:p>
        </p:txBody>
      </p:sp>
    </p:spTree>
    <p:extLst>
      <p:ext uri="{BB962C8B-B14F-4D97-AF65-F5344CB8AC3E}">
        <p14:creationId xmlns:p14="http://schemas.microsoft.com/office/powerpoint/2010/main" val="3772545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994A29-DDC8-40DC-8615-113EB64E9641}"/>
              </a:ext>
            </a:extLst>
          </p:cNvPr>
          <p:cNvSpPr>
            <a:spLocks noGrp="1"/>
          </p:cNvSpPr>
          <p:nvPr>
            <p:ph type="ctrTitle"/>
          </p:nvPr>
        </p:nvSpPr>
        <p:spPr/>
        <p:txBody>
          <a:bodyPr/>
          <a:lstStyle/>
          <a:p>
            <a:r>
              <a:rPr lang="en-US" dirty="0"/>
              <a:t>HF58 Drug List Prices</a:t>
            </a:r>
          </a:p>
        </p:txBody>
      </p:sp>
      <p:sp>
        <p:nvSpPr>
          <p:cNvPr id="6" name="Text Placeholder 5">
            <a:extLst>
              <a:ext uri="{FF2B5EF4-FFF2-40B4-BE49-F238E27FC236}">
                <a16:creationId xmlns:a16="http://schemas.microsoft.com/office/drawing/2014/main" id="{A0F80D57-F922-426E-8AFA-4C6D53D5A706}"/>
              </a:ext>
            </a:extLst>
          </p:cNvPr>
          <p:cNvSpPr>
            <a:spLocks noGrp="1"/>
          </p:cNvSpPr>
          <p:nvPr>
            <p:ph type="body" sz="quarter" idx="18"/>
          </p:nvPr>
        </p:nvSpPr>
        <p:spPr/>
        <p:txBody>
          <a:bodyPr/>
          <a:lstStyle/>
          <a:p>
            <a:r>
              <a:rPr lang="en-US" dirty="0"/>
              <a:t>Steve Elkins | Representative HD 49B</a:t>
            </a:r>
          </a:p>
        </p:txBody>
      </p:sp>
      <p:sp>
        <p:nvSpPr>
          <p:cNvPr id="5" name="Picture Placeholder 4">
            <a:extLst>
              <a:ext uri="{FF2B5EF4-FFF2-40B4-BE49-F238E27FC236}">
                <a16:creationId xmlns:a16="http://schemas.microsoft.com/office/drawing/2014/main" id="{4B0CE063-C853-4270-9DD5-2762F010BCD1}"/>
              </a:ext>
            </a:extLst>
          </p:cNvPr>
          <p:cNvSpPr>
            <a:spLocks noGrp="1"/>
          </p:cNvSpPr>
          <p:nvPr>
            <p:ph type="pic" sz="quarter" idx="13"/>
          </p:nvPr>
        </p:nvSpPr>
        <p:spPr/>
      </p:sp>
    </p:spTree>
    <p:extLst>
      <p:ext uri="{BB962C8B-B14F-4D97-AF65-F5344CB8AC3E}">
        <p14:creationId xmlns:p14="http://schemas.microsoft.com/office/powerpoint/2010/main" val="1607976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0A0C513-1496-45BB-BE85-251B4A97FC1B}"/>
              </a:ext>
            </a:extLst>
          </p:cNvPr>
          <p:cNvSpPr>
            <a:spLocks noGrp="1"/>
          </p:cNvSpPr>
          <p:nvPr>
            <p:ph type="title"/>
          </p:nvPr>
        </p:nvSpPr>
        <p:spPr/>
        <p:txBody>
          <a:bodyPr/>
          <a:lstStyle/>
          <a:p>
            <a:r>
              <a:rPr lang="en-US" dirty="0"/>
              <a:t>Progression of Drug Price Regulation Bills </a:t>
            </a:r>
          </a:p>
        </p:txBody>
      </p:sp>
      <p:sp>
        <p:nvSpPr>
          <p:cNvPr id="6" name="Content Placeholder 5">
            <a:extLst>
              <a:ext uri="{FF2B5EF4-FFF2-40B4-BE49-F238E27FC236}">
                <a16:creationId xmlns:a16="http://schemas.microsoft.com/office/drawing/2014/main" id="{EC088B00-583D-47B1-B515-B0D4200D7665}"/>
              </a:ext>
            </a:extLst>
          </p:cNvPr>
          <p:cNvSpPr>
            <a:spLocks noGrp="1"/>
          </p:cNvSpPr>
          <p:nvPr>
            <p:ph sz="half" idx="1"/>
          </p:nvPr>
        </p:nvSpPr>
        <p:spPr>
          <a:xfrm>
            <a:off x="838200" y="1594625"/>
            <a:ext cx="5181600" cy="3614374"/>
          </a:xfrm>
        </p:spPr>
        <p:txBody>
          <a:bodyPr>
            <a:normAutofit/>
          </a:bodyPr>
          <a:lstStyle/>
          <a:p>
            <a:pPr marL="514350" indent="-514350">
              <a:buFont typeface="+mj-lt"/>
              <a:buAutoNum type="arabicPeriod"/>
            </a:pPr>
            <a:r>
              <a:rPr lang="en-US" dirty="0"/>
              <a:t>2019 HF Mann </a:t>
            </a:r>
          </a:p>
          <a:p>
            <a:pPr marL="457200" lvl="1" indent="0">
              <a:buNone/>
            </a:pPr>
            <a:r>
              <a:rPr lang="en-US" dirty="0"/>
              <a:t>PBM Regulation</a:t>
            </a:r>
          </a:p>
          <a:p>
            <a:pPr marL="514350" indent="-514350">
              <a:buFont typeface="+mj-lt"/>
              <a:buAutoNum type="arabicPeriod"/>
            </a:pPr>
            <a:r>
              <a:rPr lang="en-US" dirty="0"/>
              <a:t>2020 HF Morrison </a:t>
            </a:r>
          </a:p>
          <a:p>
            <a:pPr marL="457200" lvl="1" indent="0">
              <a:buNone/>
            </a:pPr>
            <a:r>
              <a:rPr lang="en-US" dirty="0"/>
              <a:t>Drug Price Transparency 1</a:t>
            </a:r>
          </a:p>
          <a:p>
            <a:pPr marL="514350" indent="-514350">
              <a:buFont typeface="+mj-lt"/>
              <a:buAutoNum type="arabicPeriod"/>
            </a:pPr>
            <a:r>
              <a:rPr lang="en-US" dirty="0"/>
              <a:t>2020 HF Elkins </a:t>
            </a:r>
          </a:p>
          <a:p>
            <a:pPr marL="457200" lvl="1" indent="0">
              <a:buNone/>
            </a:pPr>
            <a:r>
              <a:rPr lang="en-US" dirty="0"/>
              <a:t>Drug Price Transparency 2</a:t>
            </a:r>
          </a:p>
          <a:p>
            <a:pPr marL="514350" indent="-514350">
              <a:buFont typeface="+mj-lt"/>
              <a:buAutoNum type="arabicPeriod"/>
            </a:pPr>
            <a:r>
              <a:rPr lang="en-US" dirty="0"/>
              <a:t>2020 HF Cantrell </a:t>
            </a:r>
          </a:p>
          <a:p>
            <a:pPr marL="457200" lvl="1" indent="0">
              <a:buNone/>
            </a:pPr>
            <a:r>
              <a:rPr lang="en-US" dirty="0"/>
              <a:t>Drug Formulary Stabilization</a:t>
            </a:r>
          </a:p>
        </p:txBody>
      </p:sp>
      <p:sp>
        <p:nvSpPr>
          <p:cNvPr id="7" name="Content Placeholder 6">
            <a:extLst>
              <a:ext uri="{FF2B5EF4-FFF2-40B4-BE49-F238E27FC236}">
                <a16:creationId xmlns:a16="http://schemas.microsoft.com/office/drawing/2014/main" id="{BFF6D961-4F8C-4BE3-8A83-6613CAE9128E}"/>
              </a:ext>
            </a:extLst>
          </p:cNvPr>
          <p:cNvSpPr>
            <a:spLocks noGrp="1"/>
          </p:cNvSpPr>
          <p:nvPr>
            <p:ph sz="half" idx="2"/>
          </p:nvPr>
        </p:nvSpPr>
        <p:spPr>
          <a:xfrm>
            <a:off x="6172200" y="1594624"/>
            <a:ext cx="5181600" cy="3614375"/>
          </a:xfrm>
        </p:spPr>
        <p:txBody>
          <a:bodyPr/>
          <a:lstStyle/>
          <a:p>
            <a:endParaRPr lang="en-US" dirty="0"/>
          </a:p>
          <a:p>
            <a:endParaRPr lang="en-US" dirty="0"/>
          </a:p>
          <a:p>
            <a:endParaRPr lang="en-US" dirty="0"/>
          </a:p>
          <a:p>
            <a:endParaRPr lang="en-US" dirty="0"/>
          </a:p>
          <a:p>
            <a:pPr marL="514350" indent="-514350">
              <a:buFont typeface="+mj-lt"/>
              <a:buAutoNum type="arabicPeriod" startAt="5"/>
            </a:pPr>
            <a:r>
              <a:rPr lang="en-US" dirty="0"/>
              <a:t>2021 HF 58 Elkins</a:t>
            </a:r>
          </a:p>
          <a:p>
            <a:pPr marL="457200" lvl="1" indent="0">
              <a:buNone/>
            </a:pPr>
            <a:r>
              <a:rPr lang="en-US" dirty="0"/>
              <a:t>Drug Price Transparency 2</a:t>
            </a:r>
          </a:p>
          <a:p>
            <a:pPr marL="457200" lvl="1" indent="0">
              <a:buNone/>
            </a:pPr>
            <a:r>
              <a:rPr lang="en-US" dirty="0"/>
              <a:t>Drug Formulary Stabilization</a:t>
            </a:r>
          </a:p>
          <a:p>
            <a:pPr marL="457200" lvl="1" indent="0">
              <a:buNone/>
            </a:pPr>
            <a:endParaRPr lang="en-US" dirty="0"/>
          </a:p>
        </p:txBody>
      </p:sp>
      <p:sp>
        <p:nvSpPr>
          <p:cNvPr id="8" name="Content Placeholder 6">
            <a:extLst>
              <a:ext uri="{FF2B5EF4-FFF2-40B4-BE49-F238E27FC236}">
                <a16:creationId xmlns:a16="http://schemas.microsoft.com/office/drawing/2014/main" id="{FAA5EF79-79EB-46A7-934A-341145C71803}"/>
              </a:ext>
            </a:extLst>
          </p:cNvPr>
          <p:cNvSpPr txBox="1">
            <a:spLocks/>
          </p:cNvSpPr>
          <p:nvPr/>
        </p:nvSpPr>
        <p:spPr bwMode="gray">
          <a:xfrm>
            <a:off x="838200" y="5815173"/>
            <a:ext cx="10515600" cy="719191"/>
          </a:xfrm>
          <a:prstGeom prst="rect">
            <a:avLst/>
          </a:prstGeom>
          <a:no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Under HF 58 both Manufacturers and PBMS/Plans would be required to file their offerings in advance and honor them for the duration of the next calendar year. </a:t>
            </a:r>
          </a:p>
          <a:p>
            <a:endParaRPr lang="en-US" dirty="0"/>
          </a:p>
          <a:p>
            <a:endParaRPr lang="en-US" dirty="0"/>
          </a:p>
          <a:p>
            <a:pPr marL="457200" lvl="1" indent="0">
              <a:buFont typeface="Arial" panose="020B0604020202020204" pitchFamily="34" charset="0"/>
              <a:buNone/>
            </a:pPr>
            <a:endParaRPr lang="en-US" dirty="0"/>
          </a:p>
        </p:txBody>
      </p:sp>
      <p:sp>
        <p:nvSpPr>
          <p:cNvPr id="9" name="Arrow: Right 8">
            <a:extLst>
              <a:ext uri="{FF2B5EF4-FFF2-40B4-BE49-F238E27FC236}">
                <a16:creationId xmlns:a16="http://schemas.microsoft.com/office/drawing/2014/main" id="{87868153-427D-4546-B0AE-5D6AA6DB603D}"/>
              </a:ext>
            </a:extLst>
          </p:cNvPr>
          <p:cNvSpPr/>
          <p:nvPr/>
        </p:nvSpPr>
        <p:spPr>
          <a:xfrm>
            <a:off x="4982966" y="4006921"/>
            <a:ext cx="1036834" cy="5137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5152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ED178A4-B55E-4017-A259-23519EACDDD5}"/>
              </a:ext>
            </a:extLst>
          </p:cNvPr>
          <p:cNvSpPr>
            <a:spLocks noGrp="1"/>
          </p:cNvSpPr>
          <p:nvPr>
            <p:ph type="title"/>
          </p:nvPr>
        </p:nvSpPr>
        <p:spPr/>
        <p:txBody>
          <a:bodyPr/>
          <a:lstStyle/>
          <a:p>
            <a:pPr algn="ctr"/>
            <a:r>
              <a:rPr lang="en-US" dirty="0"/>
              <a:t>The Annual Health Plan Development  Cycle</a:t>
            </a:r>
          </a:p>
        </p:txBody>
      </p:sp>
      <p:graphicFrame>
        <p:nvGraphicFramePr>
          <p:cNvPr id="4" name="Content Placeholder 3">
            <a:extLst>
              <a:ext uri="{FF2B5EF4-FFF2-40B4-BE49-F238E27FC236}">
                <a16:creationId xmlns:a16="http://schemas.microsoft.com/office/drawing/2014/main" id="{51A407A3-A333-4378-BBEE-B7D5765CA362}"/>
              </a:ext>
            </a:extLst>
          </p:cNvPr>
          <p:cNvGraphicFramePr>
            <a:graphicFrameLocks noGrp="1"/>
          </p:cNvGraphicFramePr>
          <p:nvPr>
            <p:ph sz="half" idx="1"/>
            <p:extLst>
              <p:ext uri="{D42A27DB-BD31-4B8C-83A1-F6EECF244321}">
                <p14:modId xmlns:p14="http://schemas.microsoft.com/office/powerpoint/2010/main" val="3290803228"/>
              </p:ext>
            </p:extLst>
          </p:nvPr>
        </p:nvGraphicFramePr>
        <p:xfrm>
          <a:off x="6178687" y="1594624"/>
          <a:ext cx="5181600" cy="4583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ontent Placeholder 5">
            <a:extLst>
              <a:ext uri="{FF2B5EF4-FFF2-40B4-BE49-F238E27FC236}">
                <a16:creationId xmlns:a16="http://schemas.microsoft.com/office/drawing/2014/main" id="{C862E15C-3913-4F63-A859-B4D15039F385}"/>
              </a:ext>
            </a:extLst>
          </p:cNvPr>
          <p:cNvSpPr>
            <a:spLocks noGrp="1"/>
          </p:cNvSpPr>
          <p:nvPr>
            <p:ph sz="half" idx="2"/>
          </p:nvPr>
        </p:nvSpPr>
        <p:spPr>
          <a:xfrm>
            <a:off x="857655" y="1594624"/>
            <a:ext cx="5181600" cy="4582339"/>
          </a:xfrm>
        </p:spPr>
        <p:txBody>
          <a:bodyPr>
            <a:normAutofit fontScale="77500" lnSpcReduction="20000"/>
          </a:bodyPr>
          <a:lstStyle/>
          <a:p>
            <a:r>
              <a:rPr lang="en-US" dirty="0"/>
              <a:t>When consumers enroll in a health plan during Fall open enrollment, the inclusion of their prescribed drugs in each Plan’s formulary at a particular price point is a key decision criteria. </a:t>
            </a:r>
          </a:p>
          <a:p>
            <a:r>
              <a:rPr lang="en-US" dirty="0"/>
              <a:t>Consumers have right to expect that the representation of their drug’s coverage will be honored over the course of the plan year by the Plan and its Pharmacy Benefit Manager (PBM).</a:t>
            </a:r>
          </a:p>
          <a:p>
            <a:r>
              <a:rPr lang="en-US" dirty="0"/>
              <a:t>Plans and their PBMs cannot honor that commitment, while maintaining reasonable premiums, unless the Manufacturers are also bound to honor price commitments over the same period.  </a:t>
            </a:r>
          </a:p>
          <a:p>
            <a:endParaRPr lang="en-US" dirty="0"/>
          </a:p>
        </p:txBody>
      </p:sp>
    </p:spTree>
    <p:extLst>
      <p:ext uri="{BB962C8B-B14F-4D97-AF65-F5344CB8AC3E}">
        <p14:creationId xmlns:p14="http://schemas.microsoft.com/office/powerpoint/2010/main" val="29469561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EB568-1C59-402D-8F6E-5DD247272567}"/>
              </a:ext>
            </a:extLst>
          </p:cNvPr>
          <p:cNvSpPr>
            <a:spLocks noGrp="1"/>
          </p:cNvSpPr>
          <p:nvPr>
            <p:ph type="title"/>
          </p:nvPr>
        </p:nvSpPr>
        <p:spPr/>
        <p:txBody>
          <a:bodyPr/>
          <a:lstStyle/>
          <a:p>
            <a:pPr algn="ctr"/>
            <a:r>
              <a:rPr lang="en-US" dirty="0"/>
              <a:t>The Essence of HF58- Price Transparency </a:t>
            </a:r>
          </a:p>
        </p:txBody>
      </p:sp>
      <p:pic>
        <p:nvPicPr>
          <p:cNvPr id="6" name="Content Placeholder 5">
            <a:extLst>
              <a:ext uri="{FF2B5EF4-FFF2-40B4-BE49-F238E27FC236}">
                <a16:creationId xmlns:a16="http://schemas.microsoft.com/office/drawing/2014/main" id="{63618728-DF8A-45FE-AB4A-BCD5E20B4A8F}"/>
              </a:ext>
            </a:extLst>
          </p:cNvPr>
          <p:cNvPicPr>
            <a:picLocks noGrp="1" noChangeAspect="1"/>
          </p:cNvPicPr>
          <p:nvPr>
            <p:ph sz="half" idx="1"/>
          </p:nvPr>
        </p:nvPicPr>
        <p:blipFill>
          <a:blip r:embed="rId2"/>
          <a:stretch>
            <a:fillRect/>
          </a:stretch>
        </p:blipFill>
        <p:spPr>
          <a:xfrm>
            <a:off x="838200" y="1593850"/>
            <a:ext cx="3544575" cy="4583113"/>
          </a:xfrm>
          <a:prstGeom prst="rect">
            <a:avLst/>
          </a:prstGeom>
        </p:spPr>
      </p:pic>
      <p:sp>
        <p:nvSpPr>
          <p:cNvPr id="4" name="Content Placeholder 3">
            <a:extLst>
              <a:ext uri="{FF2B5EF4-FFF2-40B4-BE49-F238E27FC236}">
                <a16:creationId xmlns:a16="http://schemas.microsoft.com/office/drawing/2014/main" id="{BF03F5DB-BF5E-4E17-8CB9-4732DCEB84DB}"/>
              </a:ext>
            </a:extLst>
          </p:cNvPr>
          <p:cNvSpPr>
            <a:spLocks noGrp="1"/>
          </p:cNvSpPr>
          <p:nvPr>
            <p:ph sz="half" idx="2"/>
          </p:nvPr>
        </p:nvSpPr>
        <p:spPr>
          <a:xfrm>
            <a:off x="4728411" y="1594624"/>
            <a:ext cx="6625389" cy="4582339"/>
          </a:xfrm>
        </p:spPr>
        <p:txBody>
          <a:bodyPr>
            <a:normAutofit fontScale="85000" lnSpcReduction="20000"/>
          </a:bodyPr>
          <a:lstStyle/>
          <a:p>
            <a:r>
              <a:rPr lang="en-US" dirty="0"/>
              <a:t>Every January, as soon as the Plans and their Formularies are locked in, the drug manufacturers all raise their prices. </a:t>
            </a:r>
          </a:p>
          <a:p>
            <a:r>
              <a:rPr lang="en-US" dirty="0"/>
              <a:t>How can we expect the Plans and their PBMs to honor their drug formularies when the manufacturers raise their prices as soon as the Plans go into effect?</a:t>
            </a:r>
          </a:p>
          <a:p>
            <a:r>
              <a:rPr lang="en-US" dirty="0"/>
              <a:t>HF57 would require the Manufacturers to notify the Plans and PBMs of their price increases, in advance, (Article 1) so that the Plans and PBMs can bake next year’s drug prices into their plan formularies and then honor them (Article 2). </a:t>
            </a:r>
          </a:p>
          <a:p>
            <a:r>
              <a:rPr lang="en-US" dirty="0"/>
              <a:t>HF57 does </a:t>
            </a:r>
            <a:r>
              <a:rPr lang="en-US" u="sng" dirty="0"/>
              <a:t>not</a:t>
            </a:r>
            <a:r>
              <a:rPr lang="en-US" dirty="0"/>
              <a:t> restrict the ability of Manufacturers to set their own prices.  </a:t>
            </a:r>
          </a:p>
        </p:txBody>
      </p:sp>
    </p:spTree>
    <p:extLst>
      <p:ext uri="{BB962C8B-B14F-4D97-AF65-F5344CB8AC3E}">
        <p14:creationId xmlns:p14="http://schemas.microsoft.com/office/powerpoint/2010/main" val="670814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45164-B3A6-4180-B50D-928DC3CE6098}"/>
              </a:ext>
            </a:extLst>
          </p:cNvPr>
          <p:cNvSpPr>
            <a:spLocks noGrp="1"/>
          </p:cNvSpPr>
          <p:nvPr>
            <p:ph type="ctrTitle"/>
          </p:nvPr>
        </p:nvSpPr>
        <p:spPr/>
        <p:txBody>
          <a:bodyPr/>
          <a:lstStyle/>
          <a:p>
            <a:r>
              <a:rPr lang="en-US" dirty="0"/>
              <a:t>Overview</a:t>
            </a:r>
          </a:p>
        </p:txBody>
      </p:sp>
      <p:sp>
        <p:nvSpPr>
          <p:cNvPr id="3" name="Text Placeholder 2">
            <a:extLst>
              <a:ext uri="{FF2B5EF4-FFF2-40B4-BE49-F238E27FC236}">
                <a16:creationId xmlns:a16="http://schemas.microsoft.com/office/drawing/2014/main" id="{77A3AF97-27B1-4CB2-9FF8-6F62E665AEDC}"/>
              </a:ext>
            </a:extLst>
          </p:cNvPr>
          <p:cNvSpPr>
            <a:spLocks noGrp="1"/>
          </p:cNvSpPr>
          <p:nvPr>
            <p:ph type="body" sz="quarter" idx="18"/>
          </p:nvPr>
        </p:nvSpPr>
        <p:spPr/>
        <p:txBody>
          <a:bodyPr/>
          <a:lstStyle/>
          <a:p>
            <a:r>
              <a:rPr lang="en-US" dirty="0"/>
              <a:t>The Big Picture</a:t>
            </a:r>
          </a:p>
        </p:txBody>
      </p:sp>
      <p:sp>
        <p:nvSpPr>
          <p:cNvPr id="4" name="Picture Placeholder 3" descr="Picture placeholder">
            <a:extLst>
              <a:ext uri="{FF2B5EF4-FFF2-40B4-BE49-F238E27FC236}">
                <a16:creationId xmlns:a16="http://schemas.microsoft.com/office/drawing/2014/main" id="{59ED2484-5F67-4806-9B9D-19D3646546CE}"/>
              </a:ext>
            </a:extLst>
          </p:cNvPr>
          <p:cNvSpPr>
            <a:spLocks noGrp="1"/>
          </p:cNvSpPr>
          <p:nvPr>
            <p:ph type="pic" sz="quarter" idx="13"/>
          </p:nvPr>
        </p:nvSpPr>
        <p:spPr/>
      </p:sp>
      <p:pic>
        <p:nvPicPr>
          <p:cNvPr id="5" name="Picture 4" descr="The State Seal and Minnesota House of Representatives">
            <a:extLst>
              <a:ext uri="{FF2B5EF4-FFF2-40B4-BE49-F238E27FC236}">
                <a16:creationId xmlns:a16="http://schemas.microsoft.com/office/drawing/2014/main" id="{2EBCFC97-FA90-4E7D-80E6-DA4241B884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2395" y="168730"/>
            <a:ext cx="5937516" cy="1264923"/>
          </a:xfrm>
          <a:prstGeom prst="rect">
            <a:avLst/>
          </a:prstGeom>
        </p:spPr>
      </p:pic>
    </p:spTree>
    <p:extLst>
      <p:ext uri="{BB962C8B-B14F-4D97-AF65-F5344CB8AC3E}">
        <p14:creationId xmlns:p14="http://schemas.microsoft.com/office/powerpoint/2010/main" val="12007157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24A18D-D80A-4138-A3E0-82499CFED17A}"/>
              </a:ext>
            </a:extLst>
          </p:cNvPr>
          <p:cNvSpPr>
            <a:spLocks noGrp="1"/>
          </p:cNvSpPr>
          <p:nvPr>
            <p:ph type="title"/>
          </p:nvPr>
        </p:nvSpPr>
        <p:spPr/>
        <p:txBody>
          <a:bodyPr/>
          <a:lstStyle/>
          <a:p>
            <a:pPr algn="ctr"/>
            <a:r>
              <a:rPr lang="en-US" dirty="0"/>
              <a:t>Drug Price Filing Requirements of HF58</a:t>
            </a:r>
          </a:p>
        </p:txBody>
      </p:sp>
      <p:sp>
        <p:nvSpPr>
          <p:cNvPr id="6" name="Content Placeholder 5">
            <a:extLst>
              <a:ext uri="{FF2B5EF4-FFF2-40B4-BE49-F238E27FC236}">
                <a16:creationId xmlns:a16="http://schemas.microsoft.com/office/drawing/2014/main" id="{7D94786A-34B8-46EE-BDAD-BBCDD9C30DBA}"/>
              </a:ext>
            </a:extLst>
          </p:cNvPr>
          <p:cNvSpPr>
            <a:spLocks noGrp="1"/>
          </p:cNvSpPr>
          <p:nvPr>
            <p:ph idx="1"/>
          </p:nvPr>
        </p:nvSpPr>
        <p:spPr>
          <a:xfrm>
            <a:off x="838200" y="1594624"/>
            <a:ext cx="10515600" cy="4815904"/>
          </a:xfrm>
        </p:spPr>
        <p:txBody>
          <a:bodyPr>
            <a:normAutofit fontScale="85000" lnSpcReduction="20000"/>
          </a:bodyPr>
          <a:lstStyle/>
          <a:p>
            <a:r>
              <a:rPr lang="en-US" dirty="0"/>
              <a:t>HF 58 Requires Drug Manufacturers to notify the Minnesota Department of Health of their list price increases in advance and directs MDH to publish those prices to the public</a:t>
            </a:r>
          </a:p>
          <a:p>
            <a:pPr lvl="1"/>
            <a:r>
              <a:rPr lang="en-US" dirty="0"/>
              <a:t>WAC (Wholesale Acquisition Cost)</a:t>
            </a:r>
          </a:p>
          <a:p>
            <a:pPr lvl="2"/>
            <a:r>
              <a:rPr lang="en-US" dirty="0"/>
              <a:t>Nominally, the Wholesale Acquisition Cost is  the “List Price” for sales by the Manufacturer to Wholesalers.</a:t>
            </a:r>
          </a:p>
          <a:p>
            <a:pPr lvl="2"/>
            <a:r>
              <a:rPr lang="en-US" dirty="0"/>
              <a:t>In practice it is also the “reference price” used to calculate discounts, rebates and commissions throughout the drug value chain.</a:t>
            </a:r>
          </a:p>
          <a:p>
            <a:pPr lvl="1"/>
            <a:r>
              <a:rPr lang="en-US" dirty="0"/>
              <a:t>AWP (Average Wholesale Price)</a:t>
            </a:r>
          </a:p>
          <a:p>
            <a:pPr lvl="2"/>
            <a:r>
              <a:rPr lang="en-US" dirty="0"/>
              <a:t>Nominally, Average Wholesale Price is the “Suggested Retail Price” of the drug.</a:t>
            </a:r>
          </a:p>
          <a:p>
            <a:pPr lvl="2"/>
            <a:r>
              <a:rPr lang="en-US" dirty="0"/>
              <a:t>In practice, it roughly guides the price at which the Wholesalers sell to the Retailers and the PBMs reimburse the Retailers.</a:t>
            </a:r>
          </a:p>
          <a:p>
            <a:pPr lvl="1"/>
            <a:r>
              <a:rPr lang="en-US" dirty="0"/>
              <a:t>Both WAC and AWP are starting points for negotiation</a:t>
            </a:r>
          </a:p>
          <a:p>
            <a:pPr lvl="1"/>
            <a:r>
              <a:rPr lang="en-US" dirty="0"/>
              <a:t>Both WAC and AWP are established by the Manufacturers</a:t>
            </a:r>
          </a:p>
          <a:p>
            <a:pPr lvl="1"/>
            <a:r>
              <a:rPr lang="en-US" dirty="0"/>
              <a:t>Over half of brand name drug purchases by patients are at prices tied to the WAC through co-insurance payments expressed as a percentage of the WAC.</a:t>
            </a:r>
          </a:p>
          <a:p>
            <a:pPr lvl="1"/>
            <a:r>
              <a:rPr lang="en-US" dirty="0"/>
              <a:t>These reference prices are widely disseminated throughout the trade by drug data aggregators such as First Data Bank and Wolters-Kluwer (Medi-Span)</a:t>
            </a:r>
          </a:p>
          <a:p>
            <a:pPr lvl="1"/>
            <a:r>
              <a:rPr lang="en-US" dirty="0"/>
              <a:t>They are not “Trade Secrets” in any sense of the word</a:t>
            </a:r>
          </a:p>
          <a:p>
            <a:endParaRPr lang="en-US" dirty="0"/>
          </a:p>
          <a:p>
            <a:endParaRPr lang="en-US" dirty="0"/>
          </a:p>
        </p:txBody>
      </p:sp>
    </p:spTree>
    <p:extLst>
      <p:ext uri="{BB962C8B-B14F-4D97-AF65-F5344CB8AC3E}">
        <p14:creationId xmlns:p14="http://schemas.microsoft.com/office/powerpoint/2010/main" val="551496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71227DC8-965C-4153-AFD5-22C4EB10EEC4}"/>
              </a:ext>
            </a:extLst>
          </p:cNvPr>
          <p:cNvSpPr>
            <a:spLocks noGrp="1"/>
          </p:cNvSpPr>
          <p:nvPr>
            <p:ph type="title"/>
          </p:nvPr>
        </p:nvSpPr>
        <p:spPr/>
        <p:txBody>
          <a:bodyPr>
            <a:normAutofit fontScale="90000"/>
          </a:bodyPr>
          <a:lstStyle/>
          <a:p>
            <a:pPr algn="ctr"/>
            <a:r>
              <a:rPr lang="en-US" dirty="0"/>
              <a:t>WAC and AWP in The Pharmaceutical Value Chain</a:t>
            </a:r>
          </a:p>
        </p:txBody>
      </p:sp>
      <p:pic>
        <p:nvPicPr>
          <p:cNvPr id="2" name="Picture 1">
            <a:extLst>
              <a:ext uri="{FF2B5EF4-FFF2-40B4-BE49-F238E27FC236}">
                <a16:creationId xmlns:a16="http://schemas.microsoft.com/office/drawing/2014/main" id="{288DB2CC-2622-4836-A519-5D4352505184}"/>
              </a:ext>
            </a:extLst>
          </p:cNvPr>
          <p:cNvPicPr>
            <a:picLocks noChangeAspect="1"/>
          </p:cNvPicPr>
          <p:nvPr/>
        </p:nvPicPr>
        <p:blipFill>
          <a:blip r:embed="rId2"/>
          <a:stretch>
            <a:fillRect/>
          </a:stretch>
        </p:blipFill>
        <p:spPr>
          <a:xfrm>
            <a:off x="4765667" y="1440693"/>
            <a:ext cx="6574474" cy="4736272"/>
          </a:xfrm>
          <a:prstGeom prst="rect">
            <a:avLst/>
          </a:prstGeom>
        </p:spPr>
      </p:pic>
      <p:sp>
        <p:nvSpPr>
          <p:cNvPr id="3" name="Rectangle 2">
            <a:extLst>
              <a:ext uri="{FF2B5EF4-FFF2-40B4-BE49-F238E27FC236}">
                <a16:creationId xmlns:a16="http://schemas.microsoft.com/office/drawing/2014/main" id="{B0C355FF-0FB0-4295-AF63-B47AF96CAF2B}"/>
              </a:ext>
            </a:extLst>
          </p:cNvPr>
          <p:cNvSpPr/>
          <p:nvPr/>
        </p:nvSpPr>
        <p:spPr>
          <a:xfrm>
            <a:off x="8724111" y="4262512"/>
            <a:ext cx="539177" cy="20560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200" dirty="0"/>
              <a:t>PSAO</a:t>
            </a:r>
          </a:p>
        </p:txBody>
      </p:sp>
      <p:sp>
        <p:nvSpPr>
          <p:cNvPr id="6" name="Rectangle 5">
            <a:extLst>
              <a:ext uri="{FF2B5EF4-FFF2-40B4-BE49-F238E27FC236}">
                <a16:creationId xmlns:a16="http://schemas.microsoft.com/office/drawing/2014/main" id="{1B551DFA-6F86-4D7B-B4CD-A6CB9F67500B}"/>
              </a:ext>
            </a:extLst>
          </p:cNvPr>
          <p:cNvSpPr/>
          <p:nvPr/>
        </p:nvSpPr>
        <p:spPr>
          <a:xfrm>
            <a:off x="5955233" y="3910614"/>
            <a:ext cx="539178" cy="20560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200" dirty="0"/>
              <a:t>GPO</a:t>
            </a:r>
          </a:p>
        </p:txBody>
      </p:sp>
      <p:sp>
        <p:nvSpPr>
          <p:cNvPr id="7" name="Rectangle 6">
            <a:extLst>
              <a:ext uri="{FF2B5EF4-FFF2-40B4-BE49-F238E27FC236}">
                <a16:creationId xmlns:a16="http://schemas.microsoft.com/office/drawing/2014/main" id="{201D8EC6-B05B-4C40-A15D-ED3F7B40B684}"/>
              </a:ext>
            </a:extLst>
          </p:cNvPr>
          <p:cNvSpPr/>
          <p:nvPr/>
        </p:nvSpPr>
        <p:spPr>
          <a:xfrm>
            <a:off x="7623564" y="2707690"/>
            <a:ext cx="470516" cy="177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200" dirty="0"/>
              <a:t>GPO</a:t>
            </a:r>
          </a:p>
        </p:txBody>
      </p:sp>
      <p:sp>
        <p:nvSpPr>
          <p:cNvPr id="8" name="Rectangle 7">
            <a:extLst>
              <a:ext uri="{FF2B5EF4-FFF2-40B4-BE49-F238E27FC236}">
                <a16:creationId xmlns:a16="http://schemas.microsoft.com/office/drawing/2014/main" id="{6D873EB0-A276-4E79-AB4B-8CDAD41585BC}"/>
              </a:ext>
            </a:extLst>
          </p:cNvPr>
          <p:cNvSpPr/>
          <p:nvPr/>
        </p:nvSpPr>
        <p:spPr>
          <a:xfrm>
            <a:off x="10032809" y="4648497"/>
            <a:ext cx="693265" cy="20566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200" dirty="0" err="1"/>
              <a:t>GoodRx</a:t>
            </a:r>
            <a:endParaRPr lang="en-US" sz="1200" dirty="0"/>
          </a:p>
        </p:txBody>
      </p:sp>
      <p:cxnSp>
        <p:nvCxnSpPr>
          <p:cNvPr id="5" name="Connector: Elbow 4">
            <a:extLst>
              <a:ext uri="{FF2B5EF4-FFF2-40B4-BE49-F238E27FC236}">
                <a16:creationId xmlns:a16="http://schemas.microsoft.com/office/drawing/2014/main" id="{C0561DC8-49DB-48E2-9257-58338C0D52CC}"/>
              </a:ext>
            </a:extLst>
          </p:cNvPr>
          <p:cNvCxnSpPr>
            <a:cxnSpLocks/>
          </p:cNvCxnSpPr>
          <p:nvPr/>
        </p:nvCxnSpPr>
        <p:spPr>
          <a:xfrm rot="16200000" flipH="1">
            <a:off x="9837197" y="4106252"/>
            <a:ext cx="830793" cy="253700"/>
          </a:xfrm>
          <a:prstGeom prst="bentConnector3">
            <a:avLst/>
          </a:prstGeom>
          <a:ln w="15875">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8F78C25E-A97B-4AFF-942A-32B07F903018}"/>
              </a:ext>
            </a:extLst>
          </p:cNvPr>
          <p:cNvCxnSpPr>
            <a:cxnSpLocks/>
            <a:stCxn id="8" idx="1"/>
          </p:cNvCxnSpPr>
          <p:nvPr/>
        </p:nvCxnSpPr>
        <p:spPr>
          <a:xfrm rot="10800000">
            <a:off x="8560353" y="4572003"/>
            <a:ext cx="1472457" cy="179329"/>
          </a:xfrm>
          <a:prstGeom prst="bentConnector3">
            <a:avLst>
              <a:gd name="adj1" fmla="val 80390"/>
            </a:avLst>
          </a:prstGeom>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61C66C86-DE13-4AE7-89D2-7923D6C1890D}"/>
              </a:ext>
            </a:extLst>
          </p:cNvPr>
          <p:cNvCxnSpPr>
            <a:cxnSpLocks/>
          </p:cNvCxnSpPr>
          <p:nvPr/>
        </p:nvCxnSpPr>
        <p:spPr>
          <a:xfrm rot="10800000" flipV="1">
            <a:off x="7937777" y="4751329"/>
            <a:ext cx="2095036" cy="445949"/>
          </a:xfrm>
          <a:prstGeom prst="bentConnector3">
            <a:avLst>
              <a:gd name="adj1" fmla="val 75073"/>
            </a:avLst>
          </a:prstGeom>
        </p:spPr>
        <p:style>
          <a:lnRef idx="1">
            <a:schemeClr val="accent1"/>
          </a:lnRef>
          <a:fillRef idx="0">
            <a:schemeClr val="accent1"/>
          </a:fillRef>
          <a:effectRef idx="0">
            <a:schemeClr val="accent1"/>
          </a:effectRef>
          <a:fontRef idx="minor">
            <a:schemeClr val="tx1"/>
          </a:fontRef>
        </p:style>
      </p:cxnSp>
      <p:sp>
        <p:nvSpPr>
          <p:cNvPr id="16" name="Content Placeholder 15">
            <a:extLst>
              <a:ext uri="{FF2B5EF4-FFF2-40B4-BE49-F238E27FC236}">
                <a16:creationId xmlns:a16="http://schemas.microsoft.com/office/drawing/2014/main" id="{975E0213-8B30-4682-BA9C-6EC0001F2BFA}"/>
              </a:ext>
            </a:extLst>
          </p:cNvPr>
          <p:cNvSpPr>
            <a:spLocks noGrp="1"/>
          </p:cNvSpPr>
          <p:nvPr>
            <p:ph idx="1"/>
          </p:nvPr>
        </p:nvSpPr>
        <p:spPr>
          <a:xfrm>
            <a:off x="838199" y="1335281"/>
            <a:ext cx="4156337" cy="4841683"/>
          </a:xfrm>
        </p:spPr>
        <p:txBody>
          <a:bodyPr>
            <a:normAutofit fontScale="62500" lnSpcReduction="20000"/>
          </a:bodyPr>
          <a:lstStyle/>
          <a:p>
            <a:r>
              <a:rPr lang="en-US" dirty="0"/>
              <a:t>The Drug Value Chain is exceptionally complex.</a:t>
            </a:r>
          </a:p>
          <a:p>
            <a:r>
              <a:rPr lang="en-US" dirty="0"/>
              <a:t>Drug Manufacturers only net about half of their gross “Wholesale Acquisition Cost” (WAC) on average.</a:t>
            </a:r>
          </a:p>
          <a:p>
            <a:r>
              <a:rPr lang="en-US" dirty="0"/>
              <a:t>Much of the balance is absorbed by the myriad of intermediaries in the value chain that lie between the manufacturer and the patient. </a:t>
            </a:r>
          </a:p>
          <a:p>
            <a:r>
              <a:rPr lang="en-US" dirty="0"/>
              <a:t>At every step in the process, the discounts, rebates or commissions earned by intermediaries are expressed as a percentage of the WAC or the AWP (Average Wholesale Price).</a:t>
            </a:r>
          </a:p>
          <a:p>
            <a:r>
              <a:rPr lang="en-US" dirty="0"/>
              <a:t>Over half of all patients prescribed expensive brand name drugs pay a coinsurance amount that is expressed as a percentage of the WAC. </a:t>
            </a:r>
          </a:p>
        </p:txBody>
      </p:sp>
    </p:spTree>
    <p:extLst>
      <p:ext uri="{BB962C8B-B14F-4D97-AF65-F5344CB8AC3E}">
        <p14:creationId xmlns:p14="http://schemas.microsoft.com/office/powerpoint/2010/main" val="2692783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F03E6-1911-4966-8ACC-1862B1C56D20}"/>
              </a:ext>
            </a:extLst>
          </p:cNvPr>
          <p:cNvSpPr>
            <a:spLocks noGrp="1"/>
          </p:cNvSpPr>
          <p:nvPr>
            <p:ph type="title"/>
          </p:nvPr>
        </p:nvSpPr>
        <p:spPr/>
        <p:txBody>
          <a:bodyPr/>
          <a:lstStyle/>
          <a:p>
            <a:pPr algn="ctr"/>
            <a:r>
              <a:rPr lang="en-US" dirty="0"/>
              <a:t>Outstanding Issues</a:t>
            </a:r>
          </a:p>
        </p:txBody>
      </p:sp>
      <p:sp>
        <p:nvSpPr>
          <p:cNvPr id="3" name="Content Placeholder 2">
            <a:extLst>
              <a:ext uri="{FF2B5EF4-FFF2-40B4-BE49-F238E27FC236}">
                <a16:creationId xmlns:a16="http://schemas.microsoft.com/office/drawing/2014/main" id="{A4910181-FC27-42ED-93CD-5C8925B59B9E}"/>
              </a:ext>
            </a:extLst>
          </p:cNvPr>
          <p:cNvSpPr>
            <a:spLocks noGrp="1"/>
          </p:cNvSpPr>
          <p:nvPr>
            <p:ph idx="1"/>
          </p:nvPr>
        </p:nvSpPr>
        <p:spPr/>
        <p:txBody>
          <a:bodyPr/>
          <a:lstStyle/>
          <a:p>
            <a:r>
              <a:rPr lang="en-US" dirty="0"/>
              <a:t>Exclusion for wholesaler convenience repackaging operations</a:t>
            </a:r>
          </a:p>
          <a:p>
            <a:r>
              <a:rPr lang="en-US" dirty="0"/>
              <a:t>Access to specified drug codes</a:t>
            </a:r>
          </a:p>
          <a:p>
            <a:pPr lvl="1"/>
            <a:r>
              <a:rPr lang="en-US" dirty="0"/>
              <a:t>ATC (Anatomical Therapeutic Chemical Class) </a:t>
            </a:r>
          </a:p>
          <a:p>
            <a:pPr lvl="2"/>
            <a:r>
              <a:rPr lang="en-US" dirty="0"/>
              <a:t>Non-Proprietary (WHO Standard)</a:t>
            </a:r>
          </a:p>
          <a:p>
            <a:pPr lvl="2"/>
            <a:r>
              <a:rPr lang="en-US" dirty="0"/>
              <a:t>Most Manufacturers don’t carry ATC in their own databases</a:t>
            </a:r>
          </a:p>
          <a:p>
            <a:pPr lvl="1"/>
            <a:r>
              <a:rPr lang="en-US" dirty="0"/>
              <a:t>GPI (Generic Product Identifier)</a:t>
            </a:r>
          </a:p>
          <a:p>
            <a:pPr lvl="2"/>
            <a:r>
              <a:rPr lang="en-US" dirty="0"/>
              <a:t>Matches chemically identical drugs</a:t>
            </a:r>
          </a:p>
          <a:p>
            <a:pPr lvl="2"/>
            <a:r>
              <a:rPr lang="en-US" dirty="0"/>
              <a:t>Proprietary to Wolters-Kluwer (Medi-span) There may be licensing issues</a:t>
            </a:r>
          </a:p>
          <a:p>
            <a:pPr lvl="2"/>
            <a:r>
              <a:rPr lang="en-US" dirty="0"/>
              <a:t>Most Manufacturers don’t carry GPI in their own databases</a:t>
            </a:r>
          </a:p>
          <a:p>
            <a:pPr lvl="1"/>
            <a:r>
              <a:rPr lang="en-US" dirty="0"/>
              <a:t>Should Generic Drugs be excluded?</a:t>
            </a:r>
          </a:p>
        </p:txBody>
      </p:sp>
    </p:spTree>
    <p:extLst>
      <p:ext uri="{BB962C8B-B14F-4D97-AF65-F5344CB8AC3E}">
        <p14:creationId xmlns:p14="http://schemas.microsoft.com/office/powerpoint/2010/main" val="746703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88F55-3689-44E9-B2E0-5672C6F7CA61}"/>
              </a:ext>
            </a:extLst>
          </p:cNvPr>
          <p:cNvSpPr>
            <a:spLocks noGrp="1"/>
          </p:cNvSpPr>
          <p:nvPr>
            <p:ph type="title"/>
          </p:nvPr>
        </p:nvSpPr>
        <p:spPr/>
        <p:txBody>
          <a:bodyPr/>
          <a:lstStyle/>
          <a:p>
            <a:pPr algn="l"/>
            <a:r>
              <a:rPr lang="en-US" dirty="0"/>
              <a:t>HF 58 Key Stakeholders</a:t>
            </a:r>
          </a:p>
        </p:txBody>
      </p:sp>
      <p:sp>
        <p:nvSpPr>
          <p:cNvPr id="3" name="Content Placeholder 2">
            <a:extLst>
              <a:ext uri="{FF2B5EF4-FFF2-40B4-BE49-F238E27FC236}">
                <a16:creationId xmlns:a16="http://schemas.microsoft.com/office/drawing/2014/main" id="{2B4ED37F-CDB2-43FE-8795-476534BDCDDC}"/>
              </a:ext>
            </a:extLst>
          </p:cNvPr>
          <p:cNvSpPr>
            <a:spLocks noGrp="1"/>
          </p:cNvSpPr>
          <p:nvPr>
            <p:ph idx="1"/>
          </p:nvPr>
        </p:nvSpPr>
        <p:spPr/>
        <p:txBody>
          <a:bodyPr>
            <a:normAutofit fontScale="85000" lnSpcReduction="20000"/>
          </a:bodyPr>
          <a:lstStyle/>
          <a:p>
            <a:r>
              <a:rPr lang="en-US" dirty="0"/>
              <a:t>The Key Stakeholders consulted in the Development of HF58 include:</a:t>
            </a:r>
          </a:p>
          <a:p>
            <a:pPr lvl="1"/>
            <a:r>
              <a:rPr lang="en-US" dirty="0"/>
              <a:t>Minnesota Department of Health</a:t>
            </a:r>
          </a:p>
          <a:p>
            <a:pPr lvl="1"/>
            <a:r>
              <a:rPr lang="en-US" dirty="0"/>
              <a:t>Pharmacy Benefit Managers</a:t>
            </a:r>
          </a:p>
          <a:p>
            <a:pPr lvl="2"/>
            <a:r>
              <a:rPr lang="en-US" dirty="0"/>
              <a:t>Prime Therapeutics</a:t>
            </a:r>
          </a:p>
          <a:p>
            <a:pPr lvl="2"/>
            <a:r>
              <a:rPr lang="en-US" dirty="0"/>
              <a:t>Cigna/Express </a:t>
            </a:r>
            <a:r>
              <a:rPr lang="en-US" dirty="0" err="1"/>
              <a:t>Scipts</a:t>
            </a:r>
            <a:endParaRPr lang="en-US" dirty="0"/>
          </a:p>
          <a:p>
            <a:pPr lvl="2"/>
            <a:r>
              <a:rPr lang="en-US" dirty="0"/>
              <a:t>OptumRx</a:t>
            </a:r>
          </a:p>
          <a:p>
            <a:pPr lvl="1"/>
            <a:r>
              <a:rPr lang="en-US" dirty="0"/>
              <a:t>Health Plans</a:t>
            </a:r>
          </a:p>
          <a:p>
            <a:pPr lvl="2"/>
            <a:r>
              <a:rPr lang="en-US" dirty="0"/>
              <a:t>Health Partners</a:t>
            </a:r>
          </a:p>
          <a:p>
            <a:pPr lvl="2"/>
            <a:r>
              <a:rPr lang="en-US" dirty="0"/>
              <a:t>Blue Cross/Blue Shield MN</a:t>
            </a:r>
          </a:p>
          <a:p>
            <a:pPr lvl="1"/>
            <a:r>
              <a:rPr lang="en-US" dirty="0"/>
              <a:t>Manufacturers</a:t>
            </a:r>
          </a:p>
          <a:p>
            <a:pPr lvl="2"/>
            <a:r>
              <a:rPr lang="en-US" dirty="0" err="1"/>
              <a:t>PHrMA</a:t>
            </a:r>
            <a:endParaRPr lang="en-US" dirty="0"/>
          </a:p>
          <a:p>
            <a:pPr lvl="2"/>
            <a:r>
              <a:rPr lang="en-US" dirty="0"/>
              <a:t>Generic Manufacturers</a:t>
            </a:r>
          </a:p>
          <a:p>
            <a:pPr lvl="1"/>
            <a:r>
              <a:rPr lang="en-US" dirty="0"/>
              <a:t>Wholesalers</a:t>
            </a:r>
          </a:p>
          <a:p>
            <a:pPr lvl="2"/>
            <a:r>
              <a:rPr lang="en-US" dirty="0"/>
              <a:t>Amerisource Bergen</a:t>
            </a:r>
          </a:p>
          <a:p>
            <a:r>
              <a:rPr lang="en-US" dirty="0"/>
              <a:t>Testifiers</a:t>
            </a:r>
          </a:p>
          <a:p>
            <a:pPr lvl="1"/>
            <a:r>
              <a:rPr lang="en-US" dirty="0"/>
              <a:t>Prime Therapeutics</a:t>
            </a:r>
          </a:p>
          <a:p>
            <a:pPr lvl="1"/>
            <a:endParaRPr lang="en-US" dirty="0"/>
          </a:p>
        </p:txBody>
      </p:sp>
    </p:spTree>
    <p:extLst>
      <p:ext uri="{BB962C8B-B14F-4D97-AF65-F5344CB8AC3E}">
        <p14:creationId xmlns:p14="http://schemas.microsoft.com/office/powerpoint/2010/main" val="3964294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B5BC4-2DDF-4D8A-90E6-C2CA85B77A7C}"/>
              </a:ext>
            </a:extLst>
          </p:cNvPr>
          <p:cNvSpPr>
            <a:spLocks noGrp="1"/>
          </p:cNvSpPr>
          <p:nvPr>
            <p:ph type="title"/>
          </p:nvPr>
        </p:nvSpPr>
        <p:spPr/>
        <p:txBody>
          <a:bodyPr/>
          <a:lstStyle/>
          <a:p>
            <a:pPr algn="l"/>
            <a:r>
              <a:rPr lang="en-US" dirty="0"/>
              <a:t>HF 58 Reference Materials</a:t>
            </a:r>
          </a:p>
        </p:txBody>
      </p:sp>
      <p:sp>
        <p:nvSpPr>
          <p:cNvPr id="3" name="Content Placeholder 2">
            <a:extLst>
              <a:ext uri="{FF2B5EF4-FFF2-40B4-BE49-F238E27FC236}">
                <a16:creationId xmlns:a16="http://schemas.microsoft.com/office/drawing/2014/main" id="{FC9F93AB-1CEC-4C91-8055-4C075D8FC9F1}"/>
              </a:ext>
            </a:extLst>
          </p:cNvPr>
          <p:cNvSpPr>
            <a:spLocks noGrp="1"/>
          </p:cNvSpPr>
          <p:nvPr>
            <p:ph idx="1"/>
          </p:nvPr>
        </p:nvSpPr>
        <p:spPr/>
        <p:txBody>
          <a:bodyPr>
            <a:normAutofit/>
          </a:bodyPr>
          <a:lstStyle/>
          <a:p>
            <a:r>
              <a:rPr lang="en-US" sz="2000" dirty="0">
                <a:hlinkClick r:id="rId2"/>
              </a:rPr>
              <a:t>The Prescription Drug Landscape, Explored </a:t>
            </a:r>
            <a:r>
              <a:rPr lang="en-US" sz="2000" dirty="0"/>
              <a:t>(Pew Trusts)</a:t>
            </a:r>
          </a:p>
          <a:p>
            <a:r>
              <a:rPr lang="en-US" sz="2000" dirty="0">
                <a:hlinkClick r:id="rId3"/>
              </a:rPr>
              <a:t>A TANGLED WEB: AN EXAMINATION OF THE DRUG SUPPLY AND PAYMENT CHAINS</a:t>
            </a:r>
            <a:r>
              <a:rPr lang="en-US" sz="2000" dirty="0"/>
              <a:t> (US Senate Report)</a:t>
            </a:r>
          </a:p>
          <a:p>
            <a:r>
              <a:rPr lang="en-US" sz="2000" dirty="0">
                <a:hlinkClick r:id="rId4"/>
              </a:rPr>
              <a:t>Report of the Minnesota Attorney General’s Advisory Task Force on Lowering Pharmaceutical Drug Prices </a:t>
            </a:r>
            <a:r>
              <a:rPr lang="en-US" sz="2000" dirty="0"/>
              <a:t>(MN Attorney General)</a:t>
            </a:r>
          </a:p>
          <a:p>
            <a:r>
              <a:rPr lang="en-US" sz="2000" dirty="0">
                <a:hlinkClick r:id="rId5"/>
              </a:rPr>
              <a:t>Drug Channels </a:t>
            </a:r>
            <a:r>
              <a:rPr lang="en-US" sz="2000" dirty="0"/>
              <a:t>(Adam Fein)</a:t>
            </a:r>
          </a:p>
          <a:p>
            <a:r>
              <a:rPr lang="en-US" sz="2000" dirty="0">
                <a:hlinkClick r:id="rId6"/>
              </a:rPr>
              <a:t>Patients for Affordable Drugs</a:t>
            </a:r>
            <a:endParaRPr lang="en-US" sz="2000" dirty="0"/>
          </a:p>
        </p:txBody>
      </p:sp>
    </p:spTree>
    <p:extLst>
      <p:ext uri="{BB962C8B-B14F-4D97-AF65-F5344CB8AC3E}">
        <p14:creationId xmlns:p14="http://schemas.microsoft.com/office/powerpoint/2010/main" val="2929753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73523-A83B-4104-BCE7-FF6A2C3DA1C5}"/>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784B4A0D-7441-4856-9576-B33270BE11FE}"/>
              </a:ext>
            </a:extLst>
          </p:cNvPr>
          <p:cNvSpPr>
            <a:spLocks noGrp="1"/>
          </p:cNvSpPr>
          <p:nvPr>
            <p:ph type="body" sz="quarter" idx="13"/>
          </p:nvPr>
        </p:nvSpPr>
        <p:spPr/>
        <p:txBody>
          <a:bodyPr/>
          <a:lstStyle/>
          <a:p>
            <a:endParaRPr lang="en-US"/>
          </a:p>
        </p:txBody>
      </p:sp>
      <p:pic>
        <p:nvPicPr>
          <p:cNvPr id="4" name="Picture 3" descr="The State Seal and Minnesota House of Representatives">
            <a:extLst>
              <a:ext uri="{FF2B5EF4-FFF2-40B4-BE49-F238E27FC236}">
                <a16:creationId xmlns:a16="http://schemas.microsoft.com/office/drawing/2014/main" id="{7C789593-5EE3-4332-88A1-A08EC57862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2395" y="168730"/>
            <a:ext cx="5937516" cy="1264923"/>
          </a:xfrm>
          <a:prstGeom prst="rect">
            <a:avLst/>
          </a:prstGeom>
        </p:spPr>
      </p:pic>
    </p:spTree>
    <p:extLst>
      <p:ext uri="{BB962C8B-B14F-4D97-AF65-F5344CB8AC3E}">
        <p14:creationId xmlns:p14="http://schemas.microsoft.com/office/powerpoint/2010/main" val="1445993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E735FC-6030-4258-A776-E7A81CA8690F}"/>
              </a:ext>
            </a:extLst>
          </p:cNvPr>
          <p:cNvSpPr>
            <a:spLocks noGrp="1"/>
          </p:cNvSpPr>
          <p:nvPr>
            <p:ph type="title"/>
          </p:nvPr>
        </p:nvSpPr>
        <p:spPr/>
        <p:txBody>
          <a:bodyPr/>
          <a:lstStyle/>
          <a:p>
            <a:pPr algn="ctr"/>
            <a:r>
              <a:rPr lang="en-US" dirty="0"/>
              <a:t>Why?</a:t>
            </a:r>
          </a:p>
        </p:txBody>
      </p:sp>
      <p:sp>
        <p:nvSpPr>
          <p:cNvPr id="6" name="Content Placeholder 5">
            <a:extLst>
              <a:ext uri="{FF2B5EF4-FFF2-40B4-BE49-F238E27FC236}">
                <a16:creationId xmlns:a16="http://schemas.microsoft.com/office/drawing/2014/main" id="{464EC9A2-12CB-4515-BC7B-AEFA54DCB6AB}"/>
              </a:ext>
            </a:extLst>
          </p:cNvPr>
          <p:cNvSpPr>
            <a:spLocks noGrp="1"/>
          </p:cNvSpPr>
          <p:nvPr>
            <p:ph idx="1"/>
          </p:nvPr>
        </p:nvSpPr>
        <p:spPr>
          <a:xfrm>
            <a:off x="1726058" y="1594624"/>
            <a:ext cx="8825502" cy="4582339"/>
          </a:xfrm>
        </p:spPr>
        <p:txBody>
          <a:bodyPr/>
          <a:lstStyle/>
          <a:p>
            <a:endParaRPr lang="en-US" dirty="0"/>
          </a:p>
          <a:p>
            <a:pPr marL="0" indent="0" algn="ctr">
              <a:buNone/>
            </a:pPr>
            <a:r>
              <a:rPr lang="en-US" dirty="0"/>
              <a:t>Is there anything else that we buy that can cost us hundreds or even thousands of dollars where we would feel like it’s normal and acceptable to place our order with the understanding that we’ll only learn what the price is going to be after we’ve taken delivery, while accepting an obligation to pay whatever price is asked after the fact?</a:t>
            </a:r>
          </a:p>
          <a:p>
            <a:pPr marL="0" indent="0" algn="ctr">
              <a:buNone/>
            </a:pPr>
            <a:endParaRPr lang="en-US" dirty="0"/>
          </a:p>
          <a:p>
            <a:pPr marL="0" indent="0" algn="ctr">
              <a:buNone/>
            </a:pPr>
            <a:r>
              <a:rPr lang="en-US" dirty="0"/>
              <a:t>Why do we accept this when buying healthcare?</a:t>
            </a:r>
          </a:p>
        </p:txBody>
      </p:sp>
    </p:spTree>
    <p:extLst>
      <p:ext uri="{BB962C8B-B14F-4D97-AF65-F5344CB8AC3E}">
        <p14:creationId xmlns:p14="http://schemas.microsoft.com/office/powerpoint/2010/main" val="3173330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1245F22-AC41-4B5E-A6D5-351FC5752EC2}"/>
              </a:ext>
            </a:extLst>
          </p:cNvPr>
          <p:cNvSpPr>
            <a:spLocks noGrp="1"/>
          </p:cNvSpPr>
          <p:nvPr>
            <p:ph type="title"/>
          </p:nvPr>
        </p:nvSpPr>
        <p:spPr/>
        <p:txBody>
          <a:bodyPr/>
          <a:lstStyle/>
          <a:p>
            <a:pPr algn="ctr"/>
            <a:r>
              <a:rPr lang="en-US" dirty="0"/>
              <a:t>The Big Picture</a:t>
            </a:r>
          </a:p>
        </p:txBody>
      </p:sp>
      <p:sp>
        <p:nvSpPr>
          <p:cNvPr id="7" name="Content Placeholder 4">
            <a:extLst>
              <a:ext uri="{FF2B5EF4-FFF2-40B4-BE49-F238E27FC236}">
                <a16:creationId xmlns:a16="http://schemas.microsoft.com/office/drawing/2014/main" id="{8333103E-3529-439D-A01E-CA60B7762692}"/>
              </a:ext>
            </a:extLst>
          </p:cNvPr>
          <p:cNvSpPr txBox="1">
            <a:spLocks/>
          </p:cNvSpPr>
          <p:nvPr/>
        </p:nvSpPr>
        <p:spPr bwMode="gray">
          <a:xfrm>
            <a:off x="828675" y="1214133"/>
            <a:ext cx="4543425" cy="3037115"/>
          </a:xfrm>
          <a:prstGeom prst="rect">
            <a:avLst/>
          </a:prstGeom>
          <a:noFill/>
        </p:spPr>
        <p:txBody>
          <a:bodyPr vert="horz" lIns="182880" tIns="301752" rIns="182880" bIns="45720" rtlCol="0">
            <a:normAutofit fontScale="40000" lnSpcReduction="20000"/>
          </a:bodyPr>
          <a:lst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6000" b="1" dirty="0"/>
              <a:t>HF57</a:t>
            </a:r>
          </a:p>
          <a:p>
            <a:pPr marL="0" indent="0" algn="ctr">
              <a:buFont typeface="Arial" panose="020B0604020202020204" pitchFamily="34" charset="0"/>
              <a:buNone/>
            </a:pPr>
            <a:r>
              <a:rPr lang="en-US" sz="5000" b="1" dirty="0"/>
              <a:t>Hospitals &amp; “Shoppable” Services</a:t>
            </a:r>
          </a:p>
          <a:p>
            <a:pPr marL="0" indent="0" algn="ctr">
              <a:buFont typeface="Arial" panose="020B0604020202020204" pitchFamily="34" charset="0"/>
              <a:buNone/>
            </a:pPr>
            <a:r>
              <a:rPr lang="en-US" sz="4500" b="1" dirty="0"/>
              <a:t>Builds on CMS Hospital Pricing Rule</a:t>
            </a:r>
          </a:p>
          <a:p>
            <a:pPr marL="0" indent="0" algn="ctr">
              <a:buFont typeface="Arial" panose="020B0604020202020204" pitchFamily="34" charset="0"/>
              <a:buNone/>
            </a:pPr>
            <a:r>
              <a:rPr lang="en-US" sz="4500" b="1" dirty="0"/>
              <a:t>Reveals List Prices and Actual Price Ranges</a:t>
            </a:r>
          </a:p>
          <a:p>
            <a:pPr marL="0" indent="0" algn="ctr">
              <a:buFont typeface="Arial" panose="020B0604020202020204" pitchFamily="34" charset="0"/>
              <a:buNone/>
            </a:pPr>
            <a:r>
              <a:rPr lang="en-US" sz="4000" dirty="0"/>
              <a:t>Chargemaster List Price</a:t>
            </a:r>
          </a:p>
          <a:p>
            <a:pPr marL="0" indent="0" algn="ctr">
              <a:buFont typeface="Arial" panose="020B0604020202020204" pitchFamily="34" charset="0"/>
              <a:buNone/>
            </a:pPr>
            <a:r>
              <a:rPr lang="en-US" sz="4000" dirty="0"/>
              <a:t>Self Pay Price</a:t>
            </a:r>
          </a:p>
          <a:p>
            <a:pPr marL="0" indent="0" algn="ctr">
              <a:buFont typeface="Arial" panose="020B0604020202020204" pitchFamily="34" charset="0"/>
              <a:buNone/>
            </a:pPr>
            <a:r>
              <a:rPr lang="en-US" sz="4000" dirty="0"/>
              <a:t>Median Reimbursement Rate</a:t>
            </a:r>
          </a:p>
          <a:p>
            <a:pPr marL="0" indent="0" algn="ctr">
              <a:buFont typeface="Arial" panose="020B0604020202020204" pitchFamily="34" charset="0"/>
              <a:buNone/>
            </a:pPr>
            <a:r>
              <a:rPr lang="en-US" sz="4000" dirty="0"/>
              <a:t>Min/Max Rate</a:t>
            </a:r>
          </a:p>
          <a:p>
            <a:pPr marL="0" indent="0" algn="ctr">
              <a:buFont typeface="Arial" panose="020B0604020202020204" pitchFamily="34" charset="0"/>
              <a:buNone/>
            </a:pPr>
            <a:endParaRPr lang="en-US" sz="1400" dirty="0"/>
          </a:p>
        </p:txBody>
      </p:sp>
      <p:sp>
        <p:nvSpPr>
          <p:cNvPr id="8" name="Content Placeholder 5">
            <a:extLst>
              <a:ext uri="{FF2B5EF4-FFF2-40B4-BE49-F238E27FC236}">
                <a16:creationId xmlns:a16="http://schemas.microsoft.com/office/drawing/2014/main" id="{B9A58A54-4489-40F4-BF9A-4C6A8797BD0D}"/>
              </a:ext>
            </a:extLst>
          </p:cNvPr>
          <p:cNvSpPr txBox="1">
            <a:spLocks/>
          </p:cNvSpPr>
          <p:nvPr/>
        </p:nvSpPr>
        <p:spPr>
          <a:xfrm>
            <a:off x="6181725" y="1484082"/>
            <a:ext cx="5181600" cy="2041525"/>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b="1" dirty="0"/>
              <a:t>HF 58</a:t>
            </a:r>
          </a:p>
          <a:p>
            <a:pPr marL="0" indent="0" algn="ctr">
              <a:buFont typeface="Arial" panose="020B0604020202020204" pitchFamily="34" charset="0"/>
              <a:buNone/>
            </a:pPr>
            <a:r>
              <a:rPr lang="en-US" sz="2400" b="1" dirty="0"/>
              <a:t>Drugs</a:t>
            </a:r>
          </a:p>
          <a:p>
            <a:pPr marL="0" indent="0" algn="ctr">
              <a:buFont typeface="Arial" panose="020B0604020202020204" pitchFamily="34" charset="0"/>
              <a:buNone/>
            </a:pPr>
            <a:r>
              <a:rPr lang="en-US" sz="2100" b="1" dirty="0"/>
              <a:t>Builds on HF 1246 (Morrison)</a:t>
            </a:r>
          </a:p>
          <a:p>
            <a:pPr marL="0" indent="0" algn="ctr">
              <a:buFont typeface="Arial" panose="020B0604020202020204" pitchFamily="34" charset="0"/>
              <a:buNone/>
            </a:pPr>
            <a:r>
              <a:rPr lang="en-US" sz="2100" b="1" dirty="0"/>
              <a:t>Reveals List Prices</a:t>
            </a:r>
          </a:p>
          <a:p>
            <a:pPr marL="0" indent="0" algn="ctr">
              <a:buFont typeface="Arial" panose="020B0604020202020204" pitchFamily="34" charset="0"/>
              <a:buNone/>
            </a:pPr>
            <a:r>
              <a:rPr lang="en-US" sz="2000" dirty="0"/>
              <a:t>Wholesale Acquisition Cost (WAC)</a:t>
            </a:r>
          </a:p>
          <a:p>
            <a:pPr marL="0" indent="0" algn="ctr">
              <a:buFont typeface="Arial" panose="020B0604020202020204" pitchFamily="34" charset="0"/>
              <a:buNone/>
            </a:pPr>
            <a:r>
              <a:rPr lang="en-US" sz="2000" dirty="0"/>
              <a:t>Average Wholesale Price (AWP)</a:t>
            </a:r>
          </a:p>
        </p:txBody>
      </p:sp>
      <p:sp>
        <p:nvSpPr>
          <p:cNvPr id="9" name="Content Placeholder 5">
            <a:extLst>
              <a:ext uri="{FF2B5EF4-FFF2-40B4-BE49-F238E27FC236}">
                <a16:creationId xmlns:a16="http://schemas.microsoft.com/office/drawing/2014/main" id="{0EC4B544-1109-47DD-AE60-667DD6850302}"/>
              </a:ext>
            </a:extLst>
          </p:cNvPr>
          <p:cNvSpPr txBox="1">
            <a:spLocks/>
          </p:cNvSpPr>
          <p:nvPr/>
        </p:nvSpPr>
        <p:spPr>
          <a:xfrm>
            <a:off x="3505200" y="4674954"/>
            <a:ext cx="5181600" cy="151289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t>HF 59</a:t>
            </a:r>
          </a:p>
          <a:p>
            <a:pPr marL="0" indent="0" algn="ctr">
              <a:buFont typeface="Arial" panose="020B0604020202020204" pitchFamily="34" charset="0"/>
              <a:buNone/>
            </a:pPr>
            <a:r>
              <a:rPr lang="en-US" sz="2000" b="1" dirty="0"/>
              <a:t>Services &amp; Drugs</a:t>
            </a:r>
          </a:p>
          <a:p>
            <a:pPr marL="0" indent="0" algn="ctr">
              <a:buFont typeface="Arial" panose="020B0604020202020204" pitchFamily="34" charset="0"/>
              <a:buNone/>
            </a:pPr>
            <a:r>
              <a:rPr lang="en-US" sz="1800" b="1" dirty="0"/>
              <a:t>Builds on Existing All Payer Claims Database</a:t>
            </a:r>
          </a:p>
          <a:p>
            <a:pPr marL="0" indent="0" algn="ctr">
              <a:buFont typeface="Arial" panose="020B0604020202020204" pitchFamily="34" charset="0"/>
              <a:buNone/>
            </a:pPr>
            <a:r>
              <a:rPr lang="en-US" sz="1800" b="1" dirty="0"/>
              <a:t>Reveals Prices Paid on Actual Claims</a:t>
            </a:r>
          </a:p>
        </p:txBody>
      </p:sp>
      <p:sp>
        <p:nvSpPr>
          <p:cNvPr id="10" name="Content Placeholder 5">
            <a:extLst>
              <a:ext uri="{FF2B5EF4-FFF2-40B4-BE49-F238E27FC236}">
                <a16:creationId xmlns:a16="http://schemas.microsoft.com/office/drawing/2014/main" id="{D958F97C-CDB6-48DC-B5A0-B48FA8A0735B}"/>
              </a:ext>
            </a:extLst>
          </p:cNvPr>
          <p:cNvSpPr txBox="1">
            <a:spLocks/>
          </p:cNvSpPr>
          <p:nvPr/>
        </p:nvSpPr>
        <p:spPr>
          <a:xfrm>
            <a:off x="872216" y="4487404"/>
            <a:ext cx="4457700" cy="80804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b="1" dirty="0"/>
              <a:t>Medicare/Medicaid Reimbursement Rates</a:t>
            </a:r>
          </a:p>
          <a:p>
            <a:pPr marL="0" indent="0" algn="ctr">
              <a:buFont typeface="Arial" panose="020B0604020202020204" pitchFamily="34" charset="0"/>
              <a:buNone/>
            </a:pPr>
            <a:r>
              <a:rPr lang="en-US" sz="2100" b="1" dirty="0"/>
              <a:t>Public Information</a:t>
            </a:r>
            <a:endParaRPr lang="en-US" sz="1400" b="1" dirty="0"/>
          </a:p>
        </p:txBody>
      </p:sp>
      <p:sp>
        <p:nvSpPr>
          <p:cNvPr id="11" name="Content Placeholder 5">
            <a:extLst>
              <a:ext uri="{FF2B5EF4-FFF2-40B4-BE49-F238E27FC236}">
                <a16:creationId xmlns:a16="http://schemas.microsoft.com/office/drawing/2014/main" id="{73ECF496-E90C-4A74-81B5-F2F0EBA404A6}"/>
              </a:ext>
            </a:extLst>
          </p:cNvPr>
          <p:cNvSpPr txBox="1">
            <a:spLocks/>
          </p:cNvSpPr>
          <p:nvPr/>
        </p:nvSpPr>
        <p:spPr>
          <a:xfrm>
            <a:off x="7767957" y="4314261"/>
            <a:ext cx="3054618" cy="80804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900" b="1" dirty="0"/>
              <a:t>Medicare Drug Spending Data</a:t>
            </a:r>
          </a:p>
          <a:p>
            <a:pPr marL="0" indent="0" algn="ctr">
              <a:buFont typeface="Arial" panose="020B0604020202020204" pitchFamily="34" charset="0"/>
              <a:buNone/>
            </a:pPr>
            <a:r>
              <a:rPr lang="en-US" sz="1600" b="1" dirty="0"/>
              <a:t>Public Information </a:t>
            </a:r>
            <a:endParaRPr lang="en-US" sz="1200" b="1" dirty="0"/>
          </a:p>
        </p:txBody>
      </p:sp>
      <p:sp>
        <p:nvSpPr>
          <p:cNvPr id="12" name="Content Placeholder 5">
            <a:extLst>
              <a:ext uri="{FF2B5EF4-FFF2-40B4-BE49-F238E27FC236}">
                <a16:creationId xmlns:a16="http://schemas.microsoft.com/office/drawing/2014/main" id="{0438FAF8-3F63-42EE-8AE4-A6D0AA670A21}"/>
              </a:ext>
            </a:extLst>
          </p:cNvPr>
          <p:cNvSpPr txBox="1">
            <a:spLocks/>
          </p:cNvSpPr>
          <p:nvPr/>
        </p:nvSpPr>
        <p:spPr>
          <a:xfrm>
            <a:off x="828675" y="1484082"/>
            <a:ext cx="10515599" cy="443732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b="1" dirty="0"/>
              <a:t>Comprehensive</a:t>
            </a:r>
          </a:p>
          <a:p>
            <a:pPr marL="0" indent="0" algn="ctr">
              <a:lnSpc>
                <a:spcPct val="100000"/>
              </a:lnSpc>
              <a:spcBef>
                <a:spcPts val="0"/>
              </a:spcBef>
              <a:buFont typeface="Arial" panose="020B0604020202020204" pitchFamily="34" charset="0"/>
              <a:buNone/>
            </a:pPr>
            <a:r>
              <a:rPr lang="en-US" b="1" dirty="0"/>
              <a:t>Healthcare Price Reporting</a:t>
            </a:r>
          </a:p>
        </p:txBody>
      </p:sp>
      <p:sp>
        <p:nvSpPr>
          <p:cNvPr id="13" name="Arc 12">
            <a:extLst>
              <a:ext uri="{FF2B5EF4-FFF2-40B4-BE49-F238E27FC236}">
                <a16:creationId xmlns:a16="http://schemas.microsoft.com/office/drawing/2014/main" id="{95AC5AA3-94AE-45C6-B1FF-6EB903AF9568}"/>
              </a:ext>
            </a:extLst>
          </p:cNvPr>
          <p:cNvSpPr/>
          <p:nvPr/>
        </p:nvSpPr>
        <p:spPr>
          <a:xfrm>
            <a:off x="3943350" y="2258783"/>
            <a:ext cx="2152649" cy="2074864"/>
          </a:xfrm>
          <a:prstGeom prst="arc">
            <a:avLst>
              <a:gd name="adj1" fmla="val 16579251"/>
              <a:gd name="adj2" fmla="val 0"/>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a:extLst>
              <a:ext uri="{FF2B5EF4-FFF2-40B4-BE49-F238E27FC236}">
                <a16:creationId xmlns:a16="http://schemas.microsoft.com/office/drawing/2014/main" id="{76972A9F-4708-43E5-B804-F280E1604B9F}"/>
              </a:ext>
            </a:extLst>
          </p:cNvPr>
          <p:cNvSpPr/>
          <p:nvPr/>
        </p:nvSpPr>
        <p:spPr>
          <a:xfrm flipH="1">
            <a:off x="6435087" y="2538919"/>
            <a:ext cx="2152649" cy="1794728"/>
          </a:xfrm>
          <a:prstGeom prst="arc">
            <a:avLst>
              <a:gd name="adj1" fmla="val 16631718"/>
              <a:gd name="adj2" fmla="val 21147076"/>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24A2F581-C58C-47B5-BD13-6ABA0CA1D1AA}"/>
              </a:ext>
            </a:extLst>
          </p:cNvPr>
          <p:cNvCxnSpPr/>
          <p:nvPr/>
        </p:nvCxnSpPr>
        <p:spPr>
          <a:xfrm flipV="1">
            <a:off x="6181725" y="4151083"/>
            <a:ext cx="0" cy="416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Arc 15">
            <a:extLst>
              <a:ext uri="{FF2B5EF4-FFF2-40B4-BE49-F238E27FC236}">
                <a16:creationId xmlns:a16="http://schemas.microsoft.com/office/drawing/2014/main" id="{F6E91799-D955-4575-977E-F6DD98B25BD4}"/>
              </a:ext>
            </a:extLst>
          </p:cNvPr>
          <p:cNvSpPr/>
          <p:nvPr/>
        </p:nvSpPr>
        <p:spPr>
          <a:xfrm flipH="1" flipV="1">
            <a:off x="7049135" y="3701014"/>
            <a:ext cx="2054219" cy="854486"/>
          </a:xfrm>
          <a:prstGeom prst="arc">
            <a:avLst>
              <a:gd name="adj1" fmla="val 18640335"/>
              <a:gd name="adj2" fmla="val 0"/>
            </a:avLst>
          </a:prstGeom>
          <a:ln>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a:extLst>
              <a:ext uri="{FF2B5EF4-FFF2-40B4-BE49-F238E27FC236}">
                <a16:creationId xmlns:a16="http://schemas.microsoft.com/office/drawing/2014/main" id="{4BE94F25-AAD0-42CD-869C-289DED909F39}"/>
              </a:ext>
            </a:extLst>
          </p:cNvPr>
          <p:cNvSpPr/>
          <p:nvPr/>
        </p:nvSpPr>
        <p:spPr>
          <a:xfrm flipV="1">
            <a:off x="4681874" y="3749440"/>
            <a:ext cx="1005819" cy="691517"/>
          </a:xfrm>
          <a:prstGeom prst="arc">
            <a:avLst>
              <a:gd name="adj1" fmla="val 17359246"/>
              <a:gd name="adj2" fmla="val 21490031"/>
            </a:avLst>
          </a:prstGeom>
          <a:ln>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733258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88F55-3689-44E9-B2E0-5672C6F7CA61}"/>
              </a:ext>
            </a:extLst>
          </p:cNvPr>
          <p:cNvSpPr>
            <a:spLocks noGrp="1"/>
          </p:cNvSpPr>
          <p:nvPr>
            <p:ph type="title"/>
          </p:nvPr>
        </p:nvSpPr>
        <p:spPr/>
        <p:txBody>
          <a:bodyPr/>
          <a:lstStyle/>
          <a:p>
            <a:pPr algn="l"/>
            <a:r>
              <a:rPr lang="en-US" dirty="0"/>
              <a:t>Credits</a:t>
            </a:r>
          </a:p>
        </p:txBody>
      </p:sp>
      <p:sp>
        <p:nvSpPr>
          <p:cNvPr id="3" name="Content Placeholder 2">
            <a:extLst>
              <a:ext uri="{FF2B5EF4-FFF2-40B4-BE49-F238E27FC236}">
                <a16:creationId xmlns:a16="http://schemas.microsoft.com/office/drawing/2014/main" id="{2B4ED37F-CDB2-43FE-8795-476534BDCDDC}"/>
              </a:ext>
            </a:extLst>
          </p:cNvPr>
          <p:cNvSpPr>
            <a:spLocks noGrp="1"/>
          </p:cNvSpPr>
          <p:nvPr>
            <p:ph idx="1"/>
          </p:nvPr>
        </p:nvSpPr>
        <p:spPr/>
        <p:txBody>
          <a:bodyPr/>
          <a:lstStyle/>
          <a:p>
            <a:r>
              <a:rPr lang="en-US" dirty="0"/>
              <a:t>Thanks to the Staffs of these Organizations for their advice and assistance in the development of these bills:</a:t>
            </a:r>
          </a:p>
          <a:p>
            <a:pPr lvl="1"/>
            <a:r>
              <a:rPr lang="en-US" dirty="0">
                <a:hlinkClick r:id="rId2"/>
              </a:rPr>
              <a:t>NCSL</a:t>
            </a:r>
            <a:r>
              <a:rPr lang="en-US" dirty="0"/>
              <a:t> (National Conference of State Legislatures)</a:t>
            </a:r>
          </a:p>
          <a:p>
            <a:pPr lvl="1"/>
            <a:r>
              <a:rPr lang="en-US" dirty="0">
                <a:hlinkClick r:id="rId3"/>
              </a:rPr>
              <a:t>NASHP</a:t>
            </a:r>
            <a:r>
              <a:rPr lang="en-US" dirty="0"/>
              <a:t> (National Academy for State Health Policy)</a:t>
            </a:r>
          </a:p>
          <a:p>
            <a:pPr lvl="1"/>
            <a:r>
              <a:rPr lang="en-US" dirty="0">
                <a:hlinkClick r:id="rId4"/>
              </a:rPr>
              <a:t>United States of Care</a:t>
            </a:r>
            <a:endParaRPr lang="en-US" dirty="0"/>
          </a:p>
          <a:p>
            <a:pPr lvl="1"/>
            <a:r>
              <a:rPr lang="en-US" dirty="0"/>
              <a:t>Minnesota Department of Health</a:t>
            </a:r>
          </a:p>
          <a:p>
            <a:pPr lvl="1"/>
            <a:r>
              <a:rPr lang="en-US" dirty="0"/>
              <a:t>Minnesota Department of Human Services</a:t>
            </a:r>
          </a:p>
          <a:p>
            <a:pPr lvl="1"/>
            <a:endParaRPr lang="en-US" dirty="0"/>
          </a:p>
          <a:p>
            <a:pPr lvl="1"/>
            <a:endParaRPr lang="en-US" dirty="0"/>
          </a:p>
        </p:txBody>
      </p:sp>
    </p:spTree>
    <p:extLst>
      <p:ext uri="{BB962C8B-B14F-4D97-AF65-F5344CB8AC3E}">
        <p14:creationId xmlns:p14="http://schemas.microsoft.com/office/powerpoint/2010/main" val="964203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994A29-DDC8-40DC-8615-113EB64E9641}"/>
              </a:ext>
            </a:extLst>
          </p:cNvPr>
          <p:cNvSpPr>
            <a:spLocks noGrp="1"/>
          </p:cNvSpPr>
          <p:nvPr>
            <p:ph type="ctrTitle"/>
          </p:nvPr>
        </p:nvSpPr>
        <p:spPr/>
        <p:txBody>
          <a:bodyPr/>
          <a:lstStyle/>
          <a:p>
            <a:r>
              <a:rPr lang="en-US" dirty="0"/>
              <a:t>HF59 All Payers Claims Database</a:t>
            </a:r>
          </a:p>
        </p:txBody>
      </p:sp>
      <p:sp>
        <p:nvSpPr>
          <p:cNvPr id="6" name="Text Placeholder 5">
            <a:extLst>
              <a:ext uri="{FF2B5EF4-FFF2-40B4-BE49-F238E27FC236}">
                <a16:creationId xmlns:a16="http://schemas.microsoft.com/office/drawing/2014/main" id="{A0F80D57-F922-426E-8AFA-4C6D53D5A706}"/>
              </a:ext>
            </a:extLst>
          </p:cNvPr>
          <p:cNvSpPr>
            <a:spLocks noGrp="1"/>
          </p:cNvSpPr>
          <p:nvPr>
            <p:ph type="body" sz="quarter" idx="18"/>
          </p:nvPr>
        </p:nvSpPr>
        <p:spPr/>
        <p:txBody>
          <a:bodyPr/>
          <a:lstStyle/>
          <a:p>
            <a:r>
              <a:rPr lang="en-US" dirty="0"/>
              <a:t>Steve Elkins | Representative HD 49B</a:t>
            </a:r>
          </a:p>
        </p:txBody>
      </p:sp>
      <p:sp>
        <p:nvSpPr>
          <p:cNvPr id="5" name="Picture Placeholder 4">
            <a:extLst>
              <a:ext uri="{FF2B5EF4-FFF2-40B4-BE49-F238E27FC236}">
                <a16:creationId xmlns:a16="http://schemas.microsoft.com/office/drawing/2014/main" id="{4B0CE063-C853-4270-9DD5-2762F010BCD1}"/>
              </a:ext>
            </a:extLst>
          </p:cNvPr>
          <p:cNvSpPr>
            <a:spLocks noGrp="1"/>
          </p:cNvSpPr>
          <p:nvPr>
            <p:ph type="pic" sz="quarter" idx="13"/>
          </p:nvPr>
        </p:nvSpPr>
        <p:spPr/>
      </p:sp>
    </p:spTree>
    <p:extLst>
      <p:ext uri="{BB962C8B-B14F-4D97-AF65-F5344CB8AC3E}">
        <p14:creationId xmlns:p14="http://schemas.microsoft.com/office/powerpoint/2010/main" val="3462740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70FE2E-64F1-49E3-83C9-755240ACDE36}"/>
              </a:ext>
            </a:extLst>
          </p:cNvPr>
          <p:cNvSpPr>
            <a:spLocks noGrp="1"/>
          </p:cNvSpPr>
          <p:nvPr>
            <p:ph type="title"/>
          </p:nvPr>
        </p:nvSpPr>
        <p:spPr/>
        <p:txBody>
          <a:bodyPr/>
          <a:lstStyle/>
          <a:p>
            <a:pPr algn="ctr"/>
            <a:r>
              <a:rPr lang="en-US" dirty="0"/>
              <a:t>Minnesota All Payer Claims Database</a:t>
            </a:r>
          </a:p>
        </p:txBody>
      </p:sp>
      <p:sp>
        <p:nvSpPr>
          <p:cNvPr id="6" name="Content Placeholder 5">
            <a:extLst>
              <a:ext uri="{FF2B5EF4-FFF2-40B4-BE49-F238E27FC236}">
                <a16:creationId xmlns:a16="http://schemas.microsoft.com/office/drawing/2014/main" id="{214B0C89-5640-4C0B-B73B-3DB6B2C10ECB}"/>
              </a:ext>
            </a:extLst>
          </p:cNvPr>
          <p:cNvSpPr>
            <a:spLocks noGrp="1"/>
          </p:cNvSpPr>
          <p:nvPr>
            <p:ph idx="1"/>
          </p:nvPr>
        </p:nvSpPr>
        <p:spPr/>
        <p:txBody>
          <a:bodyPr>
            <a:normAutofit fontScale="92500" lnSpcReduction="20000"/>
          </a:bodyPr>
          <a:lstStyle/>
          <a:p>
            <a:r>
              <a:rPr lang="en-US" dirty="0"/>
              <a:t>The All-Payer Claims Database (APCD) is a repository of healthcare claims records submitted to MDH by Minnesota Health Plans.</a:t>
            </a:r>
          </a:p>
          <a:p>
            <a:r>
              <a:rPr lang="en-US" dirty="0"/>
              <a:t>APCDs are promoted under federal law, and many states have them</a:t>
            </a:r>
          </a:p>
          <a:p>
            <a:r>
              <a:rPr lang="en-US" dirty="0"/>
              <a:t>Their purpose is to support medical research and reporting</a:t>
            </a:r>
          </a:p>
          <a:p>
            <a:r>
              <a:rPr lang="en-US" dirty="0"/>
              <a:t>All APCD data is “de-identified” – all Personally Identifiable Information (PII) has been stripped out.</a:t>
            </a:r>
          </a:p>
          <a:p>
            <a:r>
              <a:rPr lang="en-US" dirty="0"/>
              <a:t>Usage of the Minnesota APCD has been limited because, under current State Law …</a:t>
            </a:r>
          </a:p>
          <a:p>
            <a:pPr lvl="1"/>
            <a:r>
              <a:rPr lang="en-US" dirty="0"/>
              <a:t>Only semi-annual submissions are required so much of the data is “stale”</a:t>
            </a:r>
          </a:p>
          <a:p>
            <a:pPr lvl="1"/>
            <a:r>
              <a:rPr lang="en-US" dirty="0"/>
              <a:t>Some plan administrators withhold data from employer financed “ERISA” plans, so the scope of the data is incomplete. </a:t>
            </a:r>
          </a:p>
          <a:p>
            <a:pPr lvl="1"/>
            <a:r>
              <a:rPr lang="en-US" dirty="0"/>
              <a:t>APCD data cannot be used for price reporting because of earlier negative experiences with using stale, incomplete data for this purpose. (Provider Peer Group reporting)</a:t>
            </a:r>
          </a:p>
        </p:txBody>
      </p:sp>
    </p:spTree>
    <p:extLst>
      <p:ext uri="{BB962C8B-B14F-4D97-AF65-F5344CB8AC3E}">
        <p14:creationId xmlns:p14="http://schemas.microsoft.com/office/powerpoint/2010/main" val="3260531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4A603-3865-4F07-879F-C4E5174B4B9E}"/>
              </a:ext>
            </a:extLst>
          </p:cNvPr>
          <p:cNvSpPr>
            <a:spLocks noGrp="1"/>
          </p:cNvSpPr>
          <p:nvPr>
            <p:ph type="title"/>
          </p:nvPr>
        </p:nvSpPr>
        <p:spPr/>
        <p:txBody>
          <a:bodyPr/>
          <a:lstStyle/>
          <a:p>
            <a:pPr algn="ctr"/>
            <a:r>
              <a:rPr lang="en-US" dirty="0"/>
              <a:t>Objectives of HF 59</a:t>
            </a:r>
          </a:p>
        </p:txBody>
      </p:sp>
      <p:sp>
        <p:nvSpPr>
          <p:cNvPr id="3" name="Content Placeholder 2">
            <a:extLst>
              <a:ext uri="{FF2B5EF4-FFF2-40B4-BE49-F238E27FC236}">
                <a16:creationId xmlns:a16="http://schemas.microsoft.com/office/drawing/2014/main" id="{A58AEB0A-E8A5-4B69-9556-1C0A0C931B61}"/>
              </a:ext>
            </a:extLst>
          </p:cNvPr>
          <p:cNvSpPr>
            <a:spLocks noGrp="1"/>
          </p:cNvSpPr>
          <p:nvPr>
            <p:ph idx="1"/>
          </p:nvPr>
        </p:nvSpPr>
        <p:spPr>
          <a:xfrm>
            <a:off x="838200" y="1594624"/>
            <a:ext cx="10515600" cy="4703434"/>
          </a:xfrm>
        </p:spPr>
        <p:txBody>
          <a:bodyPr>
            <a:normAutofit fontScale="92500" lnSpcReduction="10000"/>
          </a:bodyPr>
          <a:lstStyle/>
          <a:p>
            <a:r>
              <a:rPr lang="en-US" dirty="0"/>
              <a:t>Improve latency of the data by requiring monthly submissions</a:t>
            </a:r>
          </a:p>
          <a:p>
            <a:pPr lvl="1"/>
            <a:r>
              <a:rPr lang="en-US" dirty="0"/>
              <a:t>Most health plans already do – it’s actually easier because the data volumes are more manageable</a:t>
            </a:r>
          </a:p>
          <a:p>
            <a:r>
              <a:rPr lang="en-US" dirty="0"/>
              <a:t>Leverage language in Federal No Surprises Act encouraging the submission of ERISA plan data to improve the scope of the data.</a:t>
            </a:r>
          </a:p>
          <a:p>
            <a:r>
              <a:rPr lang="en-US" dirty="0"/>
              <a:t>Allow the improved data to be used for reporting of actual pricing by procedure and provider</a:t>
            </a:r>
          </a:p>
          <a:p>
            <a:pPr lvl="1"/>
            <a:r>
              <a:rPr lang="en-US" dirty="0"/>
              <a:t>Reporting by both provider </a:t>
            </a:r>
            <a:r>
              <a:rPr lang="en-US" i="1" dirty="0"/>
              <a:t>and health plan </a:t>
            </a:r>
            <a:r>
              <a:rPr lang="en-US" dirty="0"/>
              <a:t>is prohibited by federal law to preserve the confidentiality of negotiated rates.</a:t>
            </a:r>
          </a:p>
          <a:p>
            <a:r>
              <a:rPr lang="en-US" dirty="0"/>
              <a:t>Supplement the reporting of published price data required by HF 57 and HF58. </a:t>
            </a:r>
          </a:p>
          <a:p>
            <a:r>
              <a:rPr lang="en-US" dirty="0"/>
              <a:t>Note: Congress has appropriated a grant of $2.5 million per state to fund these types of initiatives</a:t>
            </a:r>
          </a:p>
        </p:txBody>
      </p:sp>
    </p:spTree>
    <p:extLst>
      <p:ext uri="{BB962C8B-B14F-4D97-AF65-F5344CB8AC3E}">
        <p14:creationId xmlns:p14="http://schemas.microsoft.com/office/powerpoint/2010/main" val="3065443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88F55-3689-44E9-B2E0-5672C6F7CA61}"/>
              </a:ext>
            </a:extLst>
          </p:cNvPr>
          <p:cNvSpPr>
            <a:spLocks noGrp="1"/>
          </p:cNvSpPr>
          <p:nvPr>
            <p:ph type="title"/>
          </p:nvPr>
        </p:nvSpPr>
        <p:spPr/>
        <p:txBody>
          <a:bodyPr/>
          <a:lstStyle/>
          <a:p>
            <a:pPr algn="l"/>
            <a:r>
              <a:rPr lang="en-US" dirty="0"/>
              <a:t>HF 59 Key Stakeholders</a:t>
            </a:r>
          </a:p>
        </p:txBody>
      </p:sp>
      <p:sp>
        <p:nvSpPr>
          <p:cNvPr id="3" name="Content Placeholder 2">
            <a:extLst>
              <a:ext uri="{FF2B5EF4-FFF2-40B4-BE49-F238E27FC236}">
                <a16:creationId xmlns:a16="http://schemas.microsoft.com/office/drawing/2014/main" id="{2B4ED37F-CDB2-43FE-8795-476534BDCDDC}"/>
              </a:ext>
            </a:extLst>
          </p:cNvPr>
          <p:cNvSpPr>
            <a:spLocks noGrp="1"/>
          </p:cNvSpPr>
          <p:nvPr>
            <p:ph idx="1"/>
          </p:nvPr>
        </p:nvSpPr>
        <p:spPr/>
        <p:txBody>
          <a:bodyPr>
            <a:normAutofit/>
          </a:bodyPr>
          <a:lstStyle/>
          <a:p>
            <a:r>
              <a:rPr lang="en-US" dirty="0"/>
              <a:t>The Key Stakeholders consulted in the Development of HF58 include:</a:t>
            </a:r>
          </a:p>
          <a:p>
            <a:pPr lvl="1"/>
            <a:r>
              <a:rPr lang="en-US" dirty="0"/>
              <a:t>Minnesota Department of Health</a:t>
            </a:r>
          </a:p>
          <a:p>
            <a:pPr lvl="1"/>
            <a:r>
              <a:rPr lang="en-US" dirty="0"/>
              <a:t>Minnesota Hospital Association</a:t>
            </a:r>
          </a:p>
          <a:p>
            <a:pPr lvl="1"/>
            <a:r>
              <a:rPr lang="en-US" dirty="0"/>
              <a:t>Minnesota Medical Association</a:t>
            </a:r>
          </a:p>
          <a:p>
            <a:pPr lvl="1"/>
            <a:r>
              <a:rPr lang="en-US" dirty="0"/>
              <a:t>Minnesota Chamber of Commerce</a:t>
            </a:r>
          </a:p>
          <a:p>
            <a:r>
              <a:rPr lang="en-US" dirty="0"/>
              <a:t>Testifiers</a:t>
            </a:r>
          </a:p>
          <a:p>
            <a:pPr lvl="1"/>
            <a:r>
              <a:rPr lang="en-US" dirty="0"/>
              <a:t>Minnesota Department of Health</a:t>
            </a:r>
          </a:p>
          <a:p>
            <a:pPr lvl="1"/>
            <a:r>
              <a:rPr lang="en-US" dirty="0"/>
              <a:t>Minnesota Medical Association</a:t>
            </a:r>
          </a:p>
          <a:p>
            <a:pPr lvl="1"/>
            <a:r>
              <a:rPr lang="en-US" dirty="0"/>
              <a:t>Minnesota Chamber of Commerce</a:t>
            </a:r>
          </a:p>
          <a:p>
            <a:pPr marL="457200" lvl="1" indent="0">
              <a:buNone/>
            </a:pPr>
            <a:endParaRPr lang="en-US" dirty="0"/>
          </a:p>
        </p:txBody>
      </p:sp>
    </p:spTree>
    <p:extLst>
      <p:ext uri="{BB962C8B-B14F-4D97-AF65-F5344CB8AC3E}">
        <p14:creationId xmlns:p14="http://schemas.microsoft.com/office/powerpoint/2010/main" val="544515007"/>
      </p:ext>
    </p:extLst>
  </p:cSld>
  <p:clrMapOvr>
    <a:masterClrMapping/>
  </p:clrMapOvr>
</p:sld>
</file>

<file path=ppt/theme/theme1.xml><?xml version="1.0" encoding="utf-8"?>
<a:theme xmlns:a="http://schemas.openxmlformats.org/drawingml/2006/main" name="Office Theme">
  <a:themeElements>
    <a:clrScheme name="MNHouseTheme">
      <a:dk1>
        <a:sysClr val="windowText" lastClr="000000"/>
      </a:dk1>
      <a:lt1>
        <a:sysClr val="window" lastClr="FFFFFF"/>
      </a:lt1>
      <a:dk2>
        <a:srgbClr val="000000"/>
      </a:dk2>
      <a:lt2>
        <a:srgbClr val="F2F2F2"/>
      </a:lt2>
      <a:accent1>
        <a:srgbClr val="549E39"/>
      </a:accent1>
      <a:accent2>
        <a:srgbClr val="8AB833"/>
      </a:accent2>
      <a:accent3>
        <a:srgbClr val="C0CF3A"/>
      </a:accent3>
      <a:accent4>
        <a:srgbClr val="029676"/>
      </a:accent4>
      <a:accent5>
        <a:srgbClr val="4AB5C4"/>
      </a:accent5>
      <a:accent6>
        <a:srgbClr val="0989B1"/>
      </a:accent6>
      <a:hlink>
        <a:srgbClr val="0989B1"/>
      </a:hlink>
      <a:folHlink>
        <a:srgbClr val="3F762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4115</TotalTime>
  <Words>1821</Words>
  <Application>Microsoft Office PowerPoint</Application>
  <PresentationFormat>Widescreen</PresentationFormat>
  <Paragraphs>209</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Healthcare Pricing Transparency  HF57,58,59</vt:lpstr>
      <vt:lpstr>Overview</vt:lpstr>
      <vt:lpstr>Why?</vt:lpstr>
      <vt:lpstr>The Big Picture</vt:lpstr>
      <vt:lpstr>Credits</vt:lpstr>
      <vt:lpstr>HF59 All Payers Claims Database</vt:lpstr>
      <vt:lpstr>Minnesota All Payer Claims Database</vt:lpstr>
      <vt:lpstr>Objectives of HF 59</vt:lpstr>
      <vt:lpstr>HF 59 Key Stakeholders</vt:lpstr>
      <vt:lpstr>HF57 Hospitals &amp; Shoppable Medical Services</vt:lpstr>
      <vt:lpstr>HF 57: Shoppable Medical Services Prices</vt:lpstr>
      <vt:lpstr>HF 57: Shoppable Medical Services Prices</vt:lpstr>
      <vt:lpstr>HF 57: Shoppable Medical Services Prices</vt:lpstr>
      <vt:lpstr>The Goal of HF57: Comprehensive, Accessible and Understandable Health Care Prices for Patients</vt:lpstr>
      <vt:lpstr>HF 57 Key Stakeholders</vt:lpstr>
      <vt:lpstr>HF58 Drug List Prices</vt:lpstr>
      <vt:lpstr>Progression of Drug Price Regulation Bills </vt:lpstr>
      <vt:lpstr>The Annual Health Plan Development  Cycle</vt:lpstr>
      <vt:lpstr>The Essence of HF58- Price Transparency </vt:lpstr>
      <vt:lpstr>Drug Price Filing Requirements of HF58</vt:lpstr>
      <vt:lpstr>WAC and AWP in The Pharmaceutical Value Chain</vt:lpstr>
      <vt:lpstr>Outstanding Issues</vt:lpstr>
      <vt:lpstr>HF 58 Key Stakeholders</vt:lpstr>
      <vt:lpstr>HF 58 Reference Materials</vt:lpstr>
      <vt:lpstr>Thank You</vt:lpstr>
    </vt:vector>
  </TitlesOfParts>
  <Company>Minnesota Legislative Reference Library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House Presentation Template</dc:title>
  <dc:subject>How to use PowerPoint</dc:subject>
  <dc:creator>Elaine Settergren</dc:creator>
  <cp:lastModifiedBy>Adeline Miller</cp:lastModifiedBy>
  <cp:revision>100</cp:revision>
  <dcterms:created xsi:type="dcterms:W3CDTF">2021-01-04T17:06:34Z</dcterms:created>
  <dcterms:modified xsi:type="dcterms:W3CDTF">2021-02-08T20:13:23Z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lpwstr>1.0</vt:lpwstr>
  </property>
</Properties>
</file>