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21"/>
  </p:notesMasterIdLst>
  <p:handoutMasterIdLst>
    <p:handoutMasterId r:id="rId22"/>
  </p:handoutMasterIdLst>
  <p:sldIdLst>
    <p:sldId id="256" r:id="rId2"/>
    <p:sldId id="257" r:id="rId3"/>
    <p:sldId id="333" r:id="rId4"/>
    <p:sldId id="335" r:id="rId5"/>
    <p:sldId id="322" r:id="rId6"/>
    <p:sldId id="336" r:id="rId7"/>
    <p:sldId id="316" r:id="rId8"/>
    <p:sldId id="323" r:id="rId9"/>
    <p:sldId id="337" r:id="rId10"/>
    <p:sldId id="326" r:id="rId11"/>
    <p:sldId id="338" r:id="rId12"/>
    <p:sldId id="339" r:id="rId13"/>
    <p:sldId id="340" r:id="rId14"/>
    <p:sldId id="341" r:id="rId15"/>
    <p:sldId id="342" r:id="rId16"/>
    <p:sldId id="343" r:id="rId17"/>
    <p:sldId id="344" r:id="rId18"/>
    <p:sldId id="345" r:id="rId19"/>
    <p:sldId id="311" r:id="rId20"/>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E113F"/>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6" d="100"/>
          <a:sy n="66" d="100"/>
        </p:scale>
        <p:origin x="-630" y="-390"/>
      </p:cViewPr>
      <p:guideLst>
        <p:guide orient="horz" pos="2160"/>
        <p:guide pos="2880"/>
      </p:guideLst>
    </p:cSldViewPr>
  </p:slideViewPr>
  <p:notesTextViewPr>
    <p:cViewPr>
      <p:scale>
        <a:sx n="100" d="100"/>
        <a:sy n="100" d="100"/>
      </p:scale>
      <p:origin x="0" y="0"/>
    </p:cViewPr>
  </p:notesTextViewPr>
  <p:notesViewPr>
    <p:cSldViewPr>
      <p:cViewPr varScale="1">
        <p:scale>
          <a:sx n="61" d="100"/>
          <a:sy n="61" d="100"/>
        </p:scale>
        <p:origin x="-1584" y="-78"/>
      </p:cViewPr>
      <p:guideLst>
        <p:guide orient="horz" pos="3024"/>
        <p:guide pos="2304"/>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4143375" y="0"/>
            <a:ext cx="3170238" cy="479425"/>
          </a:xfrm>
          <a:prstGeom prst="rect">
            <a:avLst/>
          </a:prstGeom>
        </p:spPr>
        <p:txBody>
          <a:bodyPr vert="horz" lIns="91440" tIns="45720" rIns="91440" bIns="45720" rtlCol="0"/>
          <a:lstStyle>
            <a:lvl1pPr algn="r">
              <a:defRPr sz="1200"/>
            </a:lvl1pPr>
          </a:lstStyle>
          <a:p>
            <a:fld id="{52441C80-2156-487A-9E58-19BB32A326D4}" type="datetimeFigureOut">
              <a:rPr lang="en-US" smtClean="0"/>
              <a:pPr/>
              <a:t>2/14/2011</a:t>
            </a:fld>
            <a:endParaRPr lang="en-US" dirty="0"/>
          </a:p>
        </p:txBody>
      </p:sp>
      <p:sp>
        <p:nvSpPr>
          <p:cNvPr id="4" name="Footer Placeholder 3"/>
          <p:cNvSpPr>
            <a:spLocks noGrp="1"/>
          </p:cNvSpPr>
          <p:nvPr>
            <p:ph type="ftr" sz="quarter" idx="2"/>
          </p:nvPr>
        </p:nvSpPr>
        <p:spPr>
          <a:xfrm>
            <a:off x="0" y="9120188"/>
            <a:ext cx="3170238" cy="4794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4143375" y="9120188"/>
            <a:ext cx="3170238" cy="479425"/>
          </a:xfrm>
          <a:prstGeom prst="rect">
            <a:avLst/>
          </a:prstGeom>
        </p:spPr>
        <p:txBody>
          <a:bodyPr vert="horz" lIns="91440" tIns="45720" rIns="91440" bIns="45720" rtlCol="0" anchor="b"/>
          <a:lstStyle>
            <a:lvl1pPr algn="r">
              <a:defRPr sz="1200"/>
            </a:lvl1pPr>
          </a:lstStyle>
          <a:p>
            <a:fld id="{3A529B84-9EDB-4F6F-BF66-08C98FCBA754}" type="slidenum">
              <a:rPr lang="en-US" smtClean="0"/>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4143375" y="0"/>
            <a:ext cx="3170238" cy="479425"/>
          </a:xfrm>
          <a:prstGeom prst="rect">
            <a:avLst/>
          </a:prstGeom>
        </p:spPr>
        <p:txBody>
          <a:bodyPr vert="horz" lIns="91440" tIns="45720" rIns="91440" bIns="45720" rtlCol="0"/>
          <a:lstStyle>
            <a:lvl1pPr algn="r">
              <a:defRPr sz="1200"/>
            </a:lvl1pPr>
          </a:lstStyle>
          <a:p>
            <a:fld id="{83923088-6687-4672-B0B7-7F6518B4348C}" type="datetimeFigureOut">
              <a:rPr lang="en-US" smtClean="0"/>
              <a:pPr/>
              <a:t>2/14/2011</a:t>
            </a:fld>
            <a:endParaRPr lang="en-US" dirty="0"/>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31838" y="4560888"/>
            <a:ext cx="5851525" cy="431958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20188"/>
            <a:ext cx="3170238" cy="479425"/>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4143375" y="9120188"/>
            <a:ext cx="3170238" cy="479425"/>
          </a:xfrm>
          <a:prstGeom prst="rect">
            <a:avLst/>
          </a:prstGeom>
        </p:spPr>
        <p:txBody>
          <a:bodyPr vert="horz" lIns="91440" tIns="45720" rIns="91440" bIns="45720" rtlCol="0" anchor="b"/>
          <a:lstStyle>
            <a:lvl1pPr algn="r">
              <a:defRPr sz="1200"/>
            </a:lvl1pPr>
          </a:lstStyle>
          <a:p>
            <a:fld id="{9B0B0697-57F3-4B06-BF30-C845BD1FF3B4}"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D37941AE-84C2-40E6-AAC6-BAE6E2F0E4BD}" type="datetimeFigureOut">
              <a:rPr lang="en-US" smtClean="0"/>
              <a:pPr/>
              <a:t>2/14/2011</a:t>
            </a:fld>
            <a:endParaRPr lang="en-US" dirty="0"/>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dirty="0"/>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45842A51-2351-4FB9-9D64-944B574B4072}"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37941AE-84C2-40E6-AAC6-BAE6E2F0E4BD}" type="datetimeFigureOut">
              <a:rPr lang="en-US" smtClean="0"/>
              <a:pPr/>
              <a:t>2/14/2011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5842A51-2351-4FB9-9D64-944B574B4072}"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D37941AE-84C2-40E6-AAC6-BAE6E2F0E4BD}" type="datetimeFigureOut">
              <a:rPr lang="en-US" smtClean="0"/>
              <a:pPr/>
              <a:t>2/14/2011</a:t>
            </a:fld>
            <a:endParaRPr lang="en-US" dirty="0"/>
          </a:p>
        </p:txBody>
      </p:sp>
      <p:sp>
        <p:nvSpPr>
          <p:cNvPr id="5" name="Footer Placeholder 4"/>
          <p:cNvSpPr>
            <a:spLocks noGrp="1"/>
          </p:cNvSpPr>
          <p:nvPr>
            <p:ph type="ftr" sz="quarter" idx="11"/>
          </p:nvPr>
        </p:nvSpPr>
        <p:spPr>
          <a:xfrm>
            <a:off x="457201" y="6248207"/>
            <a:ext cx="5573483" cy="365125"/>
          </a:xfrm>
        </p:spPr>
        <p:txBody>
          <a:bodyPr/>
          <a:lstStyle/>
          <a:p>
            <a:endParaRPr lang="en-US" dirty="0"/>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6" name="Slide Number Placeholder 5"/>
          <p:cNvSpPr>
            <a:spLocks noGrp="1"/>
          </p:cNvSpPr>
          <p:nvPr>
            <p:ph type="sldNum" sz="quarter" idx="12"/>
          </p:nvPr>
        </p:nvSpPr>
        <p:spPr>
          <a:xfrm rot="5400000">
            <a:off x="5989638" y="144462"/>
            <a:ext cx="533400" cy="244476"/>
          </a:xfrm>
        </p:spPr>
        <p:txBody>
          <a:bodyPr/>
          <a:lstStyle/>
          <a:p>
            <a:fld id="{45842A51-2351-4FB9-9D64-944B574B4072}"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dirty="0" smtClean="0"/>
              <a:t>Click to edit Master title style</a:t>
            </a:r>
            <a:endParaRPr kumimoji="0"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0" y="1279524"/>
            <a:ext cx="533400" cy="244476"/>
          </a:xfrm>
        </p:spPr>
        <p:txBody>
          <a:bodyPr/>
          <a:lstStyle>
            <a:lvl1pPr>
              <a:defRPr>
                <a:solidFill>
                  <a:srgbClr val="FFFFFF"/>
                </a:solidFill>
              </a:defRPr>
            </a:lvl1pPr>
          </a:lstStyle>
          <a:p>
            <a:fld id="{45842A51-2351-4FB9-9D64-944B574B4072}" type="slidenum">
              <a:rPr lang="en-US" smtClean="0"/>
              <a:pPr/>
              <a:t>‹#›</a:t>
            </a:fld>
            <a:endParaRPr lang="en-US" dirty="0"/>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pic>
        <p:nvPicPr>
          <p:cNvPr id="7" name="Picture 6" descr="CAE Transparent Logo.gif"/>
          <p:cNvPicPr>
            <a:picLocks noChangeAspect="1"/>
          </p:cNvPicPr>
          <p:nvPr userDrawn="1"/>
        </p:nvPicPr>
        <p:blipFill>
          <a:blip r:embed="rId2" cstate="print"/>
          <a:stretch>
            <a:fillRect/>
          </a:stretch>
        </p:blipFill>
        <p:spPr>
          <a:xfrm>
            <a:off x="6629399" y="6172200"/>
            <a:ext cx="2289124" cy="54864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rgbClr val="0E113F"/>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dirty="0"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D37941AE-84C2-40E6-AAC6-BAE6E2F0E4BD}" type="datetimeFigureOut">
              <a:rPr lang="en-US" smtClean="0"/>
              <a:pPr/>
              <a:t>2/14/2011</a:t>
            </a:fld>
            <a:endParaRPr lang="en-US" dirty="0"/>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45842A51-2351-4FB9-9D64-944B574B4072}" type="slidenum">
              <a:rPr lang="en-US" smtClean="0"/>
              <a:pPr/>
              <a:t>‹#›</a:t>
            </a:fld>
            <a:endParaRPr lang="en-US" dirty="0"/>
          </a:p>
        </p:txBody>
      </p:sp>
      <p:sp>
        <p:nvSpPr>
          <p:cNvPr id="14" name="Footer Placeholder 13"/>
          <p:cNvSpPr>
            <a:spLocks noGrp="1"/>
          </p:cNvSpPr>
          <p:nvPr>
            <p:ph type="ftr" sz="quarter" idx="12"/>
          </p:nvPr>
        </p:nvSpPr>
        <p:spPr/>
        <p:txBody>
          <a:bodyPr/>
          <a:lstStyle/>
          <a:p>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D37941AE-84C2-40E6-AAC6-BAE6E2F0E4BD}" type="datetimeFigureOut">
              <a:rPr lang="en-US" smtClean="0"/>
              <a:pPr/>
              <a:t>2/14/2011</a:t>
            </a:fld>
            <a:endParaRPr lang="en-US" dirty="0"/>
          </a:p>
        </p:txBody>
      </p:sp>
      <p:sp>
        <p:nvSpPr>
          <p:cNvPr id="10" name="Slide Number Placeholder 9"/>
          <p:cNvSpPr>
            <a:spLocks noGrp="1"/>
          </p:cNvSpPr>
          <p:nvPr>
            <p:ph type="sldNum" sz="quarter" idx="16"/>
          </p:nvPr>
        </p:nvSpPr>
        <p:spPr/>
        <p:txBody>
          <a:bodyPr rtlCol="0"/>
          <a:lstStyle/>
          <a:p>
            <a:fld id="{45842A51-2351-4FB9-9D64-944B574B4072}" type="slidenum">
              <a:rPr lang="en-US" smtClean="0"/>
              <a:pPr/>
              <a:t>‹#›</a:t>
            </a:fld>
            <a:endParaRPr lang="en-US" dirty="0"/>
          </a:p>
        </p:txBody>
      </p:sp>
      <p:sp>
        <p:nvSpPr>
          <p:cNvPr id="12" name="Footer Placeholder 11"/>
          <p:cNvSpPr>
            <a:spLocks noGrp="1"/>
          </p:cNvSpPr>
          <p:nvPr>
            <p:ph type="ftr" sz="quarter" idx="17"/>
          </p:nvPr>
        </p:nvSpPr>
        <p:spPr/>
        <p:txBody>
          <a:bodyPr rtlCol="0"/>
          <a:lstStyle/>
          <a:p>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D37941AE-84C2-40E6-AAC6-BAE6E2F0E4BD}" type="datetimeFigureOut">
              <a:rPr lang="en-US" smtClean="0"/>
              <a:pPr/>
              <a:t>2/14/2011</a:t>
            </a:fld>
            <a:endParaRPr lang="en-US" dirty="0"/>
          </a:p>
        </p:txBody>
      </p:sp>
      <p:sp>
        <p:nvSpPr>
          <p:cNvPr id="12" name="Slide Number Placeholder 11"/>
          <p:cNvSpPr>
            <a:spLocks noGrp="1"/>
          </p:cNvSpPr>
          <p:nvPr>
            <p:ph type="sldNum" sz="quarter" idx="16"/>
          </p:nvPr>
        </p:nvSpPr>
        <p:spPr/>
        <p:txBody>
          <a:bodyPr rtlCol="0"/>
          <a:lstStyle/>
          <a:p>
            <a:fld id="{45842A51-2351-4FB9-9D64-944B574B4072}" type="slidenum">
              <a:rPr lang="en-US" smtClean="0"/>
              <a:pPr/>
              <a:t>‹#›</a:t>
            </a:fld>
            <a:endParaRPr lang="en-US" dirty="0"/>
          </a:p>
        </p:txBody>
      </p:sp>
      <p:sp>
        <p:nvSpPr>
          <p:cNvPr id="14" name="Footer Placeholder 13"/>
          <p:cNvSpPr>
            <a:spLocks noGrp="1"/>
          </p:cNvSpPr>
          <p:nvPr>
            <p:ph type="ftr" sz="quarter" idx="17"/>
          </p:nvPr>
        </p:nvSpPr>
        <p:spPr/>
        <p:txBody>
          <a:bodyPr rtlCol="0"/>
          <a:lstStyle/>
          <a:p>
            <a:endParaRPr lang="en-US" dirty="0"/>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37941AE-84C2-40E6-AAC6-BAE6E2F0E4BD}" type="datetimeFigureOut">
              <a:rPr lang="en-US" smtClean="0"/>
              <a:pPr/>
              <a:t>2/14/2011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45842A51-2351-4FB9-9D64-944B574B4072}"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7941AE-84C2-40E6-AAC6-BAE6E2F0E4BD}" type="datetimeFigureOut">
              <a:rPr lang="en-US" smtClean="0"/>
              <a:pPr/>
              <a:t>2/14/2011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45842A51-2351-4FB9-9D64-944B574B4072}"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D37941AE-84C2-40E6-AAC6-BAE6E2F0E4BD}" type="datetimeFigureOut">
              <a:rPr lang="en-US" smtClean="0"/>
              <a:pPr/>
              <a:t>2/14/2011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45842A51-2351-4FB9-9D64-944B574B4072}" type="slidenum">
              <a:rPr lang="en-US" smtClean="0"/>
              <a:pPr/>
              <a:t>‹#›</a:t>
            </a:fld>
            <a:endParaRPr lang="en-US" dirty="0"/>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Date Placeholder 11"/>
          <p:cNvSpPr>
            <a:spLocks noGrp="1"/>
          </p:cNvSpPr>
          <p:nvPr>
            <p:ph type="dt" sz="half" idx="10"/>
          </p:nvPr>
        </p:nvSpPr>
        <p:spPr>
          <a:xfrm>
            <a:off x="6248400" y="6248400"/>
            <a:ext cx="2667000" cy="365125"/>
          </a:xfrm>
        </p:spPr>
        <p:txBody>
          <a:bodyPr rtlCol="0"/>
          <a:lstStyle/>
          <a:p>
            <a:fld id="{D37941AE-84C2-40E6-AAC6-BAE6E2F0E4BD}" type="datetimeFigureOut">
              <a:rPr lang="en-US" smtClean="0"/>
              <a:pPr/>
              <a:t>2/14/2011</a:t>
            </a:fld>
            <a:endParaRPr lang="en-US" dirty="0"/>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45842A51-2351-4FB9-9D64-944B574B4072}" type="slidenum">
              <a:rPr lang="en-US" smtClean="0"/>
              <a:pPr/>
              <a:t>‹#›</a:t>
            </a:fld>
            <a:endParaRPr lang="en-US" dirty="0"/>
          </a:p>
        </p:txBody>
      </p:sp>
      <p:sp>
        <p:nvSpPr>
          <p:cNvPr id="14" name="Footer Placeholder 13"/>
          <p:cNvSpPr>
            <a:spLocks noGrp="1"/>
          </p:cNvSpPr>
          <p:nvPr>
            <p:ph type="ftr" sz="quarter" idx="12"/>
          </p:nvPr>
        </p:nvSpPr>
        <p:spPr>
          <a:xfrm>
            <a:off x="1600200" y="6248206"/>
            <a:ext cx="4572000" cy="365125"/>
          </a:xfrm>
        </p:spPr>
        <p:txBody>
          <a:bodyPr rtlCol="0"/>
          <a:lstStyle/>
          <a:p>
            <a:endParaRPr lang="en-US" dirty="0"/>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dirty="0"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dirty="0" smtClean="0"/>
              <a:t>Click to edit Master title style</a:t>
            </a:r>
            <a:endParaRPr kumimoji="0" lang="en-US" dirty="0"/>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D37941AE-84C2-40E6-AAC6-BAE6E2F0E4BD}" type="datetimeFigureOut">
              <a:rPr lang="en-US" smtClean="0"/>
              <a:pPr/>
              <a:t>2/14/2011</a:t>
            </a:fld>
            <a:endParaRPr lang="en-US" dirty="0"/>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dirty="0"/>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45842A51-2351-4FB9-9D64-944B574B4072}"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4400" kern="1200">
          <a:solidFill>
            <a:srgbClr val="0E113F"/>
          </a:solidFill>
          <a:latin typeface="+mj-lt"/>
          <a:ea typeface="+mj-ea"/>
          <a:cs typeface="+mj-cs"/>
        </a:defRPr>
      </a:lvl1pPr>
    </p:titleStyle>
    <p:bodyStyle>
      <a:lvl1pPr marL="320040" indent="-320040" algn="l" rtl="0" eaLnBrk="1" latinLnBrk="0" hangingPunct="1">
        <a:spcBef>
          <a:spcPts val="700"/>
        </a:spcBef>
        <a:buClr>
          <a:schemeClr val="accent2"/>
        </a:buClr>
        <a:buSzPct val="70000"/>
        <a:buFont typeface="Wingdings 2" pitchFamily="18" charset="2"/>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www.americanexperiment.org/" TargetMode="External"/><Relationship Id="rId2" Type="http://schemas.openxmlformats.org/officeDocument/2006/relationships/hyperlink" Target="mailto:peter.nelson@americanexperiment.org" TargetMode="Externa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62200" y="3810000"/>
            <a:ext cx="6477000" cy="2057400"/>
          </a:xfrm>
        </p:spPr>
        <p:txBody>
          <a:bodyPr>
            <a:normAutofit/>
          </a:bodyPr>
          <a:lstStyle/>
          <a:p>
            <a:r>
              <a:rPr lang="en-US" sz="4000" dirty="0" smtClean="0"/>
              <a:t>Health insurance exchanges</a:t>
            </a:r>
            <a:endParaRPr lang="en-US" sz="4000" dirty="0"/>
          </a:p>
        </p:txBody>
      </p:sp>
      <p:sp>
        <p:nvSpPr>
          <p:cNvPr id="3" name="Subtitle 2"/>
          <p:cNvSpPr>
            <a:spLocks noGrp="1"/>
          </p:cNvSpPr>
          <p:nvPr>
            <p:ph type="subTitle" idx="1"/>
          </p:nvPr>
        </p:nvSpPr>
        <p:spPr/>
        <p:txBody>
          <a:bodyPr>
            <a:normAutofit fontScale="92500"/>
          </a:bodyPr>
          <a:lstStyle/>
          <a:p>
            <a:r>
              <a:rPr lang="en-US" dirty="0" smtClean="0"/>
              <a:t>Peter J. Nelson, J.D.		     February </a:t>
            </a:r>
            <a:r>
              <a:rPr lang="en-US" dirty="0" smtClean="0"/>
              <a:t>15, </a:t>
            </a:r>
            <a:r>
              <a:rPr lang="en-US" dirty="0" smtClean="0"/>
              <a:t>2011</a:t>
            </a:r>
            <a:endParaRPr lang="en-US" dirty="0"/>
          </a:p>
        </p:txBody>
      </p:sp>
      <p:pic>
        <p:nvPicPr>
          <p:cNvPr id="4" name="Picture 3" descr="CAE Transparent Logo.gif"/>
          <p:cNvPicPr>
            <a:picLocks noChangeAspect="1"/>
          </p:cNvPicPr>
          <p:nvPr/>
        </p:nvPicPr>
        <p:blipFill>
          <a:blip r:embed="rId2" cstate="print"/>
          <a:stretch>
            <a:fillRect/>
          </a:stretch>
        </p:blipFill>
        <p:spPr>
          <a:xfrm>
            <a:off x="1710598" y="609600"/>
            <a:ext cx="5722804" cy="13716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smtClean="0"/>
              <a:t>Operating </a:t>
            </a:r>
            <a:r>
              <a:rPr lang="en-US" sz="2800" dirty="0" smtClean="0"/>
              <a:t>Model Approaches: Open Marketplace </a:t>
            </a:r>
            <a:endParaRPr lang="en-US" sz="2800" dirty="0"/>
          </a:p>
        </p:txBody>
      </p:sp>
      <p:sp>
        <p:nvSpPr>
          <p:cNvPr id="3" name="Content Placeholder 2"/>
          <p:cNvSpPr>
            <a:spLocks noGrp="1"/>
          </p:cNvSpPr>
          <p:nvPr>
            <p:ph sz="quarter" idx="1"/>
          </p:nvPr>
        </p:nvSpPr>
        <p:spPr>
          <a:xfrm>
            <a:off x="609600" y="1676400"/>
            <a:ext cx="8153400" cy="4495800"/>
          </a:xfrm>
        </p:spPr>
        <p:txBody>
          <a:bodyPr>
            <a:normAutofit lnSpcReduction="10000"/>
          </a:bodyPr>
          <a:lstStyle/>
          <a:p>
            <a:r>
              <a:rPr lang="en-US" sz="3200" dirty="0" smtClean="0"/>
              <a:t>The “Open Marketplace” approach requires an exchange to offer all available products in the insurance market.</a:t>
            </a:r>
            <a:endParaRPr lang="en-US" sz="3200" dirty="0" smtClean="0"/>
          </a:p>
          <a:p>
            <a:r>
              <a:rPr lang="en-US" sz="3200" dirty="0" smtClean="0"/>
              <a:t>Managed competition is limited to the previously outlined Exchange functions that are required by the ACA.</a:t>
            </a:r>
          </a:p>
          <a:p>
            <a:r>
              <a:rPr lang="en-US" sz="3200" dirty="0" smtClean="0"/>
              <a:t>An Open Marketplace </a:t>
            </a:r>
            <a:r>
              <a:rPr lang="en-US" sz="3200" dirty="0" smtClean="0"/>
              <a:t>relies on market forces to drive product design, cost containment and quality enhancements in the insurance market. </a:t>
            </a:r>
          </a:p>
          <a:p>
            <a:endParaRPr lang="en-US" sz="3200" dirty="0" smtClean="0"/>
          </a:p>
          <a:p>
            <a:pPr lvl="0"/>
            <a:endParaRPr lang="en-US" dirty="0" smtClean="0"/>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smtClean="0"/>
              <a:t>Operating Model Approaches: Open Marketplace </a:t>
            </a:r>
            <a:endParaRPr lang="en-US" sz="2800" dirty="0"/>
          </a:p>
        </p:txBody>
      </p:sp>
      <p:sp>
        <p:nvSpPr>
          <p:cNvPr id="3" name="Content Placeholder 2"/>
          <p:cNvSpPr>
            <a:spLocks noGrp="1"/>
          </p:cNvSpPr>
          <p:nvPr>
            <p:ph sz="quarter" idx="1"/>
          </p:nvPr>
        </p:nvSpPr>
        <p:spPr/>
        <p:txBody>
          <a:bodyPr>
            <a:normAutofit/>
          </a:bodyPr>
          <a:lstStyle/>
          <a:p>
            <a:r>
              <a:rPr lang="en-US" dirty="0" smtClean="0"/>
              <a:t>Example:</a:t>
            </a:r>
          </a:p>
          <a:p>
            <a:pPr lvl="1"/>
            <a:r>
              <a:rPr lang="en-US" dirty="0" smtClean="0"/>
              <a:t>Utah Health Exchange</a:t>
            </a:r>
          </a:p>
          <a:p>
            <a:pPr lvl="2"/>
            <a:r>
              <a:rPr lang="en-US" dirty="0" smtClean="0"/>
              <a:t>Established a defined contribution approach for small businesses.  </a:t>
            </a:r>
            <a:r>
              <a:rPr lang="en-US" dirty="0" smtClean="0"/>
              <a:t>HB 188 (</a:t>
            </a:r>
            <a:r>
              <a:rPr lang="en-US" dirty="0" smtClean="0"/>
              <a:t>2009)</a:t>
            </a:r>
          </a:p>
          <a:p>
            <a:pPr lvl="2"/>
            <a:r>
              <a:rPr lang="en-US" dirty="0" smtClean="0"/>
              <a:t>Set up a premium aggregator function where someone with multiple employers can aggregate employer contributions with their own contributions. </a:t>
            </a:r>
            <a:r>
              <a:rPr lang="en-US" dirty="0" smtClean="0"/>
              <a:t>Employees can pay their portion of the premium with pre-tax dollars</a:t>
            </a:r>
            <a:r>
              <a:rPr lang="en-US" dirty="0" smtClean="0"/>
              <a:t>.  The premium aggregator function is contracted through </a:t>
            </a:r>
            <a:r>
              <a:rPr lang="en-US" dirty="0" err="1" smtClean="0"/>
              <a:t>HealthEquity</a:t>
            </a:r>
            <a:r>
              <a:rPr lang="en-US" dirty="0" smtClean="0"/>
              <a:t>, Inc.  </a:t>
            </a:r>
          </a:p>
          <a:p>
            <a:pPr lvl="2"/>
            <a:r>
              <a:rPr lang="en-US" dirty="0" smtClean="0"/>
              <a:t>Implemented a unique risk-adjustment mechanism.</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smtClean="0"/>
              <a:t>Operating Model Approaches</a:t>
            </a:r>
            <a:r>
              <a:rPr lang="en-US" sz="2800" dirty="0" smtClean="0"/>
              <a:t>: Other approaches</a:t>
            </a:r>
            <a:endParaRPr lang="en-US" sz="2800" dirty="0"/>
          </a:p>
        </p:txBody>
      </p:sp>
      <p:sp>
        <p:nvSpPr>
          <p:cNvPr id="3" name="Content Placeholder 2"/>
          <p:cNvSpPr>
            <a:spLocks noGrp="1"/>
          </p:cNvSpPr>
          <p:nvPr>
            <p:ph sz="quarter" idx="1"/>
          </p:nvPr>
        </p:nvSpPr>
        <p:spPr/>
        <p:txBody>
          <a:bodyPr>
            <a:normAutofit/>
          </a:bodyPr>
          <a:lstStyle/>
          <a:p>
            <a:r>
              <a:rPr lang="en-US" dirty="0" smtClean="0"/>
              <a:t>The Active Purchaser and the Open Marketplace approaches represent the outer range of Exchange operating models that the ACA allows.</a:t>
            </a:r>
          </a:p>
          <a:p>
            <a:r>
              <a:rPr lang="en-US" dirty="0" smtClean="0"/>
              <a:t>States can implement a variety of exchange models within this range.  These options will differ based on the level of managed competition a state wants to adopt over and above the minimum level that the ACA requires.</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smtClean="0"/>
              <a:t>Issues and Challenges in Implementation</a:t>
            </a:r>
            <a:endParaRPr lang="en-US" dirty="0"/>
          </a:p>
        </p:txBody>
      </p:sp>
      <p:sp>
        <p:nvSpPr>
          <p:cNvPr id="3" name="Content Placeholder 2"/>
          <p:cNvSpPr>
            <a:spLocks noGrp="1"/>
          </p:cNvSpPr>
          <p:nvPr>
            <p:ph sz="quarter" idx="1"/>
          </p:nvPr>
        </p:nvSpPr>
        <p:spPr>
          <a:xfrm>
            <a:off x="609600" y="1524000"/>
            <a:ext cx="8153400" cy="4953000"/>
          </a:xfrm>
        </p:spPr>
        <p:txBody>
          <a:bodyPr>
            <a:noAutofit/>
          </a:bodyPr>
          <a:lstStyle/>
          <a:p>
            <a:r>
              <a:rPr lang="en-US" sz="1600" b="1" dirty="0" smtClean="0"/>
              <a:t>Governance.</a:t>
            </a:r>
            <a:r>
              <a:rPr lang="en-US" sz="1600" dirty="0" smtClean="0"/>
              <a:t>  The state must choose a governance model for the exchange.  Generally, an exchange can be housed in a state agency, established as a free-standing state agency, or set up as a non-profit.  The challenge here is to balance independence from politics, accountability, flexibility, and ease of coordination with government agencies. </a:t>
            </a:r>
          </a:p>
          <a:p>
            <a:r>
              <a:rPr lang="en-US" sz="1600" b="1" dirty="0" smtClean="0"/>
              <a:t>IT Infrastructure.</a:t>
            </a:r>
            <a:r>
              <a:rPr lang="en-US" sz="1600" dirty="0" smtClean="0"/>
              <a:t>  The linchpin of any successful Exchange will be the implementation of an IT infrastructure that can effectively facilitate and coordinate all of the various functions required by the ACA, including Medicaid enrollment, risk adjustment, real-time pricing, certifying exempt individuals, transferring information to the Dept. of Treasury, and integrating </a:t>
            </a:r>
            <a:r>
              <a:rPr lang="en-US" sz="1600" dirty="0" smtClean="0"/>
              <a:t>data flows with business partners </a:t>
            </a:r>
            <a:r>
              <a:rPr lang="en-US" sz="1600" dirty="0" smtClean="0"/>
              <a:t>(e.g., navigators</a:t>
            </a:r>
            <a:r>
              <a:rPr lang="en-US" sz="1600" dirty="0" smtClean="0"/>
              <a:t>, brokers, </a:t>
            </a:r>
            <a:r>
              <a:rPr lang="en-US" sz="1600" dirty="0" smtClean="0"/>
              <a:t>employers, </a:t>
            </a:r>
            <a:r>
              <a:rPr lang="en-US" sz="1600" dirty="0" smtClean="0"/>
              <a:t>and health plans)</a:t>
            </a:r>
            <a:r>
              <a:rPr lang="en-US" sz="1600" dirty="0" smtClean="0"/>
              <a:t>.  </a:t>
            </a:r>
            <a:endParaRPr lang="en-US" sz="1600" b="1" dirty="0" smtClean="0"/>
          </a:p>
          <a:p>
            <a:r>
              <a:rPr lang="en-US" sz="1600" b="1" dirty="0" smtClean="0"/>
              <a:t>Medicaid Enrollment.</a:t>
            </a:r>
            <a:r>
              <a:rPr lang="en-US" sz="1600" dirty="0" smtClean="0"/>
              <a:t>  A key function of the Exchange will be a new electronic Medicaid enrollment process.  To say the least, Minnesota does not have a strong track record on this front.  Minnesota will benefit from reviewing electronic enrollment processes in other states.</a:t>
            </a:r>
            <a:endParaRPr lang="en-US" sz="1600" b="1" dirty="0" smtClean="0"/>
          </a:p>
          <a:p>
            <a:r>
              <a:rPr lang="en-US" sz="1600" b="1" dirty="0" smtClean="0"/>
              <a:t>Adverse Selection.</a:t>
            </a:r>
            <a:r>
              <a:rPr lang="en-US" sz="1600" dirty="0" smtClean="0"/>
              <a:t>  There is a risk of adverse selection in the Exchange.  A higher proportion of people with higher risks that tend to cost more may seek coverage through the Exchange.   The ACA includes provisions to help avoid adverse selection (e.g., open enrollment periods, risk adjustment, single risk pool inside and outside the exchange, and Exchange subsidies.)  Adverse selection is more likely under an Active Purchaser approach because this approach creates larger differences between the Exchange and the outside market. </a:t>
            </a:r>
          </a:p>
          <a:p>
            <a:endParaRPr lang="en-US" sz="1600" dirty="0" smtClean="0"/>
          </a:p>
          <a:p>
            <a:endParaRPr lang="en-US" sz="1400"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Issues and Challenges in Implementation</a:t>
            </a:r>
            <a:endParaRPr lang="en-US" sz="3600" dirty="0"/>
          </a:p>
        </p:txBody>
      </p:sp>
      <p:sp>
        <p:nvSpPr>
          <p:cNvPr id="3" name="Content Placeholder 2"/>
          <p:cNvSpPr>
            <a:spLocks noGrp="1"/>
          </p:cNvSpPr>
          <p:nvPr>
            <p:ph sz="quarter" idx="1"/>
          </p:nvPr>
        </p:nvSpPr>
        <p:spPr>
          <a:xfrm>
            <a:off x="612648" y="1752600"/>
            <a:ext cx="8153400" cy="4495800"/>
          </a:xfrm>
        </p:spPr>
        <p:txBody>
          <a:bodyPr>
            <a:normAutofit fontScale="47500" lnSpcReduction="20000"/>
          </a:bodyPr>
          <a:lstStyle/>
          <a:p>
            <a:pPr algn="ctr">
              <a:buNone/>
            </a:pPr>
            <a:r>
              <a:rPr lang="en-US" sz="3400" b="1" dirty="0" smtClean="0"/>
              <a:t>(cont.)</a:t>
            </a:r>
          </a:p>
          <a:p>
            <a:r>
              <a:rPr lang="en-US" sz="3400" b="1" dirty="0" smtClean="0"/>
              <a:t>Participation. </a:t>
            </a:r>
            <a:r>
              <a:rPr lang="en-US" sz="3400" dirty="0" smtClean="0"/>
              <a:t> Exchanges require a minimum level of participation in order to deliver any administrative savings or competitive impact on the larger insurance market.  </a:t>
            </a:r>
            <a:r>
              <a:rPr lang="en-US" sz="3400" dirty="0" smtClean="0"/>
              <a:t>Commonwealth Choice </a:t>
            </a:r>
            <a:r>
              <a:rPr lang="en-US" sz="3400" dirty="0" smtClean="0"/>
              <a:t>represents 40 percent of the enrollment growth in Massachusetts, but this is still only 40,000 members.  The Utah Exchange has likewise struggled to attract members, but the Utah Exchange is still in the initial implementation stage.</a:t>
            </a:r>
          </a:p>
          <a:p>
            <a:r>
              <a:rPr lang="en-US" sz="3400" b="1" dirty="0" smtClean="0"/>
              <a:t>Cost </a:t>
            </a:r>
            <a:r>
              <a:rPr lang="en-US" sz="3400" b="1" dirty="0" smtClean="0"/>
              <a:t>containment.</a:t>
            </a:r>
            <a:r>
              <a:rPr lang="en-US" sz="3400" dirty="0" smtClean="0"/>
              <a:t> Proponents of an Active Purchaser model argue that a strong activist approach is essential to containing costs.  By this view, costs are contained by limiting only high value health plans to the Exchange and by increasing competition for these plans by making it easier for consumers to compare price and quality.   Alternatively, proponents of an Open Market argue that competitive market forces unleashed by individual consumers offers the best approach to contain costs.  Open Market proponents argue that attempts to further manage the insurance market will prop up expensive and politically favored insurance designs and cite the fact that costs continue to rise steadily in Massachusetts.</a:t>
            </a:r>
          </a:p>
          <a:p>
            <a:r>
              <a:rPr lang="en-US" sz="3400" b="1" dirty="0" smtClean="0"/>
              <a:t>Continuous improvement.</a:t>
            </a:r>
            <a:r>
              <a:rPr lang="en-US" sz="3400" dirty="0" smtClean="0"/>
              <a:t>  Like any business, an Exchange should continuously improve and adapt to new developments in the market.  However, there will be very little pressure on Exchanges to continuously improve because only one Exchange can serve any one market.  That said, there will be up to fifty Exchanges operating across the country and some of these Exchanges contract services through private vendors.  Competition among these private vendors will be essential to maintain pressure on Exchanges to continuously improve.</a:t>
            </a:r>
          </a:p>
          <a:p>
            <a:endParaRPr lang="en-US" dirty="0" smtClean="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Issues and Challenges in Implementation</a:t>
            </a:r>
            <a:endParaRPr lang="en-US" sz="3600" dirty="0"/>
          </a:p>
        </p:txBody>
      </p:sp>
      <p:sp>
        <p:nvSpPr>
          <p:cNvPr id="3" name="Content Placeholder 2"/>
          <p:cNvSpPr>
            <a:spLocks noGrp="1"/>
          </p:cNvSpPr>
          <p:nvPr>
            <p:ph sz="quarter" idx="1"/>
          </p:nvPr>
        </p:nvSpPr>
        <p:spPr>
          <a:xfrm>
            <a:off x="612648" y="1752600"/>
            <a:ext cx="8153400" cy="4495800"/>
          </a:xfrm>
        </p:spPr>
        <p:txBody>
          <a:bodyPr>
            <a:normAutofit fontScale="55000" lnSpcReduction="20000"/>
          </a:bodyPr>
          <a:lstStyle/>
          <a:p>
            <a:pPr algn="ctr">
              <a:buNone/>
            </a:pPr>
            <a:r>
              <a:rPr lang="en-US" b="1" dirty="0" smtClean="0"/>
              <a:t>(cont.)</a:t>
            </a:r>
          </a:p>
          <a:p>
            <a:r>
              <a:rPr lang="en-US" b="1" dirty="0" smtClean="0"/>
              <a:t>Accurate quality information.</a:t>
            </a:r>
            <a:r>
              <a:rPr lang="en-US" dirty="0" smtClean="0"/>
              <a:t>  The ACA requires the exchange to assign quality ratings to plans.  For this information to be meaningful, it must be accurate and trustworthy.  However, measuring quality can be challenging and, if not done accurately, quality ratings can actually encourage lower quality products.</a:t>
            </a:r>
          </a:p>
          <a:p>
            <a:r>
              <a:rPr lang="en-US" b="1" dirty="0" smtClean="0"/>
              <a:t>Accurate </a:t>
            </a:r>
            <a:r>
              <a:rPr lang="en-US" b="1" dirty="0" smtClean="0"/>
              <a:t>risk adjustment.</a:t>
            </a:r>
            <a:r>
              <a:rPr lang="en-US" dirty="0" smtClean="0"/>
              <a:t>  The ACA requires the development of a risk adjustment method that will be applied equally inside and outside of the Exchange.   An accurate risk adjustment method is essential to both avoiding adverse selection and to assuring a competitive market</a:t>
            </a:r>
            <a:r>
              <a:rPr lang="en-US" dirty="0" smtClean="0"/>
              <a:t>. </a:t>
            </a:r>
            <a:endParaRPr lang="en-US" dirty="0" smtClean="0"/>
          </a:p>
          <a:p>
            <a:r>
              <a:rPr lang="en-US" b="1" dirty="0" smtClean="0"/>
              <a:t>Combining individual and small group markets.</a:t>
            </a:r>
            <a:r>
              <a:rPr lang="en-US" dirty="0" smtClean="0"/>
              <a:t>  The ACA allows states to combine their individual and small group markets under one Exchange.  Doing so would create a larger pool that may be less volatile and more efficient.  However, combining these markets will </a:t>
            </a:r>
            <a:r>
              <a:rPr lang="en-US" dirty="0" smtClean="0"/>
              <a:t>likely </a:t>
            </a:r>
            <a:r>
              <a:rPr lang="en-US" dirty="0" smtClean="0"/>
              <a:t>increase premium rates in the individual insurance market.  Furthermore, it’s unclear how small businesses will acclimate to such a different health insurance market</a:t>
            </a:r>
            <a:r>
              <a:rPr lang="en-US" dirty="0" smtClean="0"/>
              <a:t>.  </a:t>
            </a:r>
            <a:endParaRPr lang="en-US" dirty="0" smtClean="0"/>
          </a:p>
          <a:p>
            <a:r>
              <a:rPr lang="en-US" b="1" dirty="0" smtClean="0"/>
              <a:t>Portability.</a:t>
            </a:r>
            <a:r>
              <a:rPr lang="en-US" dirty="0" smtClean="0"/>
              <a:t>  Exchanges are intended to increase portability of health plans.  The highest level of portability is guaranteed under an Open Market approach.  An Exchange that acts as an </a:t>
            </a:r>
            <a:r>
              <a:rPr lang="en-US" dirty="0" smtClean="0"/>
              <a:t>Active Purchaser </a:t>
            </a:r>
            <a:r>
              <a:rPr lang="en-US" dirty="0" smtClean="0"/>
              <a:t>would eliminate access to any health plan that is actively dropped from the Exchange in future enrollment periods.</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What if the ACA is Amended or </a:t>
            </a:r>
            <a:r>
              <a:rPr lang="en-US" sz="3600" dirty="0" smtClean="0"/>
              <a:t>Repealed</a:t>
            </a:r>
            <a:endParaRPr lang="en-US" sz="3600" dirty="0"/>
          </a:p>
        </p:txBody>
      </p:sp>
      <p:sp>
        <p:nvSpPr>
          <p:cNvPr id="3" name="Content Placeholder 2"/>
          <p:cNvSpPr>
            <a:spLocks noGrp="1"/>
          </p:cNvSpPr>
          <p:nvPr>
            <p:ph sz="quarter" idx="1"/>
          </p:nvPr>
        </p:nvSpPr>
        <p:spPr>
          <a:xfrm>
            <a:off x="612648" y="1905000"/>
            <a:ext cx="8153400" cy="4495800"/>
          </a:xfrm>
        </p:spPr>
        <p:txBody>
          <a:bodyPr>
            <a:normAutofit fontScale="55000" lnSpcReduction="20000"/>
          </a:bodyPr>
          <a:lstStyle/>
          <a:p>
            <a:r>
              <a:rPr lang="en-US" dirty="0" smtClean="0"/>
              <a:t>In the next few years, the ACA may be substantially amended or repealed by Congress.  The ACA might also be struck down in part or in its entirety by the Supreme Court.  How this will all play out is, of course, highly uncertain.  </a:t>
            </a:r>
          </a:p>
          <a:p>
            <a:r>
              <a:rPr lang="en-US" dirty="0" smtClean="0"/>
              <a:t>Lawmakers should consider the ramifications of adopting an exchange that may no longer be supported by federal law.  Removing the individual mandate, guaranteed issue regulation, federal subsidies and federal financial support for Exchanges will impact the future usefulness and viability of an Exchange.</a:t>
            </a:r>
          </a:p>
          <a:p>
            <a:pPr lvl="1"/>
            <a:r>
              <a:rPr lang="en-US" dirty="0" smtClean="0"/>
              <a:t>Many of the core functions would be unnecessary.</a:t>
            </a:r>
          </a:p>
          <a:p>
            <a:pPr lvl="1"/>
            <a:r>
              <a:rPr lang="en-US" dirty="0" smtClean="0"/>
              <a:t>Without subsidies, the risk of adverse selection would increase.</a:t>
            </a:r>
          </a:p>
          <a:p>
            <a:pPr lvl="1"/>
            <a:r>
              <a:rPr lang="en-US" dirty="0" smtClean="0"/>
              <a:t>Without a mandate and subsidies, an exchange may find it hard to attract participants.</a:t>
            </a:r>
          </a:p>
          <a:p>
            <a:pPr lvl="1"/>
            <a:r>
              <a:rPr lang="en-US" dirty="0" smtClean="0"/>
              <a:t>Without federal financial support, the exchange may not be able to meet certain IT demands.</a:t>
            </a:r>
          </a:p>
          <a:p>
            <a:r>
              <a:rPr lang="en-US" dirty="0" smtClean="0"/>
              <a:t>To address possible changes to the ACA, lawmakers have at least four options.</a:t>
            </a:r>
          </a:p>
          <a:p>
            <a:pPr lvl="1"/>
            <a:r>
              <a:rPr lang="en-US" dirty="0" smtClean="0"/>
              <a:t>Option 1: Don’t create an Exchange. </a:t>
            </a:r>
          </a:p>
          <a:p>
            <a:pPr lvl="1"/>
            <a:r>
              <a:rPr lang="en-US" dirty="0" smtClean="0"/>
              <a:t>Option 2: Create an Exchange that dissolves if federal law no longer requires its operation.</a:t>
            </a:r>
          </a:p>
          <a:p>
            <a:pPr lvl="1"/>
            <a:r>
              <a:rPr lang="en-US" dirty="0" smtClean="0"/>
              <a:t>Option 3: Create an Exchange that generally works regardless of what happens to the ACA.  </a:t>
            </a:r>
          </a:p>
          <a:p>
            <a:pPr lvl="1"/>
            <a:r>
              <a:rPr lang="en-US" dirty="0" smtClean="0"/>
              <a:t>Option 4: Create an Exchange and let future lawmakers amend the Exchange in step with any amendments to federal law.</a:t>
            </a:r>
          </a:p>
          <a:p>
            <a:pPr lvl="1"/>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Implementation Timeline: Key </a:t>
            </a:r>
            <a:r>
              <a:rPr lang="en-US" sz="3600" dirty="0" smtClean="0"/>
              <a:t>f</a:t>
            </a:r>
            <a:r>
              <a:rPr lang="en-US" sz="3600" dirty="0" smtClean="0"/>
              <a:t>ederal dates</a:t>
            </a:r>
            <a:endParaRPr lang="en-US" sz="3600" dirty="0"/>
          </a:p>
        </p:txBody>
      </p:sp>
      <p:sp>
        <p:nvSpPr>
          <p:cNvPr id="3" name="Content Placeholder 2"/>
          <p:cNvSpPr>
            <a:spLocks noGrp="1"/>
          </p:cNvSpPr>
          <p:nvPr>
            <p:ph sz="quarter" idx="1"/>
          </p:nvPr>
        </p:nvSpPr>
        <p:spPr>
          <a:xfrm>
            <a:off x="612648" y="1752600"/>
            <a:ext cx="8153400" cy="4495800"/>
          </a:xfrm>
        </p:spPr>
        <p:txBody>
          <a:bodyPr>
            <a:normAutofit fontScale="62500" lnSpcReduction="20000"/>
          </a:bodyPr>
          <a:lstStyle/>
          <a:p>
            <a:r>
              <a:rPr lang="en-US" dirty="0" smtClean="0"/>
              <a:t>September 2010: Exchange planning grants awarded</a:t>
            </a:r>
          </a:p>
          <a:p>
            <a:r>
              <a:rPr lang="en-US" dirty="0" smtClean="0"/>
              <a:t>February 2011: Second round of grants will be announced and made available on rolling basis for 3 years.  To receive grants, states must meet certain milestones.</a:t>
            </a:r>
          </a:p>
          <a:p>
            <a:r>
              <a:rPr lang="en-US" dirty="0" smtClean="0"/>
              <a:t>February 15, 2011: Early innovator grants to be awarded.</a:t>
            </a:r>
          </a:p>
          <a:p>
            <a:r>
              <a:rPr lang="en-US" dirty="0" smtClean="0"/>
              <a:t>June 2012: Earliest date the Supreme Court could issue an opinion on the constitutionality of the ACA.</a:t>
            </a:r>
          </a:p>
          <a:p>
            <a:r>
              <a:rPr lang="en-US" dirty="0" smtClean="0"/>
              <a:t>July 1, 2012: Initial open enrollment period set by HHS. </a:t>
            </a:r>
          </a:p>
          <a:p>
            <a:r>
              <a:rPr lang="en-US" dirty="0" smtClean="0"/>
              <a:t>January 1, 2013: HHS must determine by this date whether a state will have an exchange operational by Jan. 1, 2014.  If not, HHS must create one.</a:t>
            </a:r>
          </a:p>
          <a:p>
            <a:r>
              <a:rPr lang="en-US" dirty="0" smtClean="0"/>
              <a:t>3</a:t>
            </a:r>
            <a:r>
              <a:rPr lang="en-US" baseline="30000" dirty="0" smtClean="0"/>
              <a:t>rd</a:t>
            </a:r>
            <a:r>
              <a:rPr lang="en-US" dirty="0" smtClean="0"/>
              <a:t> or 4</a:t>
            </a:r>
            <a:r>
              <a:rPr lang="en-US" baseline="30000" dirty="0" smtClean="0"/>
              <a:t>th</a:t>
            </a:r>
            <a:r>
              <a:rPr lang="en-US" dirty="0" smtClean="0"/>
              <a:t> quarter, 2013: Open enrollment process begins.  (Note that </a:t>
            </a:r>
            <a:r>
              <a:rPr lang="en-US" dirty="0" smtClean="0"/>
              <a:t>States will likely need a 9 to 12 month lead time for certification prior to the initial open enrollment period</a:t>
            </a:r>
            <a:r>
              <a:rPr lang="en-US" dirty="0" smtClean="0"/>
              <a:t>.)</a:t>
            </a:r>
          </a:p>
          <a:p>
            <a:r>
              <a:rPr lang="en-US" dirty="0" smtClean="0"/>
              <a:t>January 1, 2014: Enrollment in Exchanges begins.</a:t>
            </a:r>
          </a:p>
          <a:p>
            <a:r>
              <a:rPr lang="en-US" dirty="0" smtClean="0"/>
              <a:t>January 1, </a:t>
            </a:r>
            <a:r>
              <a:rPr lang="en-US" dirty="0" smtClean="0"/>
              <a:t>2015: Federal financial support for Exchanges ends.</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smtClean="0"/>
              <a:t>Implementation Timeline: Recommendations for the state</a:t>
            </a:r>
            <a:endParaRPr lang="en-US" sz="2800" dirty="0"/>
          </a:p>
        </p:txBody>
      </p:sp>
      <p:sp>
        <p:nvSpPr>
          <p:cNvPr id="3" name="Content Placeholder 2"/>
          <p:cNvSpPr>
            <a:spLocks noGrp="1"/>
          </p:cNvSpPr>
          <p:nvPr>
            <p:ph sz="quarter" idx="1"/>
          </p:nvPr>
        </p:nvSpPr>
        <p:spPr/>
        <p:txBody>
          <a:bodyPr>
            <a:normAutofit fontScale="55000" lnSpcReduction="20000"/>
          </a:bodyPr>
          <a:lstStyle/>
          <a:p>
            <a:r>
              <a:rPr lang="en-US" dirty="0" smtClean="0"/>
              <a:t>2011 Legislative Session</a:t>
            </a:r>
          </a:p>
          <a:p>
            <a:pPr lvl="1"/>
            <a:r>
              <a:rPr lang="en-US" dirty="0" smtClean="0"/>
              <a:t>Enact an Exchange implementation </a:t>
            </a:r>
            <a:r>
              <a:rPr lang="en-US" dirty="0" smtClean="0"/>
              <a:t>plan.</a:t>
            </a:r>
          </a:p>
          <a:p>
            <a:pPr lvl="2"/>
            <a:r>
              <a:rPr lang="en-US" dirty="0" smtClean="0"/>
              <a:t>Model various implementation strategies, such as joining a multistate exchange, combining individual and small group markets, and assessing the ongoing financial needs of an exchange.</a:t>
            </a:r>
          </a:p>
          <a:p>
            <a:pPr lvl="2"/>
            <a:r>
              <a:rPr lang="en-US" dirty="0" smtClean="0"/>
              <a:t>Issue RFPs for various modules of a state exchange, including payment aggregator, web interface, toll-free hotline,  and quality rating.</a:t>
            </a:r>
          </a:p>
          <a:p>
            <a:pPr lvl="2"/>
            <a:r>
              <a:rPr lang="en-US" dirty="0" smtClean="0"/>
              <a:t>Direct health plans to develop an equitable risk adjustment mechanism.</a:t>
            </a:r>
          </a:p>
          <a:p>
            <a:pPr lvl="2"/>
            <a:r>
              <a:rPr lang="en-US" dirty="0" smtClean="0"/>
              <a:t>Remove state barriers to defined contribution plans.</a:t>
            </a:r>
          </a:p>
          <a:p>
            <a:pPr lvl="2"/>
            <a:r>
              <a:rPr lang="en-US" dirty="0" smtClean="0"/>
              <a:t>Begin the process of building an electronic Medicaid enrollment system. </a:t>
            </a:r>
          </a:p>
          <a:p>
            <a:r>
              <a:rPr lang="en-US" dirty="0" smtClean="0"/>
              <a:t>2012 Legislative Session</a:t>
            </a:r>
          </a:p>
          <a:p>
            <a:pPr lvl="1"/>
            <a:r>
              <a:rPr lang="en-US" dirty="0" smtClean="0"/>
              <a:t>Decide whether to enact an Exchange after reviewing information gleaned from the implementation plan and paying careful attention to other state implementation activities.  There is no reason to be first adopters in this case.</a:t>
            </a:r>
          </a:p>
          <a:p>
            <a:pPr lvl="1"/>
            <a:r>
              <a:rPr lang="en-US" dirty="0" smtClean="0"/>
              <a:t>If the state does not enact an Exchange in 2012, HHS will create an Exchange for Minnesota.  Allowing the federal government to create an exchange will pose substantial risks to the future functioning of Minnesota’s health insurance market.  </a:t>
            </a:r>
          </a:p>
          <a:p>
            <a:pPr lvl="2"/>
            <a:r>
              <a:rPr lang="en-US" dirty="0" smtClean="0"/>
              <a:t>A federal Exchange may not be aligned with state insurance regulations.  If not,  then a federal Exchange may create a new health insurance segment in our already fragmented system.  This segment will draw people away from the individual and small group risk pools, aggravating problems in these markets.</a:t>
            </a:r>
            <a:endParaRPr lang="en-US" dirty="0" smtClean="0"/>
          </a:p>
          <a:p>
            <a:pPr lvl="2"/>
            <a:r>
              <a:rPr lang="en-US" dirty="0" smtClean="0"/>
              <a:t>A federal Exchange may eliminate any real marketplace for people who are eligible for federal subsidies, creating a new population of America entirely dependent on the federal government for their health care.</a:t>
            </a:r>
          </a:p>
          <a:p>
            <a:pPr lvl="1"/>
            <a:endParaRPr lang="en-US" dirty="0" smtClean="0"/>
          </a:p>
          <a:p>
            <a:pPr lvl="1"/>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1371600" y="2895600"/>
            <a:ext cx="7123113" cy="2819400"/>
          </a:xfrm>
        </p:spPr>
        <p:txBody>
          <a:bodyPr>
            <a:normAutofit fontScale="70000" lnSpcReduction="20000"/>
          </a:bodyPr>
          <a:lstStyle/>
          <a:p>
            <a:r>
              <a:rPr lang="en-US" dirty="0" smtClean="0"/>
              <a:t>Peter J. Nelson</a:t>
            </a:r>
          </a:p>
          <a:p>
            <a:r>
              <a:rPr lang="en-US" dirty="0" smtClean="0"/>
              <a:t>Policy Fellow</a:t>
            </a:r>
          </a:p>
          <a:p>
            <a:r>
              <a:rPr lang="en-US" dirty="0" smtClean="0"/>
              <a:t>Center of the American Experiment</a:t>
            </a:r>
          </a:p>
          <a:p>
            <a:r>
              <a:rPr lang="en-US" dirty="0" smtClean="0"/>
              <a:t>12 South 6</a:t>
            </a:r>
            <a:r>
              <a:rPr lang="en-US" baseline="30000" dirty="0" smtClean="0"/>
              <a:t>th</a:t>
            </a:r>
            <a:r>
              <a:rPr lang="en-US" dirty="0" smtClean="0"/>
              <a:t> St., Suite 1024</a:t>
            </a:r>
          </a:p>
          <a:p>
            <a:r>
              <a:rPr lang="en-US" dirty="0" smtClean="0"/>
              <a:t>Minneapolis, MN 55402</a:t>
            </a:r>
          </a:p>
          <a:p>
            <a:r>
              <a:rPr lang="en-US" dirty="0" smtClean="0"/>
              <a:t>(612) 338-3605</a:t>
            </a:r>
          </a:p>
          <a:p>
            <a:r>
              <a:rPr lang="en-US" dirty="0" smtClean="0">
                <a:hlinkClick r:id="rId2"/>
              </a:rPr>
              <a:t>peter.nelson@americanexperiment.org</a:t>
            </a:r>
            <a:endParaRPr lang="en-US" dirty="0" smtClean="0"/>
          </a:p>
          <a:p>
            <a:r>
              <a:rPr lang="en-US" dirty="0" smtClean="0">
                <a:hlinkClick r:id="rId3"/>
              </a:rPr>
              <a:t>www.americanexperiment.org</a:t>
            </a:r>
            <a:r>
              <a:rPr lang="en-US" dirty="0" smtClean="0"/>
              <a:t> </a:t>
            </a:r>
            <a:endParaRPr lang="en-US" dirty="0"/>
          </a:p>
        </p:txBody>
      </p:sp>
      <p:sp>
        <p:nvSpPr>
          <p:cNvPr id="3" name="Title 2"/>
          <p:cNvSpPr>
            <a:spLocks noGrp="1"/>
          </p:cNvSpPr>
          <p:nvPr>
            <p:ph type="title"/>
          </p:nvPr>
        </p:nvSpPr>
        <p:spPr/>
        <p:txBody>
          <a:bodyPr/>
          <a:lstStyle/>
          <a:p>
            <a:r>
              <a:rPr lang="en-US" dirty="0" smtClean="0"/>
              <a:t>Contact Information</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sz="quarter" idx="1"/>
          </p:nvPr>
        </p:nvSpPr>
        <p:spPr/>
        <p:txBody>
          <a:bodyPr>
            <a:normAutofit/>
          </a:bodyPr>
          <a:lstStyle/>
          <a:p>
            <a:endParaRPr lang="en-US" sz="3600" dirty="0" smtClean="0"/>
          </a:p>
          <a:p>
            <a:pPr>
              <a:buSzPct val="70000"/>
              <a:buFont typeface="Wingdings 2" pitchFamily="18" charset="2"/>
              <a:buChar char=""/>
            </a:pPr>
            <a:r>
              <a:rPr lang="en-US" sz="3200" dirty="0" smtClean="0"/>
              <a:t>Overview of an Exchange</a:t>
            </a:r>
            <a:endParaRPr lang="en-US" sz="3200" dirty="0" smtClean="0"/>
          </a:p>
          <a:p>
            <a:pPr>
              <a:buSzPct val="70000"/>
              <a:buFont typeface="Wingdings 2" pitchFamily="18" charset="2"/>
              <a:buChar char=""/>
            </a:pPr>
            <a:r>
              <a:rPr lang="en-US" sz="3200" dirty="0" smtClean="0"/>
              <a:t>Operating Model Approaches </a:t>
            </a:r>
            <a:endParaRPr lang="en-US" sz="3200" dirty="0" smtClean="0"/>
          </a:p>
          <a:p>
            <a:pPr>
              <a:buSzPct val="70000"/>
              <a:buFont typeface="Wingdings 2" pitchFamily="18" charset="2"/>
              <a:buChar char=""/>
            </a:pPr>
            <a:r>
              <a:rPr lang="en-US" sz="3200" dirty="0" smtClean="0"/>
              <a:t>Issues and Challenges in Implementation</a:t>
            </a:r>
            <a:endParaRPr lang="en-US" sz="3200" dirty="0" smtClean="0"/>
          </a:p>
          <a:p>
            <a:r>
              <a:rPr lang="en-US" sz="3200" dirty="0" smtClean="0"/>
              <a:t>What if the ACA is Amended</a:t>
            </a:r>
            <a:r>
              <a:rPr lang="en-US" sz="3200" dirty="0" smtClean="0"/>
              <a:t> </a:t>
            </a:r>
            <a:r>
              <a:rPr lang="en-US" sz="3200" dirty="0" smtClean="0"/>
              <a:t>or Repealed</a:t>
            </a:r>
          </a:p>
          <a:p>
            <a:r>
              <a:rPr lang="en-US" sz="3200" dirty="0" smtClean="0"/>
              <a:t>Implementation Timeline</a:t>
            </a:r>
            <a:endParaRPr lang="en-US" sz="3200" dirty="0" smtClean="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 What is an Exchange?</a:t>
            </a:r>
            <a:endParaRPr lang="en-US" dirty="0"/>
          </a:p>
        </p:txBody>
      </p:sp>
      <p:sp>
        <p:nvSpPr>
          <p:cNvPr id="3" name="Content Placeholder 2"/>
          <p:cNvSpPr>
            <a:spLocks noGrp="1"/>
          </p:cNvSpPr>
          <p:nvPr>
            <p:ph sz="quarter" idx="1"/>
          </p:nvPr>
        </p:nvSpPr>
        <p:spPr>
          <a:xfrm>
            <a:off x="612648" y="2057400"/>
            <a:ext cx="8153400" cy="4038600"/>
          </a:xfrm>
        </p:spPr>
        <p:txBody>
          <a:bodyPr>
            <a:normAutofit fontScale="92500" lnSpcReduction="10000"/>
          </a:bodyPr>
          <a:lstStyle/>
          <a:p>
            <a:r>
              <a:rPr lang="en-US" dirty="0" smtClean="0"/>
              <a:t>In its most basic form, an Exchange is an organization that provides a marketplace where health insurance is bought and sold.  </a:t>
            </a:r>
          </a:p>
          <a:p>
            <a:r>
              <a:rPr lang="en-US" dirty="0" smtClean="0"/>
              <a:t>The core idea behind the Exchange is to create a new marketplace for health insurance that serves people who traditionally lack access to a good health plan, namely individuals and small businesses.  </a:t>
            </a:r>
          </a:p>
          <a:p>
            <a:pPr lvl="1"/>
            <a:r>
              <a:rPr lang="en-US" dirty="0" smtClean="0"/>
              <a:t>According to HHS, “Exchanges create more efficient and competitive markets for individuals and small businesses.”    -- HHS Initial Guidance to States on Exchanges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smtClean="0"/>
              <a:t>Overview: </a:t>
            </a:r>
            <a:r>
              <a:rPr lang="en-US" sz="2800" dirty="0" smtClean="0"/>
              <a:t>Goals of an Exchange</a:t>
            </a:r>
            <a:endParaRPr lang="en-US" sz="2800" dirty="0"/>
          </a:p>
        </p:txBody>
      </p:sp>
      <p:sp>
        <p:nvSpPr>
          <p:cNvPr id="3" name="Content Placeholder 2"/>
          <p:cNvSpPr>
            <a:spLocks noGrp="1"/>
          </p:cNvSpPr>
          <p:nvPr>
            <p:ph sz="quarter" idx="1"/>
          </p:nvPr>
        </p:nvSpPr>
        <p:spPr/>
        <p:txBody>
          <a:bodyPr>
            <a:normAutofit fontScale="55000" lnSpcReduction="20000"/>
          </a:bodyPr>
          <a:lstStyle/>
          <a:p>
            <a:pPr>
              <a:buSzPct val="70000"/>
              <a:buFont typeface="Wingdings 2" pitchFamily="18" charset="2"/>
              <a:buChar char=""/>
            </a:pPr>
            <a:r>
              <a:rPr lang="en-US" b="1" dirty="0" smtClean="0"/>
              <a:t>Increase consumer engagement and competition in the health insurance market.</a:t>
            </a:r>
            <a:r>
              <a:rPr lang="en-US" dirty="0" smtClean="0"/>
              <a:t> </a:t>
            </a:r>
            <a:r>
              <a:rPr lang="en-US" dirty="0" smtClean="0"/>
              <a:t> </a:t>
            </a:r>
            <a:r>
              <a:rPr lang="en-US" dirty="0" smtClean="0"/>
              <a:t>Unlike most other markets for goods and services, the end consumer rarely shops for and chooses their own health plan.  Employers tend to control the purchasing decision.  As a result, the actual consumer is not applying competitive pressure in the health insurance market.  An exchange puts the consumer in charge of choosing their health plan, which should increase competition in the health insurance market.</a:t>
            </a:r>
          </a:p>
          <a:p>
            <a:pPr>
              <a:buSzPct val="70000"/>
              <a:buFont typeface="Wingdings 2" pitchFamily="18" charset="2"/>
              <a:buChar char=""/>
            </a:pPr>
            <a:r>
              <a:rPr lang="en-US" b="1" dirty="0" smtClean="0"/>
              <a:t>Increase the portability of health plans.</a:t>
            </a:r>
            <a:r>
              <a:rPr lang="en-US" dirty="0" smtClean="0"/>
              <a:t>  Most consumers are locked into their employer’s health plan, which is not portable from job to job.  An exchange increases the opportunity to maintain the same health plan regardless of a person’s employment status.</a:t>
            </a:r>
          </a:p>
          <a:p>
            <a:pPr>
              <a:buSzPct val="70000"/>
              <a:buFont typeface="Wingdings 2" pitchFamily="18" charset="2"/>
              <a:buChar char=""/>
            </a:pPr>
            <a:r>
              <a:rPr lang="en-US" b="1" dirty="0" smtClean="0"/>
              <a:t>Promote price and quality transparency.</a:t>
            </a:r>
            <a:r>
              <a:rPr lang="en-US" dirty="0" smtClean="0"/>
              <a:t>  Health insurance markets are often criticized for not being easy to navigate.  Exchanges will provide information on price and quality in order to make a simpler and more informed shopping experience.</a:t>
            </a:r>
          </a:p>
          <a:p>
            <a:pPr>
              <a:buSzPct val="70000"/>
              <a:buFont typeface="Wingdings 2" pitchFamily="18" charset="2"/>
              <a:buChar char=""/>
            </a:pPr>
            <a:r>
              <a:rPr lang="en-US" b="1" dirty="0" smtClean="0"/>
              <a:t>Mitigate adverse selection. </a:t>
            </a:r>
            <a:r>
              <a:rPr lang="en-US" dirty="0" smtClean="0"/>
              <a:t> Individual and small group insurance markets can suffer from a problem known as adverse selection where an insurance pool attracts people with higher risks and, thereby, becomes costly and unaffordable.  Exchanges hope to mitigate adverse selection by increasing the size of the risk pool and introducing new risk adjustment tools.</a:t>
            </a:r>
          </a:p>
          <a:p>
            <a:pPr>
              <a:buSzPct val="70000"/>
              <a:buFont typeface="Wingdings 2" pitchFamily="18" charset="2"/>
              <a:buChar char=""/>
            </a:pPr>
            <a:r>
              <a:rPr lang="en-US" b="1" dirty="0" smtClean="0"/>
              <a:t>Reduce administrative costs. </a:t>
            </a:r>
            <a:r>
              <a:rPr lang="en-US" dirty="0" smtClean="0"/>
              <a:t> Individual and small group markets tend to have higher administrative costs due to the need for individual underwriting and higher marketing costs.  Exchanges can lower administrative costs by consolidating certain administrative functions under one roof. </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smtClean="0"/>
              <a:t>Overview</a:t>
            </a:r>
            <a:r>
              <a:rPr lang="en-US" sz="2800" dirty="0" smtClean="0"/>
              <a:t>: Functions of the Exchange under the ACA</a:t>
            </a:r>
            <a:endParaRPr lang="en-US" sz="2800" dirty="0"/>
          </a:p>
        </p:txBody>
      </p:sp>
      <p:sp>
        <p:nvSpPr>
          <p:cNvPr id="3" name="Content Placeholder 2"/>
          <p:cNvSpPr>
            <a:spLocks noGrp="1"/>
          </p:cNvSpPr>
          <p:nvPr>
            <p:ph sz="quarter" idx="1"/>
          </p:nvPr>
        </p:nvSpPr>
        <p:spPr>
          <a:xfrm>
            <a:off x="612648" y="1752600"/>
            <a:ext cx="8153400" cy="4495800"/>
          </a:xfrm>
        </p:spPr>
        <p:txBody>
          <a:bodyPr>
            <a:normAutofit fontScale="62500" lnSpcReduction="20000"/>
          </a:bodyPr>
          <a:lstStyle/>
          <a:p>
            <a:pPr>
              <a:buFont typeface="Wingdings 2" pitchFamily="18" charset="2"/>
              <a:buChar char=""/>
            </a:pPr>
            <a:r>
              <a:rPr lang="en-US" dirty="0" smtClean="0"/>
              <a:t>Certification, recertification and decertification of plans.</a:t>
            </a:r>
          </a:p>
          <a:p>
            <a:pPr>
              <a:buFont typeface="Wingdings 2" pitchFamily="18" charset="2"/>
              <a:buChar char=""/>
            </a:pPr>
            <a:r>
              <a:rPr lang="en-US" dirty="0" smtClean="0"/>
              <a:t>Operation of a toll-free hotline.</a:t>
            </a:r>
          </a:p>
          <a:p>
            <a:pPr>
              <a:buFont typeface="Wingdings 2" pitchFamily="18" charset="2"/>
              <a:buChar char=""/>
            </a:pPr>
            <a:r>
              <a:rPr lang="en-US" dirty="0" smtClean="0"/>
              <a:t>Maintenance of a website for providing information on plans to current and prospective enrollees.</a:t>
            </a:r>
          </a:p>
          <a:p>
            <a:pPr>
              <a:buFont typeface="Wingdings 2" pitchFamily="18" charset="2"/>
              <a:buChar char=""/>
            </a:pPr>
            <a:r>
              <a:rPr lang="en-US" dirty="0" smtClean="0"/>
              <a:t>Assignment of price and quality rating to plans.</a:t>
            </a:r>
          </a:p>
          <a:p>
            <a:pPr>
              <a:buFont typeface="Wingdings 2" pitchFamily="18" charset="2"/>
              <a:buChar char=""/>
            </a:pPr>
            <a:r>
              <a:rPr lang="en-US" dirty="0" smtClean="0"/>
              <a:t>Presentation of plan benefit options in a standardized format.</a:t>
            </a:r>
          </a:p>
          <a:p>
            <a:pPr>
              <a:buFont typeface="Wingdings 2" pitchFamily="18" charset="2"/>
              <a:buChar char=""/>
            </a:pPr>
            <a:r>
              <a:rPr lang="en-US" dirty="0" smtClean="0"/>
              <a:t>Provision of information on Medicaid eligibility and determinations of eligibility for individuals in these programs.</a:t>
            </a:r>
          </a:p>
          <a:p>
            <a:pPr>
              <a:buFont typeface="Wingdings 2" pitchFamily="18" charset="2"/>
              <a:buChar char=""/>
            </a:pPr>
            <a:r>
              <a:rPr lang="en-US" dirty="0" smtClean="0"/>
              <a:t>Provision of an electronic calculator to determine the actual cost of coverage taking into account eligibility for premium tax credits and cost sharing reductions.</a:t>
            </a:r>
          </a:p>
          <a:p>
            <a:pPr>
              <a:buFont typeface="Wingdings 2" pitchFamily="18" charset="2"/>
              <a:buChar char=""/>
            </a:pPr>
            <a:r>
              <a:rPr lang="en-US" dirty="0" smtClean="0"/>
              <a:t>Certification of individuals exempt from the individual responsibility requirement.</a:t>
            </a:r>
          </a:p>
          <a:p>
            <a:pPr>
              <a:buFont typeface="Wingdings 2" pitchFamily="18" charset="2"/>
              <a:buChar char=""/>
            </a:pPr>
            <a:r>
              <a:rPr lang="en-US" dirty="0" smtClean="0"/>
              <a:t>Provision of information on certain individuals identified in Section 1311 (d)(4)(I) to the Treasury Department and to employers.</a:t>
            </a:r>
          </a:p>
          <a:p>
            <a:pPr>
              <a:buFont typeface="Wingdings 2" pitchFamily="18" charset="2"/>
              <a:buChar char=""/>
            </a:pPr>
            <a:r>
              <a:rPr lang="en-US" dirty="0" smtClean="0"/>
              <a:t>Establishment of a Navigator program that provides grants to entities assisting consumers.</a:t>
            </a:r>
          </a:p>
          <a:p>
            <a:endParaRPr lang="en-US"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Overview: The centerpiece of the ACA</a:t>
            </a:r>
            <a:endParaRPr lang="en-US" dirty="0"/>
          </a:p>
        </p:txBody>
      </p:sp>
      <p:sp>
        <p:nvSpPr>
          <p:cNvPr id="3" name="Content Placeholder 2"/>
          <p:cNvSpPr>
            <a:spLocks noGrp="1"/>
          </p:cNvSpPr>
          <p:nvPr>
            <p:ph sz="quarter" idx="1"/>
          </p:nvPr>
        </p:nvSpPr>
        <p:spPr/>
        <p:txBody>
          <a:bodyPr>
            <a:normAutofit fontScale="77500" lnSpcReduction="20000"/>
          </a:bodyPr>
          <a:lstStyle/>
          <a:p>
            <a:pPr>
              <a:buSzPct val="70000"/>
              <a:buFont typeface="Wingdings 2" pitchFamily="18" charset="2"/>
              <a:buChar char=""/>
            </a:pPr>
            <a:r>
              <a:rPr lang="en-US" dirty="0" smtClean="0"/>
              <a:t>These core functions are the glue that holds all of the other ACA components in place.  The exchange polices the individual and employer mandates, delivers subsidies, facilitates Medicaid expansion, and provides the risk adjustment necessary for guaranteed issue regulations.</a:t>
            </a:r>
          </a:p>
          <a:p>
            <a:pPr>
              <a:buSzPct val="70000"/>
              <a:buFont typeface="Wingdings 2" pitchFamily="18" charset="2"/>
              <a:buChar char=""/>
            </a:pPr>
            <a:r>
              <a:rPr lang="en-US" dirty="0" smtClean="0"/>
              <a:t>Policy analysts and commentators identify the exchange as the centerpiece of the ACA.</a:t>
            </a:r>
          </a:p>
          <a:p>
            <a:pPr lvl="1"/>
            <a:r>
              <a:rPr lang="en-US" dirty="0" smtClean="0"/>
              <a:t>Ezra Klein, </a:t>
            </a:r>
            <a:r>
              <a:rPr lang="en-US" i="1" dirty="0" smtClean="0"/>
              <a:t>The Washington Post</a:t>
            </a:r>
            <a:r>
              <a:rPr lang="en-US" dirty="0" smtClean="0"/>
              <a:t>: “If I had to choose the most important aspect of health care reform, … it would be the Health Insurance Exchange.”</a:t>
            </a:r>
          </a:p>
          <a:p>
            <a:pPr lvl="1"/>
            <a:r>
              <a:rPr lang="en-US" dirty="0" smtClean="0"/>
              <a:t>Alain </a:t>
            </a:r>
            <a:r>
              <a:rPr lang="en-US" dirty="0" err="1" smtClean="0"/>
              <a:t>Enthoven</a:t>
            </a:r>
            <a:r>
              <a:rPr lang="en-US" dirty="0" smtClean="0"/>
              <a:t>, Stanford University: The Exchange is “one of the key factors of the ultimate plan’s success or failure.”</a:t>
            </a:r>
          </a:p>
          <a:p>
            <a:pPr lvl="1"/>
            <a:r>
              <a:rPr lang="en-US" dirty="0" smtClean="0"/>
              <a:t>Timothy </a:t>
            </a:r>
            <a:r>
              <a:rPr lang="en-US" dirty="0" err="1" smtClean="0"/>
              <a:t>Jost</a:t>
            </a:r>
            <a:r>
              <a:rPr lang="en-US" dirty="0" smtClean="0"/>
              <a:t>, Washington and Lee School of Law: “The health insurance exchange is the centerpiece of the reformed health insurance system created by the Affordable Care Act.</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Operating Model Approaches</a:t>
            </a:r>
            <a:endParaRPr lang="en-US" sz="3600" dirty="0"/>
          </a:p>
        </p:txBody>
      </p:sp>
      <p:sp>
        <p:nvSpPr>
          <p:cNvPr id="4" name="Content Placeholder 2"/>
          <p:cNvSpPr>
            <a:spLocks noGrp="1"/>
          </p:cNvSpPr>
          <p:nvPr>
            <p:ph sz="quarter" idx="1"/>
          </p:nvPr>
        </p:nvSpPr>
        <p:spPr>
          <a:xfrm>
            <a:off x="612648" y="1600200"/>
            <a:ext cx="8153400" cy="4495800"/>
          </a:xfrm>
        </p:spPr>
        <p:txBody>
          <a:bodyPr>
            <a:normAutofit fontScale="92500" lnSpcReduction="10000"/>
          </a:bodyPr>
          <a:lstStyle/>
          <a:p>
            <a:r>
              <a:rPr lang="en-US" dirty="0" smtClean="0"/>
              <a:t>Beyond the Exchange’s core functions, the ACA allows for a wide variety of approaches for how the Exchange operates.</a:t>
            </a:r>
          </a:p>
          <a:p>
            <a:r>
              <a:rPr lang="en-US" dirty="0" smtClean="0"/>
              <a:t>According to HHS </a:t>
            </a:r>
            <a:r>
              <a:rPr lang="en-US" dirty="0" smtClean="0"/>
              <a:t>guidance:</a:t>
            </a:r>
          </a:p>
          <a:p>
            <a:pPr lvl="1"/>
            <a:r>
              <a:rPr lang="en-US" dirty="0" smtClean="0"/>
              <a:t>“States </a:t>
            </a:r>
            <a:r>
              <a:rPr lang="en-US" dirty="0" smtClean="0"/>
              <a:t>have a range of options for how the Exchange operates from an </a:t>
            </a:r>
            <a:r>
              <a:rPr lang="en-US" i="1" dirty="0" smtClean="0"/>
              <a:t>‘active purchaser’</a:t>
            </a:r>
            <a:r>
              <a:rPr lang="en-US" dirty="0" smtClean="0"/>
              <a:t> </a:t>
            </a:r>
            <a:r>
              <a:rPr lang="en-US" dirty="0" smtClean="0"/>
              <a:t>model, in which the Exchange operates as large employers often do in using market leverage and the tools of managed competition to negotiate product offerings with insurers, to an </a:t>
            </a:r>
            <a:r>
              <a:rPr lang="en-US" i="1" dirty="0" smtClean="0"/>
              <a:t>‘open marketplace’</a:t>
            </a:r>
            <a:r>
              <a:rPr lang="en-US" dirty="0" smtClean="0"/>
              <a:t> </a:t>
            </a:r>
            <a:r>
              <a:rPr lang="en-US" dirty="0" smtClean="0"/>
              <a:t>model, in which the Exchange operates as a clearinghouse that is open to all qualified insurers and relies on market forces to generate product offerings</a:t>
            </a:r>
            <a:r>
              <a:rPr lang="en-US" dirty="0" smtClean="0"/>
              <a:t>.”</a:t>
            </a:r>
            <a:endParaRPr lang="en-US" dirty="0" smtClean="0"/>
          </a:p>
          <a:p>
            <a:endParaRPr lang="en-US"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Operating Model </a:t>
            </a:r>
            <a:r>
              <a:rPr lang="en-US" sz="3600" dirty="0" smtClean="0"/>
              <a:t>Approaches: Active Purchaser</a:t>
            </a:r>
            <a:endParaRPr lang="en-US" dirty="0"/>
          </a:p>
        </p:txBody>
      </p:sp>
      <p:sp>
        <p:nvSpPr>
          <p:cNvPr id="3" name="Content Placeholder 2"/>
          <p:cNvSpPr>
            <a:spLocks noGrp="1"/>
          </p:cNvSpPr>
          <p:nvPr>
            <p:ph sz="quarter" idx="1"/>
          </p:nvPr>
        </p:nvSpPr>
        <p:spPr>
          <a:xfrm>
            <a:off x="612648" y="1676400"/>
            <a:ext cx="8153400" cy="4800600"/>
          </a:xfrm>
        </p:spPr>
        <p:txBody>
          <a:bodyPr>
            <a:noAutofit/>
          </a:bodyPr>
          <a:lstStyle/>
          <a:p>
            <a:r>
              <a:rPr lang="en-US" sz="1800" dirty="0" smtClean="0"/>
              <a:t>Under the Active Purchaser model, the operation of the exchange would draw on a managed competition approach.</a:t>
            </a:r>
          </a:p>
          <a:p>
            <a:r>
              <a:rPr lang="en-US" sz="1800" dirty="0" smtClean="0"/>
              <a:t>Managed competition is an approach where the rules of competition in the insurance market are set and managed by the Exchange.  In its fullest expression, the Exchange would manage the market using the following tools.</a:t>
            </a:r>
          </a:p>
          <a:p>
            <a:pPr lvl="1"/>
            <a:r>
              <a:rPr lang="en-US" sz="1800" dirty="0" smtClean="0"/>
              <a:t>Actively negotiate with health plans that want to participate in the exchange.  This could be managed through direct negotiation or a bidding process.</a:t>
            </a:r>
          </a:p>
          <a:p>
            <a:pPr lvl="1"/>
            <a:r>
              <a:rPr lang="en-US" sz="1800" dirty="0" smtClean="0"/>
              <a:t>Set minimum requirements for the inclusion of a health plan based on measures of cost, quality, and overall value.</a:t>
            </a:r>
          </a:p>
          <a:p>
            <a:pPr lvl="1"/>
            <a:r>
              <a:rPr lang="en-US" sz="1800" dirty="0" smtClean="0"/>
              <a:t>Require health plans to use certain provider payment approaches.</a:t>
            </a:r>
          </a:p>
          <a:p>
            <a:pPr lvl="1"/>
            <a:r>
              <a:rPr lang="en-US" sz="1800" dirty="0" smtClean="0"/>
              <a:t>Set cost sharing requirements for health plans.</a:t>
            </a:r>
          </a:p>
          <a:p>
            <a:pPr lvl="1"/>
            <a:r>
              <a:rPr lang="en-US" sz="1800" dirty="0" smtClean="0"/>
              <a:t>Set a minimum level of benefits.</a:t>
            </a:r>
          </a:p>
          <a:p>
            <a:pPr lvl="1"/>
            <a:r>
              <a:rPr lang="en-US" sz="1800" dirty="0" smtClean="0"/>
              <a:t>Require </a:t>
            </a:r>
            <a:r>
              <a:rPr lang="en-US" sz="1800" dirty="0" smtClean="0"/>
              <a:t>reporting and collect data from insurers.</a:t>
            </a:r>
          </a:p>
          <a:p>
            <a:pPr lvl="1">
              <a:buNone/>
            </a:pPr>
            <a:endParaRPr lang="en-US" sz="1700" dirty="0"/>
          </a:p>
          <a:p>
            <a:pPr lvl="1"/>
            <a:endParaRPr lang="en-US" sz="17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Operating Model Approaches: Active Purchaser</a:t>
            </a:r>
            <a:endParaRPr lang="en-US" sz="3200" dirty="0"/>
          </a:p>
        </p:txBody>
      </p:sp>
      <p:sp>
        <p:nvSpPr>
          <p:cNvPr id="3" name="Content Placeholder 2"/>
          <p:cNvSpPr>
            <a:spLocks noGrp="1"/>
          </p:cNvSpPr>
          <p:nvPr>
            <p:ph sz="quarter" idx="1"/>
          </p:nvPr>
        </p:nvSpPr>
        <p:spPr/>
        <p:txBody>
          <a:bodyPr>
            <a:normAutofit fontScale="77500" lnSpcReduction="20000"/>
          </a:bodyPr>
          <a:lstStyle/>
          <a:p>
            <a:pPr>
              <a:buSzPct val="70000"/>
              <a:buFont typeface="Wingdings 2" pitchFamily="18" charset="2"/>
              <a:buChar char=""/>
            </a:pPr>
            <a:r>
              <a:rPr lang="en-US" dirty="0" smtClean="0"/>
              <a:t>Examples:</a:t>
            </a:r>
          </a:p>
          <a:p>
            <a:pPr lvl="1"/>
            <a:r>
              <a:rPr lang="en-US" dirty="0" smtClean="0"/>
              <a:t>Massachusetts Connector: </a:t>
            </a:r>
          </a:p>
          <a:p>
            <a:pPr lvl="2"/>
            <a:r>
              <a:rPr lang="en-US" dirty="0" smtClean="0"/>
              <a:t>The Connector Board selects health plans through a competitive bidding process.  There are currently six companies offering coverage through their Commonwealth Choice offerings.</a:t>
            </a:r>
          </a:p>
          <a:p>
            <a:pPr lvl="2"/>
            <a:r>
              <a:rPr lang="en-US" dirty="0" smtClean="0"/>
              <a:t>The Connector Board sets minimum creditable coverage that individuals must purchase to meet the individual mandate.</a:t>
            </a:r>
          </a:p>
          <a:p>
            <a:pPr lvl="1"/>
            <a:r>
              <a:rPr lang="en-US" dirty="0" smtClean="0"/>
              <a:t>California Health Insurance Exchange</a:t>
            </a:r>
          </a:p>
          <a:p>
            <a:pPr lvl="2"/>
            <a:r>
              <a:rPr lang="en-US" dirty="0" smtClean="0"/>
              <a:t>Senate Bill No. 900 and Assembly Bill No. 1602 established an exchange with the power to selectively contract.</a:t>
            </a:r>
          </a:p>
          <a:p>
            <a:pPr lvl="2"/>
            <a:r>
              <a:rPr lang="en-US" dirty="0" smtClean="0"/>
              <a:t>Cal. Gov. Code 100503 (c): “In </a:t>
            </a:r>
            <a:r>
              <a:rPr lang="en-US" dirty="0" smtClean="0"/>
              <a:t>the course of selectively contracting for health care coverage offered to qualified individuals and qualified small employers through the Exchange, the board shall seek to contract with carriers so as to provide health care coverage choices that offer the optimal combination of choice, value, quality, and service</a:t>
            </a:r>
            <a:r>
              <a:rPr lang="en-US" dirty="0" smtClean="0"/>
              <a:t>.”</a:t>
            </a:r>
          </a:p>
          <a:p>
            <a:pPr lvl="1"/>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Custom 11">
      <a:dk1>
        <a:sysClr val="windowText" lastClr="000000"/>
      </a:dk1>
      <a:lt1>
        <a:sysClr val="window" lastClr="FFFFFF"/>
      </a:lt1>
      <a:dk2>
        <a:srgbClr val="DEE4ED"/>
      </a:dk2>
      <a:lt2>
        <a:srgbClr val="0E113F"/>
      </a:lt2>
      <a:accent1>
        <a:srgbClr val="0E113F"/>
      </a:accent1>
      <a:accent2>
        <a:srgbClr val="7D2022"/>
      </a:accent2>
      <a:accent3>
        <a:srgbClr val="A5AB81"/>
      </a:accent3>
      <a:accent4>
        <a:srgbClr val="D8B25C"/>
      </a:accent4>
      <a:accent5>
        <a:srgbClr val="7BA79D"/>
      </a:accent5>
      <a:accent6>
        <a:srgbClr val="968C8C"/>
      </a:accent6>
      <a:hlink>
        <a:srgbClr val="808759"/>
      </a:hlink>
      <a:folHlink>
        <a:srgbClr val="E7D09D"/>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3557</TotalTime>
  <Words>2782</Words>
  <Application>Microsoft Office PowerPoint</Application>
  <PresentationFormat>On-screen Show (4:3)</PresentationFormat>
  <Paragraphs>131</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Median</vt:lpstr>
      <vt:lpstr>Health insurance exchanges</vt:lpstr>
      <vt:lpstr>Outline</vt:lpstr>
      <vt:lpstr>Overview: What is an Exchange?</vt:lpstr>
      <vt:lpstr>Overview: Goals of an Exchange</vt:lpstr>
      <vt:lpstr>Overview: Functions of the Exchange under the ACA</vt:lpstr>
      <vt:lpstr>Overview: The centerpiece of the ACA</vt:lpstr>
      <vt:lpstr>Operating Model Approaches</vt:lpstr>
      <vt:lpstr>Operating Model Approaches: Active Purchaser</vt:lpstr>
      <vt:lpstr>Operating Model Approaches: Active Purchaser</vt:lpstr>
      <vt:lpstr>Operating Model Approaches: Open Marketplace </vt:lpstr>
      <vt:lpstr>Operating Model Approaches: Open Marketplace </vt:lpstr>
      <vt:lpstr>Operating Model Approaches: Other approaches</vt:lpstr>
      <vt:lpstr>Issues and Challenges in Implementation</vt:lpstr>
      <vt:lpstr>Issues and Challenges in Implementation</vt:lpstr>
      <vt:lpstr>Issues and Challenges in Implementation</vt:lpstr>
      <vt:lpstr>What if the ACA is Amended or Repealed</vt:lpstr>
      <vt:lpstr>Implementation Timeline: Key federal dates</vt:lpstr>
      <vt:lpstr>Implementation Timeline: Recommendations for the state</vt:lpstr>
      <vt:lpstr>Contact Information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peternelson</dc:creator>
  <cp:lastModifiedBy>Peter</cp:lastModifiedBy>
  <cp:revision>198</cp:revision>
  <dcterms:created xsi:type="dcterms:W3CDTF">2009-10-21T15:20:21Z</dcterms:created>
  <dcterms:modified xsi:type="dcterms:W3CDTF">2011-02-15T01:31:30Z</dcterms:modified>
</cp:coreProperties>
</file>