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14"/>
  </p:notesMasterIdLst>
  <p:handoutMasterIdLst>
    <p:handoutMasterId r:id="rId15"/>
  </p:handoutMasterIdLst>
  <p:sldIdLst>
    <p:sldId id="256" r:id="rId3"/>
    <p:sldId id="332" r:id="rId4"/>
    <p:sldId id="320" r:id="rId5"/>
    <p:sldId id="329" r:id="rId6"/>
    <p:sldId id="328" r:id="rId7"/>
    <p:sldId id="323" r:id="rId8"/>
    <p:sldId id="324" r:id="rId9"/>
    <p:sldId id="333" r:id="rId10"/>
    <p:sldId id="325" r:id="rId11"/>
    <p:sldId id="327" r:id="rId12"/>
    <p:sldId id="301" r:id="rId13"/>
  </p:sldIdLst>
  <p:sldSz cx="9144000" cy="6858000" type="screen4x3"/>
  <p:notesSz cx="7010400" cy="92233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3300"/>
    <a:srgbClr val="004600"/>
    <a:srgbClr val="3366FF"/>
    <a:srgbClr val="3399FF"/>
    <a:srgbClr val="CCFFCC"/>
    <a:srgbClr val="FF0000"/>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32" autoAdjust="0"/>
    <p:restoredTop sz="67776" autoAdjust="0"/>
  </p:normalViewPr>
  <p:slideViewPr>
    <p:cSldViewPr>
      <p:cViewPr varScale="1">
        <p:scale>
          <a:sx n="84" d="100"/>
          <a:sy n="84" d="100"/>
        </p:scale>
        <p:origin x="-110"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3037840" cy="4614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70659" name="Rectangle 3"/>
          <p:cNvSpPr>
            <a:spLocks noGrp="1" noChangeArrowheads="1"/>
          </p:cNvSpPr>
          <p:nvPr>
            <p:ph type="dt" sz="quarter" idx="1"/>
          </p:nvPr>
        </p:nvSpPr>
        <p:spPr bwMode="auto">
          <a:xfrm>
            <a:off x="3970938" y="0"/>
            <a:ext cx="3037840" cy="4614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70660" name="Rectangle 4"/>
          <p:cNvSpPr>
            <a:spLocks noGrp="1" noChangeArrowheads="1"/>
          </p:cNvSpPr>
          <p:nvPr>
            <p:ph type="ftr" sz="quarter" idx="2"/>
          </p:nvPr>
        </p:nvSpPr>
        <p:spPr bwMode="auto">
          <a:xfrm>
            <a:off x="0" y="8760316"/>
            <a:ext cx="3037840" cy="4614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70661" name="Rectangle 5"/>
          <p:cNvSpPr>
            <a:spLocks noGrp="1" noChangeArrowheads="1"/>
          </p:cNvSpPr>
          <p:nvPr>
            <p:ph type="sldNum" sz="quarter" idx="3"/>
          </p:nvPr>
        </p:nvSpPr>
        <p:spPr bwMode="auto">
          <a:xfrm>
            <a:off x="3970938" y="8760316"/>
            <a:ext cx="3037840" cy="4614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F90E344-9F2D-41C8-AD3B-2349FD06DB80}" type="slidenum">
              <a:rPr lang="en-US"/>
              <a:pPr>
                <a:defRPr/>
              </a:pPr>
              <a:t>‹#›</a:t>
            </a:fld>
            <a:endParaRPr lang="en-US" dirty="0"/>
          </a:p>
        </p:txBody>
      </p:sp>
    </p:spTree>
    <p:extLst>
      <p:ext uri="{BB962C8B-B14F-4D97-AF65-F5344CB8AC3E}">
        <p14:creationId xmlns:p14="http://schemas.microsoft.com/office/powerpoint/2010/main" xmlns="" val="28713885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0" y="0"/>
            <a:ext cx="3037840" cy="4614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114691" name="Rectangle 3"/>
          <p:cNvSpPr>
            <a:spLocks noGrp="1" noChangeArrowheads="1"/>
          </p:cNvSpPr>
          <p:nvPr>
            <p:ph type="dt" idx="1"/>
          </p:nvPr>
        </p:nvSpPr>
        <p:spPr bwMode="auto">
          <a:xfrm>
            <a:off x="3970938" y="0"/>
            <a:ext cx="3037840" cy="4614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200150" y="692150"/>
            <a:ext cx="4610100" cy="3457575"/>
          </a:xfrm>
          <a:prstGeom prst="rect">
            <a:avLst/>
          </a:prstGeom>
          <a:noFill/>
          <a:ln w="9525">
            <a:solidFill>
              <a:srgbClr val="000000"/>
            </a:solidFill>
            <a:miter lim="800000"/>
            <a:headEnd/>
            <a:tailEnd/>
          </a:ln>
        </p:spPr>
      </p:sp>
      <p:sp>
        <p:nvSpPr>
          <p:cNvPr id="114693" name="Rectangle 5"/>
          <p:cNvSpPr>
            <a:spLocks noGrp="1" noChangeArrowheads="1"/>
          </p:cNvSpPr>
          <p:nvPr>
            <p:ph type="body" sz="quarter" idx="3"/>
          </p:nvPr>
        </p:nvSpPr>
        <p:spPr bwMode="auto">
          <a:xfrm>
            <a:off x="701040" y="4381738"/>
            <a:ext cx="5608320" cy="41502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4694" name="Rectangle 6"/>
          <p:cNvSpPr>
            <a:spLocks noGrp="1" noChangeArrowheads="1"/>
          </p:cNvSpPr>
          <p:nvPr>
            <p:ph type="ftr" sz="quarter" idx="4"/>
          </p:nvPr>
        </p:nvSpPr>
        <p:spPr bwMode="auto">
          <a:xfrm>
            <a:off x="0" y="8760316"/>
            <a:ext cx="3037840" cy="4614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114695" name="Rectangle 7"/>
          <p:cNvSpPr>
            <a:spLocks noGrp="1" noChangeArrowheads="1"/>
          </p:cNvSpPr>
          <p:nvPr>
            <p:ph type="sldNum" sz="quarter" idx="5"/>
          </p:nvPr>
        </p:nvSpPr>
        <p:spPr bwMode="auto">
          <a:xfrm>
            <a:off x="3970938" y="8760316"/>
            <a:ext cx="3037840" cy="4614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08DA06E-1F4A-4D54-BBD7-AE157AFF5FA3}" type="slidenum">
              <a:rPr lang="en-US"/>
              <a:pPr>
                <a:defRPr/>
              </a:pPr>
              <a:t>‹#›</a:t>
            </a:fld>
            <a:endParaRPr lang="en-US" dirty="0"/>
          </a:p>
        </p:txBody>
      </p:sp>
    </p:spTree>
    <p:extLst>
      <p:ext uri="{BB962C8B-B14F-4D97-AF65-F5344CB8AC3E}">
        <p14:creationId xmlns:p14="http://schemas.microsoft.com/office/powerpoint/2010/main" xmlns="" val="23416267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The department has been proactively working this</a:t>
            </a:r>
            <a:r>
              <a:rPr lang="en-US" b="1" baseline="0" dirty="0" smtClean="0"/>
              <a:t> year on a variety of efforts that focus on compliance and tax analytics.  </a:t>
            </a:r>
          </a:p>
          <a:p>
            <a:endParaRPr lang="en-US" b="1" baseline="0" dirty="0" smtClean="0"/>
          </a:p>
          <a:p>
            <a:r>
              <a:rPr lang="en-US" b="0" baseline="0" dirty="0" smtClean="0"/>
              <a:t>As you know, the department has been focused on the implementation of the integrated system.  On December 12, 2011 we will complete the Other agency debt rollout and complete all aspects of the implementation in February 2012 with the remaining special tax debts.  </a:t>
            </a:r>
            <a:endParaRPr lang="en-US" b="0" dirty="0" smtClean="0"/>
          </a:p>
          <a:p>
            <a:endParaRPr lang="en-US" b="0" dirty="0" smtClean="0"/>
          </a:p>
          <a:p>
            <a:r>
              <a:rPr lang="en-US" b="1" dirty="0" smtClean="0"/>
              <a:t>Integrated</a:t>
            </a:r>
            <a:r>
              <a:rPr lang="en-US" b="1" baseline="0" dirty="0" smtClean="0"/>
              <a:t> Tax System – Major tax type rollout dates  </a:t>
            </a:r>
            <a:r>
              <a:rPr lang="en-US" b="1" baseline="0" dirty="0" smtClean="0">
                <a:solidFill>
                  <a:srgbClr val="FF0000"/>
                </a:solidFill>
              </a:rPr>
              <a:t>(leaving in as a reference)</a:t>
            </a:r>
            <a:r>
              <a:rPr lang="en-US" b="1" baseline="0" dirty="0" smtClean="0"/>
              <a:t>: </a:t>
            </a:r>
          </a:p>
          <a:p>
            <a:pPr marL="171450" indent="-171450">
              <a:buFont typeface="Arial" pitchFamily="34" charset="0"/>
              <a:buChar char="•"/>
            </a:pPr>
            <a:r>
              <a:rPr lang="en-US" b="0" dirty="0" smtClean="0"/>
              <a:t>Rollout</a:t>
            </a:r>
            <a:r>
              <a:rPr lang="en-US" b="0" baseline="0" dirty="0" smtClean="0"/>
              <a:t> 1 – December 2008  Sales and Use Tax</a:t>
            </a:r>
          </a:p>
          <a:p>
            <a:pPr marL="171450" indent="-171450">
              <a:buFont typeface="Arial" pitchFamily="34" charset="0"/>
              <a:buChar char="•"/>
            </a:pPr>
            <a:r>
              <a:rPr lang="en-US" b="0" baseline="0" dirty="0" smtClean="0"/>
              <a:t>Rollout 2 -  December 2009  Withholding tax, Corporate tax</a:t>
            </a:r>
          </a:p>
          <a:p>
            <a:pPr marL="171450" indent="-171450">
              <a:buFont typeface="Arial" pitchFamily="34" charset="0"/>
              <a:buChar char="•"/>
            </a:pPr>
            <a:r>
              <a:rPr lang="en-US" b="0" baseline="0" dirty="0" smtClean="0"/>
              <a:t>Rollout 3 -  December 2010  Individual Income Tax </a:t>
            </a:r>
          </a:p>
          <a:p>
            <a:pPr marL="171450" indent="-171450">
              <a:buFont typeface="Arial" pitchFamily="34" charset="0"/>
              <a:buChar char="•"/>
            </a:pPr>
            <a:r>
              <a:rPr lang="en-US" b="0" baseline="0" dirty="0" smtClean="0"/>
              <a:t>Rollout 4 -  December 2011 Other agency debt</a:t>
            </a:r>
          </a:p>
          <a:p>
            <a:pPr marL="171450" indent="-171450">
              <a:buFont typeface="Arial" pitchFamily="34" charset="0"/>
              <a:buChar char="•"/>
            </a:pPr>
            <a:r>
              <a:rPr lang="en-US" b="0" baseline="0" dirty="0" smtClean="0"/>
              <a:t>Rollout 4 -  February 2012   Remaining special tax debt (cigarette, lawful gambling etc.) </a:t>
            </a:r>
          </a:p>
          <a:p>
            <a:pPr marL="0" indent="0">
              <a:buFont typeface="Arial" pitchFamily="34" charset="0"/>
              <a:buNone/>
            </a:pPr>
            <a:endParaRPr lang="en-US" b="0" baseline="0" dirty="0" smtClean="0"/>
          </a:p>
          <a:p>
            <a:pPr marL="0" marR="0" indent="0" algn="l" defTabSz="914400" rtl="0" eaLnBrk="0" fontAlgn="base" latinLnBrk="0" hangingPunct="0">
              <a:lnSpc>
                <a:spcPct val="100000"/>
              </a:lnSpc>
              <a:spcBef>
                <a:spcPct val="30000"/>
              </a:spcBef>
              <a:spcAft>
                <a:spcPct val="0"/>
              </a:spcAft>
              <a:buClrTx/>
              <a:buSzTx/>
              <a:buFont typeface="Arial" pitchFamily="34" charset="0"/>
              <a:buNone/>
              <a:tabLst/>
              <a:defRPr/>
            </a:pPr>
            <a:r>
              <a:rPr lang="en-US" b="1" dirty="0" smtClean="0"/>
              <a:t>Enhancing Individual Income Tax Assistance:</a:t>
            </a:r>
            <a:r>
              <a:rPr lang="en-US" b="1" baseline="0" dirty="0" smtClean="0"/>
              <a:t> </a:t>
            </a:r>
          </a:p>
          <a:p>
            <a:pPr marL="0" indent="0">
              <a:buFont typeface="Arial" pitchFamily="34" charset="0"/>
              <a:buNone/>
            </a:pPr>
            <a:r>
              <a:rPr lang="en-US" b="0" baseline="0" dirty="0" smtClean="0"/>
              <a:t>In addition to the integrated system project, we have been working on a few other things that relate to enhancing the individual income tax taxpayer experience.   </a:t>
            </a:r>
          </a:p>
          <a:p>
            <a:pPr marL="628650" lvl="1" indent="-171450">
              <a:buFont typeface="Arial" pitchFamily="34" charset="0"/>
              <a:buChar char="•"/>
            </a:pPr>
            <a:r>
              <a:rPr lang="en-US" b="0" baseline="0" dirty="0" smtClean="0"/>
              <a:t>We have completed both activities (on the slide) and will roll them out with the 2011 tax filing season. </a:t>
            </a:r>
          </a:p>
          <a:p>
            <a:pPr marL="0" indent="0">
              <a:buFont typeface="Arial" pitchFamily="34" charset="0"/>
              <a:buNone/>
            </a:pPr>
            <a:endParaRPr lang="en-US" b="0" dirty="0"/>
          </a:p>
        </p:txBody>
      </p:sp>
      <p:sp>
        <p:nvSpPr>
          <p:cNvPr id="4" name="Slide Number Placeholder 3"/>
          <p:cNvSpPr>
            <a:spLocks noGrp="1"/>
          </p:cNvSpPr>
          <p:nvPr>
            <p:ph type="sldNum" sz="quarter" idx="10"/>
          </p:nvPr>
        </p:nvSpPr>
        <p:spPr/>
        <p:txBody>
          <a:bodyPr/>
          <a:lstStyle/>
          <a:p>
            <a:pPr>
              <a:defRPr/>
            </a:pPr>
            <a:fld id="{F08DA06E-1F4A-4D54-BBD7-AE157AFF5FA3}" type="slidenum">
              <a:rPr lang="en-US" smtClean="0"/>
              <a:pPr>
                <a:defRPr/>
              </a:pPr>
              <a:t>2</a:t>
            </a:fld>
            <a:endParaRPr lang="en-US" dirty="0"/>
          </a:p>
        </p:txBody>
      </p:sp>
    </p:spTree>
    <p:extLst>
      <p:ext uri="{BB962C8B-B14F-4D97-AF65-F5344CB8AC3E}">
        <p14:creationId xmlns:p14="http://schemas.microsoft.com/office/powerpoint/2010/main" xmlns="" val="3880069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b="1" baseline="0" dirty="0" smtClean="0"/>
              <a:t>Internal Audit : </a:t>
            </a:r>
          </a:p>
          <a:p>
            <a:pPr marL="171450" indent="-171450">
              <a:buFont typeface="Arial" pitchFamily="34" charset="0"/>
              <a:buChar char="•"/>
            </a:pPr>
            <a:r>
              <a:rPr lang="en-US" b="0" baseline="0" dirty="0" smtClean="0"/>
              <a:t>Whistleblower hotline allows for an anonymous telephone line that employees can call.  If employees prefer, they can complete a form and send it electronically and anonymously to our internal audit manager.  </a:t>
            </a:r>
          </a:p>
          <a:p>
            <a:pPr marL="171450" indent="-171450">
              <a:buFont typeface="Arial" pitchFamily="34" charset="0"/>
              <a:buChar char="•"/>
            </a:pPr>
            <a:endParaRPr lang="en-US" b="0" baseline="0" dirty="0" smtClean="0"/>
          </a:p>
          <a:p>
            <a:pPr marL="0" indent="0">
              <a:buFont typeface="Arial" pitchFamily="34" charset="0"/>
              <a:buNone/>
            </a:pPr>
            <a:r>
              <a:rPr lang="en-US" b="1" baseline="0" dirty="0" smtClean="0"/>
              <a:t>Internet Redesign: </a:t>
            </a:r>
          </a:p>
          <a:p>
            <a:pPr marL="171450" indent="-171450">
              <a:buFont typeface="Arial" pitchFamily="34" charset="0"/>
              <a:buChar char="•"/>
            </a:pPr>
            <a:r>
              <a:rPr lang="en-US" b="0" baseline="0" dirty="0" smtClean="0"/>
              <a:t>The technology has been developed and employees are working on populating content right now.  </a:t>
            </a:r>
          </a:p>
          <a:p>
            <a:pPr marL="171450" indent="-171450">
              <a:buFont typeface="Arial" pitchFamily="34" charset="0"/>
              <a:buChar char="•"/>
            </a:pPr>
            <a:r>
              <a:rPr lang="en-US" b="0" baseline="0" dirty="0" smtClean="0"/>
              <a:t>We have done external usability testing several times throughout this process and will do usability testing again in January.  </a:t>
            </a:r>
          </a:p>
          <a:p>
            <a:pPr marL="171450" indent="-171450">
              <a:buFont typeface="Arial" pitchFamily="34" charset="0"/>
              <a:buChar char="•"/>
            </a:pPr>
            <a:r>
              <a:rPr lang="en-US" b="0" baseline="0" dirty="0" smtClean="0"/>
              <a:t>A beta site will be available on January 11, 2012.  This means the public will have the opportunity to see and use our new website while we complete the final touches.  They will have an opportunity to provide feedback on the new site and we will work to incorporate that feedback.  The final website will be rolled out on May 12 at that time the existing website will be turned off.  We are NOT rolling this out during the tax filing season.  </a:t>
            </a:r>
            <a:endParaRPr lang="en-US" b="0" dirty="0"/>
          </a:p>
        </p:txBody>
      </p:sp>
      <p:sp>
        <p:nvSpPr>
          <p:cNvPr id="4" name="Slide Number Placeholder 3"/>
          <p:cNvSpPr>
            <a:spLocks noGrp="1"/>
          </p:cNvSpPr>
          <p:nvPr>
            <p:ph type="sldNum" sz="quarter" idx="10"/>
          </p:nvPr>
        </p:nvSpPr>
        <p:spPr/>
        <p:txBody>
          <a:bodyPr/>
          <a:lstStyle/>
          <a:p>
            <a:pPr>
              <a:defRPr/>
            </a:pPr>
            <a:fld id="{F08DA06E-1F4A-4D54-BBD7-AE157AFF5FA3}" type="slidenum">
              <a:rPr lang="en-US" smtClean="0"/>
              <a:pPr>
                <a:defRPr/>
              </a:pPr>
              <a:t>3</a:t>
            </a:fld>
            <a:endParaRPr lang="en-US" dirty="0"/>
          </a:p>
        </p:txBody>
      </p:sp>
    </p:spTree>
    <p:extLst>
      <p:ext uri="{BB962C8B-B14F-4D97-AF65-F5344CB8AC3E}">
        <p14:creationId xmlns:p14="http://schemas.microsoft.com/office/powerpoint/2010/main" xmlns="" val="2759930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Continuous Improvement Program: </a:t>
            </a:r>
          </a:p>
          <a:p>
            <a:pPr marL="171450" indent="-171450">
              <a:buFont typeface="Arial" pitchFamily="34" charset="0"/>
              <a:buChar char="•"/>
            </a:pPr>
            <a:r>
              <a:rPr lang="en-US" b="0" dirty="0" smtClean="0"/>
              <a:t>Completed a LEAN event on return mail.  The goal was to reduce the return mail by 50% and streamline the return mail process making it more efficient and effective.  </a:t>
            </a:r>
          </a:p>
          <a:p>
            <a:pPr marL="171450" indent="-171450">
              <a:buFont typeface="Arial" pitchFamily="34" charset="0"/>
              <a:buChar char="•"/>
            </a:pPr>
            <a:endParaRPr lang="en-US" b="0" dirty="0" smtClean="0"/>
          </a:p>
          <a:p>
            <a:pPr marL="0" indent="0">
              <a:buFont typeface="Arial" pitchFamily="34" charset="0"/>
              <a:buNone/>
            </a:pPr>
            <a:r>
              <a:rPr lang="en-US" b="1" dirty="0" smtClean="0"/>
              <a:t>Governor's</a:t>
            </a:r>
            <a:r>
              <a:rPr lang="en-US" b="1" baseline="0" dirty="0" smtClean="0"/>
              <a:t> Continuous Improvement Award: </a:t>
            </a:r>
          </a:p>
          <a:p>
            <a:pPr marL="171450" indent="-171450">
              <a:buFont typeface="Arial" pitchFamily="34" charset="0"/>
              <a:buChar char="•"/>
            </a:pPr>
            <a:r>
              <a:rPr lang="en-US" b="0" baseline="0" dirty="0" smtClean="0"/>
              <a:t>Our agency won the Governor’s Continuous Improvement Award for the Electronic Check Presentment enhancement employees in our agency made.  </a:t>
            </a:r>
            <a:endParaRPr lang="en-US" b="0" dirty="0"/>
          </a:p>
        </p:txBody>
      </p:sp>
      <p:sp>
        <p:nvSpPr>
          <p:cNvPr id="4" name="Slide Number Placeholder 3"/>
          <p:cNvSpPr>
            <a:spLocks noGrp="1"/>
          </p:cNvSpPr>
          <p:nvPr>
            <p:ph type="sldNum" sz="quarter" idx="10"/>
          </p:nvPr>
        </p:nvSpPr>
        <p:spPr/>
        <p:txBody>
          <a:bodyPr/>
          <a:lstStyle/>
          <a:p>
            <a:pPr>
              <a:defRPr/>
            </a:pPr>
            <a:fld id="{F08DA06E-1F4A-4D54-BBD7-AE157AFF5FA3}" type="slidenum">
              <a:rPr lang="en-US" smtClean="0"/>
              <a:pPr>
                <a:defRPr/>
              </a:pPr>
              <a:t>4</a:t>
            </a:fld>
            <a:endParaRPr lang="en-US" dirty="0"/>
          </a:p>
        </p:txBody>
      </p:sp>
    </p:spTree>
    <p:extLst>
      <p:ext uri="{BB962C8B-B14F-4D97-AF65-F5344CB8AC3E}">
        <p14:creationId xmlns:p14="http://schemas.microsoft.com/office/powerpoint/2010/main" xmlns="" val="1398915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1600" b="1" dirty="0" smtClean="0"/>
              <a:t>Provides more flexible security</a:t>
            </a:r>
          </a:p>
          <a:p>
            <a:pPr marL="285750" marR="0" lvl="1" indent="-2857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sz="1600" dirty="0" smtClean="0"/>
              <a:t>allow tax practitioners and accountants to access their clients records. The client can manage and assign different access levels to their account information.</a:t>
            </a:r>
          </a:p>
          <a:p>
            <a:endParaRPr lang="en-US" dirty="0"/>
          </a:p>
        </p:txBody>
      </p:sp>
      <p:sp>
        <p:nvSpPr>
          <p:cNvPr id="4" name="Slide Number Placeholder 3"/>
          <p:cNvSpPr>
            <a:spLocks noGrp="1"/>
          </p:cNvSpPr>
          <p:nvPr>
            <p:ph type="sldNum" sz="quarter" idx="10"/>
          </p:nvPr>
        </p:nvSpPr>
        <p:spPr/>
        <p:txBody>
          <a:bodyPr/>
          <a:lstStyle/>
          <a:p>
            <a:pPr>
              <a:defRPr/>
            </a:pPr>
            <a:fld id="{F08DA06E-1F4A-4D54-BBD7-AE157AFF5FA3}" type="slidenum">
              <a:rPr lang="en-US" smtClean="0"/>
              <a:pPr>
                <a:defRPr/>
              </a:pPr>
              <a:t>5</a:t>
            </a:fld>
            <a:endParaRPr lang="en-US" dirty="0"/>
          </a:p>
        </p:txBody>
      </p:sp>
    </p:spTree>
    <p:extLst>
      <p:ext uri="{BB962C8B-B14F-4D97-AF65-F5344CB8AC3E}">
        <p14:creationId xmlns:p14="http://schemas.microsoft.com/office/powerpoint/2010/main" xmlns="" val="4243414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08DA06E-1F4A-4D54-BBD7-AE157AFF5FA3}" type="slidenum">
              <a:rPr lang="en-US" smtClean="0"/>
              <a:pPr>
                <a:defRPr/>
              </a:pPr>
              <a:t>6</a:t>
            </a:fld>
            <a:endParaRPr lang="en-US" dirty="0"/>
          </a:p>
        </p:txBody>
      </p:sp>
    </p:spTree>
    <p:extLst>
      <p:ext uri="{BB962C8B-B14F-4D97-AF65-F5344CB8AC3E}">
        <p14:creationId xmlns:p14="http://schemas.microsoft.com/office/powerpoint/2010/main" xmlns="" val="2212315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t>Analytics Steering Team - </a:t>
            </a:r>
            <a:r>
              <a:rPr lang="en-US" sz="1200" b="0" dirty="0" smtClean="0"/>
              <a:t>C</a:t>
            </a:r>
            <a:r>
              <a:rPr lang="en-US" sz="1200" dirty="0" smtClean="0"/>
              <a:t>onsisting of Division Directors from Individual Income, Corporate, Sales, Withholding, Tax Research, Information Systems and key data warehouse personnel</a:t>
            </a:r>
          </a:p>
          <a:p>
            <a:endParaRPr lang="en-US" sz="1200" dirty="0" smtClean="0"/>
          </a:p>
          <a:p>
            <a:r>
              <a:rPr lang="en-US" sz="1200" b="1" dirty="0" smtClean="0"/>
              <a:t>Analytics</a:t>
            </a:r>
            <a:r>
              <a:rPr lang="en-US" sz="1200" b="1" baseline="0" dirty="0" smtClean="0"/>
              <a:t> Education Sessions: </a:t>
            </a:r>
          </a:p>
          <a:p>
            <a:r>
              <a:rPr lang="en-US" sz="1200" b="0" baseline="0" dirty="0" smtClean="0"/>
              <a:t>To ensure our team is prepared to immediately begin working on the implementation when the vendor is selected, we have provided training to a number of key staff to create a better understanding of the use of analytics and to stimulate thinking on where we can use advanced analytics.  </a:t>
            </a:r>
            <a:endParaRPr lang="en-US" sz="1200" b="0" dirty="0" smtClean="0"/>
          </a:p>
          <a:p>
            <a:endParaRPr lang="en-US" dirty="0" smtClean="0"/>
          </a:p>
          <a:p>
            <a:r>
              <a:rPr lang="en-US" b="1" dirty="0" smtClean="0"/>
              <a:t>Brainstorming Sessions:</a:t>
            </a:r>
            <a:r>
              <a:rPr lang="en-US" b="1" baseline="0" dirty="0" smtClean="0"/>
              <a:t> </a:t>
            </a:r>
          </a:p>
          <a:p>
            <a:r>
              <a:rPr lang="en-US" b="0" baseline="0" dirty="0" smtClean="0"/>
              <a:t>We have identified what we are doing today in the area of analytics.  We then held brainstorming sessions on potential analytics applications.  The brainstorming includes looking at audit selection, front end return processing, and fraud.  The brainstorming sessions help earmark some early ideas that could be worked on immediately ensuring we are prepared to expand our use of analytics.  </a:t>
            </a:r>
            <a:endParaRPr lang="en-US" b="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smtClean="0"/>
              <a:t> </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F08DA06E-1F4A-4D54-BBD7-AE157AFF5FA3}" type="slidenum">
              <a:rPr lang="en-US" smtClean="0"/>
              <a:pPr>
                <a:defRPr/>
              </a:pPr>
              <a:t>7</a:t>
            </a:fld>
            <a:endParaRPr lang="en-US" dirty="0"/>
          </a:p>
        </p:txBody>
      </p:sp>
    </p:spTree>
    <p:extLst>
      <p:ext uri="{BB962C8B-B14F-4D97-AF65-F5344CB8AC3E}">
        <p14:creationId xmlns:p14="http://schemas.microsoft.com/office/powerpoint/2010/main" xmlns="" val="3855931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Master contracts have been awarded.  This is where the meaningful</a:t>
            </a:r>
            <a:r>
              <a:rPr lang="en-US" baseline="0" dirty="0" smtClean="0"/>
              <a:t> conversations can began to happen.  We can learn more detail about the product and services these vendors offer.  This will allow us to determine how we can utilize analytics to enhance the effectiveness and efficiency of our compliance efforts.  </a:t>
            </a:r>
            <a:endParaRPr lang="en-US" dirty="0"/>
          </a:p>
        </p:txBody>
      </p:sp>
      <p:sp>
        <p:nvSpPr>
          <p:cNvPr id="4" name="Slide Number Placeholder 3"/>
          <p:cNvSpPr>
            <a:spLocks noGrp="1"/>
          </p:cNvSpPr>
          <p:nvPr>
            <p:ph type="sldNum" sz="quarter" idx="10"/>
          </p:nvPr>
        </p:nvSpPr>
        <p:spPr/>
        <p:txBody>
          <a:bodyPr/>
          <a:lstStyle/>
          <a:p>
            <a:pPr>
              <a:defRPr/>
            </a:pPr>
            <a:fld id="{F08DA06E-1F4A-4D54-BBD7-AE157AFF5FA3}" type="slidenum">
              <a:rPr lang="en-US" smtClean="0"/>
              <a:pPr>
                <a:defRPr/>
              </a:pPr>
              <a:t>8</a:t>
            </a:fld>
            <a:endParaRPr lang="en-US" dirty="0"/>
          </a:p>
        </p:txBody>
      </p:sp>
    </p:spTree>
    <p:extLst>
      <p:ext uri="{BB962C8B-B14F-4D97-AF65-F5344CB8AC3E}">
        <p14:creationId xmlns:p14="http://schemas.microsoft.com/office/powerpoint/2010/main" xmlns="" val="1792114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Tie in Tax Analytics Timeline: </a:t>
            </a:r>
          </a:p>
          <a:p>
            <a:pPr marL="171450" indent="-171450">
              <a:buFont typeface="Arial" pitchFamily="34" charset="0"/>
              <a:buChar char="•"/>
            </a:pPr>
            <a:r>
              <a:rPr lang="en-US" b="0" dirty="0" smtClean="0"/>
              <a:t>As mentioned on earlier slides, the</a:t>
            </a:r>
            <a:r>
              <a:rPr lang="en-US" b="0" baseline="0" dirty="0" smtClean="0"/>
              <a:t> department has been actively positioning ourselves for the post RFP process.</a:t>
            </a:r>
          </a:p>
          <a:p>
            <a:pPr marL="171450" indent="-171450">
              <a:buFont typeface="Arial" pitchFamily="34" charset="0"/>
              <a:buChar char="•"/>
            </a:pPr>
            <a:endParaRPr lang="en-US" b="0" baseline="0" dirty="0" smtClean="0"/>
          </a:p>
          <a:p>
            <a:pPr marL="171450" indent="-171450">
              <a:buFont typeface="Arial" pitchFamily="34" charset="0"/>
              <a:buChar char="•"/>
            </a:pPr>
            <a:r>
              <a:rPr lang="en-US" b="0" baseline="0" dirty="0" smtClean="0"/>
              <a:t>The department has benefited greatly by starting this process earlier in the year (early during the regular 2011 session).  It has allowed us to establish a clear and concise process.  i.e. </a:t>
            </a:r>
          </a:p>
          <a:p>
            <a:pPr marL="1085850" lvl="2" indent="-171450">
              <a:buFont typeface="Arial" pitchFamily="34" charset="0"/>
              <a:buChar char="•"/>
            </a:pPr>
            <a:r>
              <a:rPr lang="en-US" b="0" baseline="0" dirty="0" smtClean="0"/>
              <a:t>Researching other states</a:t>
            </a:r>
          </a:p>
          <a:p>
            <a:pPr marL="1085850" lvl="2" indent="-171450">
              <a:buFont typeface="Arial" pitchFamily="34" charset="0"/>
              <a:buChar char="•"/>
            </a:pPr>
            <a:r>
              <a:rPr lang="en-US" b="0" baseline="0" dirty="0" smtClean="0"/>
              <a:t>Clearly identifying what we are doing today</a:t>
            </a:r>
          </a:p>
          <a:p>
            <a:pPr marL="1085850" lvl="2" indent="-171450">
              <a:buFont typeface="Arial" pitchFamily="34" charset="0"/>
              <a:buChar char="•"/>
            </a:pPr>
            <a:r>
              <a:rPr lang="en-US" b="0" baseline="0" dirty="0" smtClean="0"/>
              <a:t>Brainstorming ideas of how we can utilize analytics in the future </a:t>
            </a:r>
          </a:p>
        </p:txBody>
      </p:sp>
      <p:sp>
        <p:nvSpPr>
          <p:cNvPr id="4" name="Slide Number Placeholder 3"/>
          <p:cNvSpPr>
            <a:spLocks noGrp="1"/>
          </p:cNvSpPr>
          <p:nvPr>
            <p:ph type="sldNum" sz="quarter" idx="10"/>
          </p:nvPr>
        </p:nvSpPr>
        <p:spPr/>
        <p:txBody>
          <a:bodyPr/>
          <a:lstStyle/>
          <a:p>
            <a:pPr>
              <a:defRPr/>
            </a:pPr>
            <a:fld id="{F08DA06E-1F4A-4D54-BBD7-AE157AFF5FA3}" type="slidenum">
              <a:rPr lang="en-US" smtClean="0"/>
              <a:pPr>
                <a:defRPr/>
              </a:pPr>
              <a:t>9</a:t>
            </a:fld>
            <a:endParaRPr lang="en-US" dirty="0"/>
          </a:p>
        </p:txBody>
      </p:sp>
    </p:spTree>
    <p:extLst>
      <p:ext uri="{BB962C8B-B14F-4D97-AF65-F5344CB8AC3E}">
        <p14:creationId xmlns:p14="http://schemas.microsoft.com/office/powerpoint/2010/main" xmlns="" val="1155447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B32E5B6-AACA-46A8-8AA2-5EC5B12789C0}"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F02676C-723E-466B-86F3-D41449BA695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D6AD452-6F22-4DC5-9D09-C203CA6093D4}"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75D5112-3D31-4497-B3E3-575DCD9A7CE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9D9B960-1C53-4417-8CC2-37731117C9F6}"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2EEC14D-22CB-4CAB-99AE-9B91B6F34EB9}"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7AF0A15-AD65-4BFD-9E43-1677A168D6AB}"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F9E2F12A-6BB9-423B-954C-801CCAD10746}"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DD698A2-671E-4DD5-9A16-43FEB6C688E5}"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0C851D5F-1949-44F3-9488-01BE06FC5627}"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8CFF01A-9393-4CF6-832C-25AB908486D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E236835-5E90-4D50-92F0-7576FD07C1C4}"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DCCB99C-3A4F-42A8-A963-4005BB31E018}"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9DD6459-7E5A-4608-878D-A1B652B2D32D}"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DDE162E-48DC-4782-BB9C-2FD2BCB56613}"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6BA8234-7EB6-4F15-A488-F8501A7FB956}"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A69D0E7-7165-47F3-8426-0C4294D4385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6E3147F-8526-481B-9358-8589F63E849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8DE7CD8-3401-485E-BDD6-FB00B36373D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C985BCAA-D682-4C41-9BEA-6A415DCCA4A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141FF811-7B64-4F29-9BB3-142E2CDA5C9B}"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02E66D6-D317-4EA2-99CE-58D385F5D3EA}"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AFEF72D-3EFB-4D74-BFAD-F15D20DEE97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F5BE2C2-50A6-4783-91EB-5C61C4526FF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3.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A7DE9EE-8A71-4E94-AE74-52BDF99B232C}" type="slidenum">
              <a:rPr lang="en-US"/>
              <a:pPr>
                <a:defRPr/>
              </a:pPr>
              <a:t>‹#›</a:t>
            </a:fld>
            <a:endParaRPr lang="en-US" dirty="0"/>
          </a:p>
        </p:txBody>
      </p:sp>
      <p:pic>
        <p:nvPicPr>
          <p:cNvPr id="3079" name="Picture 17" descr="Slide1 copy"/>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48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348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348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D9BE4E4-DEFB-4A40-B7B5-026AC04E8871}" type="slidenum">
              <a:rPr lang="en-US"/>
              <a:pPr>
                <a:defRPr/>
              </a:pPr>
              <a:t>‹#›</a:t>
            </a:fld>
            <a:endParaRPr lang="en-US" dirty="0"/>
          </a:p>
        </p:txBody>
      </p:sp>
      <p:pic>
        <p:nvPicPr>
          <p:cNvPr id="4103" name="Picture 9" descr="Slide2banner"/>
          <p:cNvPicPr>
            <a:picLocks noChangeAspect="1" noChangeArrowheads="1"/>
          </p:cNvPicPr>
          <p:nvPr userDrawn="1"/>
        </p:nvPicPr>
        <p:blipFill>
          <a:blip r:embed="rId15" cstate="print"/>
          <a:srcRect/>
          <a:stretch>
            <a:fillRect/>
          </a:stretch>
        </p:blipFill>
        <p:spPr bwMode="auto">
          <a:xfrm>
            <a:off x="0" y="0"/>
            <a:ext cx="9144000" cy="6858000"/>
          </a:xfrm>
          <a:prstGeom prst="rect">
            <a:avLst/>
          </a:prstGeom>
          <a:noFill/>
          <a:ln w="9525">
            <a:noFill/>
            <a:miter lim="800000"/>
            <a:headEnd/>
            <a:tailEnd/>
          </a:ln>
        </p:spPr>
      </p:pic>
      <p:sp>
        <p:nvSpPr>
          <p:cNvPr id="34826" name="Rectangle 10"/>
          <p:cNvSpPr>
            <a:spLocks noChangeArrowheads="1"/>
          </p:cNvSpPr>
          <p:nvPr userDrawn="1"/>
        </p:nvSpPr>
        <p:spPr bwMode="auto">
          <a:xfrm>
            <a:off x="0" y="0"/>
            <a:ext cx="9144000" cy="5715000"/>
          </a:xfrm>
          <a:prstGeom prst="rect">
            <a:avLst/>
          </a:prstGeom>
          <a:solidFill>
            <a:schemeClr val="bg1"/>
          </a:solidFill>
          <a:ln w="9525">
            <a:noFill/>
            <a:miter lim="800000"/>
            <a:headEnd/>
            <a:tailEnd/>
          </a:ln>
          <a:effectLst/>
        </p:spPr>
        <p:txBody>
          <a:bodyPr wrap="none" anchor="ctr"/>
          <a:lstStyle/>
          <a:p>
            <a:pPr>
              <a:defRPr/>
            </a:pPr>
            <a:endParaRPr lang="en-US" dirty="0"/>
          </a:p>
        </p:txBody>
      </p:sp>
      <p:pic>
        <p:nvPicPr>
          <p:cNvPr id="4105" name="Picture 7" descr="Slide1"/>
          <p:cNvPicPr>
            <a:picLocks noChangeAspect="1" noChangeArrowheads="1"/>
          </p:cNvPicPr>
          <p:nvPr userDrawn="1"/>
        </p:nvPicPr>
        <p:blipFill>
          <a:blip r:embed="rId16" cstate="print">
            <a:lum bright="70000" contrast="-70000"/>
          </a:blip>
          <a:srcRect/>
          <a:stretch>
            <a:fillRect/>
          </a:stretch>
        </p:blipFill>
        <p:spPr bwMode="auto">
          <a:xfrm>
            <a:off x="0" y="0"/>
            <a:ext cx="9144000" cy="5715000"/>
          </a:xfrm>
          <a:prstGeom prst="rect">
            <a:avLst/>
          </a:prstGeom>
          <a:noFill/>
          <a:ln w="9525">
            <a:noFill/>
            <a:miter lim="800000"/>
            <a:headEnd/>
            <a:tailEnd/>
          </a:ln>
        </p:spPr>
      </p:pic>
      <p:sp>
        <p:nvSpPr>
          <p:cNvPr id="34827" name="Rectangle 11"/>
          <p:cNvSpPr>
            <a:spLocks noChangeArrowheads="1"/>
          </p:cNvSpPr>
          <p:nvPr userDrawn="1"/>
        </p:nvSpPr>
        <p:spPr bwMode="auto">
          <a:xfrm>
            <a:off x="457200" y="1600200"/>
            <a:ext cx="8229600" cy="3810000"/>
          </a:xfrm>
          <a:prstGeom prst="rect">
            <a:avLst/>
          </a:prstGeom>
          <a:noFill/>
          <a:ln w="9525">
            <a:noFill/>
            <a:miter lim="800000"/>
            <a:headEnd/>
            <a:tailEnd/>
          </a:ln>
          <a:effectLst/>
        </p:spPr>
        <p:txBody>
          <a:bodyPr/>
          <a:lstStyle/>
          <a:p>
            <a:pPr marL="342900" indent="-342900">
              <a:spcBef>
                <a:spcPct val="20000"/>
              </a:spcBef>
              <a:buFontTx/>
              <a:buChar char="•"/>
              <a:defRPr/>
            </a:pPr>
            <a:endParaRPr lang="en-US" sz="320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0" y="4343400"/>
            <a:ext cx="9144000" cy="707886"/>
          </a:xfrm>
          <a:prstGeom prst="rect">
            <a:avLst/>
          </a:prstGeom>
          <a:noFill/>
          <a:ln w="9525">
            <a:noFill/>
            <a:miter lim="800000"/>
            <a:headEnd/>
            <a:tailEnd/>
          </a:ln>
        </p:spPr>
        <p:txBody>
          <a:bodyPr wrap="square">
            <a:spAutoFit/>
          </a:bodyPr>
          <a:lstStyle/>
          <a:p>
            <a:pPr algn="ctr"/>
            <a:r>
              <a:rPr lang="en-US" sz="2000" b="1" dirty="0" smtClean="0">
                <a:solidFill>
                  <a:schemeClr val="bg1"/>
                </a:solidFill>
              </a:rPr>
              <a:t>Legislative  Hearing  -  December 6, 2011</a:t>
            </a:r>
          </a:p>
          <a:p>
            <a:pPr algn="ctr"/>
            <a:r>
              <a:rPr lang="en-US" sz="2000" b="1" dirty="0" smtClean="0">
                <a:solidFill>
                  <a:schemeClr val="bg1"/>
                </a:solidFill>
              </a:rPr>
              <a:t>Update of Tax Analytics and Tax Compliance</a:t>
            </a:r>
            <a:endParaRPr lang="en-US" sz="2000"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304800" y="1219200"/>
            <a:ext cx="8001000" cy="4648200"/>
          </a:xfrm>
          <a:noFill/>
        </p:spPr>
        <p:txBody>
          <a:bodyPr/>
          <a:lstStyle/>
          <a:p>
            <a:pPr eaLnBrk="1" hangingPunct="1">
              <a:lnSpc>
                <a:spcPct val="130000"/>
              </a:lnSpc>
              <a:buClr>
                <a:srgbClr val="003300"/>
              </a:buClr>
              <a:buFont typeface="Arial" pitchFamily="34" charset="0"/>
              <a:buChar char="–"/>
            </a:pPr>
            <a:r>
              <a:rPr lang="en-US" sz="1800" dirty="0" smtClean="0"/>
              <a:t>DOR estimated the Federal Reciprocal Agreement process would be built into our new integrated tax system by April, 2012</a:t>
            </a:r>
          </a:p>
          <a:p>
            <a:pPr eaLnBrk="1" hangingPunct="1">
              <a:lnSpc>
                <a:spcPct val="130000"/>
              </a:lnSpc>
              <a:buClr>
                <a:srgbClr val="003300"/>
              </a:buClr>
              <a:buFont typeface="Arial" pitchFamily="34" charset="0"/>
              <a:buChar char="–"/>
            </a:pPr>
            <a:r>
              <a:rPr lang="en-US" sz="1800" dirty="0" smtClean="0"/>
              <a:t>At this time we are on track with this date</a:t>
            </a:r>
          </a:p>
          <a:p>
            <a:pPr marL="0" indent="0" eaLnBrk="1" hangingPunct="1">
              <a:lnSpc>
                <a:spcPct val="130000"/>
              </a:lnSpc>
              <a:buClr>
                <a:srgbClr val="003300"/>
              </a:buClr>
              <a:buNone/>
            </a:pPr>
            <a:endParaRPr lang="en-US" sz="1800" b="1" dirty="0" smtClean="0"/>
          </a:p>
          <a:p>
            <a:pPr marL="0" indent="0" eaLnBrk="1" hangingPunct="1">
              <a:lnSpc>
                <a:spcPct val="130000"/>
              </a:lnSpc>
              <a:buClr>
                <a:srgbClr val="003300"/>
              </a:buClr>
              <a:buNone/>
            </a:pPr>
            <a:r>
              <a:rPr lang="en-US" sz="2000" b="1" dirty="0" smtClean="0">
                <a:solidFill>
                  <a:srgbClr val="006600"/>
                </a:solidFill>
              </a:rPr>
              <a:t>Next Steps: </a:t>
            </a:r>
            <a:endParaRPr lang="en-US" sz="500" dirty="0" smtClean="0"/>
          </a:p>
          <a:p>
            <a:pPr eaLnBrk="1" hangingPunct="1">
              <a:lnSpc>
                <a:spcPct val="130000"/>
              </a:lnSpc>
              <a:buClr>
                <a:srgbClr val="003300"/>
              </a:buClr>
              <a:buFont typeface="Arial" pitchFamily="34" charset="0"/>
              <a:buChar char="–"/>
            </a:pPr>
            <a:r>
              <a:rPr lang="en-US" sz="1800" dirty="0" smtClean="0"/>
              <a:t>Continue working with MMB to develop the needed integration</a:t>
            </a:r>
            <a:endParaRPr lang="en-US" sz="500" dirty="0"/>
          </a:p>
          <a:p>
            <a:pPr eaLnBrk="1" hangingPunct="1">
              <a:lnSpc>
                <a:spcPct val="130000"/>
              </a:lnSpc>
              <a:buClr>
                <a:srgbClr val="003300"/>
              </a:buClr>
              <a:buFont typeface="Arial" pitchFamily="34" charset="0"/>
              <a:buChar char="–"/>
            </a:pPr>
            <a:r>
              <a:rPr lang="en-US" sz="1800" dirty="0" smtClean="0"/>
              <a:t>Continue working with US Department of Treasury on a MOU</a:t>
            </a:r>
          </a:p>
          <a:p>
            <a:pPr eaLnBrk="1" hangingPunct="1">
              <a:lnSpc>
                <a:spcPct val="130000"/>
              </a:lnSpc>
              <a:buClr>
                <a:srgbClr val="003300"/>
              </a:buClr>
              <a:buFont typeface="Arial" pitchFamily="34" charset="0"/>
              <a:buChar char="–"/>
            </a:pPr>
            <a:r>
              <a:rPr lang="en-US" sz="1800" dirty="0" smtClean="0"/>
              <a:t>We do not anticipate any delays  </a:t>
            </a:r>
          </a:p>
        </p:txBody>
      </p:sp>
      <p:sp>
        <p:nvSpPr>
          <p:cNvPr id="12292" name="Rectangle 4"/>
          <p:cNvSpPr>
            <a:spLocks noGrp="1" noChangeArrowheads="1"/>
          </p:cNvSpPr>
          <p:nvPr>
            <p:ph type="title"/>
          </p:nvPr>
        </p:nvSpPr>
        <p:spPr>
          <a:xfrm>
            <a:off x="457200" y="-76200"/>
            <a:ext cx="8229600" cy="1143000"/>
          </a:xfrm>
        </p:spPr>
        <p:txBody>
          <a:bodyPr/>
          <a:lstStyle/>
          <a:p>
            <a:pPr eaLnBrk="1" hangingPunct="1"/>
            <a:r>
              <a:rPr lang="en-US" sz="3000" b="1" dirty="0">
                <a:solidFill>
                  <a:srgbClr val="003300"/>
                </a:solidFill>
              </a:rPr>
              <a:t>Federal </a:t>
            </a:r>
            <a:r>
              <a:rPr lang="en-US" sz="3000" b="1" dirty="0" smtClean="0">
                <a:solidFill>
                  <a:srgbClr val="003300"/>
                </a:solidFill>
              </a:rPr>
              <a:t>Reciprocal Agreement Update</a:t>
            </a:r>
          </a:p>
        </p:txBody>
      </p:sp>
    </p:spTree>
    <p:extLst>
      <p:ext uri="{BB962C8B-B14F-4D97-AF65-F5344CB8AC3E}">
        <p14:creationId xmlns:p14="http://schemas.microsoft.com/office/powerpoint/2010/main" xmlns="" val="1968381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6387" name="Rectangle 4"/>
          <p:cNvSpPr>
            <a:spLocks noGrp="1" noChangeArrowheads="1"/>
          </p:cNvSpPr>
          <p:nvPr>
            <p:ph type="title"/>
          </p:nvPr>
        </p:nvSpPr>
        <p:spPr>
          <a:xfrm>
            <a:off x="228600" y="2743200"/>
            <a:ext cx="8229600" cy="1143000"/>
          </a:xfrm>
        </p:spPr>
        <p:txBody>
          <a:bodyPr/>
          <a:lstStyle/>
          <a:p>
            <a:pPr algn="l" eaLnBrk="1" hangingPunct="1"/>
            <a:r>
              <a:rPr lang="en-US" sz="4000" b="1" dirty="0" smtClean="0">
                <a:solidFill>
                  <a:srgbClr val="003300"/>
                </a:solidFill>
              </a:rPr>
              <a:t>                    Questions?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0" y="724469"/>
            <a:ext cx="8763000" cy="4953000"/>
          </a:xfrm>
          <a:noFill/>
        </p:spPr>
        <p:txBody>
          <a:bodyPr/>
          <a:lstStyle/>
          <a:p>
            <a:pPr algn="ctr">
              <a:buNone/>
            </a:pPr>
            <a:r>
              <a:rPr lang="en-US" sz="1600" b="1" dirty="0" smtClean="0">
                <a:solidFill>
                  <a:srgbClr val="006600"/>
                </a:solidFill>
              </a:rPr>
              <a:t>	</a:t>
            </a:r>
            <a:r>
              <a:rPr lang="en-US" sz="2000" b="1" i="1" dirty="0" smtClean="0">
                <a:solidFill>
                  <a:srgbClr val="006600"/>
                </a:solidFill>
              </a:rPr>
              <a:t>Tax Analytics and Tax Compliance is facilitated by a variety of ongoing and new initiatives at the Department</a:t>
            </a:r>
          </a:p>
          <a:p>
            <a:pPr algn="ctr">
              <a:buNone/>
            </a:pPr>
            <a:endParaRPr lang="en-US" sz="600" b="1" i="1" dirty="0" smtClean="0">
              <a:solidFill>
                <a:srgbClr val="006600"/>
              </a:solidFill>
            </a:endParaRPr>
          </a:p>
          <a:p>
            <a:pPr algn="ctr">
              <a:buNone/>
            </a:pPr>
            <a:endParaRPr lang="en-US" sz="600" b="1" i="1" dirty="0">
              <a:solidFill>
                <a:srgbClr val="006600"/>
              </a:solidFill>
            </a:endParaRPr>
          </a:p>
          <a:p>
            <a:pPr algn="ctr">
              <a:buNone/>
            </a:pPr>
            <a:endParaRPr lang="en-US" sz="600" b="1" i="1" dirty="0">
              <a:solidFill>
                <a:srgbClr val="006600"/>
              </a:solidFill>
            </a:endParaRPr>
          </a:p>
          <a:p>
            <a:pPr>
              <a:buNone/>
            </a:pPr>
            <a:r>
              <a:rPr lang="en-US" sz="2000" b="1" i="1" dirty="0" smtClean="0">
                <a:solidFill>
                  <a:srgbClr val="006600"/>
                </a:solidFill>
              </a:rPr>
              <a:t>	</a:t>
            </a:r>
            <a:r>
              <a:rPr lang="en-US" sz="2000" b="1" dirty="0" smtClean="0">
                <a:solidFill>
                  <a:srgbClr val="006600"/>
                </a:solidFill>
              </a:rPr>
              <a:t>Integrated </a:t>
            </a:r>
            <a:r>
              <a:rPr lang="en-US" sz="2000" b="1" dirty="0">
                <a:solidFill>
                  <a:srgbClr val="006600"/>
                </a:solidFill>
              </a:rPr>
              <a:t>T</a:t>
            </a:r>
            <a:r>
              <a:rPr lang="en-US" sz="2000" b="1" dirty="0" smtClean="0">
                <a:solidFill>
                  <a:srgbClr val="006600"/>
                </a:solidFill>
              </a:rPr>
              <a:t>ax System (all major tax types)</a:t>
            </a:r>
          </a:p>
          <a:p>
            <a:pPr lvl="1"/>
            <a:r>
              <a:rPr lang="en-US" sz="1600" b="1" dirty="0" smtClean="0"/>
              <a:t>I</a:t>
            </a:r>
            <a:r>
              <a:rPr lang="en-US" sz="1600" dirty="0" smtClean="0"/>
              <a:t>mplementation of GenTax has allowed us to leverage technology to better focus compliance (voluntary and audits), streamline processes,  and create consistency across tax types </a:t>
            </a:r>
          </a:p>
          <a:p>
            <a:pPr lvl="1"/>
            <a:r>
              <a:rPr lang="en-US" sz="1600" dirty="0" smtClean="0"/>
              <a:t>Final phase to go live will be February 2012 </a:t>
            </a:r>
          </a:p>
          <a:p>
            <a:pPr lvl="1"/>
            <a:endParaRPr lang="en-US" sz="1600" dirty="0"/>
          </a:p>
          <a:p>
            <a:pPr lvl="0">
              <a:buNone/>
            </a:pPr>
            <a:r>
              <a:rPr lang="en-US" sz="2000" b="1" dirty="0" smtClean="0">
                <a:solidFill>
                  <a:srgbClr val="006600"/>
                </a:solidFill>
              </a:rPr>
              <a:t>	Enhancing </a:t>
            </a:r>
            <a:r>
              <a:rPr lang="en-US" sz="2000" b="1" dirty="0">
                <a:solidFill>
                  <a:srgbClr val="006600"/>
                </a:solidFill>
              </a:rPr>
              <a:t>Individual Income Tax Taxpayer Assistance:  </a:t>
            </a:r>
          </a:p>
          <a:p>
            <a:pPr lvl="1"/>
            <a:r>
              <a:rPr lang="en-US" sz="1600" dirty="0"/>
              <a:t>Rewritten our income tax telephone scripts so taxpayers can get the assistance they need to help them comply with their filing requirements easier and more efficiently</a:t>
            </a:r>
          </a:p>
          <a:p>
            <a:pPr lvl="1"/>
            <a:endParaRPr lang="en-US" sz="400" dirty="0"/>
          </a:p>
          <a:p>
            <a:pPr lvl="1"/>
            <a:endParaRPr lang="en-US" sz="100" dirty="0"/>
          </a:p>
          <a:p>
            <a:pPr lvl="1"/>
            <a:r>
              <a:rPr lang="en-US" sz="1600" dirty="0"/>
              <a:t>Developed a new “Where’s My Refund” on-line application so taxpayers can easily check the status of their refund with better status indicators</a:t>
            </a:r>
          </a:p>
          <a:p>
            <a:pPr lvl="1"/>
            <a:endParaRPr lang="en-US" sz="800" dirty="0" smtClean="0"/>
          </a:p>
          <a:p>
            <a:pPr>
              <a:buNone/>
            </a:pPr>
            <a:endParaRPr lang="en-US" sz="200" dirty="0" smtClean="0">
              <a:solidFill>
                <a:srgbClr val="006600"/>
              </a:solidFill>
            </a:endParaRPr>
          </a:p>
          <a:p>
            <a:pPr>
              <a:buNone/>
            </a:pPr>
            <a:r>
              <a:rPr lang="en-US" sz="1600" b="1" dirty="0" smtClean="0">
                <a:solidFill>
                  <a:srgbClr val="006600"/>
                </a:solidFill>
              </a:rPr>
              <a:t>	</a:t>
            </a:r>
          </a:p>
        </p:txBody>
      </p:sp>
      <p:sp>
        <p:nvSpPr>
          <p:cNvPr id="12292" name="Rectangle 4"/>
          <p:cNvSpPr>
            <a:spLocks noGrp="1" noChangeArrowheads="1"/>
          </p:cNvSpPr>
          <p:nvPr>
            <p:ph type="title"/>
          </p:nvPr>
        </p:nvSpPr>
        <p:spPr>
          <a:xfrm>
            <a:off x="0" y="-228600"/>
            <a:ext cx="9144000" cy="1143000"/>
          </a:xfrm>
        </p:spPr>
        <p:txBody>
          <a:bodyPr/>
          <a:lstStyle/>
          <a:p>
            <a:pPr eaLnBrk="1" hangingPunct="1"/>
            <a:r>
              <a:rPr lang="en-US" sz="3000" b="1" dirty="0" smtClean="0">
                <a:solidFill>
                  <a:srgbClr val="003300"/>
                </a:solidFill>
              </a:rPr>
              <a:t>Tax Analytics and Compliance Facilitation</a:t>
            </a:r>
          </a:p>
        </p:txBody>
      </p:sp>
    </p:spTree>
    <p:extLst>
      <p:ext uri="{BB962C8B-B14F-4D97-AF65-F5344CB8AC3E}">
        <p14:creationId xmlns:p14="http://schemas.microsoft.com/office/powerpoint/2010/main" xmlns="" val="2323654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14654"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0" y="990600"/>
            <a:ext cx="8991600" cy="4724400"/>
          </a:xfrm>
          <a:noFill/>
        </p:spPr>
        <p:txBody>
          <a:bodyPr/>
          <a:lstStyle/>
          <a:p>
            <a:pPr lvl="0">
              <a:buNone/>
            </a:pPr>
            <a:r>
              <a:rPr lang="en-US" sz="1600" b="1" dirty="0" smtClean="0">
                <a:solidFill>
                  <a:srgbClr val="006600"/>
                </a:solidFill>
              </a:rPr>
              <a:t>	</a:t>
            </a:r>
            <a:endParaRPr lang="en-US" sz="600" dirty="0">
              <a:solidFill>
                <a:srgbClr val="006600"/>
              </a:solidFill>
            </a:endParaRPr>
          </a:p>
          <a:p>
            <a:pPr marL="457200" lvl="1" indent="0">
              <a:buNone/>
            </a:pPr>
            <a:r>
              <a:rPr lang="en-US" sz="2000" b="1" dirty="0" smtClean="0">
                <a:solidFill>
                  <a:srgbClr val="006600"/>
                </a:solidFill>
              </a:rPr>
              <a:t>Internal </a:t>
            </a:r>
            <a:r>
              <a:rPr lang="en-US" sz="2000" b="1" dirty="0">
                <a:solidFill>
                  <a:srgbClr val="006600"/>
                </a:solidFill>
              </a:rPr>
              <a:t>Audit Committee:  </a:t>
            </a:r>
            <a:endParaRPr lang="en-US" sz="2000" b="1" dirty="0" smtClean="0">
              <a:solidFill>
                <a:srgbClr val="006600"/>
              </a:solidFill>
            </a:endParaRPr>
          </a:p>
          <a:p>
            <a:pPr lvl="1"/>
            <a:r>
              <a:rPr lang="en-US" sz="1600" dirty="0" smtClean="0"/>
              <a:t>Developing </a:t>
            </a:r>
            <a:r>
              <a:rPr lang="en-US" sz="1600" dirty="0"/>
              <a:t>Agency Risk Assessment &amp; Communication </a:t>
            </a:r>
            <a:r>
              <a:rPr lang="en-US" sz="1600" dirty="0" smtClean="0"/>
              <a:t>Plan</a:t>
            </a:r>
          </a:p>
          <a:p>
            <a:pPr lvl="1"/>
            <a:endParaRPr lang="en-US" sz="400" dirty="0" smtClean="0"/>
          </a:p>
          <a:p>
            <a:pPr lvl="1">
              <a:buFontTx/>
              <a:buChar char="-"/>
            </a:pPr>
            <a:endParaRPr lang="en-US" sz="100" dirty="0"/>
          </a:p>
          <a:p>
            <a:pPr lvl="1"/>
            <a:r>
              <a:rPr lang="en-US" sz="1600" dirty="0" smtClean="0"/>
              <a:t>Revamping </a:t>
            </a:r>
            <a:r>
              <a:rPr lang="en-US" sz="1600" dirty="0"/>
              <a:t>Internal Audit Plan, Schedule and </a:t>
            </a:r>
            <a:r>
              <a:rPr lang="en-US" sz="1600" dirty="0" smtClean="0"/>
              <a:t>Resources</a:t>
            </a:r>
          </a:p>
          <a:p>
            <a:pPr lvl="1"/>
            <a:endParaRPr lang="en-US" sz="400" dirty="0" smtClean="0"/>
          </a:p>
          <a:p>
            <a:pPr lvl="1"/>
            <a:r>
              <a:rPr lang="en-US" sz="1600" dirty="0" smtClean="0"/>
              <a:t>Introduced a “whistle blower” hotline for employees  </a:t>
            </a:r>
            <a:endParaRPr lang="en-US" sz="1600" dirty="0"/>
          </a:p>
          <a:p>
            <a:pPr marL="457200" lvl="1" indent="0">
              <a:buNone/>
            </a:pPr>
            <a:endParaRPr lang="en-US" sz="800" dirty="0">
              <a:solidFill>
                <a:srgbClr val="006600"/>
              </a:solidFill>
            </a:endParaRPr>
          </a:p>
          <a:p>
            <a:pPr marL="457200" lvl="1" indent="0">
              <a:buNone/>
            </a:pPr>
            <a:r>
              <a:rPr lang="en-US" sz="2000" b="1" dirty="0" smtClean="0">
                <a:solidFill>
                  <a:srgbClr val="006600"/>
                </a:solidFill>
              </a:rPr>
              <a:t>Internet </a:t>
            </a:r>
            <a:r>
              <a:rPr lang="en-US" sz="2000" b="1" dirty="0">
                <a:solidFill>
                  <a:srgbClr val="006600"/>
                </a:solidFill>
              </a:rPr>
              <a:t>Redesign:</a:t>
            </a:r>
            <a:r>
              <a:rPr lang="en-US" sz="2000" dirty="0">
                <a:solidFill>
                  <a:srgbClr val="006600"/>
                </a:solidFill>
              </a:rPr>
              <a:t>  </a:t>
            </a:r>
          </a:p>
          <a:p>
            <a:pPr lvl="1"/>
            <a:r>
              <a:rPr lang="en-US" sz="1600" dirty="0" smtClean="0"/>
              <a:t>Simplifying </a:t>
            </a:r>
            <a:r>
              <a:rPr lang="en-US" sz="1600" dirty="0"/>
              <a:t>navigation that will allow users to get information quickly and </a:t>
            </a:r>
            <a:r>
              <a:rPr lang="en-US" sz="1600" dirty="0" smtClean="0"/>
              <a:t>easily</a:t>
            </a:r>
          </a:p>
          <a:p>
            <a:pPr lvl="1"/>
            <a:endParaRPr lang="en-US" sz="400" dirty="0" smtClean="0"/>
          </a:p>
          <a:p>
            <a:pPr lvl="1"/>
            <a:r>
              <a:rPr lang="en-US" sz="1600" dirty="0" smtClean="0"/>
              <a:t>Rewriting and better organizing content</a:t>
            </a:r>
          </a:p>
          <a:p>
            <a:pPr lvl="1"/>
            <a:endParaRPr lang="en-US" sz="400" dirty="0"/>
          </a:p>
          <a:p>
            <a:pPr lvl="1"/>
            <a:r>
              <a:rPr lang="en-US" sz="1600" dirty="0" smtClean="0"/>
              <a:t>Enhancing the search functionality and providing an updated look and feel</a:t>
            </a:r>
            <a:endParaRPr lang="en-US" sz="1600" dirty="0"/>
          </a:p>
          <a:p>
            <a:pPr marL="457200" lvl="1" indent="0">
              <a:buNone/>
            </a:pPr>
            <a:endParaRPr lang="en-US" sz="1600" dirty="0" smtClean="0">
              <a:solidFill>
                <a:srgbClr val="006600"/>
              </a:solidFill>
            </a:endParaRPr>
          </a:p>
          <a:p>
            <a:pPr lvl="1"/>
            <a:endParaRPr lang="en-US" sz="1600" dirty="0" smtClean="0">
              <a:solidFill>
                <a:srgbClr val="006600"/>
              </a:solidFill>
            </a:endParaRPr>
          </a:p>
          <a:p>
            <a:pPr lvl="0">
              <a:buNone/>
            </a:pPr>
            <a:r>
              <a:rPr lang="en-US" sz="1600" dirty="0" smtClean="0">
                <a:solidFill>
                  <a:srgbClr val="006600"/>
                </a:solidFill>
              </a:rPr>
              <a:t>	</a:t>
            </a:r>
          </a:p>
          <a:p>
            <a:pPr lvl="0">
              <a:buNone/>
            </a:pPr>
            <a:endParaRPr lang="en-US" sz="1600" b="1" dirty="0" smtClean="0">
              <a:solidFill>
                <a:srgbClr val="006600"/>
              </a:solidFill>
            </a:endParaRPr>
          </a:p>
          <a:p>
            <a:pPr lvl="0">
              <a:buNone/>
            </a:pPr>
            <a:endParaRPr lang="en-US" sz="1600" b="1" dirty="0" smtClean="0">
              <a:solidFill>
                <a:srgbClr val="006600"/>
              </a:solidFill>
            </a:endParaRPr>
          </a:p>
          <a:p>
            <a:pPr lvl="1" eaLnBrk="1" hangingPunct="1">
              <a:lnSpc>
                <a:spcPct val="130000"/>
              </a:lnSpc>
              <a:buClr>
                <a:srgbClr val="003300"/>
              </a:buClr>
              <a:buNone/>
            </a:pPr>
            <a:endParaRPr lang="en-US" sz="1600" b="1" dirty="0" smtClean="0">
              <a:solidFill>
                <a:srgbClr val="006600"/>
              </a:solidFill>
            </a:endParaRPr>
          </a:p>
        </p:txBody>
      </p:sp>
      <p:sp>
        <p:nvSpPr>
          <p:cNvPr id="12292" name="Rectangle 4"/>
          <p:cNvSpPr>
            <a:spLocks noGrp="1" noChangeArrowheads="1"/>
          </p:cNvSpPr>
          <p:nvPr>
            <p:ph type="title"/>
          </p:nvPr>
        </p:nvSpPr>
        <p:spPr>
          <a:xfrm>
            <a:off x="457200" y="-76200"/>
            <a:ext cx="8229600" cy="1143000"/>
          </a:xfrm>
        </p:spPr>
        <p:txBody>
          <a:bodyPr/>
          <a:lstStyle/>
          <a:p>
            <a:pPr eaLnBrk="1" hangingPunct="1"/>
            <a:r>
              <a:rPr lang="en-US" sz="2800" b="1" dirty="0" smtClean="0">
                <a:solidFill>
                  <a:srgbClr val="003300"/>
                </a:solidFill>
              </a:rPr>
              <a:t>Tax Analytics and Tax Compliance Facilitation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0" y="990600"/>
            <a:ext cx="8991600" cy="4876800"/>
          </a:xfrm>
          <a:noFill/>
        </p:spPr>
        <p:txBody>
          <a:bodyPr/>
          <a:lstStyle/>
          <a:p>
            <a:pPr lvl="0">
              <a:buNone/>
            </a:pPr>
            <a:r>
              <a:rPr lang="en-US" sz="2000" b="1" dirty="0">
                <a:solidFill>
                  <a:srgbClr val="006600"/>
                </a:solidFill>
              </a:rPr>
              <a:t>	</a:t>
            </a:r>
            <a:r>
              <a:rPr lang="en-US" sz="2000" b="1" dirty="0" smtClean="0">
                <a:solidFill>
                  <a:srgbClr val="006600"/>
                </a:solidFill>
              </a:rPr>
              <a:t>Continuous Improvement Program:</a:t>
            </a:r>
            <a:endParaRPr lang="en-US" sz="2000" dirty="0">
              <a:solidFill>
                <a:srgbClr val="006600"/>
              </a:solidFill>
            </a:endParaRPr>
          </a:p>
          <a:p>
            <a:pPr lvl="1"/>
            <a:r>
              <a:rPr lang="en-US" sz="1600" dirty="0" smtClean="0"/>
              <a:t>Instilling a culture of continuous improvement thought process within the Department of Revenue, following </a:t>
            </a:r>
            <a:r>
              <a:rPr lang="en-US" sz="1600" dirty="0"/>
              <a:t>the Governor’s plan of Better Government for a Better Minnesota</a:t>
            </a:r>
          </a:p>
          <a:p>
            <a:pPr marL="457200" lvl="1" indent="0">
              <a:buNone/>
            </a:pPr>
            <a:r>
              <a:rPr lang="en-US" sz="1600" dirty="0" smtClean="0">
                <a:solidFill>
                  <a:srgbClr val="006600"/>
                </a:solidFill>
              </a:rPr>
              <a:t> </a:t>
            </a:r>
            <a:endParaRPr lang="en-US" sz="1600" dirty="0">
              <a:solidFill>
                <a:srgbClr val="006600"/>
              </a:solidFill>
            </a:endParaRPr>
          </a:p>
          <a:p>
            <a:pPr marL="457200" lvl="1" indent="0">
              <a:buNone/>
            </a:pPr>
            <a:r>
              <a:rPr lang="en-US" sz="2000" b="1" dirty="0" smtClean="0">
                <a:solidFill>
                  <a:srgbClr val="006600"/>
                </a:solidFill>
              </a:rPr>
              <a:t>Electronic Check Presentment (Award):</a:t>
            </a:r>
            <a:endParaRPr lang="en-US" sz="2000" dirty="0">
              <a:solidFill>
                <a:srgbClr val="006600"/>
              </a:solidFill>
            </a:endParaRPr>
          </a:p>
          <a:p>
            <a:pPr marL="685800" lvl="1" eaLnBrk="1" hangingPunct="1"/>
            <a:r>
              <a:rPr lang="en-US" sz="1600" dirty="0" smtClean="0"/>
              <a:t>Electronic </a:t>
            </a:r>
            <a:r>
              <a:rPr lang="en-US" sz="1600" dirty="0"/>
              <a:t>means of presenting paper checks to the bank for </a:t>
            </a:r>
            <a:r>
              <a:rPr lang="en-US" sz="1600" dirty="0" smtClean="0"/>
              <a:t>deposit</a:t>
            </a:r>
          </a:p>
          <a:p>
            <a:pPr marL="685800" lvl="1" eaLnBrk="1" hangingPunct="1"/>
            <a:endParaRPr lang="en-US" sz="400" dirty="0" smtClean="0"/>
          </a:p>
          <a:p>
            <a:pPr marL="685800" lvl="1" eaLnBrk="1" hangingPunct="1"/>
            <a:r>
              <a:rPr lang="en-US" sz="1600" dirty="0" smtClean="0"/>
              <a:t>A </a:t>
            </a:r>
            <a:r>
              <a:rPr lang="en-US" sz="1600" dirty="0"/>
              <a:t>check image is presented instead of the physical </a:t>
            </a:r>
            <a:r>
              <a:rPr lang="en-US" sz="1600" dirty="0" smtClean="0"/>
              <a:t>check</a:t>
            </a:r>
          </a:p>
          <a:p>
            <a:pPr marL="685800" lvl="1" eaLnBrk="1" hangingPunct="1"/>
            <a:endParaRPr lang="en-US" sz="400" dirty="0"/>
          </a:p>
          <a:p>
            <a:pPr marL="685800" lvl="1" eaLnBrk="1" hangingPunct="1"/>
            <a:r>
              <a:rPr lang="en-US" sz="1600" dirty="0" smtClean="0"/>
              <a:t>Eliminates </a:t>
            </a:r>
            <a:r>
              <a:rPr lang="en-US" sz="1600" dirty="0"/>
              <a:t>the need to encode, endorse, and courier physical </a:t>
            </a:r>
            <a:r>
              <a:rPr lang="en-US" sz="1600" dirty="0" smtClean="0"/>
              <a:t>checks</a:t>
            </a:r>
          </a:p>
          <a:p>
            <a:pPr marL="685800" lvl="1" eaLnBrk="1" hangingPunct="1"/>
            <a:endParaRPr lang="en-US" sz="400" dirty="0"/>
          </a:p>
          <a:p>
            <a:pPr marL="685800" lvl="1" eaLnBrk="1" hangingPunct="1"/>
            <a:r>
              <a:rPr lang="en-US" sz="1600" dirty="0" smtClean="0"/>
              <a:t>Extends </a:t>
            </a:r>
            <a:r>
              <a:rPr lang="en-US" sz="1600" dirty="0"/>
              <a:t>deposit/clearing window with the </a:t>
            </a:r>
            <a:r>
              <a:rPr lang="en-US" sz="1600" dirty="0" smtClean="0"/>
              <a:t>bank</a:t>
            </a:r>
          </a:p>
          <a:p>
            <a:pPr marL="685800" lvl="1" eaLnBrk="1" hangingPunct="1"/>
            <a:endParaRPr lang="en-US" sz="1600" dirty="0"/>
          </a:p>
          <a:p>
            <a:pPr lvl="0">
              <a:buNone/>
            </a:pPr>
            <a:r>
              <a:rPr lang="en-US" sz="2000" b="1" dirty="0" smtClean="0">
                <a:solidFill>
                  <a:srgbClr val="006600"/>
                </a:solidFill>
              </a:rPr>
              <a:t>	Tax </a:t>
            </a:r>
            <a:r>
              <a:rPr lang="en-US" sz="2000" b="1" dirty="0">
                <a:solidFill>
                  <a:srgbClr val="006600"/>
                </a:solidFill>
              </a:rPr>
              <a:t>Reform:  </a:t>
            </a:r>
          </a:p>
          <a:p>
            <a:pPr lvl="1"/>
            <a:r>
              <a:rPr lang="en-US" sz="1600" dirty="0"/>
              <a:t>The Department is currently looking at ways to reform our tax system</a:t>
            </a:r>
          </a:p>
          <a:p>
            <a:pPr lvl="1"/>
            <a:endParaRPr lang="en-US" sz="400" dirty="0"/>
          </a:p>
          <a:p>
            <a:pPr lvl="1"/>
            <a:r>
              <a:rPr lang="en-US" sz="1600" dirty="0"/>
              <a:t>Initiating town hall meetings across Minnesota to listen to citizen’s ideas on how to make our tax system better and more competitive</a:t>
            </a:r>
          </a:p>
          <a:p>
            <a:pPr marL="685800" lvl="1" eaLnBrk="1" hangingPunct="1"/>
            <a:endParaRPr lang="en-US" sz="1600" dirty="0"/>
          </a:p>
          <a:p>
            <a:pPr marL="457200" lvl="1" indent="0">
              <a:buNone/>
            </a:pPr>
            <a:endParaRPr lang="en-US" sz="1600" dirty="0">
              <a:solidFill>
                <a:srgbClr val="006600"/>
              </a:solidFill>
            </a:endParaRPr>
          </a:p>
          <a:p>
            <a:pPr lvl="1"/>
            <a:endParaRPr lang="en-US" sz="1600" dirty="0" smtClean="0">
              <a:solidFill>
                <a:srgbClr val="006600"/>
              </a:solidFill>
            </a:endParaRPr>
          </a:p>
          <a:p>
            <a:pPr lvl="0">
              <a:buNone/>
            </a:pPr>
            <a:endParaRPr lang="en-US" sz="1600" b="1" dirty="0" smtClean="0">
              <a:solidFill>
                <a:srgbClr val="006600"/>
              </a:solidFill>
            </a:endParaRPr>
          </a:p>
          <a:p>
            <a:pPr lvl="0">
              <a:buNone/>
            </a:pPr>
            <a:endParaRPr lang="en-US" sz="1600" b="1" dirty="0" smtClean="0">
              <a:solidFill>
                <a:srgbClr val="006600"/>
              </a:solidFill>
            </a:endParaRPr>
          </a:p>
          <a:p>
            <a:pPr lvl="1" eaLnBrk="1" hangingPunct="1">
              <a:lnSpc>
                <a:spcPct val="130000"/>
              </a:lnSpc>
              <a:buClr>
                <a:srgbClr val="003300"/>
              </a:buClr>
              <a:buNone/>
            </a:pPr>
            <a:endParaRPr lang="en-US" sz="1600" b="1" dirty="0" smtClean="0">
              <a:solidFill>
                <a:srgbClr val="006600"/>
              </a:solidFill>
            </a:endParaRPr>
          </a:p>
        </p:txBody>
      </p:sp>
      <p:sp>
        <p:nvSpPr>
          <p:cNvPr id="12292" name="Rectangle 4"/>
          <p:cNvSpPr>
            <a:spLocks noGrp="1" noChangeArrowheads="1"/>
          </p:cNvSpPr>
          <p:nvPr>
            <p:ph type="title"/>
          </p:nvPr>
        </p:nvSpPr>
        <p:spPr>
          <a:xfrm>
            <a:off x="0" y="-76200"/>
            <a:ext cx="9144000" cy="1143000"/>
          </a:xfrm>
        </p:spPr>
        <p:txBody>
          <a:bodyPr/>
          <a:lstStyle/>
          <a:p>
            <a:pPr eaLnBrk="1" hangingPunct="1"/>
            <a:r>
              <a:rPr lang="en-US" sz="2800" b="1" dirty="0">
                <a:solidFill>
                  <a:srgbClr val="003300"/>
                </a:solidFill>
              </a:rPr>
              <a:t>Tax Analytics and Tax Compliance Facilitation</a:t>
            </a:r>
            <a:endParaRPr lang="en-US" sz="2800" b="1" dirty="0" smtClean="0">
              <a:solidFill>
                <a:srgbClr val="003300"/>
              </a:solidFill>
            </a:endParaRPr>
          </a:p>
        </p:txBody>
      </p:sp>
    </p:spTree>
    <p:extLst>
      <p:ext uri="{BB962C8B-B14F-4D97-AF65-F5344CB8AC3E}">
        <p14:creationId xmlns:p14="http://schemas.microsoft.com/office/powerpoint/2010/main" xmlns="" val="26754491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0" y="990600"/>
            <a:ext cx="9144000" cy="5105400"/>
          </a:xfrm>
          <a:noFill/>
        </p:spPr>
        <p:txBody>
          <a:bodyPr/>
          <a:lstStyle/>
          <a:p>
            <a:pPr lvl="0">
              <a:buNone/>
            </a:pPr>
            <a:r>
              <a:rPr lang="en-US" sz="2000" b="1" dirty="0">
                <a:solidFill>
                  <a:srgbClr val="006600"/>
                </a:solidFill>
              </a:rPr>
              <a:t>	</a:t>
            </a:r>
            <a:r>
              <a:rPr lang="en-US" sz="2000" b="1" dirty="0" smtClean="0">
                <a:solidFill>
                  <a:srgbClr val="006600"/>
                </a:solidFill>
              </a:rPr>
              <a:t> e-Services:</a:t>
            </a:r>
            <a:endParaRPr lang="en-US" sz="2000" b="1" dirty="0">
              <a:solidFill>
                <a:srgbClr val="006600"/>
              </a:solidFill>
            </a:endParaRPr>
          </a:p>
          <a:p>
            <a:pPr lvl="1"/>
            <a:r>
              <a:rPr lang="en-US" sz="1600" dirty="0" smtClean="0"/>
              <a:t>New e-Services system through our new integrated tax system (Gen Tax)</a:t>
            </a:r>
          </a:p>
          <a:p>
            <a:pPr lvl="1"/>
            <a:endParaRPr lang="en-US" sz="400" dirty="0"/>
          </a:p>
          <a:p>
            <a:pPr lvl="1"/>
            <a:r>
              <a:rPr lang="en-US" sz="1600" dirty="0" smtClean="0"/>
              <a:t>Provides taxpayers to view all of their account information</a:t>
            </a:r>
          </a:p>
          <a:p>
            <a:pPr lvl="1"/>
            <a:endParaRPr lang="en-US" sz="400" dirty="0" smtClean="0"/>
          </a:p>
          <a:p>
            <a:pPr lvl="1"/>
            <a:r>
              <a:rPr lang="en-US" sz="1600" dirty="0" smtClean="0"/>
              <a:t>Provides more flexible security</a:t>
            </a:r>
          </a:p>
          <a:p>
            <a:pPr lvl="1"/>
            <a:endParaRPr lang="en-US" sz="400" dirty="0" smtClean="0"/>
          </a:p>
          <a:p>
            <a:pPr lvl="1"/>
            <a:r>
              <a:rPr lang="en-US" sz="1600" dirty="0" smtClean="0"/>
              <a:t>Provides taxpayers with “web-messaging”  functionality directly through the system</a:t>
            </a:r>
          </a:p>
          <a:p>
            <a:pPr lvl="1"/>
            <a:endParaRPr lang="en-US" sz="400" dirty="0" smtClean="0"/>
          </a:p>
          <a:p>
            <a:pPr lvl="1"/>
            <a:r>
              <a:rPr lang="en-US" sz="1600" dirty="0" smtClean="0"/>
              <a:t>Provides more flexibility for the taxpayer to do business 24x7</a:t>
            </a:r>
          </a:p>
          <a:p>
            <a:pPr lvl="1"/>
            <a:endParaRPr lang="en-US" sz="400" dirty="0" smtClean="0"/>
          </a:p>
          <a:p>
            <a:pPr lvl="1"/>
            <a:r>
              <a:rPr lang="en-US" sz="1600" dirty="0"/>
              <a:t>Demonstration </a:t>
            </a:r>
            <a:r>
              <a:rPr lang="en-US" sz="1600" dirty="0" smtClean="0"/>
              <a:t>scheduled </a:t>
            </a:r>
            <a:r>
              <a:rPr lang="en-US" sz="1600" dirty="0"/>
              <a:t>for legislative staff and </a:t>
            </a:r>
            <a:r>
              <a:rPr lang="en-US" sz="1600" dirty="0" smtClean="0"/>
              <a:t>interested </a:t>
            </a:r>
            <a:r>
              <a:rPr lang="en-US" sz="1600" dirty="0"/>
              <a:t>legislators </a:t>
            </a:r>
            <a:r>
              <a:rPr lang="en-US" sz="1600" dirty="0" smtClean="0"/>
              <a:t>on</a:t>
            </a:r>
            <a:r>
              <a:rPr lang="en-US" sz="1600" dirty="0"/>
              <a:t> </a:t>
            </a:r>
            <a:r>
              <a:rPr lang="en-US" sz="1600" dirty="0" smtClean="0"/>
              <a:t>December 14 2:00 –  3:00 p.m. in Room 123 of the State Office Building</a:t>
            </a:r>
          </a:p>
          <a:p>
            <a:pPr marL="457200" lvl="1" indent="0">
              <a:buNone/>
            </a:pPr>
            <a:endParaRPr lang="en-US" sz="700" b="1" dirty="0">
              <a:solidFill>
                <a:srgbClr val="006600"/>
              </a:solidFill>
            </a:endParaRPr>
          </a:p>
          <a:p>
            <a:pPr marL="457200" lvl="1" indent="0">
              <a:buNone/>
            </a:pPr>
            <a:r>
              <a:rPr lang="en-US" sz="1800" b="1" dirty="0" err="1" smtClean="0">
                <a:solidFill>
                  <a:srgbClr val="006600"/>
                </a:solidFill>
              </a:rPr>
              <a:t>eCRV</a:t>
            </a:r>
            <a:r>
              <a:rPr lang="en-US" sz="1800" b="1" dirty="0" smtClean="0">
                <a:solidFill>
                  <a:srgbClr val="006600"/>
                </a:solidFill>
              </a:rPr>
              <a:t>:</a:t>
            </a:r>
            <a:endParaRPr lang="en-US" sz="1800" dirty="0"/>
          </a:p>
          <a:p>
            <a:pPr lvl="1"/>
            <a:r>
              <a:rPr lang="en-US" sz="1600" dirty="0" smtClean="0"/>
              <a:t>Convert </a:t>
            </a:r>
            <a:r>
              <a:rPr lang="en-US" sz="1600" dirty="0"/>
              <a:t>the Certificate of Real Estate Value (CRV) from paper form to an electronic data collection </a:t>
            </a:r>
            <a:r>
              <a:rPr lang="en-US" sz="1600" dirty="0" smtClean="0"/>
              <a:t>process</a:t>
            </a:r>
          </a:p>
          <a:p>
            <a:pPr lvl="1"/>
            <a:endParaRPr lang="en-US" sz="400" dirty="0" smtClean="0"/>
          </a:p>
          <a:p>
            <a:pPr lvl="1"/>
            <a:r>
              <a:rPr lang="en-US" sz="1600" dirty="0" smtClean="0"/>
              <a:t>Current paper process is costly and time-consuming for county staff and added burden on state staff for reviewing, managing and archiving paper</a:t>
            </a:r>
          </a:p>
          <a:p>
            <a:pPr lvl="0">
              <a:buNone/>
            </a:pPr>
            <a:endParaRPr lang="en-US" sz="1600" dirty="0" smtClean="0"/>
          </a:p>
          <a:p>
            <a:pPr lvl="1" eaLnBrk="1" hangingPunct="1">
              <a:lnSpc>
                <a:spcPct val="130000"/>
              </a:lnSpc>
              <a:buClr>
                <a:srgbClr val="003300"/>
              </a:buClr>
              <a:buNone/>
            </a:pPr>
            <a:endParaRPr lang="en-US" sz="1600" b="1" dirty="0" smtClean="0">
              <a:solidFill>
                <a:srgbClr val="006600"/>
              </a:solidFill>
            </a:endParaRPr>
          </a:p>
        </p:txBody>
      </p:sp>
      <p:sp>
        <p:nvSpPr>
          <p:cNvPr id="12292" name="Rectangle 4"/>
          <p:cNvSpPr>
            <a:spLocks noGrp="1" noChangeArrowheads="1"/>
          </p:cNvSpPr>
          <p:nvPr>
            <p:ph type="title"/>
          </p:nvPr>
        </p:nvSpPr>
        <p:spPr>
          <a:xfrm>
            <a:off x="457200" y="-228600"/>
            <a:ext cx="8229600" cy="1143000"/>
          </a:xfrm>
        </p:spPr>
        <p:txBody>
          <a:bodyPr/>
          <a:lstStyle/>
          <a:p>
            <a:pPr eaLnBrk="1" hangingPunct="1"/>
            <a:r>
              <a:rPr lang="en-US" sz="3000" b="1" dirty="0" smtClean="0">
                <a:solidFill>
                  <a:srgbClr val="003300"/>
                </a:solidFill>
              </a:rPr>
              <a:t>e-Services</a:t>
            </a:r>
          </a:p>
        </p:txBody>
      </p:sp>
    </p:spTree>
    <p:extLst>
      <p:ext uri="{BB962C8B-B14F-4D97-AF65-F5344CB8AC3E}">
        <p14:creationId xmlns:p14="http://schemas.microsoft.com/office/powerpoint/2010/main" xmlns="" val="35386766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457200" y="990600"/>
            <a:ext cx="8534400" cy="4800600"/>
          </a:xfrm>
          <a:noFill/>
        </p:spPr>
        <p:txBody>
          <a:bodyPr/>
          <a:lstStyle/>
          <a:p>
            <a:pPr lvl="0">
              <a:buNone/>
            </a:pPr>
            <a:r>
              <a:rPr lang="en-US" sz="1800" b="1" u="sng" dirty="0" smtClean="0">
                <a:solidFill>
                  <a:srgbClr val="006600"/>
                </a:solidFill>
              </a:rPr>
              <a:t>RFP Key Dates:</a:t>
            </a:r>
          </a:p>
          <a:p>
            <a:pPr lvl="0">
              <a:buNone/>
            </a:pPr>
            <a:endParaRPr lang="en-US" sz="300" b="1" u="sng" dirty="0" smtClean="0">
              <a:solidFill>
                <a:srgbClr val="006600"/>
              </a:solidFill>
            </a:endParaRPr>
          </a:p>
          <a:p>
            <a:pPr>
              <a:buFont typeface="Arial" pitchFamily="34" charset="0"/>
              <a:buChar char="–"/>
            </a:pPr>
            <a:r>
              <a:rPr lang="en-US" sz="1800" dirty="0" smtClean="0"/>
              <a:t>April 11, 2011 </a:t>
            </a:r>
            <a:r>
              <a:rPr lang="en-US" sz="1800" dirty="0"/>
              <a:t>	</a:t>
            </a:r>
            <a:r>
              <a:rPr lang="en-US" sz="1800" dirty="0" smtClean="0"/>
              <a:t>	Solicitation notice in State Register</a:t>
            </a:r>
          </a:p>
          <a:p>
            <a:pPr marL="0" indent="0">
              <a:buNone/>
            </a:pPr>
            <a:endParaRPr lang="en-US" sz="400" dirty="0" smtClean="0"/>
          </a:p>
          <a:p>
            <a:pPr>
              <a:buFont typeface="Arial" pitchFamily="34" charset="0"/>
              <a:buChar char="–"/>
            </a:pPr>
            <a:r>
              <a:rPr lang="en-US" sz="1800" dirty="0" smtClean="0"/>
              <a:t>May 3, 2011	 	Optional pre-proposal contractor meeting</a:t>
            </a:r>
          </a:p>
          <a:p>
            <a:pPr>
              <a:buFont typeface="Arial" pitchFamily="34" charset="0"/>
              <a:buChar char="–"/>
            </a:pPr>
            <a:endParaRPr lang="en-US" sz="400" dirty="0" smtClean="0"/>
          </a:p>
          <a:p>
            <a:pPr>
              <a:buFont typeface="Arial" pitchFamily="34" charset="0"/>
              <a:buChar char="–"/>
            </a:pPr>
            <a:r>
              <a:rPr lang="en-US" sz="1800" dirty="0" smtClean="0"/>
              <a:t>May 9, 2011	 	Deadline for submitting questions to MMD</a:t>
            </a:r>
          </a:p>
          <a:p>
            <a:pPr>
              <a:buFont typeface="Arial" pitchFamily="34" charset="0"/>
              <a:buChar char="–"/>
            </a:pPr>
            <a:endParaRPr lang="en-US" sz="400" dirty="0" smtClean="0"/>
          </a:p>
          <a:p>
            <a:pPr>
              <a:buFont typeface="Arial" pitchFamily="34" charset="0"/>
              <a:buChar char="–"/>
            </a:pPr>
            <a:r>
              <a:rPr lang="en-US" sz="1800" dirty="0" smtClean="0"/>
              <a:t>June 27, 2011		Deadline for submitting proposals</a:t>
            </a:r>
          </a:p>
          <a:p>
            <a:pPr>
              <a:buFont typeface="Arial" pitchFamily="34" charset="0"/>
              <a:buChar char="–"/>
            </a:pPr>
            <a:endParaRPr lang="en-US" sz="400" dirty="0" smtClean="0"/>
          </a:p>
          <a:p>
            <a:pPr>
              <a:buFont typeface="Arial" pitchFamily="34" charset="0"/>
              <a:buChar char="–"/>
            </a:pPr>
            <a:r>
              <a:rPr lang="en-US" sz="1800" dirty="0" smtClean="0"/>
              <a:t>June 28, 2011		Proposals evaluation commences</a:t>
            </a:r>
          </a:p>
          <a:p>
            <a:pPr marL="0" indent="0">
              <a:buNone/>
            </a:pPr>
            <a:endParaRPr lang="en-US" sz="400" dirty="0" smtClean="0"/>
          </a:p>
          <a:p>
            <a:pPr>
              <a:buFont typeface="Arial" pitchFamily="34" charset="0"/>
              <a:buChar char="–"/>
            </a:pPr>
            <a:r>
              <a:rPr lang="en-US" sz="1800" dirty="0" smtClean="0"/>
              <a:t>August 24, 2011	DOR Evaluation Team 3 turns in scores</a:t>
            </a:r>
          </a:p>
          <a:p>
            <a:pPr>
              <a:buFont typeface="Arial" pitchFamily="34" charset="0"/>
              <a:buChar char="–"/>
            </a:pPr>
            <a:endParaRPr lang="en-US" sz="400" dirty="0" smtClean="0"/>
          </a:p>
          <a:p>
            <a:pPr>
              <a:buFont typeface="Arial" pitchFamily="34" charset="0"/>
              <a:buChar char="–"/>
            </a:pPr>
            <a:r>
              <a:rPr lang="en-US" sz="1800" dirty="0" smtClean="0"/>
              <a:t>October 2011		Other Teams Complete Scoring</a:t>
            </a:r>
          </a:p>
          <a:p>
            <a:pPr>
              <a:buFont typeface="Arial" pitchFamily="34" charset="0"/>
              <a:buChar char="–"/>
            </a:pPr>
            <a:endParaRPr lang="en-US" sz="400" dirty="0" smtClean="0"/>
          </a:p>
          <a:p>
            <a:pPr>
              <a:buFont typeface="Arial" pitchFamily="34" charset="0"/>
              <a:buChar char="–"/>
            </a:pPr>
            <a:r>
              <a:rPr lang="en-US" sz="1800" dirty="0" smtClean="0"/>
              <a:t>November 2011	Contracts Negotiated/Signed</a:t>
            </a:r>
          </a:p>
          <a:p>
            <a:pPr>
              <a:buFont typeface="Arial" pitchFamily="34" charset="0"/>
              <a:buChar char="–"/>
            </a:pPr>
            <a:endParaRPr lang="en-US" sz="400" dirty="0" smtClean="0"/>
          </a:p>
          <a:p>
            <a:pPr>
              <a:buFont typeface="Arial" pitchFamily="34" charset="0"/>
              <a:buChar char="–"/>
            </a:pPr>
            <a:r>
              <a:rPr lang="en-US" sz="1800" dirty="0" smtClean="0"/>
              <a:t>December 2011 	DOR engaging approved vendors </a:t>
            </a:r>
          </a:p>
          <a:p>
            <a:pPr lvl="1"/>
            <a:endParaRPr lang="en-US" sz="1400" dirty="0" smtClean="0">
              <a:solidFill>
                <a:srgbClr val="006600"/>
              </a:solidFill>
            </a:endParaRPr>
          </a:p>
          <a:p>
            <a:pPr lvl="1" eaLnBrk="1" hangingPunct="1">
              <a:lnSpc>
                <a:spcPct val="130000"/>
              </a:lnSpc>
              <a:buClr>
                <a:srgbClr val="003300"/>
              </a:buClr>
              <a:buNone/>
            </a:pPr>
            <a:endParaRPr lang="en-US" sz="1400" b="1" dirty="0" smtClean="0">
              <a:solidFill>
                <a:srgbClr val="006600"/>
              </a:solidFill>
            </a:endParaRPr>
          </a:p>
        </p:txBody>
      </p:sp>
      <p:sp>
        <p:nvSpPr>
          <p:cNvPr id="12292" name="Rectangle 4"/>
          <p:cNvSpPr>
            <a:spLocks noGrp="1" noChangeArrowheads="1"/>
          </p:cNvSpPr>
          <p:nvPr>
            <p:ph type="title"/>
          </p:nvPr>
        </p:nvSpPr>
        <p:spPr>
          <a:xfrm>
            <a:off x="457200" y="-76200"/>
            <a:ext cx="8229600" cy="1143000"/>
          </a:xfrm>
        </p:spPr>
        <p:txBody>
          <a:bodyPr/>
          <a:lstStyle/>
          <a:p>
            <a:pPr eaLnBrk="1" hangingPunct="1"/>
            <a:r>
              <a:rPr lang="en-US" sz="3000" b="1" dirty="0" smtClean="0">
                <a:solidFill>
                  <a:srgbClr val="003300"/>
                </a:solidFill>
              </a:rPr>
              <a:t>Update on Tax Analytics</a:t>
            </a:r>
          </a:p>
        </p:txBody>
      </p:sp>
    </p:spTree>
    <p:extLst>
      <p:ext uri="{BB962C8B-B14F-4D97-AF65-F5344CB8AC3E}">
        <p14:creationId xmlns:p14="http://schemas.microsoft.com/office/powerpoint/2010/main" xmlns="" val="11996966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152400" y="990600"/>
            <a:ext cx="8839200" cy="4724400"/>
          </a:xfrm>
          <a:noFill/>
        </p:spPr>
        <p:txBody>
          <a:bodyPr/>
          <a:lstStyle/>
          <a:p>
            <a:pPr lvl="0">
              <a:buNone/>
            </a:pPr>
            <a:r>
              <a:rPr lang="en-US" sz="2400" b="1" dirty="0" smtClean="0">
                <a:solidFill>
                  <a:srgbClr val="006600"/>
                </a:solidFill>
              </a:rPr>
              <a:t>During the RFP Process, DOR:</a:t>
            </a:r>
          </a:p>
          <a:p>
            <a:pPr lvl="0">
              <a:buNone/>
            </a:pPr>
            <a:endParaRPr lang="en-US" sz="500" b="1" dirty="0" smtClean="0">
              <a:solidFill>
                <a:srgbClr val="006600"/>
              </a:solidFill>
            </a:endParaRPr>
          </a:p>
          <a:p>
            <a:pPr lvl="0">
              <a:buFont typeface="Arial" pitchFamily="34" charset="0"/>
              <a:buChar char="–"/>
            </a:pPr>
            <a:r>
              <a:rPr lang="en-US" sz="1600" dirty="0"/>
              <a:t>Created an Analytics Steering </a:t>
            </a:r>
            <a:r>
              <a:rPr lang="en-US" sz="1600" dirty="0" smtClean="0"/>
              <a:t>team  </a:t>
            </a:r>
          </a:p>
          <a:p>
            <a:pPr lvl="0">
              <a:buFont typeface="Arial" pitchFamily="34" charset="0"/>
              <a:buChar char="–"/>
            </a:pPr>
            <a:endParaRPr lang="en-US" sz="400" dirty="0"/>
          </a:p>
          <a:p>
            <a:pPr lvl="0">
              <a:buFont typeface="Arial" pitchFamily="34" charset="0"/>
              <a:buChar char="–"/>
            </a:pPr>
            <a:r>
              <a:rPr lang="en-US" sz="1600" dirty="0" smtClean="0"/>
              <a:t>Provided </a:t>
            </a:r>
            <a:r>
              <a:rPr lang="en-US" sz="1600" dirty="0"/>
              <a:t>analytics educational </a:t>
            </a:r>
            <a:r>
              <a:rPr lang="en-US" sz="1600" dirty="0" smtClean="0"/>
              <a:t>sessions to key DOR staff   </a:t>
            </a:r>
          </a:p>
          <a:p>
            <a:pPr lvl="0">
              <a:buFont typeface="Arial" pitchFamily="34" charset="0"/>
              <a:buChar char="–"/>
            </a:pPr>
            <a:endParaRPr lang="en-US" sz="400" dirty="0"/>
          </a:p>
          <a:p>
            <a:pPr lvl="0">
              <a:buFont typeface="Arial" pitchFamily="34" charset="0"/>
              <a:buChar char="–"/>
            </a:pPr>
            <a:r>
              <a:rPr lang="en-US" sz="1600" dirty="0" smtClean="0"/>
              <a:t>Held brainstorming </a:t>
            </a:r>
            <a:r>
              <a:rPr lang="en-US" sz="1600" dirty="0"/>
              <a:t>sessions on potential analytics application </a:t>
            </a:r>
            <a:r>
              <a:rPr lang="en-US" sz="1600" dirty="0" smtClean="0"/>
              <a:t>areas </a:t>
            </a:r>
          </a:p>
          <a:p>
            <a:pPr lvl="0">
              <a:buFont typeface="Arial" pitchFamily="34" charset="0"/>
              <a:buChar char="–"/>
            </a:pPr>
            <a:endParaRPr lang="en-US" sz="400" dirty="0" smtClean="0"/>
          </a:p>
          <a:p>
            <a:pPr lvl="0">
              <a:buFont typeface="Arial" pitchFamily="34" charset="0"/>
              <a:buChar char="–"/>
            </a:pPr>
            <a:r>
              <a:rPr lang="en-US" sz="1600" dirty="0" smtClean="0"/>
              <a:t>Contacted </a:t>
            </a:r>
            <a:r>
              <a:rPr lang="en-US" sz="1600" dirty="0"/>
              <a:t>other states to discuss their use of </a:t>
            </a:r>
            <a:r>
              <a:rPr lang="en-US" sz="1600" dirty="0" smtClean="0"/>
              <a:t>analytics</a:t>
            </a:r>
          </a:p>
          <a:p>
            <a:pPr lvl="0">
              <a:buFont typeface="Arial" pitchFamily="34" charset="0"/>
              <a:buChar char="–"/>
            </a:pPr>
            <a:endParaRPr lang="en-US" sz="400" dirty="0"/>
          </a:p>
          <a:p>
            <a:pPr lvl="0">
              <a:buFont typeface="Arial" pitchFamily="34" charset="0"/>
              <a:buChar char="–"/>
            </a:pPr>
            <a:r>
              <a:rPr lang="en-US" sz="1600" dirty="0" smtClean="0"/>
              <a:t>Conducted extensive </a:t>
            </a:r>
            <a:r>
              <a:rPr lang="en-US" sz="1600" dirty="0"/>
              <a:t>research </a:t>
            </a:r>
            <a:r>
              <a:rPr lang="en-US" sz="1600" dirty="0" smtClean="0"/>
              <a:t>and </a:t>
            </a:r>
            <a:r>
              <a:rPr lang="en-US" sz="1600" dirty="0"/>
              <a:t>review of multiple years of </a:t>
            </a:r>
            <a:r>
              <a:rPr lang="en-US" sz="1600" dirty="0" smtClean="0"/>
              <a:t>Tax Analytics </a:t>
            </a:r>
            <a:r>
              <a:rPr lang="en-US" sz="1600" dirty="0"/>
              <a:t>presentations from Federation of Tax </a:t>
            </a:r>
            <a:r>
              <a:rPr lang="en-US" sz="1600" dirty="0" smtClean="0"/>
              <a:t>Administrators</a:t>
            </a:r>
          </a:p>
          <a:p>
            <a:pPr lvl="0">
              <a:buFont typeface="Arial" pitchFamily="34" charset="0"/>
              <a:buChar char="–"/>
            </a:pPr>
            <a:endParaRPr lang="en-US" sz="400" dirty="0"/>
          </a:p>
          <a:p>
            <a:pPr>
              <a:buFont typeface="Arial" pitchFamily="34" charset="0"/>
              <a:buChar char="–"/>
            </a:pPr>
            <a:r>
              <a:rPr lang="en-US" sz="1600" dirty="0"/>
              <a:t>Will discuss a number of potential projects with vendors now that contracts are </a:t>
            </a:r>
            <a:r>
              <a:rPr lang="en-US" sz="1600" dirty="0" smtClean="0"/>
              <a:t>finalized</a:t>
            </a:r>
          </a:p>
          <a:p>
            <a:pPr>
              <a:buFont typeface="Arial" pitchFamily="34" charset="0"/>
              <a:buChar char="–"/>
            </a:pPr>
            <a:endParaRPr lang="en-US" sz="400" dirty="0" smtClean="0"/>
          </a:p>
          <a:p>
            <a:pPr lvl="0">
              <a:buFont typeface="Arial" pitchFamily="34" charset="0"/>
              <a:buChar char="–"/>
            </a:pPr>
            <a:r>
              <a:rPr lang="en-US" sz="1600" dirty="0"/>
              <a:t>We are anticipating reviewing the products offered in three conceptual areas:</a:t>
            </a:r>
          </a:p>
          <a:p>
            <a:pPr marL="0" lvl="0" indent="0">
              <a:buNone/>
            </a:pPr>
            <a:endParaRPr lang="en-US" sz="400" dirty="0"/>
          </a:p>
          <a:p>
            <a:pPr lvl="1">
              <a:buFont typeface="Arial" pitchFamily="34" charset="0"/>
              <a:buChar char="–"/>
            </a:pPr>
            <a:r>
              <a:rPr lang="en-US" sz="1600" dirty="0"/>
              <a:t>(a) Return processing—New processes analytics offers for return processing and selection for </a:t>
            </a:r>
            <a:r>
              <a:rPr lang="en-US" sz="1600" dirty="0" smtClean="0"/>
              <a:t>review for refund distribution</a:t>
            </a:r>
            <a:endParaRPr lang="en-US" sz="1600" dirty="0"/>
          </a:p>
          <a:p>
            <a:pPr lvl="1">
              <a:buFont typeface="Arial" pitchFamily="34" charset="0"/>
              <a:buChar char="–"/>
            </a:pPr>
            <a:r>
              <a:rPr lang="en-US" sz="1600" dirty="0"/>
              <a:t>(b) audit selection criteria and approaches that are different from what we do </a:t>
            </a:r>
            <a:r>
              <a:rPr lang="en-US" sz="1600" dirty="0" smtClean="0"/>
              <a:t>today</a:t>
            </a:r>
          </a:p>
          <a:p>
            <a:pPr lvl="1">
              <a:buFont typeface="Arial" pitchFamily="34" charset="0"/>
              <a:buChar char="–"/>
            </a:pPr>
            <a:endParaRPr lang="en-US" sz="400" dirty="0"/>
          </a:p>
          <a:p>
            <a:pPr lvl="1">
              <a:buFont typeface="Arial" pitchFamily="34" charset="0"/>
              <a:buChar char="–"/>
            </a:pPr>
            <a:r>
              <a:rPr lang="en-US" sz="1600" dirty="0"/>
              <a:t>(c) ways to use analytics to make our current selection more effective and efficient.  </a:t>
            </a:r>
          </a:p>
          <a:p>
            <a:pPr>
              <a:buFont typeface="Arial" pitchFamily="34" charset="0"/>
              <a:buChar char="–"/>
            </a:pPr>
            <a:endParaRPr lang="en-US" sz="1200" dirty="0"/>
          </a:p>
          <a:p>
            <a:pPr lvl="0">
              <a:buFont typeface="Arial" pitchFamily="34" charset="0"/>
              <a:buChar char="–"/>
            </a:pPr>
            <a:endParaRPr lang="en-US" sz="2000" dirty="0"/>
          </a:p>
        </p:txBody>
      </p:sp>
      <p:sp>
        <p:nvSpPr>
          <p:cNvPr id="12292" name="Rectangle 4"/>
          <p:cNvSpPr>
            <a:spLocks noGrp="1" noChangeArrowheads="1"/>
          </p:cNvSpPr>
          <p:nvPr>
            <p:ph type="title"/>
          </p:nvPr>
        </p:nvSpPr>
        <p:spPr>
          <a:xfrm>
            <a:off x="457200" y="-76200"/>
            <a:ext cx="8229600" cy="1143000"/>
          </a:xfrm>
        </p:spPr>
        <p:txBody>
          <a:bodyPr/>
          <a:lstStyle/>
          <a:p>
            <a:pPr eaLnBrk="1" hangingPunct="1"/>
            <a:r>
              <a:rPr lang="en-US" sz="3000" b="1" dirty="0" smtClean="0">
                <a:solidFill>
                  <a:srgbClr val="003300"/>
                </a:solidFill>
              </a:rPr>
              <a:t>Update on Tax Analytics</a:t>
            </a:r>
          </a:p>
        </p:txBody>
      </p:sp>
    </p:spTree>
    <p:extLst>
      <p:ext uri="{BB962C8B-B14F-4D97-AF65-F5344CB8AC3E}">
        <p14:creationId xmlns:p14="http://schemas.microsoft.com/office/powerpoint/2010/main" xmlns="" val="2587691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5715000"/>
          </a:xfrm>
          <a:prstGeom prst="rect">
            <a:avLst/>
          </a:prstGeom>
          <a:solidFill>
            <a:schemeClr val="bg1"/>
          </a:solidFill>
          <a:ln w="9525">
            <a:noFill/>
            <a:miter lim="800000"/>
            <a:headEnd/>
            <a:tailEnd/>
          </a:ln>
        </p:spPr>
        <p:txBody>
          <a:bodyPr wrap="none" anchor="ctr"/>
          <a:lstStyle/>
          <a:p>
            <a:endParaRPr lang="en-US" dirty="0"/>
          </a:p>
        </p:txBody>
      </p:sp>
      <p:sp>
        <p:nvSpPr>
          <p:cNvPr id="2" name="Title 1"/>
          <p:cNvSpPr>
            <a:spLocks noGrp="1"/>
          </p:cNvSpPr>
          <p:nvPr>
            <p:ph type="title"/>
          </p:nvPr>
        </p:nvSpPr>
        <p:spPr>
          <a:xfrm>
            <a:off x="457200" y="76200"/>
            <a:ext cx="8229600" cy="1143000"/>
          </a:xfrm>
        </p:spPr>
        <p:txBody>
          <a:bodyPr/>
          <a:lstStyle/>
          <a:p>
            <a:r>
              <a:rPr lang="en-US" sz="3000" b="1" dirty="0" smtClean="0">
                <a:solidFill>
                  <a:srgbClr val="003300"/>
                </a:solidFill>
              </a:rPr>
              <a:t>Update on Tax Analytics</a:t>
            </a:r>
            <a:endParaRPr lang="en-US" sz="3000" b="1" dirty="0">
              <a:solidFill>
                <a:srgbClr val="003300"/>
              </a:solidFill>
            </a:endParaRPr>
          </a:p>
        </p:txBody>
      </p:sp>
      <p:sp>
        <p:nvSpPr>
          <p:cNvPr id="3" name="Content Placeholder 2"/>
          <p:cNvSpPr>
            <a:spLocks noGrp="1"/>
          </p:cNvSpPr>
          <p:nvPr>
            <p:ph idx="1"/>
          </p:nvPr>
        </p:nvSpPr>
        <p:spPr>
          <a:xfrm>
            <a:off x="457200" y="1295400"/>
            <a:ext cx="8229600" cy="4525963"/>
          </a:xfrm>
        </p:spPr>
        <p:txBody>
          <a:bodyPr/>
          <a:lstStyle/>
          <a:p>
            <a:pPr>
              <a:buFont typeface="Arial" pitchFamily="34" charset="0"/>
              <a:buChar char="–"/>
            </a:pPr>
            <a:r>
              <a:rPr lang="en-US" sz="2400" dirty="0" smtClean="0">
                <a:solidFill>
                  <a:srgbClr val="006600"/>
                </a:solidFill>
              </a:rPr>
              <a:t>Master contract awards for tax analytics include</a:t>
            </a:r>
            <a:r>
              <a:rPr lang="en-US" sz="2400" dirty="0" smtClean="0"/>
              <a:t>: </a:t>
            </a:r>
          </a:p>
          <a:p>
            <a:pPr lvl="1"/>
            <a:r>
              <a:rPr lang="en-US" sz="2000" dirty="0" smtClean="0"/>
              <a:t>Accenture</a:t>
            </a:r>
          </a:p>
          <a:p>
            <a:pPr lvl="1"/>
            <a:r>
              <a:rPr lang="en-US" sz="2000" dirty="0" err="1" smtClean="0"/>
              <a:t>Chainbridge</a:t>
            </a:r>
            <a:r>
              <a:rPr lang="en-US" sz="2000" dirty="0" smtClean="0"/>
              <a:t> Software</a:t>
            </a:r>
          </a:p>
          <a:p>
            <a:pPr lvl="1"/>
            <a:r>
              <a:rPr lang="en-US" sz="2000" dirty="0" smtClean="0"/>
              <a:t>Deloitte Consulting</a:t>
            </a:r>
          </a:p>
          <a:p>
            <a:pPr lvl="1"/>
            <a:r>
              <a:rPr lang="en-US" sz="2000" dirty="0" smtClean="0"/>
              <a:t>Fast Enterprises</a:t>
            </a:r>
          </a:p>
          <a:p>
            <a:pPr lvl="1"/>
            <a:r>
              <a:rPr lang="en-US" sz="2000" dirty="0" smtClean="0"/>
              <a:t>IBM</a:t>
            </a:r>
          </a:p>
          <a:p>
            <a:pPr lvl="1"/>
            <a:r>
              <a:rPr lang="en-US" sz="2000" dirty="0" smtClean="0"/>
              <a:t>Public Consulting Group</a:t>
            </a:r>
          </a:p>
          <a:p>
            <a:pPr lvl="1"/>
            <a:r>
              <a:rPr lang="en-US" sz="2000" dirty="0" smtClean="0"/>
              <a:t>Revenue Solutions</a:t>
            </a:r>
          </a:p>
          <a:p>
            <a:pPr lvl="1"/>
            <a:r>
              <a:rPr lang="en-US" sz="2000" dirty="0" smtClean="0"/>
              <a:t>SAS Institute</a:t>
            </a:r>
          </a:p>
          <a:p>
            <a:pPr lvl="1"/>
            <a:r>
              <a:rPr lang="en-US" sz="2000" dirty="0" smtClean="0"/>
              <a:t>Tax Management Associates</a:t>
            </a:r>
          </a:p>
          <a:p>
            <a:pPr lvl="1"/>
            <a:r>
              <a:rPr lang="en-US" sz="2000" dirty="0" smtClean="0"/>
              <a:t>Teradata Government Systems </a:t>
            </a:r>
          </a:p>
          <a:p>
            <a:pPr lvl="1"/>
            <a:endParaRPr lang="en-US" sz="3600" dirty="0"/>
          </a:p>
        </p:txBody>
      </p:sp>
    </p:spTree>
    <p:extLst>
      <p:ext uri="{BB962C8B-B14F-4D97-AF65-F5344CB8AC3E}">
        <p14:creationId xmlns:p14="http://schemas.microsoft.com/office/powerpoint/2010/main" xmlns="" val="1866505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5719254"/>
          </a:xfrm>
          <a:prstGeom prst="rect">
            <a:avLst/>
          </a:prstGeom>
          <a:solidFill>
            <a:schemeClr val="bg1"/>
          </a:solidFill>
          <a:ln w="9525">
            <a:noFill/>
            <a:miter lim="800000"/>
            <a:headEnd/>
            <a:tailEnd/>
          </a:ln>
        </p:spPr>
        <p:txBody>
          <a:bodyPr wrap="none" anchor="ctr"/>
          <a:lstStyle/>
          <a:p>
            <a:endParaRPr lang="en-US" dirty="0"/>
          </a:p>
        </p:txBody>
      </p:sp>
      <p:sp>
        <p:nvSpPr>
          <p:cNvPr id="12291" name="Text Box 3"/>
          <p:cNvSpPr>
            <a:spLocks noGrp="1" noChangeArrowheads="1"/>
          </p:cNvSpPr>
          <p:nvPr>
            <p:ph type="body" idx="1"/>
          </p:nvPr>
        </p:nvSpPr>
        <p:spPr>
          <a:xfrm>
            <a:off x="152400" y="990600"/>
            <a:ext cx="8839200" cy="4419600"/>
          </a:xfrm>
          <a:noFill/>
        </p:spPr>
        <p:txBody>
          <a:bodyPr/>
          <a:lstStyle/>
          <a:p>
            <a:pPr lvl="0">
              <a:buNone/>
            </a:pPr>
            <a:r>
              <a:rPr lang="en-US" sz="3600" b="1" dirty="0" smtClean="0">
                <a:solidFill>
                  <a:srgbClr val="006600"/>
                </a:solidFill>
              </a:rPr>
              <a:t>	</a:t>
            </a:r>
            <a:endParaRPr lang="en-US" sz="1600" dirty="0" smtClean="0">
              <a:solidFill>
                <a:srgbClr val="006600"/>
              </a:solidFill>
            </a:endParaRPr>
          </a:p>
          <a:p>
            <a:pPr lvl="1" eaLnBrk="1" hangingPunct="1">
              <a:lnSpc>
                <a:spcPct val="130000"/>
              </a:lnSpc>
              <a:buClr>
                <a:srgbClr val="003300"/>
              </a:buClr>
              <a:buNone/>
            </a:pPr>
            <a:endParaRPr lang="en-US" sz="1600" b="1" dirty="0" smtClean="0">
              <a:solidFill>
                <a:srgbClr val="006600"/>
              </a:solidFill>
            </a:endParaRPr>
          </a:p>
        </p:txBody>
      </p:sp>
      <p:sp>
        <p:nvSpPr>
          <p:cNvPr id="12292" name="Rectangle 4"/>
          <p:cNvSpPr>
            <a:spLocks noGrp="1" noChangeArrowheads="1"/>
          </p:cNvSpPr>
          <p:nvPr>
            <p:ph type="title"/>
          </p:nvPr>
        </p:nvSpPr>
        <p:spPr>
          <a:xfrm>
            <a:off x="457200" y="152400"/>
            <a:ext cx="8229600" cy="1143000"/>
          </a:xfrm>
        </p:spPr>
        <p:txBody>
          <a:bodyPr/>
          <a:lstStyle/>
          <a:p>
            <a:pPr eaLnBrk="1" hangingPunct="1"/>
            <a:r>
              <a:rPr lang="en-US" sz="3000" b="1" dirty="0" smtClean="0">
                <a:solidFill>
                  <a:srgbClr val="003300"/>
                </a:solidFill>
              </a:rPr>
              <a:t>Update on Tax Compliance Initiative</a:t>
            </a:r>
          </a:p>
        </p:txBody>
      </p:sp>
      <p:graphicFrame>
        <p:nvGraphicFramePr>
          <p:cNvPr id="5" name="Group 10"/>
          <p:cNvGraphicFramePr>
            <a:graphicFrameLocks noGrp="1"/>
          </p:cNvGraphicFramePr>
          <p:nvPr>
            <p:extLst>
              <p:ext uri="{D42A27DB-BD31-4B8C-83A1-F6EECF244321}">
                <p14:modId xmlns:p14="http://schemas.microsoft.com/office/powerpoint/2010/main" xmlns="" val="4250943878"/>
              </p:ext>
            </p:extLst>
          </p:nvPr>
        </p:nvGraphicFramePr>
        <p:xfrm>
          <a:off x="304800" y="1420812"/>
          <a:ext cx="8534400" cy="1322388"/>
        </p:xfrm>
        <a:graphic>
          <a:graphicData uri="http://schemas.openxmlformats.org/drawingml/2006/table">
            <a:tbl>
              <a:tblPr/>
              <a:tblGrid>
                <a:gridCol w="1447800"/>
                <a:gridCol w="1447800"/>
                <a:gridCol w="1524000"/>
                <a:gridCol w="1447800"/>
                <a:gridCol w="1350963"/>
                <a:gridCol w="1316037"/>
              </a:tblGrid>
              <a:tr h="838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sng" strike="noStrike" cap="none" normalizeH="0" baseline="0" dirty="0" smtClean="0">
                          <a:ln>
                            <a:noFill/>
                          </a:ln>
                          <a:solidFill>
                            <a:srgbClr val="006600"/>
                          </a:solidFill>
                          <a:effectLst/>
                          <a:latin typeface="Arial" charset="0"/>
                        </a:rPr>
                        <a:t>Fiscal Years</a:t>
                      </a:r>
                    </a:p>
                  </a:txBody>
                  <a:tcPr anchor="ct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sng" strike="noStrike" cap="none" normalizeH="0" baseline="0" dirty="0" err="1" smtClean="0">
                          <a:ln>
                            <a:noFill/>
                          </a:ln>
                          <a:solidFill>
                            <a:srgbClr val="006600"/>
                          </a:solidFill>
                          <a:effectLst/>
                          <a:latin typeface="Arial" charset="0"/>
                        </a:rPr>
                        <a:t>Approp</a:t>
                      </a:r>
                      <a:r>
                        <a:rPr kumimoji="0" lang="en-US" sz="1800" b="0" i="0" u="sng" strike="noStrike" cap="none" normalizeH="0" baseline="0" dirty="0" smtClean="0">
                          <a:ln>
                            <a:noFill/>
                          </a:ln>
                          <a:solidFill>
                            <a:srgbClr val="006600"/>
                          </a:solidFill>
                          <a:effectLst/>
                          <a:latin typeface="Arial" charset="0"/>
                        </a:rPr>
                        <a:t>.</a:t>
                      </a:r>
                    </a:p>
                  </a:txBody>
                  <a:tcPr anchor="ct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006600"/>
                          </a:solidFill>
                          <a:effectLst/>
                          <a:latin typeface="Arial" charset="0"/>
                        </a:rPr>
                        <a:t>Actual </a:t>
                      </a:r>
                      <a:r>
                        <a:rPr kumimoji="0" lang="en-US" sz="1800" b="0" i="0" u="sng" strike="noStrike" cap="none" normalizeH="0" baseline="0" dirty="0" smtClean="0">
                          <a:ln>
                            <a:noFill/>
                          </a:ln>
                          <a:solidFill>
                            <a:srgbClr val="006600"/>
                          </a:solidFill>
                          <a:effectLst/>
                          <a:latin typeface="Arial" charset="0"/>
                        </a:rPr>
                        <a:t>Expenditures</a:t>
                      </a:r>
                    </a:p>
                  </a:txBody>
                  <a:tcPr anchor="ct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006600"/>
                          </a:solidFill>
                          <a:effectLst/>
                          <a:latin typeface="Arial" charset="0"/>
                        </a:rPr>
                        <a:t>Target  </a:t>
                      </a:r>
                      <a:r>
                        <a:rPr kumimoji="0" lang="en-US" sz="1800" b="0" i="0" u="sng" strike="noStrike" cap="none" normalizeH="0" baseline="0" dirty="0" smtClean="0">
                          <a:ln>
                            <a:noFill/>
                          </a:ln>
                          <a:solidFill>
                            <a:srgbClr val="006600"/>
                          </a:solidFill>
                          <a:effectLst/>
                          <a:latin typeface="Arial" charset="0"/>
                        </a:rPr>
                        <a:t>Revenues</a:t>
                      </a:r>
                    </a:p>
                  </a:txBody>
                  <a:tcPr anchor="ct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006600"/>
                          </a:solidFill>
                          <a:effectLst/>
                          <a:latin typeface="Arial" charset="0"/>
                        </a:rPr>
                        <a:t>Actual </a:t>
                      </a:r>
                      <a:r>
                        <a:rPr kumimoji="0" lang="en-US" sz="1800" b="0" i="0" u="sng" strike="noStrike" cap="none" normalizeH="0" baseline="0" dirty="0" smtClean="0">
                          <a:ln>
                            <a:noFill/>
                          </a:ln>
                          <a:solidFill>
                            <a:srgbClr val="006600"/>
                          </a:solidFill>
                          <a:effectLst/>
                          <a:latin typeface="Arial" charset="0"/>
                        </a:rPr>
                        <a:t>Revenues</a:t>
                      </a:r>
                    </a:p>
                  </a:txBody>
                  <a:tcPr anchor="ct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rgbClr val="006600"/>
                          </a:solidFill>
                          <a:effectLst/>
                          <a:latin typeface="Arial" charset="0"/>
                        </a:rPr>
                        <a:t>Return on </a:t>
                      </a:r>
                      <a:r>
                        <a:rPr kumimoji="0" lang="en-US" sz="1800" b="0" i="0" u="sng" strike="noStrike" cap="none" normalizeH="0" baseline="0" dirty="0" smtClean="0">
                          <a:ln>
                            <a:noFill/>
                          </a:ln>
                          <a:solidFill>
                            <a:srgbClr val="006600"/>
                          </a:solidFill>
                          <a:effectLst/>
                          <a:latin typeface="Arial" charset="0"/>
                        </a:rPr>
                        <a:t>Investment</a:t>
                      </a:r>
                    </a:p>
                  </a:txBody>
                  <a:tcPr anchor="ctr" horzOverflow="overflow">
                    <a:lnL>
                      <a:noFill/>
                    </a:lnL>
                    <a:lnR cap="flat">
                      <a:noFill/>
                    </a:lnR>
                    <a:lnT cap="flat">
                      <a:noFill/>
                    </a:lnT>
                    <a:lnB>
                      <a:noFill/>
                    </a:lnB>
                    <a:lnTlToBr>
                      <a:noFill/>
                    </a:lnTlToBr>
                    <a:lnBlToTr>
                      <a:noFill/>
                    </a:lnBlToTr>
                    <a:noFill/>
                  </a:tcPr>
                </a:tc>
              </a:tr>
              <a:tr h="4841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FY2012/13</a:t>
                      </a:r>
                    </a:p>
                  </a:txBody>
                  <a:tcP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13.7</a:t>
                      </a: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   </a:t>
                      </a:r>
                      <a:r>
                        <a:rPr kumimoji="0" lang="en-US" sz="1600" b="0" i="0" u="none" strike="noStrike" cap="none" normalizeH="0" baseline="0" dirty="0" smtClean="0">
                          <a:ln>
                            <a:noFill/>
                          </a:ln>
                          <a:solidFill>
                            <a:srgbClr val="FF0000"/>
                          </a:solidFill>
                          <a:effectLst/>
                          <a:latin typeface="Arial" charset="0"/>
                        </a:rPr>
                        <a:t>.4*</a:t>
                      </a: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  82.3</a:t>
                      </a: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FF0000"/>
                          </a:solidFill>
                          <a:effectLst/>
                          <a:latin typeface="Arial" charset="0"/>
                        </a:rPr>
                        <a:t>  2.1*</a:t>
                      </a: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FF0000"/>
                          </a:solidFill>
                          <a:effectLst/>
                          <a:latin typeface="Arial" charset="0"/>
                        </a:rPr>
                        <a:t>6 to 1**</a:t>
                      </a:r>
                    </a:p>
                  </a:txBody>
                  <a:tcPr horzOverflow="overflow">
                    <a:lnL>
                      <a:noFill/>
                    </a:lnL>
                    <a:lnR cap="flat">
                      <a:noFill/>
                    </a:lnR>
                    <a:lnT>
                      <a:noFill/>
                    </a:lnT>
                    <a:lnB cap="flat">
                      <a:noFill/>
                    </a:lnB>
                    <a:lnTlToBr>
                      <a:noFill/>
                    </a:lnTlToBr>
                    <a:lnBlToTr>
                      <a:noFill/>
                    </a:lnBlToTr>
                    <a:noFill/>
                  </a:tcPr>
                </a:tc>
              </a:tr>
            </a:tbl>
          </a:graphicData>
        </a:graphic>
      </p:graphicFrame>
      <p:sp>
        <p:nvSpPr>
          <p:cNvPr id="2" name="TextBox 1"/>
          <p:cNvSpPr txBox="1"/>
          <p:nvPr/>
        </p:nvSpPr>
        <p:spPr>
          <a:xfrm>
            <a:off x="60034" y="5349922"/>
            <a:ext cx="2867323" cy="307777"/>
          </a:xfrm>
          <a:prstGeom prst="rect">
            <a:avLst/>
          </a:prstGeom>
          <a:noFill/>
        </p:spPr>
        <p:txBody>
          <a:bodyPr wrap="none" rtlCol="0">
            <a:spAutoFit/>
          </a:bodyPr>
          <a:lstStyle/>
          <a:p>
            <a:r>
              <a:rPr lang="en-US" sz="1400" dirty="0" smtClean="0"/>
              <a:t>* Actual through October 31, 2011</a:t>
            </a:r>
            <a:endParaRPr lang="en-US" sz="1400" dirty="0"/>
          </a:p>
        </p:txBody>
      </p:sp>
      <p:sp>
        <p:nvSpPr>
          <p:cNvPr id="7" name="TextBox 6"/>
          <p:cNvSpPr txBox="1"/>
          <p:nvPr/>
        </p:nvSpPr>
        <p:spPr>
          <a:xfrm>
            <a:off x="7467600" y="5334000"/>
            <a:ext cx="1237134" cy="307777"/>
          </a:xfrm>
          <a:prstGeom prst="rect">
            <a:avLst/>
          </a:prstGeom>
          <a:noFill/>
        </p:spPr>
        <p:txBody>
          <a:bodyPr wrap="none" rtlCol="0">
            <a:spAutoFit/>
          </a:bodyPr>
          <a:lstStyle/>
          <a:p>
            <a:r>
              <a:rPr lang="en-US" sz="1400" dirty="0" smtClean="0"/>
              <a:t>** Target ROI</a:t>
            </a:r>
            <a:endParaRPr lang="en-US" sz="1400" dirty="0"/>
          </a:p>
        </p:txBody>
      </p:sp>
      <p:sp>
        <p:nvSpPr>
          <p:cNvPr id="3" name="Rectangle 2"/>
          <p:cNvSpPr/>
          <p:nvPr/>
        </p:nvSpPr>
        <p:spPr>
          <a:xfrm>
            <a:off x="381001" y="2720977"/>
            <a:ext cx="8458200" cy="2492990"/>
          </a:xfrm>
          <a:prstGeom prst="rect">
            <a:avLst/>
          </a:prstGeom>
        </p:spPr>
        <p:txBody>
          <a:bodyPr wrap="square">
            <a:spAutoFit/>
          </a:bodyPr>
          <a:lstStyle/>
          <a:p>
            <a:pPr marL="285750" indent="-285750" eaLnBrk="1" hangingPunct="1">
              <a:lnSpc>
                <a:spcPct val="130000"/>
              </a:lnSpc>
              <a:buClr>
                <a:srgbClr val="003300"/>
              </a:buClr>
              <a:buFont typeface="Arial" pitchFamily="34" charset="0"/>
              <a:buChar char="–"/>
            </a:pPr>
            <a:r>
              <a:rPr lang="en-US" sz="1600" dirty="0" smtClean="0"/>
              <a:t>In </a:t>
            </a:r>
            <a:r>
              <a:rPr lang="en-US" sz="1600" dirty="0"/>
              <a:t>terms of dollars collected, the pace of collection has been slow.  Most compliance initiatives start slow and the pace picks up as the initiative gets fully </a:t>
            </a:r>
            <a:r>
              <a:rPr lang="en-US" sz="1600" dirty="0" smtClean="0"/>
              <a:t>operational.</a:t>
            </a:r>
          </a:p>
          <a:p>
            <a:pPr marL="285750" indent="-285750" eaLnBrk="1" hangingPunct="1">
              <a:lnSpc>
                <a:spcPct val="130000"/>
              </a:lnSpc>
              <a:buClr>
                <a:srgbClr val="003300"/>
              </a:buClr>
              <a:buFont typeface="Arial" pitchFamily="34" charset="0"/>
              <a:buChar char="–"/>
            </a:pPr>
            <a:endParaRPr lang="en-US" sz="400" dirty="0" smtClean="0"/>
          </a:p>
          <a:p>
            <a:pPr marL="285750" indent="-285750" eaLnBrk="1" hangingPunct="1">
              <a:lnSpc>
                <a:spcPct val="130000"/>
              </a:lnSpc>
              <a:buClr>
                <a:srgbClr val="003300"/>
              </a:buClr>
              <a:buFont typeface="Arial" pitchFamily="34" charset="0"/>
              <a:buChar char="–"/>
            </a:pPr>
            <a:r>
              <a:rPr lang="en-US" sz="1600" dirty="0" smtClean="0"/>
              <a:t>For </a:t>
            </a:r>
            <a:r>
              <a:rPr lang="en-US" sz="1600" dirty="0"/>
              <a:t>previous compliance initiatives, the related planning and implementation/hiring began in May/June for the following fiscal </a:t>
            </a:r>
            <a:r>
              <a:rPr lang="en-US" sz="1600" dirty="0" smtClean="0"/>
              <a:t>year.</a:t>
            </a:r>
          </a:p>
          <a:p>
            <a:pPr marL="285750" indent="-285750" eaLnBrk="1" hangingPunct="1">
              <a:lnSpc>
                <a:spcPct val="130000"/>
              </a:lnSpc>
              <a:buClr>
                <a:srgbClr val="003300"/>
              </a:buClr>
              <a:buFont typeface="Arial" pitchFamily="34" charset="0"/>
              <a:buChar char="–"/>
            </a:pPr>
            <a:endParaRPr lang="en-US" sz="400" dirty="0" smtClean="0"/>
          </a:p>
          <a:p>
            <a:pPr marL="285750" indent="-285750" eaLnBrk="1" hangingPunct="1">
              <a:lnSpc>
                <a:spcPct val="130000"/>
              </a:lnSpc>
              <a:buClr>
                <a:srgbClr val="003300"/>
              </a:buClr>
              <a:buFont typeface="Arial" pitchFamily="34" charset="0"/>
              <a:buChar char="–"/>
            </a:pPr>
            <a:r>
              <a:rPr lang="en-US" sz="1600" dirty="0" smtClean="0"/>
              <a:t>The </a:t>
            </a:r>
            <a:r>
              <a:rPr lang="en-US" sz="1600" dirty="0"/>
              <a:t>current initiative became operational in September/October; about three months off pace but too early to sound alarm bells and we are eager to fold expanded tax analytics into the initiative as soon as practicable.</a:t>
            </a:r>
          </a:p>
        </p:txBody>
      </p:sp>
    </p:spTree>
    <p:extLst>
      <p:ext uri="{BB962C8B-B14F-4D97-AF65-F5344CB8AC3E}">
        <p14:creationId xmlns:p14="http://schemas.microsoft.com/office/powerpoint/2010/main" xmlns="" val="1404662867"/>
      </p:ext>
    </p:extLst>
  </p:cSld>
  <p:clrMapOvr>
    <a:masterClrMapping/>
  </p:clrMapOvr>
  <p:timing>
    <p:tnLst>
      <p:par>
        <p:cTn id="1" dur="indefinite" restart="never" nodeType="tmRoot"/>
      </p:par>
    </p:tnLst>
  </p:timing>
</p:sld>
</file>

<file path=ppt/theme/theme1.xml><?xml version="1.0" encoding="utf-8"?>
<a:theme xmlns:a="http://schemas.openxmlformats.org/drawingml/2006/main" name="master1">
  <a:themeElements>
    <a:clrScheme name="master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ster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aster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aster2">
  <a:themeElements>
    <a:clrScheme name="master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ster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aster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9040</TotalTime>
  <Words>1145</Words>
  <Application>Microsoft Office PowerPoint</Application>
  <PresentationFormat>On-screen Show (4:3)</PresentationFormat>
  <Paragraphs>213</Paragraphs>
  <Slides>11</Slides>
  <Notes>8</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master1</vt:lpstr>
      <vt:lpstr>master2</vt:lpstr>
      <vt:lpstr>Slide 1</vt:lpstr>
      <vt:lpstr>Tax Analytics and Compliance Facilitation</vt:lpstr>
      <vt:lpstr>Tax Analytics and Tax Compliance Facilitation</vt:lpstr>
      <vt:lpstr>Tax Analytics and Tax Compliance Facilitation</vt:lpstr>
      <vt:lpstr>e-Services</vt:lpstr>
      <vt:lpstr>Update on Tax Analytics</vt:lpstr>
      <vt:lpstr>Update on Tax Analytics</vt:lpstr>
      <vt:lpstr>Update on Tax Analytics</vt:lpstr>
      <vt:lpstr>Update on Tax Compliance Initiative</vt:lpstr>
      <vt:lpstr>Federal Reciprocal Agreement Update</vt:lpstr>
      <vt:lpstr>                    Questions?</vt:lpstr>
    </vt:vector>
  </TitlesOfParts>
  <Company>Minnesota Revenue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atobiaso</dc:creator>
  <cp:lastModifiedBy>Software Administration</cp:lastModifiedBy>
  <cp:revision>289</cp:revision>
  <cp:lastPrinted>2011-12-02T21:54:33Z</cp:lastPrinted>
  <dcterms:created xsi:type="dcterms:W3CDTF">2008-01-29T14:46:05Z</dcterms:created>
  <dcterms:modified xsi:type="dcterms:W3CDTF">2011-12-08T18:51:12Z</dcterms:modified>
</cp:coreProperties>
</file>