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84" r:id="rId4"/>
    <p:sldId id="283" r:id="rId5"/>
    <p:sldId id="260" r:id="rId6"/>
    <p:sldId id="263" r:id="rId7"/>
    <p:sldId id="264" r:id="rId8"/>
    <p:sldId id="261" r:id="rId9"/>
    <p:sldId id="265" r:id="rId10"/>
    <p:sldId id="268" r:id="rId11"/>
    <p:sldId id="269" r:id="rId12"/>
    <p:sldId id="282" r:id="rId13"/>
  </p:sldIdLst>
  <p:sldSz cx="9144000" cy="6858000" type="screen4x3"/>
  <p:notesSz cx="7010400" cy="92964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isek, Emily" initials="B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33" autoAdjust="0"/>
  </p:normalViewPr>
  <p:slideViewPr>
    <p:cSldViewPr snapToGrid="0">
      <p:cViewPr varScale="1">
        <p:scale>
          <a:sx n="116" d="100"/>
          <a:sy n="116" d="100"/>
        </p:scale>
        <p:origin x="14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E3DEA3F-6B34-48D3-9F9B-58249D82EC7E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BE5E1C-4532-419A-AD2F-890D888E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34720" y="4415790"/>
            <a:ext cx="5140960" cy="418338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6104466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355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1" indent="474739">
              <a:defRPr sz="24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00193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1" name="Shape 14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9671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1" indent="465887">
              <a:defRPr sz="18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5320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7" name="Shape 14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2559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3" name="Shape 1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1019"/>
              </a:spcBef>
              <a:buSzPct val="1000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9605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9" name="Shape 18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9154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clds.mn.gov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ducation.state.mn.us/MDE/dse/early/vpk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image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61313" y="342315"/>
            <a:ext cx="3200402" cy="3112318"/>
          </a:xfrm>
          <a:prstGeom prst="rect">
            <a:avLst/>
          </a:prstGeom>
          <a:ln w="12700">
            <a:miter lim="400000"/>
          </a:ln>
        </p:spPr>
      </p:pic>
      <p:pic>
        <p:nvPicPr>
          <p:cNvPr id="113" name="image2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0" y="146805"/>
            <a:ext cx="9144000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Shape 114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800"/>
              </a:spcBef>
              <a:buSzTx/>
              <a:buNone/>
              <a:defRPr sz="3600" b="1" i="1">
                <a:solidFill>
                  <a:srgbClr val="1F497D"/>
                </a:solidFill>
              </a:defRPr>
            </a:pPr>
            <a:r>
              <a:t>Voluntary Pre-Kindergarten</a:t>
            </a:r>
            <a:br/>
            <a:r>
              <a:rPr b="0" i="0">
                <a:solidFill>
                  <a:srgbClr val="000000"/>
                </a:solidFill>
              </a:rPr>
              <a:t>House Finance Committee </a:t>
            </a:r>
          </a:p>
          <a:p>
            <a:pPr marL="0" indent="0" algn="ctr">
              <a:spcBef>
                <a:spcPts val="800"/>
              </a:spcBef>
              <a:buSzTx/>
              <a:buNone/>
              <a:defRPr sz="3600"/>
            </a:pPr>
            <a:r>
              <a:t>January 17, 2017</a:t>
            </a:r>
          </a:p>
        </p:txBody>
      </p:sp>
      <p:sp>
        <p:nvSpPr>
          <p:cNvPr id="115" name="Shape 115"/>
          <p:cNvSpPr>
            <a:spLocks noGrp="1"/>
          </p:cNvSpPr>
          <p:nvPr>
            <p:ph type="title"/>
          </p:nvPr>
        </p:nvSpPr>
        <p:spPr>
          <a:xfrm>
            <a:off x="410413" y="2571100"/>
            <a:ext cx="8229601" cy="2590801"/>
          </a:xfrm>
          <a:prstGeom prst="rect">
            <a:avLst/>
          </a:prstGeom>
        </p:spPr>
        <p:txBody>
          <a:bodyPr anchor="t"/>
          <a:lstStyle/>
          <a:p>
            <a:r>
              <a:t/>
            </a:r>
            <a:br/>
            <a:endParaRPr/>
          </a:p>
        </p:txBody>
      </p:sp>
      <p:grpSp>
        <p:nvGrpSpPr>
          <p:cNvPr id="118" name="Group 118"/>
          <p:cNvGrpSpPr/>
          <p:nvPr/>
        </p:nvGrpSpPr>
        <p:grpSpPr>
          <a:xfrm>
            <a:off x="2576092" y="3253387"/>
            <a:ext cx="3991816" cy="2245396"/>
            <a:chOff x="0" y="0"/>
            <a:chExt cx="3991814" cy="2245394"/>
          </a:xfrm>
        </p:grpSpPr>
        <p:sp>
          <p:nvSpPr>
            <p:cNvPr id="116" name="Shape 116"/>
            <p:cNvSpPr/>
            <p:nvPr/>
          </p:nvSpPr>
          <p:spPr>
            <a:xfrm>
              <a:off x="0" y="0"/>
              <a:ext cx="3991815" cy="2245395"/>
            </a:xfrm>
            <a:prstGeom prst="rect">
              <a:avLst/>
            </a:prstGeom>
            <a:solidFill>
              <a:srgbClr val="EDEDE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pic>
          <p:nvPicPr>
            <p:cNvPr id="117" name="image3.jp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3991815" cy="2245395"/>
            </a:xfrm>
            <a:prstGeom prst="rect">
              <a:avLst/>
            </a:prstGeom>
            <a:ln w="88900" cap="sq">
              <a:solidFill>
                <a:srgbClr val="FFFFFF"/>
              </a:solidFill>
              <a:prstDash val="solid"/>
              <a:miter lim="800000"/>
            </a:ln>
            <a:effectLst>
              <a:outerShdw blurRad="50800" dist="18000" dir="5400000" rotWithShape="0">
                <a:srgbClr val="000000">
                  <a:alpha val="40000"/>
                </a:srgbClr>
              </a:outerShdw>
            </a:effectLst>
          </p:spPr>
        </p:pic>
      </p:grp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image8.jpg" descr="&quot;&quot;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Shape 17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Funding Model Overview</a:t>
            </a:r>
          </a:p>
        </p:txBody>
      </p:sp>
      <p:sp>
        <p:nvSpPr>
          <p:cNvPr id="180" name="Shape 180"/>
          <p:cNvSpPr/>
          <p:nvPr/>
        </p:nvSpPr>
        <p:spPr>
          <a:xfrm>
            <a:off x="304800" y="1810505"/>
            <a:ext cx="8382000" cy="3748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marL="342900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r>
              <a:rPr dirty="0"/>
              <a:t>Funding Model:  </a:t>
            </a:r>
          </a:p>
          <a:p>
            <a:pPr marL="342900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endParaRPr dirty="0"/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r>
              <a:rPr dirty="0"/>
              <a:t>Formula Driven with cap on state total aid entitlement</a:t>
            </a:r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endParaRPr dirty="0"/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r>
              <a:rPr dirty="0"/>
              <a:t>Students at participating sites generate up to 0.6 pupil unit </a:t>
            </a:r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endParaRPr dirty="0"/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r>
              <a:rPr dirty="0"/>
              <a:t>All pupil-driven formulas apply</a:t>
            </a:r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endParaRPr dirty="0"/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2400"/>
            </a:pPr>
            <a:r>
              <a:rPr dirty="0"/>
              <a:t>Enrollment generated by voluntary pre-K is added to the district/charter existing student data for calculating revenues and aids.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image6.jpg" descr="&quot;&quot;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FY18 Application Process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85750" indent="-285750">
              <a:lnSpc>
                <a:spcPct val="90000"/>
              </a:lnSpc>
              <a:spcBef>
                <a:spcPts val="500"/>
              </a:spcBef>
              <a:defRPr sz="2200"/>
            </a:pPr>
            <a:r>
              <a:t>Current statute requires applications for the following year be submitted by January 30</a:t>
            </a:r>
            <a:r>
              <a:rPr baseline="30000"/>
              <a:t>th</a:t>
            </a:r>
            <a:r>
              <a:t>.</a:t>
            </a:r>
            <a:endParaRPr sz="2900"/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defRPr sz="2400"/>
            </a:pPr>
            <a:endParaRPr sz="2900"/>
          </a:p>
          <a:p>
            <a:pPr marL="285750" indent="-285750">
              <a:lnSpc>
                <a:spcPct val="90000"/>
              </a:lnSpc>
              <a:spcBef>
                <a:spcPts val="500"/>
              </a:spcBef>
              <a:defRPr sz="2200"/>
            </a:pPr>
            <a:r>
              <a:t>Current application process opened on January 4, 2017.</a:t>
            </a:r>
            <a:br/>
            <a:endParaRPr sz="2400"/>
          </a:p>
          <a:p>
            <a:pPr marL="285750" indent="-285750">
              <a:lnSpc>
                <a:spcPct val="90000"/>
              </a:lnSpc>
              <a:spcBef>
                <a:spcPts val="500"/>
              </a:spcBef>
              <a:defRPr sz="2200"/>
            </a:pPr>
            <a:r>
              <a:t>All applications are due by 4:00 p.m. on January 30, 2017.</a:t>
            </a:r>
            <a:endParaRPr sz="2900"/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defRPr sz="2400"/>
            </a:pPr>
            <a:endParaRPr sz="2900"/>
          </a:p>
          <a:p>
            <a:pPr marL="285750" indent="-285750">
              <a:lnSpc>
                <a:spcPct val="90000"/>
              </a:lnSpc>
              <a:spcBef>
                <a:spcPts val="500"/>
              </a:spcBef>
              <a:defRPr sz="2200"/>
            </a:pPr>
            <a:r>
              <a:t>Currently funded programs must confirm their intent to continue the program and inform MDE of any changes.</a:t>
            </a:r>
            <a:endParaRPr sz="2900"/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defRPr sz="2400"/>
            </a:pPr>
            <a:endParaRPr sz="2900"/>
          </a:p>
          <a:p>
            <a:pPr marL="285750" indent="-285750">
              <a:lnSpc>
                <a:spcPct val="90000"/>
              </a:lnSpc>
              <a:spcBef>
                <a:spcPts val="500"/>
              </a:spcBef>
              <a:defRPr sz="2200"/>
            </a:pPr>
            <a:r>
              <a:t>Unfunded districts or charter schools are encouraged to submit new</a:t>
            </a:r>
            <a:r>
              <a:rPr b="1"/>
              <a:t> </a:t>
            </a:r>
            <a:r>
              <a:t>applications. </a:t>
            </a:r>
            <a:endParaRPr sz="2900"/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defRPr sz="2400"/>
            </a:pPr>
            <a:endParaRPr sz="2900"/>
          </a:p>
          <a:p>
            <a:pPr marL="285750" indent="-285750">
              <a:lnSpc>
                <a:spcPct val="90000"/>
              </a:lnSpc>
              <a:spcBef>
                <a:spcPts val="500"/>
              </a:spcBef>
              <a:defRPr sz="2200"/>
            </a:pPr>
            <a:r>
              <a:t>Four webinars have been hosted with over 250 attendees.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image4.jpg" descr="&quot;&quot;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Thank You</a:t>
            </a:r>
            <a:endParaRPr dirty="0"/>
          </a:p>
        </p:txBody>
      </p:sp>
      <p:sp>
        <p:nvSpPr>
          <p:cNvPr id="193" name="Shape 193"/>
          <p:cNvSpPr/>
          <p:nvPr/>
        </p:nvSpPr>
        <p:spPr>
          <a:xfrm>
            <a:off x="609600" y="1447799"/>
            <a:ext cx="7924800" cy="2369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4400"/>
            </a:pPr>
            <a:endParaRPr lang="en-US" sz="4000" dirty="0" smtClean="0"/>
          </a:p>
          <a:p>
            <a:pPr algn="ctr">
              <a:defRPr sz="4400"/>
            </a:pPr>
            <a:endParaRPr lang="en-US" sz="4000" dirty="0"/>
          </a:p>
          <a:p>
            <a:pPr algn="ctr">
              <a:defRPr sz="4400"/>
            </a:pPr>
            <a:r>
              <a:rPr lang="en-US" sz="4000" dirty="0" smtClean="0"/>
              <a:t>Questions?</a:t>
            </a:r>
            <a:endParaRPr lang="en-US" sz="2800" u="sng" dirty="0" smtClean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3"/>
            </a:endParaRPr>
          </a:p>
          <a:p>
            <a:pPr algn="ctr">
              <a:defRPr sz="2800"/>
            </a:pPr>
            <a:endParaRPr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129053889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image4.jpg" descr="&quot;&quot;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Shape 1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dirty="0"/>
              <a:t>Overview</a:t>
            </a:r>
          </a:p>
        </p:txBody>
      </p:sp>
      <p:sp>
        <p:nvSpPr>
          <p:cNvPr id="122" name="Shape 122"/>
          <p:cNvSpPr/>
          <p:nvPr/>
        </p:nvSpPr>
        <p:spPr>
          <a:xfrm>
            <a:off x="685800" y="1523999"/>
            <a:ext cx="7772400" cy="496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2800"/>
            </a:pPr>
            <a:r>
              <a:rPr dirty="0"/>
              <a:t>VPK Goals and Purpose</a:t>
            </a:r>
          </a:p>
          <a:p>
            <a:pPr marL="285750" indent="-285750">
              <a:buSzPct val="100000"/>
              <a:buFont typeface="Arial"/>
              <a:buChar char="•"/>
              <a:defRPr sz="28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800"/>
            </a:pPr>
            <a:r>
              <a:rPr dirty="0"/>
              <a:t>Selection Process Summer 2016 –Ranking, Funding and Participation Overview</a:t>
            </a:r>
          </a:p>
          <a:p>
            <a:pPr>
              <a:defRPr sz="28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800"/>
            </a:pPr>
            <a:r>
              <a:rPr dirty="0"/>
              <a:t>Funding Model Overview</a:t>
            </a:r>
          </a:p>
          <a:p>
            <a:pPr>
              <a:defRPr sz="28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800"/>
            </a:pPr>
            <a:r>
              <a:rPr dirty="0"/>
              <a:t>FY18 Application Process January 2017</a:t>
            </a:r>
          </a:p>
          <a:p>
            <a:pPr>
              <a:defRPr sz="28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800"/>
            </a:pPr>
            <a:r>
              <a:rPr dirty="0"/>
              <a:t>Implementation of Voluntary Pre-kindergarten Statutory Requirements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image4.jpg" descr="&quot;&quot;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Shape 1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/>
            </a:lvl1pPr>
          </a:lstStyle>
          <a:p>
            <a:r>
              <a:rPr lang="en-US" dirty="0" smtClean="0"/>
              <a:t>Historical Early Childhood Education Investments</a:t>
            </a:r>
            <a:endParaRPr dirty="0"/>
          </a:p>
        </p:txBody>
      </p:sp>
      <p:sp>
        <p:nvSpPr>
          <p:cNvPr id="122" name="Shape 122"/>
          <p:cNvSpPr/>
          <p:nvPr/>
        </p:nvSpPr>
        <p:spPr>
          <a:xfrm>
            <a:off x="685800" y="1548712"/>
            <a:ext cx="3836774" cy="5016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numCol="1">
            <a:spAutoFit/>
          </a:bodyPr>
          <a:lstStyle/>
          <a:p>
            <a:pPr>
              <a:buSzPct val="100000"/>
              <a:defRPr sz="2800"/>
            </a:pPr>
            <a:r>
              <a:rPr lang="en-US" sz="2000" dirty="0" smtClean="0"/>
              <a:t>Pre-2011</a:t>
            </a:r>
          </a:p>
          <a:p>
            <a:pPr marL="342900" indent="-342900">
              <a:buSzPct val="100000"/>
              <a:buFont typeface="Arial" panose="020B0604020202020204" pitchFamily="34" charset="0"/>
              <a:buChar char="•"/>
              <a:defRPr sz="2800"/>
            </a:pPr>
            <a:r>
              <a:rPr lang="en-US" sz="2000" dirty="0" smtClean="0"/>
              <a:t>Early Childhood and Family Education</a:t>
            </a:r>
          </a:p>
          <a:p>
            <a:pPr marL="342900" indent="-342900">
              <a:buSzPct val="100000"/>
              <a:buFont typeface="Arial" panose="020B0604020202020204" pitchFamily="34" charset="0"/>
              <a:buChar char="•"/>
              <a:defRPr sz="2800"/>
            </a:pPr>
            <a:r>
              <a:rPr lang="en-US" sz="2000" dirty="0" smtClean="0"/>
              <a:t>School Readiness</a:t>
            </a:r>
          </a:p>
          <a:p>
            <a:pPr>
              <a:buSzPct val="100000"/>
              <a:defRPr sz="2800"/>
            </a:pPr>
            <a:endParaRPr lang="en-US" sz="2000" dirty="0" smtClean="0"/>
          </a:p>
          <a:p>
            <a:pPr>
              <a:buSzPct val="100000"/>
              <a:defRPr sz="2800"/>
            </a:pPr>
            <a:r>
              <a:rPr lang="en-US" sz="2000" dirty="0" smtClean="0"/>
              <a:t>2011/2012</a:t>
            </a:r>
          </a:p>
          <a:p>
            <a:pPr marL="457200" lvl="8" indent="-457200">
              <a:buSzPct val="100000"/>
              <a:buFont typeface="Arial" panose="020B0604020202020204" pitchFamily="34" charset="0"/>
              <a:buChar char="•"/>
              <a:defRPr sz="2800"/>
            </a:pPr>
            <a:r>
              <a:rPr lang="en-US" sz="2000" dirty="0" smtClean="0"/>
              <a:t>Began Early Childhood Scholarships</a:t>
            </a:r>
          </a:p>
          <a:p>
            <a:pPr>
              <a:buSzPct val="100000"/>
              <a:defRPr sz="2800"/>
            </a:pPr>
            <a:endParaRPr lang="en-US" sz="2000" dirty="0" smtClean="0"/>
          </a:p>
          <a:p>
            <a:pPr>
              <a:buSzPct val="100000"/>
              <a:defRPr sz="2800"/>
            </a:pPr>
            <a:r>
              <a:rPr lang="en-US" sz="2000" dirty="0" smtClean="0"/>
              <a:t>2013/2014</a:t>
            </a:r>
          </a:p>
          <a:p>
            <a:pPr marL="457200" indent="-457200">
              <a:buSzPct val="100000"/>
              <a:buFont typeface="Arial" panose="020B0604020202020204" pitchFamily="34" charset="0"/>
              <a:buChar char="•"/>
              <a:defRPr sz="2800"/>
            </a:pPr>
            <a:r>
              <a:rPr lang="en-US" sz="2000" dirty="0" smtClean="0"/>
              <a:t>All-day Kindergarten</a:t>
            </a:r>
          </a:p>
          <a:p>
            <a:pPr marL="457200" indent="-457200">
              <a:buSzPct val="100000"/>
              <a:buFont typeface="Arial" panose="020B0604020202020204" pitchFamily="34" charset="0"/>
              <a:buChar char="•"/>
              <a:defRPr sz="2800"/>
            </a:pPr>
            <a:r>
              <a:rPr lang="en-US" sz="2000" dirty="0" smtClean="0"/>
              <a:t>Increased funding for Early Childhood Scholarships</a:t>
            </a:r>
          </a:p>
          <a:p>
            <a:pPr marL="457200" indent="-457200">
              <a:buSzPct val="100000"/>
              <a:buFont typeface="Arial" panose="020B0604020202020204" pitchFamily="34" charset="0"/>
              <a:buChar char="•"/>
              <a:defRPr sz="2800"/>
            </a:pPr>
            <a:r>
              <a:rPr lang="en-US" sz="2000" dirty="0" smtClean="0"/>
              <a:t>Increased funding for ECFE and School Readiness</a:t>
            </a:r>
          </a:p>
          <a:p>
            <a:pPr lvl="2" indent="0">
              <a:buSzPct val="100000"/>
              <a:defRPr sz="2800"/>
            </a:pPr>
            <a:endParaRPr sz="2000" dirty="0"/>
          </a:p>
        </p:txBody>
      </p:sp>
      <p:sp>
        <p:nvSpPr>
          <p:cNvPr id="8" name="Shape 122"/>
          <p:cNvSpPr/>
          <p:nvPr/>
        </p:nvSpPr>
        <p:spPr>
          <a:xfrm>
            <a:off x="4850026" y="1548712"/>
            <a:ext cx="3836774" cy="2246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numCol="1">
            <a:spAutoFit/>
          </a:bodyPr>
          <a:lstStyle/>
          <a:p>
            <a:pPr>
              <a:buSzPct val="100000"/>
              <a:defRPr sz="2800"/>
            </a:pPr>
            <a:r>
              <a:rPr lang="en-US" sz="2000" dirty="0"/>
              <a:t>2015/2016</a:t>
            </a:r>
          </a:p>
          <a:p>
            <a:pPr marL="285750" lvl="1" indent="-285750">
              <a:buSzPct val="100000"/>
              <a:buFont typeface="Arial"/>
              <a:buChar char="•"/>
              <a:defRPr sz="2800"/>
            </a:pPr>
            <a:r>
              <a:rPr lang="en-US" sz="2000" dirty="0"/>
              <a:t>VPK</a:t>
            </a:r>
          </a:p>
          <a:p>
            <a:pPr marL="285750" lvl="1" indent="-285750">
              <a:buSzPct val="100000"/>
              <a:buFont typeface="Arial"/>
              <a:buChar char="•"/>
              <a:defRPr sz="2800"/>
            </a:pPr>
            <a:r>
              <a:rPr lang="en-US" sz="2000" dirty="0"/>
              <a:t>School Readiness</a:t>
            </a:r>
          </a:p>
          <a:p>
            <a:pPr marL="285750" lvl="1" indent="-285750">
              <a:buSzPct val="100000"/>
              <a:buFont typeface="Arial"/>
              <a:buChar char="•"/>
              <a:defRPr sz="2800"/>
            </a:pPr>
            <a:r>
              <a:rPr lang="en-US" sz="2000" dirty="0"/>
              <a:t>Head Start</a:t>
            </a:r>
          </a:p>
          <a:p>
            <a:pPr marL="285750" lvl="1" indent="-285750">
              <a:buSzPct val="100000"/>
              <a:buFont typeface="Arial"/>
              <a:buChar char="•"/>
              <a:defRPr sz="2800"/>
            </a:pPr>
            <a:r>
              <a:rPr lang="en-US" sz="2000" dirty="0"/>
              <a:t>Early Learning Scholarships</a:t>
            </a:r>
          </a:p>
          <a:p>
            <a:pPr marL="285750" lvl="1" indent="-285750">
              <a:buSzPct val="100000"/>
              <a:buFont typeface="Arial"/>
              <a:buChar char="•"/>
              <a:defRPr sz="2800"/>
            </a:pPr>
            <a:r>
              <a:rPr lang="en-US" sz="2000" dirty="0"/>
              <a:t>Parent Aware</a:t>
            </a:r>
          </a:p>
          <a:p>
            <a:pPr marL="285750" lvl="1" indent="-285750">
              <a:buSzPct val="100000"/>
              <a:buFont typeface="Arial"/>
              <a:buChar char="•"/>
              <a:defRPr sz="2800"/>
            </a:pPr>
            <a:r>
              <a:rPr lang="en-US" sz="2000" dirty="0"/>
              <a:t>Parent-Child Home Visiting</a:t>
            </a:r>
          </a:p>
        </p:txBody>
      </p:sp>
    </p:spTree>
    <p:extLst>
      <p:ext uri="{BB962C8B-B14F-4D97-AF65-F5344CB8AC3E}">
        <p14:creationId xmlns:p14="http://schemas.microsoft.com/office/powerpoint/2010/main" val="250577409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image2.jpg" descr="&quot;&quot;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Shape 13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t>Voluntary Pre-Kindergarten</a:t>
            </a:r>
          </a:p>
        </p:txBody>
      </p:sp>
      <p:sp>
        <p:nvSpPr>
          <p:cNvPr id="133" name="Shape 133"/>
          <p:cNvSpPr/>
          <p:nvPr/>
        </p:nvSpPr>
        <p:spPr>
          <a:xfrm>
            <a:off x="685800" y="1371599"/>
            <a:ext cx="7772400" cy="54476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/>
            </a:pPr>
            <a:r>
              <a:rPr dirty="0"/>
              <a:t>Purpose: </a:t>
            </a:r>
          </a:p>
          <a:p>
            <a:pPr marL="342900" indent="-342900">
              <a:buSzPct val="100000"/>
              <a:buFont typeface="Arial"/>
              <a:buChar char="•"/>
              <a:defRPr sz="2800"/>
            </a:pPr>
            <a:r>
              <a:rPr dirty="0"/>
              <a:t>Prepare children for success as they enter kindergarten the following year.  </a:t>
            </a:r>
          </a:p>
          <a:p>
            <a:pPr>
              <a:defRPr sz="2800" b="1"/>
            </a:pPr>
            <a:r>
              <a:rPr dirty="0"/>
              <a:t>Goals:</a:t>
            </a:r>
          </a:p>
          <a:p>
            <a:pPr marL="342900" indent="-342900">
              <a:buSzPct val="100000"/>
              <a:buFont typeface="Arial"/>
              <a:buChar char="•"/>
              <a:defRPr sz="2600"/>
            </a:pPr>
            <a:r>
              <a:rPr dirty="0"/>
              <a:t>Access to high-quality early learning programs for 4-year-olds, regardless of their ability to pay.</a:t>
            </a:r>
          </a:p>
          <a:p>
            <a:pPr marL="342900" indent="-342900">
              <a:buSzPct val="100000"/>
              <a:buFont typeface="Arial"/>
              <a:buChar char="•"/>
              <a:defRPr sz="2600"/>
            </a:pPr>
            <a:r>
              <a:rPr dirty="0"/>
              <a:t>Reduce educational achievement gaps.</a:t>
            </a:r>
          </a:p>
          <a:p>
            <a:pPr marL="342900" indent="-342900">
              <a:buSzPct val="100000"/>
              <a:buFont typeface="Arial"/>
              <a:buChar char="•"/>
              <a:defRPr sz="2600"/>
            </a:pPr>
            <a:r>
              <a:rPr dirty="0"/>
              <a:t>Help ensure every child is ready to succeed in school and life.</a:t>
            </a:r>
          </a:p>
          <a:p>
            <a:pPr marL="342900" indent="-342900">
              <a:buSzPct val="100000"/>
              <a:buFont typeface="Arial"/>
              <a:buChar char="•"/>
              <a:defRPr sz="2600"/>
            </a:pPr>
            <a:r>
              <a:rPr dirty="0"/>
              <a:t>To provide school based choice for families</a:t>
            </a:r>
          </a:p>
          <a:p>
            <a:pPr marL="342900" indent="-342900">
              <a:buSzPct val="100000"/>
              <a:buFont typeface="Arial"/>
              <a:buChar char="•"/>
              <a:defRPr sz="2600"/>
            </a:pPr>
            <a:r>
              <a:rPr dirty="0"/>
              <a:t>Align Prek-3 curriculum</a:t>
            </a:r>
          </a:p>
          <a:p>
            <a:pPr marL="342900" indent="-342900">
              <a:buSzPct val="100000"/>
              <a:buFont typeface="Arial"/>
              <a:buChar char="•"/>
              <a:defRPr sz="2600"/>
            </a:pPr>
            <a:r>
              <a:rPr dirty="0"/>
              <a:t>Align services for EL and Special Education</a:t>
            </a:r>
          </a:p>
          <a:p>
            <a:pPr marL="342900" indent="-342900">
              <a:buSzPct val="100000"/>
              <a:buFont typeface="Arial"/>
              <a:buChar char="•"/>
              <a:defRPr sz="28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915799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image2.jpg" descr="&quot;&quot;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7620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Shape 1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t>FY17 Funding</a:t>
            </a:r>
          </a:p>
        </p:txBody>
      </p:sp>
      <p:sp>
        <p:nvSpPr>
          <p:cNvPr id="139" name="Shape 139"/>
          <p:cNvSpPr/>
          <p:nvPr/>
        </p:nvSpPr>
        <p:spPr>
          <a:xfrm>
            <a:off x="609599" y="1524000"/>
            <a:ext cx="8269706" cy="4524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rPr dirty="0"/>
              <a:t>$25 million allocated by 2016 legislature to school districts, charter schools or a combination thereof to establish a voluntary pre-k program</a:t>
            </a:r>
          </a:p>
          <a:p>
            <a:pPr marL="285750" indent="-285750">
              <a:buSzPct val="100000"/>
              <a:buFont typeface="Arial"/>
              <a:buChar char="•"/>
              <a:defRPr sz="24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rPr dirty="0"/>
              <a:t>The total funding was divided into four buckets based on percentage of state kindergarten enrollment:</a:t>
            </a:r>
          </a:p>
          <a:p>
            <a:pPr marL="285750" indent="-285750">
              <a:buSzPct val="100000"/>
              <a:buFont typeface="Arial"/>
              <a:buChar char="•"/>
              <a:defRPr sz="2400"/>
            </a:pPr>
            <a:endParaRPr dirty="0"/>
          </a:p>
          <a:p>
            <a:pPr marL="800100" lvl="1" indent="-342900">
              <a:buSzPct val="100000"/>
              <a:buFont typeface="Arial"/>
              <a:buChar char="•"/>
              <a:defRPr sz="2400"/>
            </a:pPr>
            <a:r>
              <a:rPr dirty="0"/>
              <a:t>Minneapolis and St. Paul public school </a:t>
            </a:r>
            <a:r>
              <a:rPr dirty="0" smtClean="0"/>
              <a:t>districts</a:t>
            </a:r>
            <a:r>
              <a:rPr lang="en-US" dirty="0" smtClean="0"/>
              <a:t> (10%)</a:t>
            </a:r>
            <a:endParaRPr dirty="0"/>
          </a:p>
          <a:p>
            <a:pPr marL="800100" lvl="1" indent="-342900">
              <a:buSzPct val="100000"/>
              <a:buFont typeface="Arial"/>
              <a:buChar char="•"/>
              <a:defRPr sz="2400"/>
            </a:pPr>
            <a:r>
              <a:rPr dirty="0"/>
              <a:t>Other school districts located in the metropolitan equity </a:t>
            </a:r>
            <a:r>
              <a:rPr dirty="0" smtClean="0"/>
              <a:t>region</a:t>
            </a:r>
            <a:r>
              <a:rPr lang="en-US" dirty="0"/>
              <a:t> </a:t>
            </a:r>
            <a:r>
              <a:rPr lang="en-US" dirty="0" smtClean="0"/>
              <a:t>(40%)</a:t>
            </a:r>
            <a:endParaRPr dirty="0"/>
          </a:p>
          <a:p>
            <a:pPr marL="800100" lvl="1" indent="-342900">
              <a:buSzPct val="100000"/>
              <a:buFont typeface="Arial"/>
              <a:buChar char="•"/>
              <a:defRPr sz="2400"/>
            </a:pPr>
            <a:r>
              <a:rPr dirty="0"/>
              <a:t>School districts located in the rural equity </a:t>
            </a:r>
            <a:r>
              <a:rPr dirty="0" smtClean="0"/>
              <a:t>region</a:t>
            </a:r>
            <a:r>
              <a:rPr lang="en-US" dirty="0" smtClean="0"/>
              <a:t> (43%)</a:t>
            </a:r>
            <a:endParaRPr dirty="0"/>
          </a:p>
          <a:p>
            <a:pPr marL="800100" lvl="1" indent="-342900">
              <a:buSzPct val="100000"/>
              <a:buFont typeface="Arial"/>
              <a:buChar char="•"/>
              <a:defRPr sz="2400"/>
            </a:pPr>
            <a:r>
              <a:rPr dirty="0"/>
              <a:t>Approved charter </a:t>
            </a:r>
            <a:r>
              <a:rPr dirty="0" smtClean="0"/>
              <a:t>schools</a:t>
            </a:r>
            <a:r>
              <a:rPr lang="en-US" dirty="0"/>
              <a:t> </a:t>
            </a:r>
            <a:r>
              <a:rPr lang="en-US" dirty="0" smtClean="0"/>
              <a:t>(7%)</a:t>
            </a:r>
            <a:endParaRPr dirty="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6.jpg" descr="&quot;&quot;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Statutory Criteria</a:t>
            </a:r>
            <a:endParaRPr dirty="0"/>
          </a:p>
        </p:txBody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500"/>
              </a:spcBef>
              <a:buSzTx/>
              <a:buNone/>
              <a:defRPr sz="2400"/>
            </a:pPr>
            <a:r>
              <a:t>Within each group, applications ordered by rank based on the following criteria as outlined in statute:</a:t>
            </a:r>
          </a:p>
          <a:p>
            <a:pPr marL="0" indent="0">
              <a:buSzTx/>
              <a:buNone/>
              <a:defRPr sz="2400"/>
            </a:pPr>
            <a:endParaRPr/>
          </a:p>
          <a:p>
            <a:pPr>
              <a:spcBef>
                <a:spcPts val="500"/>
              </a:spcBef>
              <a:defRPr sz="2400"/>
            </a:pPr>
            <a:r>
              <a:t>Concentration of kindergarten students eligible for free or reduced-price lunches by school site on October 1 of the previous school year. </a:t>
            </a:r>
          </a:p>
          <a:p>
            <a:pPr>
              <a:defRPr sz="2400"/>
            </a:pPr>
            <a:endParaRPr/>
          </a:p>
          <a:p>
            <a:pPr>
              <a:spcBef>
                <a:spcPts val="500"/>
              </a:spcBef>
              <a:defRPr sz="2400"/>
            </a:pPr>
            <a:r>
              <a:t>Presence or absence of a three- or four-star Parent Aware rated child care and Head Start program within the school district or close proximity of the district.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image2.jpg" descr="&quot;&quot;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620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Shape 16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rPr dirty="0"/>
              <a:t>FY17 </a:t>
            </a:r>
            <a:r>
              <a:rPr lang="en-US" dirty="0" smtClean="0"/>
              <a:t>Applications Received</a:t>
            </a:r>
            <a:endParaRPr dirty="0"/>
          </a:p>
        </p:txBody>
      </p:sp>
      <p:sp>
        <p:nvSpPr>
          <p:cNvPr id="161" name="Shape 161"/>
          <p:cNvSpPr/>
          <p:nvPr/>
        </p:nvSpPr>
        <p:spPr>
          <a:xfrm>
            <a:off x="609599" y="1524000"/>
            <a:ext cx="7543801" cy="4714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t>MDE received applications from over 184 school districts and charter schools with a total of 260 sites. </a:t>
            </a:r>
          </a:p>
          <a:p>
            <a:pPr marL="285750" indent="-285750">
              <a:buSzPct val="100000"/>
              <a:buFont typeface="Arial"/>
              <a:buChar char="•"/>
              <a:defRPr sz="2400"/>
            </a:pPr>
            <a:endParaRPr/>
          </a:p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t>Application requests included funding for over 10,000 children.</a:t>
            </a:r>
          </a:p>
          <a:p>
            <a:pPr marL="285750" indent="-285750">
              <a:buSzPct val="100000"/>
              <a:buFont typeface="Arial"/>
              <a:buChar char="•"/>
              <a:defRPr sz="2400"/>
            </a:pPr>
            <a:endParaRPr/>
          </a:p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t>More than 230 participants joined one of three webinars explaining selection process.</a:t>
            </a:r>
          </a:p>
          <a:p>
            <a:pPr marL="285750" indent="-285750">
              <a:buSzPct val="100000"/>
              <a:buFont typeface="Arial"/>
              <a:buChar char="•"/>
              <a:defRPr sz="2400"/>
            </a:pPr>
            <a:endParaRPr/>
          </a:p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t>Over 200 emails received during the application period from 94 unique individuals. 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2.jpg" descr="&quot;&quot;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48126" y="108285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Shape 14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rPr dirty="0"/>
              <a:t>FY17 Program Selection</a:t>
            </a:r>
          </a:p>
        </p:txBody>
      </p:sp>
      <p:sp>
        <p:nvSpPr>
          <p:cNvPr id="145" name="Shape 145"/>
          <p:cNvSpPr/>
          <p:nvPr/>
        </p:nvSpPr>
        <p:spPr>
          <a:xfrm>
            <a:off x="260684" y="846138"/>
            <a:ext cx="8763001" cy="5632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rPr dirty="0"/>
              <a:t>Applications available first week of June and due July 1</a:t>
            </a:r>
            <a:r>
              <a:rPr baseline="30000" dirty="0"/>
              <a:t>st</a:t>
            </a:r>
            <a:r>
              <a:rPr dirty="0"/>
              <a:t>.</a:t>
            </a:r>
          </a:p>
          <a:p>
            <a:pPr marL="285750" indent="-285750">
              <a:buSzPct val="100000"/>
              <a:buFont typeface="Arial"/>
              <a:buChar char="•"/>
              <a:defRPr sz="24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rPr lang="en-US" dirty="0" smtClean="0"/>
              <a:t>Decisions </a:t>
            </a:r>
            <a:r>
              <a:rPr dirty="0" smtClean="0"/>
              <a:t>made </a:t>
            </a:r>
            <a:r>
              <a:rPr lang="en-US" dirty="0" smtClean="0"/>
              <a:t>by statutorily required deadline of Aug. 1 </a:t>
            </a:r>
            <a:r>
              <a:rPr dirty="0" smtClean="0"/>
              <a:t>through </a:t>
            </a:r>
            <a:r>
              <a:rPr dirty="0"/>
              <a:t>an application and ranking process.</a:t>
            </a:r>
          </a:p>
          <a:p>
            <a:pPr>
              <a:defRPr sz="24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rPr dirty="0"/>
              <a:t>The capped allocation allowed approval of funding for 74 districts and charter schools at 102 sites and approximately 3,300 </a:t>
            </a:r>
            <a:r>
              <a:rPr dirty="0" smtClean="0"/>
              <a:t>children</a:t>
            </a:r>
            <a:endParaRPr lang="en-US" dirty="0" smtClean="0"/>
          </a:p>
          <a:p>
            <a:pPr marL="285750" lvl="5" indent="-285750">
              <a:buSzPct val="100000"/>
              <a:buFont typeface="Arial"/>
              <a:buChar char="•"/>
              <a:defRPr sz="2400"/>
            </a:pPr>
            <a:endParaRPr lang="en-US" dirty="0" smtClean="0"/>
          </a:p>
          <a:p>
            <a:pPr marL="285750" lvl="5" indent="-285750">
              <a:buSzPct val="100000"/>
              <a:buFont typeface="Arial"/>
              <a:buChar char="•"/>
              <a:defRPr sz="2400"/>
            </a:pPr>
            <a:r>
              <a:rPr lang="en-US" dirty="0" smtClean="0"/>
              <a:t>Funding not available for 109 districts and charters that applied for over 6,800 students at 122 sites </a:t>
            </a:r>
          </a:p>
          <a:p>
            <a:pPr marL="285750" lvl="5" indent="-285750">
              <a:buSzPct val="100000"/>
              <a:buFont typeface="Arial"/>
              <a:buChar char="•"/>
              <a:defRPr sz="2400"/>
            </a:pPr>
            <a:endParaRPr dirty="0"/>
          </a:p>
          <a:p>
            <a:pPr marL="285750" indent="-285750">
              <a:buSzPct val="100000"/>
              <a:buFont typeface="Arial"/>
              <a:buChar char="•"/>
              <a:defRPr sz="2400"/>
            </a:pPr>
            <a:r>
              <a:rPr dirty="0"/>
              <a:t>Once a school district or charter school site receives funding, funding is guaranteed in future years provided that all program requirements are met.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989" b="1023"/>
          <a:stretch/>
        </p:blipFill>
        <p:spPr>
          <a:xfrm>
            <a:off x="1951754" y="0"/>
            <a:ext cx="5330495" cy="686948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v MDE PPT template">
  <a:themeElements>
    <a:clrScheme name="Nov MDE PPT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Nov MDE PPT templat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Nov MDE PPT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ov MDE PPT template">
  <a:themeElements>
    <a:clrScheme name="Nov MDE PPT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Nov MDE PPT templat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Nov MDE PPT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528</Words>
  <Application>Microsoft Office PowerPoint</Application>
  <PresentationFormat>On-screen Show (4:3)</PresentationFormat>
  <Paragraphs>101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Nov MDE PPT template</vt:lpstr>
      <vt:lpstr> </vt:lpstr>
      <vt:lpstr>Overview</vt:lpstr>
      <vt:lpstr>Historical Early Childhood Education Investments</vt:lpstr>
      <vt:lpstr>Voluntary Pre-Kindergarten</vt:lpstr>
      <vt:lpstr>FY17 Funding</vt:lpstr>
      <vt:lpstr>Statutory Criteria</vt:lpstr>
      <vt:lpstr>FY17 Applications Received</vt:lpstr>
      <vt:lpstr>FY17 Program Selection</vt:lpstr>
      <vt:lpstr>PowerPoint Presentation</vt:lpstr>
      <vt:lpstr>Funding Model Overview</vt:lpstr>
      <vt:lpstr>FY18 Application Process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Unni, Adosh</dc:creator>
  <cp:lastModifiedBy>Unni, Adosh</cp:lastModifiedBy>
  <cp:revision>16</cp:revision>
  <cp:lastPrinted>2017-01-17T15:00:03Z</cp:lastPrinted>
  <dcterms:modified xsi:type="dcterms:W3CDTF">2017-01-17T16:54:05Z</dcterms:modified>
</cp:coreProperties>
</file>