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302" r:id="rId2"/>
    <p:sldId id="310" r:id="rId3"/>
    <p:sldId id="332" r:id="rId4"/>
    <p:sldId id="322" r:id="rId5"/>
    <p:sldId id="325" r:id="rId6"/>
    <p:sldId id="328" r:id="rId7"/>
    <p:sldId id="329" r:id="rId8"/>
    <p:sldId id="330" r:id="rId9"/>
    <p:sldId id="331" r:id="rId10"/>
    <p:sldId id="333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anek, Bryan" initials="SB" lastIdx="1" clrIdx="0">
    <p:extLst>
      <p:ext uri="{19B8F6BF-5375-455C-9EA6-DF929625EA0E}">
        <p15:presenceInfo xmlns:p15="http://schemas.microsoft.com/office/powerpoint/2012/main" userId="Stanek, Bry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77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FD449-E685-47A3-B16B-9BD7791A2C86}" type="datetimeFigureOut">
              <a:rPr lang="en-US" smtClean="0"/>
              <a:t>1/28/2019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F33AB3-AEC0-4BAC-B8A5-2CE59A51B7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7539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8139C01-50AD-477C-91E1-D6AA57706C86}" type="datetimeFigureOut">
              <a:rPr lang="en-US" smtClean="0"/>
              <a:t>1/28/2019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94D5041-E28C-432C-B383-C4D3AB5987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03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Vision – What do we want Compeer Financial to become? – Trusted financial services provider advancing agriculture and rural America.</a:t>
            </a:r>
            <a:endParaRPr lang="en-US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Mission – What are we focused on doing day to day? – Enriching agriculture and rural America.</a:t>
            </a:r>
            <a:endParaRPr lang="en-US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D907CA-5D1D-A046-A43B-718A3632AE1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6403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D907CA-5D1D-A046-A43B-718A3632AE1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164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Rectangle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Rectangle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Rectangle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7" name="Rectangle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0" name="Rounded Rectangle 29"/>
          <p:cNvSpPr/>
          <p:nvPr/>
        </p:nvSpPr>
        <p:spPr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1" name="Rounded Rectangle 30"/>
          <p:cNvSpPr/>
          <p:nvPr/>
        </p:nvSpPr>
        <p:spPr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1" name="Rectangle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2401888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940800" y="4206240"/>
            <a:ext cx="1280160" cy="457200"/>
          </a:xfrm>
        </p:spPr>
        <p:txBody>
          <a:bodyPr/>
          <a:lstStyle/>
          <a:p>
            <a:fld id="{D4546A03-3B80-4808-AE55-6DBED3EFFAA0}" type="datetimeFigureOut">
              <a:rPr lang="en-US" smtClean="0"/>
              <a:t>1/28/2019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7213600" y="4205288"/>
            <a:ext cx="1727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BC9B569-B696-420C-A590-23ACD6DB894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46A03-3B80-4808-AE55-6DBED3EFFAA0}" type="datetimeFigureOut">
              <a:rPr lang="en-US" smtClean="0"/>
              <a:t>1/28/2019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9B569-B696-420C-A590-23ACD6DB894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46A03-3B80-4808-AE55-6DBED3EFFAA0}" type="datetimeFigureOut">
              <a:rPr lang="en-US" smtClean="0"/>
              <a:t>1/28/2019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9B569-B696-420C-A590-23ACD6DB894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/Content_NoWater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946" y="365125"/>
            <a:ext cx="10515600" cy="1325563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4946" y="1825625"/>
            <a:ext cx="10515600" cy="4351338"/>
          </a:xfrm>
        </p:spPr>
        <p:txBody>
          <a:bodyPr/>
          <a:lstStyle>
            <a:lvl5pPr>
              <a:defRPr/>
            </a:lvl5pPr>
            <a:lvl6pPr marL="2571750" marR="0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75000"/>
              <a:buFont typeface="Wingdings" panose="05000000000000000000" pitchFamily="2" charset="2"/>
              <a:buChar char="v"/>
              <a:tabLst/>
              <a:defRPr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marL="2571750" marR="0" lvl="5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75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4768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Sixth level</a:t>
            </a:r>
          </a:p>
          <a:p>
            <a:pPr lvl="4"/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1011602" y="6441852"/>
            <a:ext cx="8902419" cy="0"/>
          </a:xfrm>
          <a:prstGeom prst="line">
            <a:avLst/>
          </a:prstGeom>
          <a:ln w="38100" cap="rnd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468098" y="6228988"/>
            <a:ext cx="38825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b="0" i="0" kern="1200" spc="3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C6550F-30A3-394F-9149-215008B3E700}" type="slidenum">
              <a:rPr lang="en-US" b="1" smtClean="0">
                <a:latin typeface="+mn-lt"/>
              </a:rPr>
              <a:pPr/>
              <a:t>‹#›</a:t>
            </a:fld>
            <a:endParaRPr lang="en-US" b="1" dirty="0">
              <a:latin typeface="+mn-lt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78" t="28119"/>
          <a:stretch/>
        </p:blipFill>
        <p:spPr>
          <a:xfrm>
            <a:off x="-9727" y="894943"/>
            <a:ext cx="1031056" cy="32806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4362" y="6288622"/>
            <a:ext cx="1594107" cy="293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6081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/Content w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9"/>
          <p:cNvSpPr>
            <a:spLocks noChangeAspect="1"/>
          </p:cNvSpPr>
          <p:nvPr userDrawn="1"/>
        </p:nvSpPr>
        <p:spPr bwMode="auto">
          <a:xfrm>
            <a:off x="1250908" y="424745"/>
            <a:ext cx="9066997" cy="5629667"/>
          </a:xfrm>
          <a:custGeom>
            <a:avLst/>
            <a:gdLst>
              <a:gd name="T0" fmla="*/ 900 w 954"/>
              <a:gd name="T1" fmla="*/ 230 h 592"/>
              <a:gd name="T2" fmla="*/ 900 w 954"/>
              <a:gd name="T3" fmla="*/ 564 h 592"/>
              <a:gd name="T4" fmla="*/ 927 w 954"/>
              <a:gd name="T5" fmla="*/ 592 h 592"/>
              <a:gd name="T6" fmla="*/ 954 w 954"/>
              <a:gd name="T7" fmla="*/ 559 h 592"/>
              <a:gd name="T8" fmla="*/ 954 w 954"/>
              <a:gd name="T9" fmla="*/ 216 h 592"/>
              <a:gd name="T10" fmla="*/ 944 w 954"/>
              <a:gd name="T11" fmla="*/ 194 h 592"/>
              <a:gd name="T12" fmla="*/ 713 w 954"/>
              <a:gd name="T13" fmla="*/ 8 h 592"/>
              <a:gd name="T14" fmla="*/ 681 w 954"/>
              <a:gd name="T15" fmla="*/ 8 h 592"/>
              <a:gd name="T16" fmla="*/ 438 w 954"/>
              <a:gd name="T17" fmla="*/ 193 h 592"/>
              <a:gd name="T18" fmla="*/ 427 w 954"/>
              <a:gd name="T19" fmla="*/ 216 h 592"/>
              <a:gd name="T20" fmla="*/ 427 w 954"/>
              <a:gd name="T21" fmla="*/ 536 h 592"/>
              <a:gd name="T22" fmla="*/ 374 w 954"/>
              <a:gd name="T23" fmla="*/ 536 h 592"/>
              <a:gd name="T24" fmla="*/ 374 w 954"/>
              <a:gd name="T25" fmla="*/ 216 h 592"/>
              <a:gd name="T26" fmla="*/ 347 w 954"/>
              <a:gd name="T27" fmla="*/ 188 h 592"/>
              <a:gd name="T28" fmla="*/ 320 w 954"/>
              <a:gd name="T29" fmla="*/ 216 h 592"/>
              <a:gd name="T30" fmla="*/ 320 w 954"/>
              <a:gd name="T31" fmla="*/ 536 h 592"/>
              <a:gd name="T32" fmla="*/ 264 w 954"/>
              <a:gd name="T33" fmla="*/ 536 h 592"/>
              <a:gd name="T34" fmla="*/ 264 w 954"/>
              <a:gd name="T35" fmla="*/ 319 h 592"/>
              <a:gd name="T36" fmla="*/ 237 w 954"/>
              <a:gd name="T37" fmla="*/ 290 h 592"/>
              <a:gd name="T38" fmla="*/ 210 w 954"/>
              <a:gd name="T39" fmla="*/ 319 h 592"/>
              <a:gd name="T40" fmla="*/ 210 w 954"/>
              <a:gd name="T41" fmla="*/ 536 h 592"/>
              <a:gd name="T42" fmla="*/ 154 w 954"/>
              <a:gd name="T43" fmla="*/ 536 h 592"/>
              <a:gd name="T44" fmla="*/ 154 w 954"/>
              <a:gd name="T45" fmla="*/ 413 h 592"/>
              <a:gd name="T46" fmla="*/ 127 w 954"/>
              <a:gd name="T47" fmla="*/ 385 h 592"/>
              <a:gd name="T48" fmla="*/ 100 w 954"/>
              <a:gd name="T49" fmla="*/ 413 h 592"/>
              <a:gd name="T50" fmla="*/ 100 w 954"/>
              <a:gd name="T51" fmla="*/ 536 h 592"/>
              <a:gd name="T52" fmla="*/ 27 w 954"/>
              <a:gd name="T53" fmla="*/ 536 h 592"/>
              <a:gd name="T54" fmla="*/ 0 w 954"/>
              <a:gd name="T55" fmla="*/ 564 h 592"/>
              <a:gd name="T56" fmla="*/ 27 w 954"/>
              <a:gd name="T57" fmla="*/ 592 h 592"/>
              <a:gd name="T58" fmla="*/ 454 w 954"/>
              <a:gd name="T59" fmla="*/ 592 h 592"/>
              <a:gd name="T60" fmla="*/ 481 w 954"/>
              <a:gd name="T61" fmla="*/ 564 h 592"/>
              <a:gd name="T62" fmla="*/ 481 w 954"/>
              <a:gd name="T63" fmla="*/ 230 h 592"/>
              <a:gd name="T64" fmla="*/ 696 w 954"/>
              <a:gd name="T65" fmla="*/ 66 h 592"/>
              <a:gd name="T66" fmla="*/ 900 w 954"/>
              <a:gd name="T67" fmla="*/ 230 h 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954" h="592">
                <a:moveTo>
                  <a:pt x="900" y="230"/>
                </a:moveTo>
                <a:cubicBezTo>
                  <a:pt x="900" y="564"/>
                  <a:pt x="900" y="564"/>
                  <a:pt x="900" y="564"/>
                </a:cubicBezTo>
                <a:cubicBezTo>
                  <a:pt x="900" y="579"/>
                  <a:pt x="913" y="592"/>
                  <a:pt x="927" y="592"/>
                </a:cubicBezTo>
                <a:cubicBezTo>
                  <a:pt x="947" y="592"/>
                  <a:pt x="954" y="570"/>
                  <a:pt x="954" y="559"/>
                </a:cubicBezTo>
                <a:cubicBezTo>
                  <a:pt x="954" y="548"/>
                  <a:pt x="954" y="216"/>
                  <a:pt x="954" y="216"/>
                </a:cubicBezTo>
                <a:cubicBezTo>
                  <a:pt x="954" y="207"/>
                  <a:pt x="950" y="199"/>
                  <a:pt x="944" y="194"/>
                </a:cubicBezTo>
                <a:cubicBezTo>
                  <a:pt x="713" y="8"/>
                  <a:pt x="713" y="8"/>
                  <a:pt x="713" y="8"/>
                </a:cubicBezTo>
                <a:cubicBezTo>
                  <a:pt x="704" y="1"/>
                  <a:pt x="691" y="0"/>
                  <a:pt x="681" y="8"/>
                </a:cubicBezTo>
                <a:cubicBezTo>
                  <a:pt x="438" y="193"/>
                  <a:pt x="438" y="193"/>
                  <a:pt x="438" y="193"/>
                </a:cubicBezTo>
                <a:cubicBezTo>
                  <a:pt x="431" y="198"/>
                  <a:pt x="427" y="207"/>
                  <a:pt x="427" y="216"/>
                </a:cubicBezTo>
                <a:cubicBezTo>
                  <a:pt x="427" y="536"/>
                  <a:pt x="427" y="536"/>
                  <a:pt x="427" y="536"/>
                </a:cubicBezTo>
                <a:cubicBezTo>
                  <a:pt x="374" y="536"/>
                  <a:pt x="374" y="536"/>
                  <a:pt x="374" y="536"/>
                </a:cubicBezTo>
                <a:cubicBezTo>
                  <a:pt x="374" y="216"/>
                  <a:pt x="374" y="216"/>
                  <a:pt x="374" y="216"/>
                </a:cubicBezTo>
                <a:cubicBezTo>
                  <a:pt x="374" y="200"/>
                  <a:pt x="362" y="188"/>
                  <a:pt x="347" y="188"/>
                </a:cubicBezTo>
                <a:cubicBezTo>
                  <a:pt x="332" y="188"/>
                  <a:pt x="320" y="200"/>
                  <a:pt x="320" y="216"/>
                </a:cubicBezTo>
                <a:cubicBezTo>
                  <a:pt x="320" y="536"/>
                  <a:pt x="320" y="536"/>
                  <a:pt x="320" y="536"/>
                </a:cubicBezTo>
                <a:cubicBezTo>
                  <a:pt x="264" y="536"/>
                  <a:pt x="264" y="536"/>
                  <a:pt x="264" y="536"/>
                </a:cubicBezTo>
                <a:cubicBezTo>
                  <a:pt x="264" y="319"/>
                  <a:pt x="264" y="319"/>
                  <a:pt x="264" y="319"/>
                </a:cubicBezTo>
                <a:cubicBezTo>
                  <a:pt x="264" y="303"/>
                  <a:pt x="252" y="290"/>
                  <a:pt x="237" y="290"/>
                </a:cubicBezTo>
                <a:cubicBezTo>
                  <a:pt x="222" y="290"/>
                  <a:pt x="210" y="303"/>
                  <a:pt x="210" y="319"/>
                </a:cubicBezTo>
                <a:cubicBezTo>
                  <a:pt x="210" y="536"/>
                  <a:pt x="210" y="536"/>
                  <a:pt x="210" y="536"/>
                </a:cubicBezTo>
                <a:cubicBezTo>
                  <a:pt x="154" y="536"/>
                  <a:pt x="154" y="536"/>
                  <a:pt x="154" y="536"/>
                </a:cubicBezTo>
                <a:cubicBezTo>
                  <a:pt x="154" y="413"/>
                  <a:pt x="154" y="413"/>
                  <a:pt x="154" y="413"/>
                </a:cubicBezTo>
                <a:cubicBezTo>
                  <a:pt x="154" y="397"/>
                  <a:pt x="142" y="385"/>
                  <a:pt x="127" y="385"/>
                </a:cubicBezTo>
                <a:cubicBezTo>
                  <a:pt x="112" y="385"/>
                  <a:pt x="100" y="397"/>
                  <a:pt x="100" y="413"/>
                </a:cubicBezTo>
                <a:cubicBezTo>
                  <a:pt x="100" y="536"/>
                  <a:pt x="100" y="536"/>
                  <a:pt x="100" y="536"/>
                </a:cubicBezTo>
                <a:cubicBezTo>
                  <a:pt x="27" y="536"/>
                  <a:pt x="27" y="536"/>
                  <a:pt x="27" y="536"/>
                </a:cubicBezTo>
                <a:cubicBezTo>
                  <a:pt x="12" y="536"/>
                  <a:pt x="0" y="548"/>
                  <a:pt x="0" y="564"/>
                </a:cubicBezTo>
                <a:cubicBezTo>
                  <a:pt x="0" y="579"/>
                  <a:pt x="12" y="592"/>
                  <a:pt x="27" y="592"/>
                </a:cubicBezTo>
                <a:cubicBezTo>
                  <a:pt x="454" y="592"/>
                  <a:pt x="454" y="592"/>
                  <a:pt x="454" y="592"/>
                </a:cubicBezTo>
                <a:cubicBezTo>
                  <a:pt x="469" y="592"/>
                  <a:pt x="481" y="579"/>
                  <a:pt x="481" y="564"/>
                </a:cubicBezTo>
                <a:cubicBezTo>
                  <a:pt x="481" y="230"/>
                  <a:pt x="481" y="230"/>
                  <a:pt x="481" y="230"/>
                </a:cubicBezTo>
                <a:cubicBezTo>
                  <a:pt x="696" y="66"/>
                  <a:pt x="696" y="66"/>
                  <a:pt x="696" y="66"/>
                </a:cubicBezTo>
                <a:cubicBezTo>
                  <a:pt x="900" y="230"/>
                  <a:pt x="900" y="230"/>
                  <a:pt x="900" y="230"/>
                </a:cubicBezTo>
              </a:path>
            </a:pathLst>
          </a:custGeom>
          <a:solidFill>
            <a:schemeClr val="tx1">
              <a:lumMod val="60000"/>
              <a:lumOff val="40000"/>
              <a:alpha val="1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946" y="365125"/>
            <a:ext cx="10515600" cy="1325563"/>
          </a:xfrm>
        </p:spPr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4946" y="1825625"/>
            <a:ext cx="10515600" cy="4351338"/>
          </a:xfrm>
        </p:spPr>
        <p:txBody>
          <a:bodyPr/>
          <a:lstStyle>
            <a:lvl5pPr marL="20574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lvl5pPr>
            <a:lvl6pPr marL="234315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75000"/>
              <a:buFont typeface="Courier New" panose="02070309020205020404" pitchFamily="49" charset="0"/>
              <a:buChar char="o"/>
              <a:tabLst/>
              <a:defRPr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marL="2571750" marR="0" lvl="5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75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4768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Sixth level</a:t>
            </a:r>
          </a:p>
          <a:p>
            <a:pPr marL="2571750" marR="0" lvl="5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  <a:p>
            <a:pPr lvl="4"/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1011602" y="6441852"/>
            <a:ext cx="8902419" cy="0"/>
          </a:xfrm>
          <a:prstGeom prst="line">
            <a:avLst/>
          </a:prstGeom>
          <a:ln w="38100" cap="rnd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468098" y="6228988"/>
            <a:ext cx="38825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b="0" i="0" kern="1200" spc="3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C6550F-30A3-394F-9149-215008B3E700}" type="slidenum">
              <a:rPr lang="en-US" b="1" smtClean="0">
                <a:latin typeface="+mn-lt"/>
              </a:rPr>
              <a:pPr/>
              <a:t>‹#›</a:t>
            </a:fld>
            <a:endParaRPr lang="en-US" b="1" dirty="0">
              <a:latin typeface="+mn-lt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78" t="28119"/>
          <a:stretch/>
        </p:blipFill>
        <p:spPr>
          <a:xfrm>
            <a:off x="-9727" y="894943"/>
            <a:ext cx="1031056" cy="32806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9268" y="6288979"/>
            <a:ext cx="1592054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150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46A03-3B80-4808-AE55-6DBED3EFFAA0}" type="datetimeFigureOut">
              <a:rPr lang="en-US" smtClean="0"/>
              <a:t>1/28/2019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9B569-B696-420C-A590-23ACD6DB8942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7" descr="agcountry_greenblack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7874000" y="5886450"/>
            <a:ext cx="4267200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981201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46A03-3B80-4808-AE55-6DBED3EFFAA0}" type="datetimeFigureOut">
              <a:rPr lang="en-US" smtClean="0"/>
              <a:t>1/28/2019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9B569-B696-420C-A590-23ACD6DB894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46A03-3B80-4808-AE55-6DBED3EFFAA0}" type="datetimeFigureOut">
              <a:rPr lang="en-US" smtClean="0"/>
              <a:t>1/28/2019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9B569-B696-420C-A590-23ACD6DB894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4546A03-3B80-4808-AE55-6DBED3EFFAA0}" type="datetimeFigureOut">
              <a:rPr lang="en-US" smtClean="0"/>
              <a:t>1/28/2019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BC9B569-B696-420C-A590-23ACD6DB894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/>
          <a:lstStyle/>
          <a:p>
            <a:fld id="{D4546A03-3B80-4808-AE55-6DBED3EFFAA0}" type="datetimeFigureOut">
              <a:rPr lang="en-US" smtClean="0"/>
              <a:t>1/28/2019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3BC9B569-B696-420C-A590-23ACD6DB894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46A03-3B80-4808-AE55-6DBED3EFFAA0}" type="datetimeFigureOut">
              <a:rPr lang="en-US" smtClean="0"/>
              <a:t>1/28/2019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9B569-B696-420C-A590-23ACD6DB894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46A03-3B80-4808-AE55-6DBED3EFFAA0}" type="datetimeFigureOut">
              <a:rPr lang="en-US" smtClean="0"/>
              <a:t>1/28/2019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9B569-B696-420C-A590-23ACD6DB894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ct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46A03-3B80-4808-AE55-6DBED3EFFAA0}" type="datetimeFigureOut">
              <a:rPr lang="en-US" smtClean="0"/>
              <a:t>1/28/2019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9B569-B696-420C-A590-23ACD6DB894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0" name="Rectangle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1" name="Rectangle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2" name="Rectangle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3" name="Rounded Rectangle 32"/>
          <p:cNvSpPr/>
          <p:nvPr/>
        </p:nvSpPr>
        <p:spPr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4" name="Rounded Rectangle 33"/>
          <p:cNvSpPr/>
          <p:nvPr/>
        </p:nvSpPr>
        <p:spPr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5" name="Rectangle 34"/>
          <p:cNvSpPr/>
          <p:nvPr/>
        </p:nvSpPr>
        <p:spPr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6" name="Rectangle 35"/>
          <p:cNvSpPr/>
          <p:nvPr/>
        </p:nvSpPr>
        <p:spPr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7" name="Rectangle 36"/>
          <p:cNvSpPr/>
          <p:nvPr/>
        </p:nvSpPr>
        <p:spPr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8" name="Rectangle 37"/>
          <p:cNvSpPr/>
          <p:nvPr/>
        </p:nvSpPr>
        <p:spPr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9" name="Rectangle 38"/>
          <p:cNvSpPr/>
          <p:nvPr/>
        </p:nvSpPr>
        <p:spPr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0" name="Rectangle 39"/>
          <p:cNvSpPr/>
          <p:nvPr/>
        </p:nvSpPr>
        <p:spPr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D4546A03-3B80-4808-AE55-6DBED3EFFAA0}" type="datetimeFigureOut">
              <a:rPr lang="en-US" smtClean="0"/>
              <a:t>1/28/2019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BC9B569-B696-420C-A590-23ACD6DB8942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10" r:id="rId13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1957" y="2057400"/>
            <a:ext cx="11277600" cy="1470025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/>
              <a:t>Perry Aasness, VP Legislative Affairs</a:t>
            </a:r>
            <a:br>
              <a:rPr lang="en-US" sz="3600" dirty="0" smtClean="0"/>
            </a:br>
            <a:r>
              <a:rPr lang="en-US" sz="3600" dirty="0" smtClean="0"/>
              <a:t>Compeer Financial</a:t>
            </a:r>
            <a:br>
              <a:rPr lang="en-US" sz="3600" dirty="0" smtClean="0"/>
            </a:br>
            <a:r>
              <a:rPr lang="en-US" sz="2800" dirty="0" smtClean="0"/>
              <a:t>Presentation to Minnesota House Agriculture and Food Finance and Policy Committee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495800"/>
            <a:ext cx="11289957" cy="1752600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en-US" sz="8700" b="1" dirty="0">
                <a:latin typeface="Arial Narrow" panose="020B0606020202030204" pitchFamily="34" charset="0"/>
              </a:rPr>
              <a:t>Farm Credit Associations Serving </a:t>
            </a:r>
            <a:r>
              <a:rPr lang="en-US" sz="8700" b="1" dirty="0" smtClean="0">
                <a:latin typeface="Arial Narrow" panose="020B0606020202030204" pitchFamily="34" charset="0"/>
              </a:rPr>
              <a:t>Minnesota</a:t>
            </a:r>
          </a:p>
          <a:p>
            <a:pPr algn="ctr"/>
            <a:endParaRPr lang="en-US" sz="4400" b="1" dirty="0">
              <a:latin typeface="Arial Narrow" panose="020B0606020202030204" pitchFamily="34" charset="0"/>
            </a:endParaRPr>
          </a:p>
          <a:p>
            <a:pPr algn="ctr"/>
            <a:r>
              <a:rPr lang="en-US" sz="4400" i="1" dirty="0"/>
              <a:t>Farm Credit supports agriculture and rural communities with reliable, consistent credit and financial services, today and tomorrow </a:t>
            </a:r>
          </a:p>
          <a:p>
            <a:endParaRPr lang="en-US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391400" y="281609"/>
            <a:ext cx="3891434" cy="1143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579120" y="304800"/>
            <a:ext cx="3732697" cy="1119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78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 </a:t>
            </a:r>
            <a:r>
              <a:rPr lang="en-US" sz="3200" dirty="0" smtClean="0"/>
              <a:t>Questions?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endParaRPr lang="en-US" sz="4000" dirty="0" smtClean="0"/>
          </a:p>
          <a:p>
            <a:pPr marL="109728" indent="0" algn="ctr">
              <a:buNone/>
            </a:pPr>
            <a:r>
              <a:rPr lang="en-US" sz="4000" dirty="0" smtClean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906124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09099"/>
            <a:ext cx="109728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Farm Credit in Minnesota Today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133600"/>
            <a:ext cx="10972800" cy="444093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2000" dirty="0">
                <a:cs typeface="Arial" panose="020B0604020202020204" pitchFamily="34" charset="0"/>
              </a:rPr>
              <a:t>Compeer Financial and AgCountry Farm Credit Services are the two Farm Credit </a:t>
            </a:r>
            <a:r>
              <a:rPr lang="en-US" altLang="en-US" sz="2000" dirty="0" smtClean="0">
                <a:cs typeface="Arial" panose="020B0604020202020204" pitchFamily="34" charset="0"/>
              </a:rPr>
              <a:t>member-owned cooperatives providing credit and financial services to help support </a:t>
            </a:r>
            <a:r>
              <a:rPr lang="en-US" altLang="en-US" sz="2000" dirty="0">
                <a:cs typeface="Arial" panose="020B0604020202020204" pitchFamily="34" charset="0"/>
              </a:rPr>
              <a:t>agriculture and rural communities in </a:t>
            </a:r>
            <a:r>
              <a:rPr lang="en-US" altLang="en-US" sz="2000" dirty="0" smtClean="0">
                <a:cs typeface="Arial" panose="020B0604020202020204" pitchFamily="34" charset="0"/>
              </a:rPr>
              <a:t>Minnesota.</a:t>
            </a:r>
          </a:p>
          <a:p>
            <a:pPr marL="109728" indent="0">
              <a:lnSpc>
                <a:spcPct val="90000"/>
              </a:lnSpc>
              <a:buNone/>
            </a:pPr>
            <a:endParaRPr lang="en-US" altLang="en-US" sz="2000" dirty="0" smtClean="0"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000" dirty="0">
                <a:cs typeface="Arial" panose="020B0604020202020204" pitchFamily="34" charset="0"/>
              </a:rPr>
              <a:t>Our cooperatives are part of the Farm Credit system, which serves 500,000 member-borrowers nationwide, providing $253 billion in loans and related services. </a:t>
            </a:r>
            <a:endParaRPr lang="en-US" altLang="en-US" sz="2000" dirty="0" smtClean="0">
              <a:cs typeface="Arial" panose="020B0604020202020204" pitchFamily="34" charset="0"/>
            </a:endParaRPr>
          </a:p>
          <a:p>
            <a:pPr marL="109728" indent="0">
              <a:lnSpc>
                <a:spcPct val="90000"/>
              </a:lnSpc>
              <a:buNone/>
            </a:pPr>
            <a:endParaRPr lang="en-US" altLang="en-US" sz="2000" dirty="0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 smtClean="0">
                <a:cs typeface="Arial" panose="020B0604020202020204" pitchFamily="34" charset="0"/>
              </a:rPr>
              <a:t>System </a:t>
            </a:r>
            <a:r>
              <a:rPr lang="en-US" altLang="en-US" sz="2000" dirty="0">
                <a:cs typeface="Arial" panose="020B0604020202020204" pitchFamily="34" charset="0"/>
              </a:rPr>
              <a:t>is exclusively dedicated to supporting agriculture and rural communities &amp; is the largest such lender, providing more than a third of the credit to farmers and rural residents</a:t>
            </a:r>
            <a:r>
              <a:rPr lang="en-US" altLang="en-US" sz="2000" dirty="0" smtClean="0">
                <a:cs typeface="Arial" panose="020B0604020202020204" pitchFamily="34" charset="0"/>
              </a:rPr>
              <a:t>.</a:t>
            </a:r>
          </a:p>
          <a:p>
            <a:pPr marL="109728" indent="0" eaLnBrk="1" hangingPunct="1">
              <a:lnSpc>
                <a:spcPct val="90000"/>
              </a:lnSpc>
              <a:buNone/>
            </a:pPr>
            <a:endParaRPr lang="en-US" altLang="en-US" sz="2000" dirty="0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cs typeface="Arial" panose="020B0604020202020204" pitchFamily="34" charset="0"/>
              </a:rPr>
              <a:t>We have maintained financial strength, continue to </a:t>
            </a:r>
            <a:r>
              <a:rPr lang="en-US" altLang="en-US" sz="2000" dirty="0" smtClean="0">
                <a:cs typeface="Arial" panose="020B0604020202020204" pitchFamily="34" charset="0"/>
              </a:rPr>
              <a:t>serve </a:t>
            </a:r>
            <a:r>
              <a:rPr lang="en-US" altLang="en-US" sz="2000" smtClean="0">
                <a:cs typeface="Arial" panose="020B0604020202020204" pitchFamily="34" charset="0"/>
              </a:rPr>
              <a:t>our customers </a:t>
            </a:r>
            <a:r>
              <a:rPr lang="en-US" altLang="en-US" sz="2000" smtClean="0">
                <a:cs typeface="Arial" panose="020B0604020202020204" pitchFamily="34" charset="0"/>
              </a:rPr>
              <a:t>during </a:t>
            </a:r>
            <a:r>
              <a:rPr lang="en-US" altLang="en-US" sz="2000" dirty="0">
                <a:cs typeface="Arial" panose="020B0604020202020204" pitchFamily="34" charset="0"/>
              </a:rPr>
              <a:t>good times and bad, and have a high quality loan portfolio</a:t>
            </a:r>
            <a:r>
              <a:rPr lang="en-US" altLang="en-US" sz="2000" dirty="0" smtClean="0">
                <a:cs typeface="Arial" panose="020B0604020202020204" pitchFamily="34" charset="0"/>
              </a:rPr>
              <a:t>.</a:t>
            </a:r>
            <a:endParaRPr lang="en-US" altLang="en-US" sz="2000" dirty="0"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09600" y="5728252"/>
            <a:ext cx="3732697" cy="1119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46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10972800" cy="10668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en-US" dirty="0"/>
              <a:t>We are Member Owned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828800"/>
            <a:ext cx="8077200" cy="4038600"/>
          </a:xfrm>
        </p:spPr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en-US" altLang="en-US" dirty="0"/>
              <a:t>Farm Credit is owned by those we serve.</a:t>
            </a:r>
          </a:p>
          <a:p>
            <a:pPr eaLnBrk="1" hangingPunct="1">
              <a:defRPr/>
            </a:pPr>
            <a:r>
              <a:rPr lang="en-US" altLang="en-US" dirty="0"/>
              <a:t>Members have a say in the Association, and financial performance often results in payment of patronage dividends to members.</a:t>
            </a:r>
          </a:p>
          <a:p>
            <a:pPr eaLnBrk="1" hangingPunct="1">
              <a:defRPr/>
            </a:pPr>
            <a:r>
              <a:rPr lang="en-US" altLang="en-US" dirty="0"/>
              <a:t>Association boards are primarily elected borrower directors.</a:t>
            </a:r>
          </a:p>
          <a:p>
            <a:pPr eaLnBrk="1" hangingPunct="1">
              <a:defRPr/>
            </a:pPr>
            <a:r>
              <a:rPr lang="en-US" altLang="en-US" dirty="0"/>
              <a:t>Appointed directors bring financial expertise and other perspectives/strengths to the board. </a:t>
            </a:r>
          </a:p>
          <a:p>
            <a:pPr eaLnBrk="1" hangingPunct="1">
              <a:defRPr/>
            </a:pPr>
            <a:r>
              <a:rPr lang="en-US" altLang="en-US" dirty="0"/>
              <a:t>There are more than 60 associations nationwide.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04800" y="5638800"/>
            <a:ext cx="3732697" cy="1119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43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Compeer Financial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084946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dirty="0" smtClean="0"/>
              <a:t>Formed: July, 2017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</a:rPr>
              <a:t>Merger </a:t>
            </a:r>
            <a:r>
              <a:rPr lang="en-US" sz="2600" dirty="0">
                <a:solidFill>
                  <a:schemeClr val="tx2">
                    <a:lumMod val="75000"/>
                  </a:schemeClr>
                </a:solidFill>
              </a:rPr>
              <a:t>between AgStar Financial Services, 1</a:t>
            </a:r>
            <a:r>
              <a:rPr lang="en-US" sz="2600" baseline="30000" dirty="0" smtClean="0">
                <a:solidFill>
                  <a:schemeClr val="tx2">
                    <a:lumMod val="75000"/>
                  </a:schemeClr>
                </a:solidFill>
              </a:rPr>
              <a:t>st</a:t>
            </a: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600" dirty="0">
                <a:solidFill>
                  <a:schemeClr val="tx2">
                    <a:lumMod val="75000"/>
                  </a:schemeClr>
                </a:solidFill>
              </a:rPr>
              <a:t>Farm Credit Services, </a:t>
            </a: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</a:rPr>
              <a:t>and </a:t>
            </a:r>
            <a:r>
              <a:rPr lang="en-US" sz="2600" dirty="0">
                <a:solidFill>
                  <a:schemeClr val="tx2">
                    <a:lumMod val="75000"/>
                  </a:schemeClr>
                </a:solidFill>
              </a:rPr>
              <a:t>Badgerland Financial </a:t>
            </a:r>
          </a:p>
          <a:p>
            <a:pPr marL="0" indent="0">
              <a:buNone/>
            </a:pPr>
            <a:r>
              <a:rPr lang="en-US" sz="3200" dirty="0" smtClean="0"/>
              <a:t>Vision:  </a:t>
            </a: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</a:rPr>
              <a:t>Trusted </a:t>
            </a:r>
            <a:r>
              <a:rPr lang="en-US" sz="2600" dirty="0">
                <a:solidFill>
                  <a:schemeClr val="tx2">
                    <a:lumMod val="75000"/>
                  </a:schemeClr>
                </a:solidFill>
              </a:rPr>
              <a:t>financial services provider advancing </a:t>
            </a: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n-US" sz="26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</a:rPr>
              <a:t>agriculture </a:t>
            </a:r>
            <a:r>
              <a:rPr lang="en-US" sz="2600" dirty="0">
                <a:solidFill>
                  <a:schemeClr val="tx2">
                    <a:lumMod val="75000"/>
                  </a:schemeClr>
                </a:solidFill>
              </a:rPr>
              <a:t>and rural America</a:t>
            </a:r>
          </a:p>
          <a:p>
            <a:pPr marL="0" indent="0">
              <a:buNone/>
            </a:pPr>
            <a:r>
              <a:rPr lang="en-US" sz="3200" dirty="0" smtClean="0"/>
              <a:t>Mission: </a:t>
            </a: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</a:rPr>
              <a:t>Enriching </a:t>
            </a:r>
            <a:r>
              <a:rPr lang="en-US" sz="2600" dirty="0">
                <a:solidFill>
                  <a:schemeClr val="tx2">
                    <a:lumMod val="75000"/>
                  </a:schemeClr>
                </a:solidFill>
              </a:rPr>
              <a:t>agriculture and rural </a:t>
            </a: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</a:rPr>
              <a:t>America</a:t>
            </a:r>
            <a:endParaRPr lang="en-US" sz="26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spcAft>
                <a:spcPts val="1200"/>
              </a:spcAft>
              <a:buNone/>
            </a:pPr>
            <a:r>
              <a:rPr lang="en-US" sz="3200" dirty="0" smtClean="0"/>
              <a:t>Territory: </a:t>
            </a: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</a:rPr>
              <a:t>144 counties in Minnesota, Illinois and Wisconsin 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3200" dirty="0" smtClean="0"/>
              <a:t>Clients &amp; Member owners: </a:t>
            </a: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</a:rPr>
              <a:t>More than 43,000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3200" dirty="0" smtClean="0"/>
              <a:t>Employees: </a:t>
            </a: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</a:rPr>
              <a:t>Approximately 1,200</a:t>
            </a:r>
          </a:p>
          <a:p>
            <a:pPr marL="0" indent="0">
              <a:spcAft>
                <a:spcPts val="1200"/>
              </a:spcAft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510374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Territory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084946" y="1825625"/>
            <a:ext cx="5012507" cy="4351338"/>
          </a:xfrm>
        </p:spPr>
        <p:txBody>
          <a:bodyPr/>
          <a:lstStyle/>
          <a:p>
            <a:pPr marL="0" indent="0" algn="ctr">
              <a:buNone/>
            </a:pPr>
            <a:endParaRPr lang="en-US" sz="1400" dirty="0"/>
          </a:p>
          <a:p>
            <a:r>
              <a:rPr lang="en-US" dirty="0" smtClean="0"/>
              <a:t>Based in the Upper Midwest</a:t>
            </a:r>
          </a:p>
          <a:p>
            <a:r>
              <a:rPr lang="en-US" dirty="0" smtClean="0"/>
              <a:t>144 </a:t>
            </a:r>
            <a:r>
              <a:rPr lang="en-US" dirty="0"/>
              <a:t>counties </a:t>
            </a:r>
            <a:r>
              <a:rPr lang="en-US" dirty="0" smtClean="0"/>
              <a:t>in Illinois</a:t>
            </a:r>
            <a:r>
              <a:rPr lang="en-US" dirty="0"/>
              <a:t>, </a:t>
            </a:r>
            <a:r>
              <a:rPr lang="en-US" dirty="0" smtClean="0"/>
              <a:t>Minnesota and Wisconsin</a:t>
            </a:r>
          </a:p>
          <a:p>
            <a:r>
              <a:rPr lang="en-US" dirty="0" smtClean="0"/>
              <a:t>Headquarters: Sun Prairie, Wis.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546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772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economic environment for farmers in 2019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altLang="en-US" dirty="0" smtClean="0"/>
              <a:t>Ag economy facing challenges across the board</a:t>
            </a:r>
          </a:p>
          <a:p>
            <a:pPr lvl="1">
              <a:defRPr/>
            </a:pPr>
            <a:r>
              <a:rPr lang="en-US" altLang="en-US" dirty="0" smtClean="0"/>
              <a:t>Dairy sector most impacted</a:t>
            </a:r>
          </a:p>
          <a:p>
            <a:pPr>
              <a:defRPr/>
            </a:pPr>
            <a:r>
              <a:rPr lang="en-US" altLang="en-US" dirty="0" smtClean="0"/>
              <a:t>Large supplies of commodities are depressing prices</a:t>
            </a:r>
          </a:p>
          <a:p>
            <a:pPr lvl="1">
              <a:defRPr/>
            </a:pPr>
            <a:r>
              <a:rPr lang="en-US" altLang="en-US" dirty="0" smtClean="0"/>
              <a:t>Uncertainty of U.S. trade agreements/tariffs a key factor</a:t>
            </a:r>
          </a:p>
          <a:p>
            <a:pPr>
              <a:defRPr/>
            </a:pPr>
            <a:r>
              <a:rPr lang="en-US" altLang="en-US" dirty="0" smtClean="0"/>
              <a:t>Depressed commodity markets leaving many farmers &amp; ranchers with below break-even prices</a:t>
            </a:r>
          </a:p>
          <a:p>
            <a:pPr>
              <a:defRPr/>
            </a:pPr>
            <a:r>
              <a:rPr lang="en-US" altLang="en-US" dirty="0" smtClean="0"/>
              <a:t>Farmers &amp; ranchers of all ages, experience levels, and sizes are facing increased economic hardship</a:t>
            </a:r>
          </a:p>
          <a:p>
            <a:pPr>
              <a:defRPr/>
            </a:pPr>
            <a:r>
              <a:rPr lang="en-US" altLang="en-US" dirty="0"/>
              <a:t>New Farm Bill will provide some assistance, but implementation delayed </a:t>
            </a:r>
            <a:r>
              <a:rPr lang="en-US" altLang="en-US" dirty="0" smtClean="0"/>
              <a:t>due to</a:t>
            </a:r>
            <a:r>
              <a:rPr lang="en-US" altLang="en-US" dirty="0" smtClean="0"/>
              <a:t> </a:t>
            </a:r>
            <a:r>
              <a:rPr lang="en-US" altLang="en-US" dirty="0"/>
              <a:t>fed </a:t>
            </a:r>
            <a:r>
              <a:rPr lang="en-US" altLang="en-US" dirty="0" smtClean="0"/>
              <a:t>gov</a:t>
            </a:r>
            <a:r>
              <a:rPr lang="en-US" altLang="en-US" dirty="0" smtClean="0"/>
              <a:t>ernment</a:t>
            </a:r>
            <a:r>
              <a:rPr lang="en-US" altLang="en-US" dirty="0" smtClean="0"/>
              <a:t> </a:t>
            </a:r>
            <a:r>
              <a:rPr lang="en-US" altLang="en-US" dirty="0"/>
              <a:t>shutdown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268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Proactive steps we’re taking to assist our customers through challenging economic times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900" dirty="0"/>
              <a:t>R</a:t>
            </a:r>
            <a:r>
              <a:rPr lang="en-US" sz="2900" dirty="0" smtClean="0"/>
              <a:t>eview client financial information with them to help better understand their costs of production and ways to improve their operations:</a:t>
            </a:r>
          </a:p>
          <a:p>
            <a:pPr marL="109728" indent="0">
              <a:buNone/>
            </a:pPr>
            <a:endParaRPr lang="en-US" sz="2900" dirty="0" smtClean="0"/>
          </a:p>
          <a:p>
            <a:pPr lvl="1"/>
            <a:r>
              <a:rPr lang="en-US" sz="2900" dirty="0" smtClean="0"/>
              <a:t>We emphasize the importance of customers having accurate financial records to help identify true costs of production</a:t>
            </a:r>
          </a:p>
          <a:p>
            <a:pPr lvl="1"/>
            <a:r>
              <a:rPr lang="en-US" sz="2900" dirty="0" smtClean="0"/>
              <a:t>If certain costs are out of line, we discuss the reasons and options in making changes</a:t>
            </a:r>
          </a:p>
          <a:p>
            <a:pPr lvl="1"/>
            <a:r>
              <a:rPr lang="en-US" sz="2900" dirty="0" smtClean="0"/>
              <a:t>We compare customer costs of production data to that of their peers (and Farm Business Management numbers) to help benchmark their operations </a:t>
            </a:r>
          </a:p>
          <a:p>
            <a:pPr lvl="1"/>
            <a:r>
              <a:rPr lang="en-US" sz="2900" dirty="0" smtClean="0"/>
              <a:t>We want to position our customers to help them make the best financial decisions for both the short and long term benefit of their farming operations</a:t>
            </a:r>
          </a:p>
          <a:p>
            <a:pPr marL="109728" indent="0">
              <a:buNone/>
            </a:pPr>
            <a:endParaRPr lang="en-US" sz="2900" dirty="0" smtClean="0"/>
          </a:p>
          <a:p>
            <a:pPr marL="411480" lvl="1" indent="0">
              <a:buNone/>
            </a:pPr>
            <a:endParaRPr lang="en-US" sz="2900" dirty="0" smtClean="0"/>
          </a:p>
          <a:p>
            <a:r>
              <a:rPr lang="en-US" sz="2900" dirty="0" smtClean="0"/>
              <a:t>When appropriate, work </a:t>
            </a:r>
            <a:r>
              <a:rPr lang="en-US" sz="2900" dirty="0"/>
              <a:t>with customers to </a:t>
            </a:r>
            <a:r>
              <a:rPr lang="en-US" sz="2900" dirty="0" smtClean="0"/>
              <a:t>restructure </a:t>
            </a:r>
            <a:r>
              <a:rPr lang="en-US" sz="2900" dirty="0"/>
              <a:t>their loan accounts</a:t>
            </a:r>
            <a:r>
              <a:rPr lang="en-US" sz="2900" dirty="0" smtClean="0"/>
              <a:t>:</a:t>
            </a:r>
          </a:p>
          <a:p>
            <a:pPr lvl="1"/>
            <a:r>
              <a:rPr lang="en-US" sz="2900" dirty="0" smtClean="0"/>
              <a:t>Principle deferment, re-amortization of debt, utilization of USDA FSA loan guarantees and RFA programs</a:t>
            </a:r>
          </a:p>
          <a:p>
            <a:pPr marL="109728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979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we’re doing to assist our customers through challenging economic times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Educational seminars for </a:t>
            </a:r>
            <a:r>
              <a:rPr lang="en-US" dirty="0" smtClean="0"/>
              <a:t>customers: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R</a:t>
            </a:r>
            <a:r>
              <a:rPr lang="en-US" dirty="0" smtClean="0"/>
              <a:t>isk </a:t>
            </a:r>
            <a:r>
              <a:rPr lang="en-US" dirty="0"/>
              <a:t>management, marketing, financial analysis, etc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Groundbreakers: Focused on young and beginning farmers</a:t>
            </a:r>
          </a:p>
          <a:p>
            <a:pPr lvl="1"/>
            <a:r>
              <a:rPr lang="en-US" dirty="0" smtClean="0"/>
              <a:t>Annie’s Project: Focused on strengthening women’s roles in farming</a:t>
            </a:r>
          </a:p>
          <a:p>
            <a:r>
              <a:rPr lang="en-US" dirty="0" smtClean="0"/>
              <a:t>Increased patronage payments to our farmer owners in 2019:  </a:t>
            </a:r>
          </a:p>
          <a:p>
            <a:pPr lvl="1"/>
            <a:r>
              <a:rPr lang="en-US" dirty="0" smtClean="0"/>
              <a:t>Total patronage payments in 2019 are estimated to be $150 million, a $42 million increase from 2018</a:t>
            </a:r>
          </a:p>
          <a:p>
            <a:pPr marL="109728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370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946" y="762000"/>
            <a:ext cx="10515600" cy="928688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Mental health of our farmer customers is a top priority: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Training has been provided for Compeer employees to spot issues and assist customers dealing with financial stress in their operations</a:t>
            </a:r>
          </a:p>
          <a:p>
            <a:pPr marL="109728" indent="0">
              <a:buNone/>
            </a:pP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The Minnesota Farm Credit associations (Compeer Financial and AgCountry, FCS) support additional state funding to provide mental health assistance to farmers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3494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Custom 2">
      <a:dk1>
        <a:sysClr val="windowText" lastClr="000000"/>
      </a:dk1>
      <a:lt1>
        <a:sysClr val="window" lastClr="FFFFFF"/>
      </a:lt1>
      <a:dk2>
        <a:srgbClr val="009370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Uigh" typeface="Microsoft Uighur"/>
        <a:font script="Beng" typeface="Vrinda"/>
        <a:font script="Thai" typeface="Cordia New"/>
        <a:font script="Mlym" typeface="Kartika"/>
        <a:font script="Yiii" typeface="Microsoft Yi Baiti"/>
        <a:font script="Cher" typeface="Plantagenet Cherokee"/>
        <a:font script="Orya" typeface="Kalinga"/>
        <a:font script="Geor" typeface="Sylfaen"/>
        <a:font script="Gujr" typeface="Shruti"/>
        <a:font script="Viet" typeface="Tahoma"/>
        <a:font script="Arab" typeface="Tahoma"/>
        <a:font script="Hebr" typeface="Arial"/>
        <a:font script="Telu" typeface="Gautami"/>
        <a:font script="Ethi" typeface="Nyala"/>
        <a:font script="Jpan" typeface="HGｺﾞｼｯｸM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DaunPenh"/>
        <a:font script="Hant" typeface="微軟正黑體"/>
        <a:font script="Laoo" typeface="DokChampa"/>
        <a:font script="Mong" typeface="Mongolian Baiti"/>
        <a:font script="Hans" typeface="方正姚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ajorFont>
      <a:minorFont>
        <a:latin typeface="Georgia"/>
        <a:ea typeface=""/>
        <a:cs typeface=""/>
        <a:font script="Uigh" typeface="Microsoft Uighur"/>
        <a:font script="Beng" typeface="Vrinda"/>
        <a:font script="Thai" typeface="Angsana New"/>
        <a:font script="Mlym" typeface="Kartika"/>
        <a:font script="Yiii" typeface="Microsoft Yi Baiti"/>
        <a:font script="Cher" typeface="Plantagenet Cherokee"/>
        <a:font script="Orya" typeface="Kalinga"/>
        <a:font script="Geor" typeface="Sylfaen"/>
        <a:font script="Gujr" typeface="Shruti"/>
        <a:font script="Viet" typeface="Times New Roman"/>
        <a:font script="Arab" typeface="Arial"/>
        <a:font script="Hebr" typeface="Times New Roman"/>
        <a:font script="Telu" typeface="Gautami"/>
        <a:font script="Ethi" typeface="Nyala"/>
        <a:font script="Jpan" typeface="HG明朝B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MoolBoran"/>
        <a:font script="Hant" typeface="新細明體"/>
        <a:font script="Laoo" typeface="DokChampa"/>
        <a:font script="Mong" typeface="Mongolian Baiti"/>
        <a:font script="Hans" typeface="宋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/>
          <a:tileRect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  <a:tileRect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srcRect/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Uigh" typeface="Microsoft Uighur"/>
        <a:font script="Beng" typeface="Vrinda"/>
        <a:font script="Thai" typeface="Angsana New"/>
        <a:font script="Mlym" typeface="Kartika"/>
        <a:font script="Yiii" typeface="Microsoft Yi Baiti"/>
        <a:font script="Cher" typeface="Plantagenet Cherokee"/>
        <a:font script="Orya" typeface="Kalinga"/>
        <a:font script="Geor" typeface="Sylfaen"/>
        <a:font script="Gujr" typeface="Shruti"/>
        <a:font script="Viet" typeface="Times New Roman"/>
        <a:font script="Arab" typeface="Times New Roman"/>
        <a:font script="Hebr" typeface="Times New Roman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MoolBoran"/>
        <a:font script="Hant" typeface="新細明體"/>
        <a:font script="Laoo" typeface="DokChampa"/>
        <a:font script="Mong" typeface="Mongolian Baiti"/>
        <a:font script="Hans" typeface="宋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ajorFont>
      <a:minorFont>
        <a:latin typeface="Calibri"/>
        <a:ea typeface=""/>
        <a:cs typeface=""/>
        <a:font script="Uigh" typeface="Microsoft Uighur"/>
        <a:font script="Beng" typeface="Vrinda"/>
        <a:font script="Thai" typeface="Cordia New"/>
        <a:font script="Mlym" typeface="Kartika"/>
        <a:font script="Yiii" typeface="Microsoft Yi Baiti"/>
        <a:font script="Cher" typeface="Plantagenet Cherokee"/>
        <a:font script="Orya" typeface="Kalinga"/>
        <a:font script="Geor" typeface="Sylfaen"/>
        <a:font script="Gujr" typeface="Shruti"/>
        <a:font script="Viet" typeface="Arial"/>
        <a:font script="Arab" typeface="Arial"/>
        <a:font script="Hebr" typeface="Arial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DaunPenh"/>
        <a:font script="Hant" typeface="新細明體"/>
        <a:font script="Laoo" typeface="DokChampa"/>
        <a:font script="Mong" typeface="Mongolian Baiti"/>
        <a:font script="Hans" typeface="宋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726</TotalTime>
  <Words>662</Words>
  <Application>Microsoft Office PowerPoint</Application>
  <PresentationFormat>Widescreen</PresentationFormat>
  <Paragraphs>74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Arial Narrow</vt:lpstr>
      <vt:lpstr>Calibri</vt:lpstr>
      <vt:lpstr>Courier New</vt:lpstr>
      <vt:lpstr>Georgia</vt:lpstr>
      <vt:lpstr>Trebuchet MS</vt:lpstr>
      <vt:lpstr>Wingdings</vt:lpstr>
      <vt:lpstr>Wingdings 2</vt:lpstr>
      <vt:lpstr>Urban</vt:lpstr>
      <vt:lpstr>Perry Aasness, VP Legislative Affairs Compeer Financial Presentation to Minnesota House Agriculture and Food Finance and Policy Committee</vt:lpstr>
      <vt:lpstr>Farm Credit in Minnesota Today</vt:lpstr>
      <vt:lpstr>We are Member Owned</vt:lpstr>
      <vt:lpstr>About Compeer Financial</vt:lpstr>
      <vt:lpstr>Our Territory</vt:lpstr>
      <vt:lpstr>Current economic environment for farmers in 2019</vt:lpstr>
      <vt:lpstr>Proactive steps we’re taking to assist our customers through challenging economic times</vt:lpstr>
      <vt:lpstr>What we’re doing to assist our customers through challenging economic times</vt:lpstr>
      <vt:lpstr>Mental health of our farmer customers is a top priority: </vt:lpstr>
      <vt:lpstr>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Perry Aasness, VP Legislative Affairs Compeer Financial Presentation to Minnesota House Agriculture and Food Finance and Policy Committee</dc:title>
  <dc:creator>Aasness, Perry</dc:creator>
  <cp:lastModifiedBy>Aasness, Perry</cp:lastModifiedBy>
  <cp:revision>32</cp:revision>
  <cp:lastPrinted>2019-01-23T23:12:39Z</cp:lastPrinted>
  <dcterms:created xsi:type="dcterms:W3CDTF">2019-01-14T16:10:51Z</dcterms:created>
  <dcterms:modified xsi:type="dcterms:W3CDTF">2019-01-28T14:39:40Z</dcterms:modified>
</cp:coreProperties>
</file>