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11" r:id="rId2"/>
    <p:sldId id="271" r:id="rId3"/>
    <p:sldId id="266" r:id="rId4"/>
    <p:sldId id="267" r:id="rId5"/>
    <p:sldId id="330" r:id="rId6"/>
    <p:sldId id="331" r:id="rId7"/>
    <p:sldId id="332" r:id="rId8"/>
    <p:sldId id="274" r:id="rId9"/>
    <p:sldId id="333" r:id="rId10"/>
    <p:sldId id="334" r:id="rId11"/>
    <p:sldId id="275" r:id="rId12"/>
    <p:sldId id="277" r:id="rId13"/>
    <p:sldId id="324" r:id="rId14"/>
    <p:sldId id="329" r:id="rId15"/>
    <p:sldId id="315" r:id="rId16"/>
    <p:sldId id="316" r:id="rId17"/>
    <p:sldId id="317" r:id="rId18"/>
    <p:sldId id="320" r:id="rId19"/>
    <p:sldId id="278" r:id="rId20"/>
    <p:sldId id="281" r:id="rId21"/>
    <p:sldId id="282" r:id="rId22"/>
    <p:sldId id="284" r:id="rId23"/>
    <p:sldId id="285" r:id="rId24"/>
    <p:sldId id="286" r:id="rId25"/>
    <p:sldId id="313" r:id="rId26"/>
    <p:sldId id="287" r:id="rId27"/>
    <p:sldId id="290" r:id="rId28"/>
    <p:sldId id="291" r:id="rId29"/>
    <p:sldId id="326" r:id="rId30"/>
    <p:sldId id="327" r:id="rId31"/>
    <p:sldId id="328" r:id="rId32"/>
    <p:sldId id="325" r:id="rId33"/>
    <p:sldId id="323" r:id="rId34"/>
    <p:sldId id="342" r:id="rId35"/>
    <p:sldId id="294" r:id="rId36"/>
    <p:sldId id="296" r:id="rId37"/>
    <p:sldId id="309" r:id="rId38"/>
    <p:sldId id="339" r:id="rId39"/>
    <p:sldId id="310" r:id="rId40"/>
    <p:sldId id="257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B7EF7-2019-40B4-930E-56909F18A159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C8B19-CDCC-41ED-8364-01500A76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367" cy="466088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456" y="1"/>
            <a:ext cx="3037366" cy="466088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B9E04C6C-6132-4AC9-BB1F-27F13ED236C3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567" y="4473813"/>
            <a:ext cx="5609267" cy="3660537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367" cy="466088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456" y="8830312"/>
            <a:ext cx="3037366" cy="466088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C9F3FF8A-2D40-432A-8FC1-54687BBCD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3FF8A-2D40-432A-8FC1-54687BBCD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2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4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CFC32-AF6D-4424-8BC1-5DB3D84134A6}" type="datetimeFigureOut">
              <a:rPr lang="en-US" smtClean="0">
                <a:solidFill>
                  <a:srgbClr val="17406D"/>
                </a:solidFill>
              </a:rPr>
              <a:pPr/>
              <a:t>1/28/2019</a:t>
            </a:fld>
            <a:endParaRPr lang="en-US">
              <a:solidFill>
                <a:srgbClr val="1740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740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DD4607-8818-4C6B-8602-B4B7F4C64756}" type="slidenum">
              <a:rPr lang="en-US" smtClean="0">
                <a:solidFill>
                  <a:srgbClr val="17406D"/>
                </a:solidFill>
              </a:rPr>
              <a:pPr/>
              <a:t>‹#›</a:t>
            </a:fld>
            <a:endParaRPr lang="en-US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59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0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7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4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9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0BCFC32-AF6D-4424-8BC1-5DB3D84134A6}" type="datetimeFigureOut">
              <a:rPr lang="en-US" smtClean="0">
                <a:solidFill>
                  <a:prstClr val="white"/>
                </a:solidFill>
              </a:rPr>
              <a:pPr/>
              <a:t>1/28/2019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EDD4607-8818-4C6B-8602-B4B7F4C647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7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John.edman@state.mn.us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2631" y="479061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cs typeface="Brandon Grotesque Bold"/>
              </a:rPr>
              <a:t>Explore Minnesota Overview Presentation</a:t>
            </a:r>
            <a:endParaRPr lang="en-US" sz="2000" b="1" dirty="0">
              <a:solidFill>
                <a:prstClr val="white"/>
              </a:solidFill>
              <a:cs typeface="Brandon Grotesque Bold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cs typeface="Brandon Grotesque Bold"/>
              </a:rPr>
              <a:t>John Edman - Explore Minnesota Director</a:t>
            </a:r>
          </a:p>
          <a:p>
            <a:pPr algn="ctr"/>
            <a:r>
              <a:rPr lang="en-US" sz="1200" dirty="0" smtClean="0">
                <a:solidFill>
                  <a:prstClr val="white"/>
                </a:solidFill>
                <a:cs typeface="Brandon Grotesque Bold"/>
              </a:rPr>
              <a:t>Minnesota House Environment and Natural Resources Finance Division</a:t>
            </a:r>
          </a:p>
          <a:p>
            <a:pPr algn="ctr"/>
            <a:r>
              <a:rPr lang="en-US" sz="1200" dirty="0" smtClean="0">
                <a:solidFill>
                  <a:prstClr val="white"/>
                </a:solidFill>
                <a:cs typeface="Brandon Grotesque Bold"/>
              </a:rPr>
              <a:t>January 29, 2019</a:t>
            </a:r>
            <a:endParaRPr lang="en-US" sz="1200" dirty="0">
              <a:solidFill>
                <a:prstClr val="white"/>
              </a:solidFill>
              <a:cs typeface="Brandon Grotesque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03" y="2520778"/>
            <a:ext cx="6732981" cy="1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63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8" y="284176"/>
            <a:ext cx="9984065" cy="1508760"/>
          </a:xfrm>
        </p:spPr>
        <p:txBody>
          <a:bodyPr/>
          <a:lstStyle/>
          <a:p>
            <a:pPr algn="ctr"/>
            <a:r>
              <a:rPr lang="en-US" dirty="0" smtClean="0"/>
              <a:t>Enhance Stakeholder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2779" y="2454553"/>
            <a:ext cx="3853031" cy="4206240"/>
          </a:xfrm>
        </p:spPr>
        <p:txBody>
          <a:bodyPr/>
          <a:lstStyle/>
          <a:p>
            <a:r>
              <a:rPr lang="en-US" dirty="0"/>
              <a:t>Enhance public/ private partnerships to surpass $5 million in annual match dollars </a:t>
            </a:r>
            <a:endParaRPr lang="en-US" dirty="0" smtClean="0"/>
          </a:p>
          <a:p>
            <a:r>
              <a:rPr lang="en-US" dirty="0" smtClean="0"/>
              <a:t>Achieve </a:t>
            </a:r>
            <a:r>
              <a:rPr lang="en-US" dirty="0"/>
              <a:t>90% industry satisfaction levels of EMT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2454553"/>
            <a:ext cx="5016650" cy="33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FY 18/19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098" y="2308243"/>
            <a:ext cx="5195799" cy="4206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 </a:t>
            </a:r>
            <a:r>
              <a:rPr lang="en-US" dirty="0" smtClean="0"/>
              <a:t>budget</a:t>
            </a:r>
            <a:endParaRPr lang="en-US" dirty="0"/>
          </a:p>
          <a:p>
            <a:pPr lvl="1"/>
            <a:r>
              <a:rPr lang="en-US" dirty="0"/>
              <a:t>FY18-$13,684,000</a:t>
            </a:r>
          </a:p>
          <a:p>
            <a:pPr lvl="1"/>
            <a:r>
              <a:rPr lang="en-US" dirty="0"/>
              <a:t>FY19 -$13,732,000</a:t>
            </a:r>
          </a:p>
          <a:p>
            <a:pPr lvl="1"/>
            <a:r>
              <a:rPr lang="en-US" dirty="0"/>
              <a:t>$27,416,000</a:t>
            </a:r>
          </a:p>
          <a:p>
            <a:r>
              <a:rPr lang="en-US" dirty="0" smtClean="0"/>
              <a:t>Incentive funding of $500,000 per FY if we hit our match requirement.</a:t>
            </a:r>
          </a:p>
          <a:p>
            <a:pPr lvl="1"/>
            <a:r>
              <a:rPr lang="en-US" dirty="0" smtClean="0"/>
              <a:t>$6 private sector match - $1 general fund</a:t>
            </a:r>
            <a:endParaRPr lang="en-US" dirty="0"/>
          </a:p>
          <a:p>
            <a:r>
              <a:rPr lang="en-US" dirty="0" smtClean="0"/>
              <a:t>Event grant program</a:t>
            </a:r>
          </a:p>
          <a:p>
            <a:pPr lvl="1"/>
            <a:r>
              <a:rPr lang="en-US" dirty="0" smtClean="0"/>
              <a:t>$900,000 for FY 18-19</a:t>
            </a:r>
          </a:p>
          <a:p>
            <a:r>
              <a:rPr lang="en-US" dirty="0" smtClean="0"/>
              <a:t>Website/technology enhancement</a:t>
            </a:r>
          </a:p>
          <a:p>
            <a:pPr lvl="1"/>
            <a:r>
              <a:rPr lang="en-US" dirty="0" smtClean="0"/>
              <a:t>$500,000 for FY 18-19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19" y="2487827"/>
            <a:ext cx="4394011" cy="28348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9023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95" y="2329414"/>
            <a:ext cx="7632357" cy="3955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Explore Minnesota Budget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9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Travel budgets of Minnesota </a:t>
            </a:r>
            <a:br>
              <a:rPr lang="en-US" dirty="0" smtClean="0"/>
            </a:br>
            <a:r>
              <a:rPr lang="en-US" dirty="0" smtClean="0"/>
              <a:t>and competitors, </a:t>
            </a:r>
            <a:r>
              <a:rPr lang="en-US" dirty="0" err="1" smtClean="0"/>
              <a:t>fy</a:t>
            </a:r>
            <a:r>
              <a:rPr lang="en-US" dirty="0" smtClean="0"/>
              <a:t>  1973 -2018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56" y="2261953"/>
            <a:ext cx="7746806" cy="4206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6853" y="2382269"/>
            <a:ext cx="4629665" cy="280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06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Tourism Office Budgets in U.S.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3862" y="2008996"/>
            <a:ext cx="8532489" cy="46495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268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Leisure and Hospitality Gross Sales*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66235" y="6329544"/>
            <a:ext cx="27400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*Minnesota Department of Revenue</a:t>
            </a:r>
            <a:endParaRPr lang="en-US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408" y="2363324"/>
            <a:ext cx="6406885" cy="3708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9158" y="2458333"/>
            <a:ext cx="4901045" cy="6038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38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06" y="284176"/>
            <a:ext cx="10539167" cy="1508760"/>
          </a:xfrm>
        </p:spPr>
        <p:txBody>
          <a:bodyPr/>
          <a:lstStyle/>
          <a:p>
            <a:pPr algn="ctr"/>
            <a:r>
              <a:rPr lang="en-US" dirty="0" smtClean="0"/>
              <a:t>Leisure and Hospitality state sales tax*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43301" y="6387513"/>
            <a:ext cx="23086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*Minnesota Department of Revenue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193" y="2511223"/>
            <a:ext cx="6678764" cy="3544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270" y="2644689"/>
            <a:ext cx="5445013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99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Leisure and Hospitality Jobs*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26175" y="6330951"/>
            <a:ext cx="17620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*Bureau of Labor Statistics</a:t>
            </a:r>
            <a:endParaRPr lang="en-US" sz="11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833" y="2335674"/>
            <a:ext cx="6858397" cy="3640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2476297"/>
            <a:ext cx="4626048" cy="7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2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632621" y="2047875"/>
            <a:ext cx="7000876" cy="44129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Current Financial Health*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457" y="2366406"/>
            <a:ext cx="6139204" cy="3590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579" y="2508083"/>
            <a:ext cx="3429000" cy="295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536" y="6016184"/>
            <a:ext cx="329212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20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Spring/Summer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790" y="2119564"/>
            <a:ext cx="9242337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7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Explore Minnesota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39545"/>
            <a:ext cx="9440367" cy="41584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 inspire consumers and facilitate their travel to and within Minnesota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196" y="2990334"/>
            <a:ext cx="7904205" cy="316168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399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Media breakouts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843" y="2318994"/>
            <a:ext cx="3938812" cy="40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3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Delivering Broadcast via digital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383" y="2134436"/>
            <a:ext cx="9041152" cy="416392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40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and Regional Print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570" y="2001459"/>
            <a:ext cx="7248698" cy="4672602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006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Out-of</a:t>
            </a:r>
            <a:r>
              <a:rPr lang="en-US" dirty="0"/>
              <a:t>-</a:t>
            </a:r>
            <a:r>
              <a:rPr lang="en-US" dirty="0" smtClean="0"/>
              <a:t>Home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247" y="2279377"/>
            <a:ext cx="10829576" cy="406323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148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Television</a:t>
            </a:r>
            <a:endParaRPr lang="en-US" dirty="0"/>
          </a:p>
        </p:txBody>
      </p:sp>
      <p:pic>
        <p:nvPicPr>
          <p:cNvPr id="6" name="EMT17002TH_Face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780" y="2187018"/>
            <a:ext cx="7573010" cy="425981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5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Embracing diversity in Minnesota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0139" y="2401586"/>
            <a:ext cx="3762633" cy="354719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71594" y="2605523"/>
            <a:ext cx="40777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Embrace rich cultural heritage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LBGTQ, Native American, travelers with disabilities, major ethnic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Diversity reflected in content and marketing imagery, tactics and vendors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Ads produced </a:t>
            </a:r>
            <a:r>
              <a:rPr lang="en-US" sz="2200" dirty="0"/>
              <a:t>in Spanish, Hmong and </a:t>
            </a:r>
            <a:r>
              <a:rPr lang="en-US" sz="2200" dirty="0" smtClean="0"/>
              <a:t>Somali languages</a:t>
            </a:r>
          </a:p>
        </p:txBody>
      </p:sp>
    </p:spTree>
    <p:extLst>
      <p:ext uri="{BB962C8B-B14F-4D97-AF65-F5344CB8AC3E}">
        <p14:creationId xmlns:p14="http://schemas.microsoft.com/office/powerpoint/2010/main" val="58031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FY18 Media results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568" y="2097742"/>
            <a:ext cx="7649456" cy="445059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9693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website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430380"/>
            <a:ext cx="3978681" cy="42062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4.9 million visits*</a:t>
            </a:r>
          </a:p>
          <a:p>
            <a:r>
              <a:rPr lang="en-US" sz="2400" dirty="0" smtClean="0"/>
              <a:t>1.3 million business listing views</a:t>
            </a:r>
          </a:p>
          <a:p>
            <a:r>
              <a:rPr lang="en-US" sz="2400" dirty="0" smtClean="0"/>
              <a:t>71% of visitors are new visitors</a:t>
            </a:r>
          </a:p>
          <a:p>
            <a:r>
              <a:rPr lang="en-US" sz="2400" dirty="0" smtClean="0"/>
              <a:t>66% are on smartphone or tablet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78" y="2540547"/>
            <a:ext cx="5911743" cy="386025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50256" y="5698776"/>
            <a:ext cx="23839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*Google analytics, Oct. 11, 2017 to October 10,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4704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Social Media in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066" y="2216576"/>
            <a:ext cx="4868367" cy="420624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0F0F0"/>
                </a:solidFill>
                <a:latin typeface="Calibri" panose="020F0502020204030204" pitchFamily="34" charset="0"/>
              </a:rPr>
              <a:t>Audience grew by </a:t>
            </a:r>
            <a:r>
              <a:rPr lang="en-US" sz="2400" dirty="0" smtClean="0">
                <a:solidFill>
                  <a:srgbClr val="F0F0F0"/>
                </a:solidFill>
                <a:latin typeface="Calibri" panose="020F0502020204030204" pitchFamily="34" charset="0"/>
              </a:rPr>
              <a:t>15.7% </a:t>
            </a:r>
            <a:endParaRPr lang="en-US" sz="2400" dirty="0">
              <a:solidFill>
                <a:srgbClr val="F0F0F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Over 65,000 new followers across all platforms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Instagram fastest-growing platform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Generated 272,145 </a:t>
            </a:r>
            <a:r>
              <a:rPr lang="en-US" sz="2400" dirty="0" smtClean="0"/>
              <a:t>website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1.6 million minutes of video </a:t>
            </a:r>
            <a:r>
              <a:rPr lang="en-US" sz="2400" dirty="0" smtClean="0"/>
              <a:t>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Over 1 million engagements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625 million impressions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2404996"/>
            <a:ext cx="3270421" cy="38293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376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grant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8159" y="2239868"/>
            <a:ext cx="4641305" cy="4206240"/>
          </a:xfrm>
        </p:spPr>
        <p:txBody>
          <a:bodyPr/>
          <a:lstStyle/>
          <a:p>
            <a:r>
              <a:rPr lang="en-US" sz="2400" dirty="0" smtClean="0"/>
              <a:t>Over $1.6 million in grants awarded in 2018</a:t>
            </a:r>
          </a:p>
          <a:p>
            <a:r>
              <a:rPr lang="en-US" sz="2400" dirty="0"/>
              <a:t>Marketing, events, and sports/meetings programs</a:t>
            </a:r>
          </a:p>
          <a:p>
            <a:r>
              <a:rPr lang="en-US" sz="2400" dirty="0" smtClean="0"/>
              <a:t>Programs simplified and flexible</a:t>
            </a:r>
          </a:p>
          <a:p>
            <a:r>
              <a:rPr lang="en-US" sz="2400" dirty="0" smtClean="0"/>
              <a:t>Over 120 organization grants</a:t>
            </a:r>
          </a:p>
          <a:p>
            <a:r>
              <a:rPr lang="en-US" sz="2400" dirty="0" smtClean="0"/>
              <a:t>48% of  marketing applications and awards were for greater Minnesota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20" y="2446637"/>
            <a:ext cx="5114139" cy="238073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3367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Agency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258815"/>
            <a:ext cx="5206119" cy="4206240"/>
          </a:xfrm>
        </p:spPr>
        <p:txBody>
          <a:bodyPr>
            <a:normAutofit/>
          </a:bodyPr>
          <a:lstStyle/>
          <a:p>
            <a:r>
              <a:rPr lang="en-US" dirty="0"/>
              <a:t>Separate Non-Cabinet Agency</a:t>
            </a:r>
          </a:p>
          <a:p>
            <a:r>
              <a:rPr lang="en-US" dirty="0"/>
              <a:t>Approximately 46.5 </a:t>
            </a:r>
            <a:r>
              <a:rPr lang="en-US" dirty="0" smtClean="0"/>
              <a:t>Full-Time </a:t>
            </a:r>
            <a:r>
              <a:rPr lang="en-US" dirty="0"/>
              <a:t>Equivalents</a:t>
            </a:r>
          </a:p>
          <a:p>
            <a:r>
              <a:rPr lang="en-US" dirty="0"/>
              <a:t>Offices in Brainerd, Duluth, Thief River Falls, </a:t>
            </a:r>
            <a:r>
              <a:rPr lang="en-US" dirty="0" smtClean="0"/>
              <a:t>Medford and </a:t>
            </a:r>
            <a:r>
              <a:rPr lang="en-US" dirty="0"/>
              <a:t>St. Paul</a:t>
            </a:r>
          </a:p>
          <a:p>
            <a:r>
              <a:rPr lang="en-US" dirty="0"/>
              <a:t>Six Staffed </a:t>
            </a:r>
            <a:r>
              <a:rPr lang="en-US" dirty="0" smtClean="0"/>
              <a:t>Welcome Centers</a:t>
            </a:r>
            <a:endParaRPr lang="en-US" dirty="0"/>
          </a:p>
          <a:p>
            <a:r>
              <a:rPr lang="en-US" dirty="0" smtClean="0"/>
              <a:t>Guided </a:t>
            </a:r>
            <a:r>
              <a:rPr lang="en-US" dirty="0"/>
              <a:t>By </a:t>
            </a:r>
            <a:r>
              <a:rPr lang="en-US" dirty="0" smtClean="0"/>
              <a:t>28-Member Advisory Council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18" y="2332955"/>
            <a:ext cx="2987001" cy="390061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6110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Events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559" y="2498100"/>
            <a:ext cx="4642224" cy="4206240"/>
          </a:xfrm>
        </p:spPr>
        <p:txBody>
          <a:bodyPr/>
          <a:lstStyle/>
          <a:p>
            <a:r>
              <a:rPr lang="en-US" sz="2400" dirty="0" smtClean="0"/>
              <a:t>Highly successful and in-demand</a:t>
            </a:r>
          </a:p>
          <a:p>
            <a:r>
              <a:rPr lang="en-US" sz="2400" dirty="0" smtClean="0"/>
              <a:t>$900k for special events grants awarded by July 2018 </a:t>
            </a:r>
          </a:p>
          <a:p>
            <a:r>
              <a:rPr lang="en-US" sz="2400" dirty="0" smtClean="0"/>
              <a:t>$248,000 for 9 events in greater Minnesota </a:t>
            </a:r>
          </a:p>
          <a:p>
            <a:r>
              <a:rPr lang="en-US" sz="2400" dirty="0" smtClean="0"/>
              <a:t>$651,000 for 10 events in 7-county metro area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95" y="2498100"/>
            <a:ext cx="4744825" cy="308256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42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International Marketing 2018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275631"/>
            <a:ext cx="4629470" cy="4206240"/>
          </a:xfrm>
        </p:spPr>
        <p:txBody>
          <a:bodyPr/>
          <a:lstStyle/>
          <a:p>
            <a:r>
              <a:rPr lang="en-US" dirty="0" smtClean="0"/>
              <a:t>International travel expected to grow to 21% from 2015 to 2021</a:t>
            </a:r>
          </a:p>
          <a:p>
            <a:r>
              <a:rPr lang="en-US" dirty="0" smtClean="0"/>
              <a:t>Three new international flights in 2019 – Seoul, Dublin, Beijing</a:t>
            </a:r>
          </a:p>
          <a:p>
            <a:r>
              <a:rPr lang="en-US" dirty="0" smtClean="0"/>
              <a:t>2017 MSP international arrivals passengers 1,112,488</a:t>
            </a:r>
          </a:p>
          <a:p>
            <a:r>
              <a:rPr lang="en-US" dirty="0" smtClean="0"/>
              <a:t>Explore Minnesota international strategy focused – consumer &amp; media based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971" y="2554663"/>
            <a:ext cx="4596576" cy="307313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8713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Welcome centers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369" y="2338309"/>
            <a:ext cx="5330180" cy="40276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11 state and partnership centers</a:t>
            </a:r>
          </a:p>
          <a:p>
            <a:r>
              <a:rPr lang="en-US" sz="2400" dirty="0" smtClean="0"/>
              <a:t>Mall of America and MSP Airport  Partnerships</a:t>
            </a:r>
          </a:p>
          <a:p>
            <a:r>
              <a:rPr lang="en-US" sz="2400" dirty="0" smtClean="0"/>
              <a:t>52 Affiliate welcome centers</a:t>
            </a:r>
          </a:p>
          <a:p>
            <a:r>
              <a:rPr lang="en-US" sz="2400" dirty="0" smtClean="0"/>
              <a:t>Nearly 4 million customers served in 2018</a:t>
            </a:r>
          </a:p>
          <a:p>
            <a:r>
              <a:rPr lang="en-US" sz="2400" dirty="0" smtClean="0"/>
              <a:t>Increase of 25% over 2017</a:t>
            </a:r>
          </a:p>
          <a:p>
            <a:r>
              <a:rPr lang="en-US" sz="2400" dirty="0" smtClean="0"/>
              <a:t>MN Sportsmen’s Show and Northwest Sport Show in 2018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017" y="2338309"/>
            <a:ext cx="3276962" cy="35970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2399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Customer/Industry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1416" y="2234101"/>
            <a:ext cx="5151944" cy="420624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Customer Service Scores – Average 3.8 out of 4when asked if satisfied with service received via phone, mail, live chat, and at Welcome Centers</a:t>
            </a:r>
          </a:p>
          <a:p>
            <a:r>
              <a:rPr lang="en-US" sz="2400" dirty="0" smtClean="0"/>
              <a:t>Industry Satisfaction Scores – 87% positive industry ratings from most recent industry satisfaction survey</a:t>
            </a:r>
          </a:p>
          <a:p>
            <a:r>
              <a:rPr lang="en-US" sz="2400" dirty="0" smtClean="0"/>
              <a:t>Industry Listening Sessions planned for 2019 to assist with strategic planning for 2020/2021 calendar year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29" y="2580410"/>
            <a:ext cx="4730770" cy="313664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2069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Match report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325" y="2435982"/>
            <a:ext cx="9783763" cy="335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6376" y="2570205"/>
            <a:ext cx="1977081" cy="247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9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Incremental impacts due to advertising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967785"/>
              </p:ext>
            </p:extLst>
          </p:nvPr>
        </p:nvGraphicFramePr>
        <p:xfrm>
          <a:off x="2360814" y="2960947"/>
          <a:ext cx="7464830" cy="2201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0224"/>
                <a:gridCol w="2654606"/>
              </a:tblGrid>
              <a:tr h="7483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 Trips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3.5M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7320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 Visitor Spending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$415.5M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7208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 Taxes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$40.7M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00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Bottom line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681" y="2781300"/>
            <a:ext cx="9163050" cy="2667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13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Setting Stage for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3708" y="2502528"/>
            <a:ext cx="4870681" cy="4100572"/>
          </a:xfrm>
        </p:spPr>
        <p:txBody>
          <a:bodyPr/>
          <a:lstStyle/>
          <a:p>
            <a:r>
              <a:rPr lang="en-US" dirty="0" smtClean="0"/>
              <a:t>New staff, new energy, new partners</a:t>
            </a:r>
          </a:p>
          <a:p>
            <a:r>
              <a:rPr lang="en-US" dirty="0" smtClean="0"/>
              <a:t>Web audit for best-in-class website</a:t>
            </a:r>
          </a:p>
          <a:p>
            <a:r>
              <a:rPr lang="en-US" dirty="0" smtClean="0"/>
              <a:t>Ad agency review to be the best </a:t>
            </a:r>
          </a:p>
          <a:p>
            <a:r>
              <a:rPr lang="en-US" dirty="0" smtClean="0"/>
              <a:t>New creative campaign </a:t>
            </a:r>
          </a:p>
          <a:p>
            <a:r>
              <a:rPr lang="en-US" dirty="0" smtClean="0"/>
              <a:t>New media strategy </a:t>
            </a:r>
          </a:p>
          <a:p>
            <a:r>
              <a:rPr lang="en-US" dirty="0" smtClean="0"/>
              <a:t>Build on our success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0" y="2502528"/>
            <a:ext cx="4526543" cy="274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43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2019 Industry Listening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08243"/>
            <a:ext cx="5354400" cy="420624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Tour throughout the state in early 2019</a:t>
            </a:r>
          </a:p>
          <a:p>
            <a:pPr lvl="1"/>
            <a:r>
              <a:rPr lang="en-US" dirty="0" smtClean="0"/>
              <a:t>Sessions in all five regions</a:t>
            </a:r>
          </a:p>
          <a:p>
            <a:pPr lvl="1"/>
            <a:r>
              <a:rPr lang="en-US" dirty="0" smtClean="0"/>
              <a:t>Bureaus, attractions, businesses, individuals</a:t>
            </a:r>
          </a:p>
          <a:p>
            <a:pPr lvl="1"/>
            <a:r>
              <a:rPr lang="en-US" dirty="0" smtClean="0"/>
              <a:t>Leading to 2020-2021 Strategic Plan</a:t>
            </a:r>
          </a:p>
          <a:p>
            <a:pPr lvl="1"/>
            <a:r>
              <a:rPr lang="en-US" dirty="0" smtClean="0"/>
              <a:t>Commitment to conduct on annual basis</a:t>
            </a:r>
          </a:p>
          <a:p>
            <a:pPr marL="228600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55" y="2579309"/>
            <a:ext cx="4432280" cy="278352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735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Tourism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23069"/>
            <a:ext cx="4275243" cy="4206240"/>
          </a:xfrm>
        </p:spPr>
        <p:txBody>
          <a:bodyPr/>
          <a:lstStyle/>
          <a:p>
            <a:r>
              <a:rPr lang="en-US" dirty="0" smtClean="0"/>
              <a:t>2018 was a great year for Minnesota tourism</a:t>
            </a:r>
          </a:p>
          <a:p>
            <a:r>
              <a:rPr lang="en-US" dirty="0" smtClean="0"/>
              <a:t>Next year promises to be even better: New campaign, new creative, new strategy, new tools, and measured results</a:t>
            </a:r>
          </a:p>
          <a:p>
            <a:r>
              <a:rPr lang="en-US" dirty="0" smtClean="0"/>
              <a:t>Cereal box – Impact of travel in counties through the state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551576"/>
              </p:ext>
            </p:extLst>
          </p:nvPr>
        </p:nvGraphicFramePr>
        <p:xfrm>
          <a:off x="6774873" y="2157707"/>
          <a:ext cx="3345627" cy="437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Acrobat Document" r:id="rId3" imgW="6429164" imgH="8401050" progId="Acrobat.Document.DC">
                  <p:embed/>
                </p:oleObj>
              </mc:Choice>
              <mc:Fallback>
                <p:oleObj name="Acrobat Document" r:id="rId3" imgW="6429164" imgH="84010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4873" y="2157707"/>
                        <a:ext cx="3345627" cy="4371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256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Organizational structure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7" y="1945639"/>
            <a:ext cx="7198723" cy="47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44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2631" y="479061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cs typeface="Brandon Grotesque Bold"/>
                <a:hlinkClick r:id="rId2"/>
              </a:rPr>
              <a:t>John.edman@state.mn.us</a:t>
            </a:r>
            <a:endParaRPr lang="en-US" sz="3200" b="1" dirty="0" smtClean="0">
              <a:solidFill>
                <a:prstClr val="white"/>
              </a:solidFill>
              <a:cs typeface="Brandon Grotesque Bold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cs typeface="Brandon Grotesque Bold"/>
              </a:rPr>
              <a:t>651-757-1844</a:t>
            </a:r>
            <a:endParaRPr lang="en-US" dirty="0">
              <a:solidFill>
                <a:prstClr val="white"/>
              </a:solidFill>
              <a:cs typeface="Brandon Grotesque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03" y="2520778"/>
            <a:ext cx="6732981" cy="1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Strategic Imperatives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45" y="2318886"/>
            <a:ext cx="4331106" cy="4206240"/>
          </a:xfrm>
        </p:spPr>
        <p:txBody>
          <a:bodyPr/>
          <a:lstStyle/>
          <a:p>
            <a:r>
              <a:rPr lang="en-US" dirty="0"/>
              <a:t>Drive Sustainable Economic Growth </a:t>
            </a:r>
            <a:endParaRPr lang="en-US" dirty="0" smtClean="0"/>
          </a:p>
          <a:p>
            <a:r>
              <a:rPr lang="en-US" dirty="0" smtClean="0"/>
              <a:t>Create </a:t>
            </a:r>
            <a:r>
              <a:rPr lang="en-US" dirty="0"/>
              <a:t>Innovative Marketing &amp; Brand Awareness </a:t>
            </a:r>
            <a:endParaRPr lang="en-US" dirty="0" smtClean="0"/>
          </a:p>
          <a:p>
            <a:r>
              <a:rPr lang="en-US" dirty="0" smtClean="0"/>
              <a:t>Increase </a:t>
            </a:r>
            <a:r>
              <a:rPr lang="en-US" dirty="0"/>
              <a:t>Consumer Reach &amp; Engagement </a:t>
            </a:r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/>
              <a:t>Personalized Service </a:t>
            </a:r>
            <a:endParaRPr lang="en-US" dirty="0" smtClean="0"/>
          </a:p>
          <a:p>
            <a:r>
              <a:rPr lang="en-US" dirty="0" smtClean="0"/>
              <a:t>Enhance </a:t>
            </a:r>
            <a:r>
              <a:rPr lang="en-US" dirty="0"/>
              <a:t>Stakeholder Collaboration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404611"/>
            <a:ext cx="4595724" cy="3657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3685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Drive Economic vitality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448286"/>
            <a:ext cx="4497665" cy="4206240"/>
          </a:xfrm>
        </p:spPr>
        <p:txBody>
          <a:bodyPr>
            <a:normAutofit/>
          </a:bodyPr>
          <a:lstStyle/>
          <a:p>
            <a:r>
              <a:rPr lang="en-US" dirty="0" smtClean="0"/>
              <a:t>Grow </a:t>
            </a:r>
            <a:r>
              <a:rPr lang="en-US" dirty="0"/>
              <a:t>gross leisure and hospitality sales to $17.2 billion* </a:t>
            </a:r>
            <a:endParaRPr lang="en-US" dirty="0" smtClean="0"/>
          </a:p>
          <a:p>
            <a:r>
              <a:rPr lang="en-US" dirty="0" smtClean="0"/>
              <a:t>Grow </a:t>
            </a:r>
            <a:r>
              <a:rPr lang="en-US" dirty="0"/>
              <a:t>leisure and hospitality jobs to 280,000* </a:t>
            </a:r>
            <a:endParaRPr lang="en-US" dirty="0" smtClean="0"/>
          </a:p>
          <a:p>
            <a:r>
              <a:rPr lang="en-US" dirty="0" smtClean="0"/>
              <a:t>Grow </a:t>
            </a:r>
            <a:r>
              <a:rPr lang="en-US" dirty="0"/>
              <a:t>leisure and hospitality sales tax revenue to $1.1 billion*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 algn="r">
              <a:buNone/>
            </a:pPr>
            <a:r>
              <a:rPr lang="en-US" sz="1200" dirty="0" smtClean="0"/>
              <a:t>*</a:t>
            </a:r>
            <a:r>
              <a:rPr lang="en-US" sz="1200" dirty="0"/>
              <a:t>projections through 2019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908" y="2537254"/>
            <a:ext cx="4616725" cy="306550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156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Create Innovative </a:t>
            </a:r>
            <a:r>
              <a:rPr lang="en-US" dirty="0" smtClean="0"/>
              <a:t>Advertising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025" y="2267052"/>
            <a:ext cx="4078437" cy="4206240"/>
          </a:xfrm>
        </p:spPr>
        <p:txBody>
          <a:bodyPr>
            <a:normAutofit/>
          </a:bodyPr>
          <a:lstStyle/>
          <a:p>
            <a:r>
              <a:rPr lang="en-US" dirty="0" smtClean="0"/>
              <a:t>Achieve </a:t>
            </a:r>
            <a:r>
              <a:rPr lang="en-US" dirty="0"/>
              <a:t>7-to-1 return on investment of our advertising *</a:t>
            </a:r>
            <a:endParaRPr lang="en-US" dirty="0" smtClean="0"/>
          </a:p>
          <a:p>
            <a:r>
              <a:rPr lang="en-US" dirty="0" smtClean="0"/>
              <a:t>Generate </a:t>
            </a:r>
            <a:r>
              <a:rPr lang="en-US" dirty="0"/>
              <a:t>annual incremental traveler spending of $390 million* </a:t>
            </a:r>
            <a:endParaRPr lang="en-US" dirty="0" smtClean="0"/>
          </a:p>
          <a:p>
            <a:r>
              <a:rPr lang="en-US" dirty="0" smtClean="0"/>
              <a:t>Achieve </a:t>
            </a:r>
            <a:r>
              <a:rPr lang="en-US" dirty="0"/>
              <a:t>annual incremental visitation of 3.5 million* </a:t>
            </a:r>
            <a:endParaRPr lang="en-US" dirty="0" smtClean="0"/>
          </a:p>
          <a:p>
            <a:endParaRPr lang="en-US" dirty="0"/>
          </a:p>
          <a:p>
            <a:pPr marL="0" indent="0" algn="r">
              <a:buNone/>
            </a:pPr>
            <a:r>
              <a:rPr lang="en-US" sz="1200" dirty="0" smtClean="0"/>
              <a:t>*</a:t>
            </a:r>
            <a:r>
              <a:rPr lang="en-US" sz="1200" dirty="0"/>
              <a:t>projected direct results of our advertising campaign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21" y="2267052"/>
            <a:ext cx="2944628" cy="393192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3189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Increase Consumer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400" y="2341193"/>
            <a:ext cx="3797449" cy="4206240"/>
          </a:xfrm>
        </p:spPr>
        <p:txBody>
          <a:bodyPr/>
          <a:lstStyle/>
          <a:p>
            <a:r>
              <a:rPr lang="en-US" dirty="0"/>
              <a:t>Drive 4.5 million visits annually to </a:t>
            </a:r>
            <a:r>
              <a:rPr lang="en-US" dirty="0" smtClean="0"/>
              <a:t>exploreminnesota.com </a:t>
            </a:r>
          </a:p>
          <a:p>
            <a:r>
              <a:rPr lang="en-US" dirty="0" smtClean="0"/>
              <a:t>Inspire </a:t>
            </a:r>
            <a:r>
              <a:rPr lang="en-US" dirty="0"/>
              <a:t>250,000 uses of #OnlyinMN on social media annually </a:t>
            </a:r>
            <a:endParaRPr lang="en-US" dirty="0" smtClean="0"/>
          </a:p>
          <a:p>
            <a:r>
              <a:rPr lang="en-US" dirty="0" smtClean="0"/>
              <a:t>Increase </a:t>
            </a:r>
            <a:r>
              <a:rPr lang="en-US" dirty="0"/>
              <a:t>email subscriptions by 50,000 annually </a:t>
            </a:r>
            <a:endParaRPr lang="en-US" dirty="0" smtClean="0"/>
          </a:p>
          <a:p>
            <a:r>
              <a:rPr lang="en-US" dirty="0" smtClean="0"/>
              <a:t>Increase </a:t>
            </a:r>
            <a:r>
              <a:rPr lang="en-US" dirty="0"/>
              <a:t>earned media impressions by 250 </a:t>
            </a:r>
            <a:r>
              <a:rPr lang="en-US" dirty="0" smtClean="0"/>
              <a:t>million annually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628" y="2487827"/>
            <a:ext cx="4532732" cy="30369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10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Provide Personalized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24717"/>
            <a:ext cx="4571805" cy="4206240"/>
          </a:xfrm>
        </p:spPr>
        <p:txBody>
          <a:bodyPr/>
          <a:lstStyle/>
          <a:p>
            <a:r>
              <a:rPr lang="en-US" dirty="0"/>
              <a:t>Provide personalized service to 3.2 million customers annually </a:t>
            </a:r>
            <a:endParaRPr lang="en-US" dirty="0" smtClean="0"/>
          </a:p>
          <a:p>
            <a:r>
              <a:rPr lang="en-US" dirty="0" smtClean="0"/>
              <a:t>Make </a:t>
            </a:r>
            <a:r>
              <a:rPr lang="en-US" dirty="0"/>
              <a:t>information readily available in the customers’ preferred format </a:t>
            </a:r>
            <a:endParaRPr lang="en-US" dirty="0" smtClean="0"/>
          </a:p>
          <a:p>
            <a:r>
              <a:rPr lang="en-US" dirty="0" smtClean="0"/>
              <a:t>Achieve </a:t>
            </a:r>
            <a:r>
              <a:rPr lang="en-US" dirty="0"/>
              <a:t>positive customer satisfaction levels of 3.75/4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516" y="2388973"/>
            <a:ext cx="3421360" cy="340982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1699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847</Words>
  <Application>Microsoft Office PowerPoint</Application>
  <PresentationFormat>Widescreen</PresentationFormat>
  <Paragraphs>149</Paragraphs>
  <Slides>40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Brandon Grotesque Bold</vt:lpstr>
      <vt:lpstr>Calibri</vt:lpstr>
      <vt:lpstr>Corbel</vt:lpstr>
      <vt:lpstr>Wingdings</vt:lpstr>
      <vt:lpstr>Banded</vt:lpstr>
      <vt:lpstr>Acrobat Document</vt:lpstr>
      <vt:lpstr>PowerPoint Presentation</vt:lpstr>
      <vt:lpstr>Explore Minnesota Mission</vt:lpstr>
      <vt:lpstr>Agency overview</vt:lpstr>
      <vt:lpstr>Organizational structure</vt:lpstr>
      <vt:lpstr>Strategic Imperatives</vt:lpstr>
      <vt:lpstr>Drive Economic vitality</vt:lpstr>
      <vt:lpstr>Create Innovative Advertising</vt:lpstr>
      <vt:lpstr>Increase Consumer Reach</vt:lpstr>
      <vt:lpstr>Provide Personalized Service</vt:lpstr>
      <vt:lpstr>Enhance Stakeholder collaboration</vt:lpstr>
      <vt:lpstr>FY 18/19 Budget</vt:lpstr>
      <vt:lpstr>Explore Minnesota Budget History</vt:lpstr>
      <vt:lpstr>Travel budgets of Minnesota  and competitors, fy  1973 -2018</vt:lpstr>
      <vt:lpstr>State Tourism Office Budgets in U.S.</vt:lpstr>
      <vt:lpstr>Leisure and Hospitality Gross Sales*</vt:lpstr>
      <vt:lpstr>Leisure and Hospitality state sales tax*</vt:lpstr>
      <vt:lpstr>Leisure and Hospitality Jobs*</vt:lpstr>
      <vt:lpstr>Current Financial Health*</vt:lpstr>
      <vt:lpstr>Spring/Summer 2018</vt:lpstr>
      <vt:lpstr>Media breakouts</vt:lpstr>
      <vt:lpstr>Delivering Broadcast via digital</vt:lpstr>
      <vt:lpstr>National and Regional Print</vt:lpstr>
      <vt:lpstr>Out-of-Home</vt:lpstr>
      <vt:lpstr>Television</vt:lpstr>
      <vt:lpstr>Embracing diversity in Minnesota</vt:lpstr>
      <vt:lpstr>FY18 Media results</vt:lpstr>
      <vt:lpstr>2018 website stats</vt:lpstr>
      <vt:lpstr>Social Media in 2018</vt:lpstr>
      <vt:lpstr>2018 grant programs</vt:lpstr>
      <vt:lpstr>2018 Events program</vt:lpstr>
      <vt:lpstr>International Marketing 2018 </vt:lpstr>
      <vt:lpstr>Welcome centers 2018</vt:lpstr>
      <vt:lpstr>Customer/Industry satisfaction</vt:lpstr>
      <vt:lpstr>Match report</vt:lpstr>
      <vt:lpstr>Incremental impacts due to advertising</vt:lpstr>
      <vt:lpstr>Bottom line 2018</vt:lpstr>
      <vt:lpstr>Setting Stage for 2019</vt:lpstr>
      <vt:lpstr>2019 Industry Listening sessions</vt:lpstr>
      <vt:lpstr>Tourism Works</vt:lpstr>
      <vt:lpstr>PowerPoint Presentation</vt:lpstr>
    </vt:vector>
  </TitlesOfParts>
  <Company>DEED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Edman, John (TOUR)</dc:creator>
  <cp:lastModifiedBy>Lindquist, Peggy (TOUR)</cp:lastModifiedBy>
  <cp:revision>57</cp:revision>
  <cp:lastPrinted>2019-01-25T21:09:49Z</cp:lastPrinted>
  <dcterms:created xsi:type="dcterms:W3CDTF">2019-01-10T19:43:11Z</dcterms:created>
  <dcterms:modified xsi:type="dcterms:W3CDTF">2019-01-28T19:17:40Z</dcterms:modified>
</cp:coreProperties>
</file>