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10"/>
  </p:notesMasterIdLst>
  <p:sldIdLst>
    <p:sldId id="262" r:id="rId2"/>
    <p:sldId id="257" r:id="rId3"/>
    <p:sldId id="266" r:id="rId4"/>
    <p:sldId id="263" r:id="rId5"/>
    <p:sldId id="268" r:id="rId6"/>
    <p:sldId id="264" r:id="rId7"/>
    <p:sldId id="258" r:id="rId8"/>
    <p:sldId id="265" r:id="rId9"/>
  </p:sldIdLst>
  <p:sldSz cx="9144000" cy="6858000" type="screen4x3"/>
  <p:notesSz cx="7010400"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8265" autoAdjust="0"/>
    <p:restoredTop sz="60045" autoAdjust="0"/>
  </p:normalViewPr>
  <p:slideViewPr>
    <p:cSldViewPr snapToGrid="0">
      <p:cViewPr varScale="1">
        <p:scale>
          <a:sx n="58" d="100"/>
          <a:sy n="58" d="100"/>
        </p:scale>
        <p:origin x="1589"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D07A26FB-E067-4049-A215-3B7A98110653}" type="datetimeFigureOut">
              <a:rPr lang="en-US" smtClean="0"/>
              <a:t>3/23/2018</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A2D1C04A-EAD4-42A3-A168-06FDFE62BC41}" type="slidenum">
              <a:rPr lang="en-US" smtClean="0"/>
              <a:t>‹#›</a:t>
            </a:fld>
            <a:endParaRPr lang="en-US"/>
          </a:p>
        </p:txBody>
      </p:sp>
    </p:spTree>
    <p:extLst>
      <p:ext uri="{BB962C8B-B14F-4D97-AF65-F5344CB8AC3E}">
        <p14:creationId xmlns:p14="http://schemas.microsoft.com/office/powerpoint/2010/main" val="2204115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Good morning and thank you for the opportunity to be here today representing the League of Minnesota Cities.  My name is Laura Kushner and I’m the HR Director for the League.</a:t>
            </a:r>
          </a:p>
          <a:p>
            <a:endParaRPr lang="en-US" dirty="0"/>
          </a:p>
          <a:p>
            <a:r>
              <a:rPr lang="en-US" dirty="0"/>
              <a:t>From what I’ve seen and heard, you have had a lot of great testimony on sexual harassment prevention and my understanding is that you are looking for ideas and action steps you might consider taking so I’m going to just focus on a few key best practices and some possible action steps I’ve heard about.</a:t>
            </a:r>
          </a:p>
          <a:p>
            <a:endParaRPr lang="en-US" dirty="0"/>
          </a:p>
          <a:p>
            <a:r>
              <a:rPr lang="en-US" dirty="0"/>
              <a:t>League is actively working on updating our resources for cities.  I’ve sent a link to our webpage to Meagan Rice.  I’ve also included a copy of our “Tip Sheet on Addressing Harassment from Non-Employees.”  As we develop more resources, we will update the web page.</a:t>
            </a:r>
          </a:p>
        </p:txBody>
      </p:sp>
      <p:sp>
        <p:nvSpPr>
          <p:cNvPr id="4" name="Slide Number Placeholder 3"/>
          <p:cNvSpPr>
            <a:spLocks noGrp="1"/>
          </p:cNvSpPr>
          <p:nvPr>
            <p:ph type="sldNum" sz="quarter" idx="10"/>
          </p:nvPr>
        </p:nvSpPr>
        <p:spPr/>
        <p:txBody>
          <a:bodyPr/>
          <a:lstStyle/>
          <a:p>
            <a:fld id="{A2D1C04A-EAD4-42A3-A168-06FDFE62BC41}" type="slidenum">
              <a:rPr lang="en-US" smtClean="0"/>
              <a:t>1</a:t>
            </a:fld>
            <a:endParaRPr lang="en-US"/>
          </a:p>
        </p:txBody>
      </p:sp>
    </p:spTree>
    <p:extLst>
      <p:ext uri="{BB962C8B-B14F-4D97-AF65-F5344CB8AC3E}">
        <p14:creationId xmlns:p14="http://schemas.microsoft.com/office/powerpoint/2010/main" val="19100587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you get this one down, I think it almost takes care of everything else.   </a:t>
            </a:r>
          </a:p>
          <a:p>
            <a:endParaRPr lang="en-US" dirty="0"/>
          </a:p>
          <a:p>
            <a:r>
              <a:rPr lang="en-US" dirty="0"/>
              <a:t>Top leaders need to set the tone for everyone else.   Leaders are the “cool kids” from high school; people tend to act in the same way the leaders do.  These are some key messages to send to leaders either through training or meetings or written communications or just by setting the example.</a:t>
            </a:r>
          </a:p>
          <a:p>
            <a:endParaRPr lang="en-US" dirty="0"/>
          </a:p>
          <a:p>
            <a:r>
              <a:rPr lang="en-US" dirty="0"/>
              <a:t>If you need an example of how to change workplace culture around gender issues, I think the lesson from the female Obama staffers is a good one.  They developed a technique called “Amplification” to make sure the good ideas of female staffers were given the credit they deserved.  It’s a great example of how you can change a work culture through your own actions.</a:t>
            </a:r>
          </a:p>
          <a:p>
            <a:endParaRPr lang="en-US" dirty="0"/>
          </a:p>
          <a:p>
            <a:r>
              <a:rPr lang="en-US" dirty="0"/>
              <a:t>.</a:t>
            </a:r>
          </a:p>
        </p:txBody>
      </p:sp>
      <p:sp>
        <p:nvSpPr>
          <p:cNvPr id="4" name="Slide Number Placeholder 3"/>
          <p:cNvSpPr>
            <a:spLocks noGrp="1"/>
          </p:cNvSpPr>
          <p:nvPr>
            <p:ph type="sldNum" sz="quarter" idx="10"/>
          </p:nvPr>
        </p:nvSpPr>
        <p:spPr/>
        <p:txBody>
          <a:bodyPr/>
          <a:lstStyle/>
          <a:p>
            <a:fld id="{A2D1C04A-EAD4-42A3-A168-06FDFE62BC41}" type="slidenum">
              <a:rPr lang="en-US" smtClean="0"/>
              <a:t>2</a:t>
            </a:fld>
            <a:endParaRPr lang="en-US"/>
          </a:p>
        </p:txBody>
      </p:sp>
    </p:spTree>
    <p:extLst>
      <p:ext uri="{BB962C8B-B14F-4D97-AF65-F5344CB8AC3E}">
        <p14:creationId xmlns:p14="http://schemas.microsoft.com/office/powerpoint/2010/main" val="3020335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LMC sexual harassment prevention webpage has a video of some elected officials and city administrators talking about setting the example and promoting a respectful workplace. The video is called “It’s On All of Us.”</a:t>
            </a:r>
          </a:p>
          <a:p>
            <a:endParaRPr lang="en-US" dirty="0"/>
          </a:p>
          <a:p>
            <a:r>
              <a:rPr lang="en-US" dirty="0"/>
              <a:t>In addition to the video clip, our web page has a Model Resolution for our elected officials to pass stating that their city supports and promotes a respectful workplace.</a:t>
            </a:r>
          </a:p>
          <a:p>
            <a:endParaRPr lang="en-US" dirty="0"/>
          </a:p>
          <a:p>
            <a:r>
              <a:rPr lang="en-US" dirty="0"/>
              <a:t>If the leaders attend respectful workplace training, participate and take it seriously, others will too.  </a:t>
            </a:r>
          </a:p>
          <a:p>
            <a:endParaRPr lang="en-US" dirty="0"/>
          </a:p>
          <a:p>
            <a:r>
              <a:rPr lang="en-US" dirty="0"/>
              <a:t>If they talk openly about harassment and make it clear it won’t be tolerated, others will follow that lead.  </a:t>
            </a:r>
          </a:p>
          <a:p>
            <a:endParaRPr lang="en-US" dirty="0"/>
          </a:p>
          <a:p>
            <a:r>
              <a:rPr lang="en-US" dirty="0"/>
              <a:t>IF they shut down inappropriate behavior and make sure it is not rewarded with laughter or ignored but instead dealt with, others will too.  </a:t>
            </a:r>
          </a:p>
          <a:p>
            <a:endParaRPr lang="en-US" dirty="0"/>
          </a:p>
        </p:txBody>
      </p:sp>
      <p:sp>
        <p:nvSpPr>
          <p:cNvPr id="4" name="Slide Number Placeholder 3"/>
          <p:cNvSpPr>
            <a:spLocks noGrp="1"/>
          </p:cNvSpPr>
          <p:nvPr>
            <p:ph type="sldNum" sz="quarter" idx="10"/>
          </p:nvPr>
        </p:nvSpPr>
        <p:spPr/>
        <p:txBody>
          <a:bodyPr/>
          <a:lstStyle/>
          <a:p>
            <a:fld id="{A2D1C04A-EAD4-42A3-A168-06FDFE62BC41}" type="slidenum">
              <a:rPr lang="en-US" smtClean="0"/>
              <a:t>3</a:t>
            </a:fld>
            <a:endParaRPr lang="en-US"/>
          </a:p>
        </p:txBody>
      </p:sp>
    </p:spTree>
    <p:extLst>
      <p:ext uri="{BB962C8B-B14F-4D97-AF65-F5344CB8AC3E}">
        <p14:creationId xmlns:p14="http://schemas.microsoft.com/office/powerpoint/2010/main" val="77429064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The complaint process and the policy itself should be user-friendly.  One great idea is a “one-stop shop” web page devoted to the topic for your employees.</a:t>
            </a:r>
          </a:p>
          <a:p>
            <a:endParaRPr lang="en-US" dirty="0"/>
          </a:p>
          <a:p>
            <a:r>
              <a:rPr lang="en-US" dirty="0"/>
              <a:t>Policy should include several avenues to report a problem.  Not just the HR Department,  Not just your supervisor.  Maybe any member of management.  Maybe an anonymous tip line.  I say maybe because it worries me how those tips will be investigated; something to think carefully about.</a:t>
            </a:r>
          </a:p>
          <a:p>
            <a:endParaRPr lang="en-US" dirty="0"/>
          </a:p>
          <a:p>
            <a:r>
              <a:rPr lang="en-US" dirty="0"/>
              <a:t>I’ve begun to see policies published in conference brochures and posted conspicuously in organizations.  That is great and really sends  a message.</a:t>
            </a:r>
          </a:p>
          <a:p>
            <a:endParaRPr lang="en-US" dirty="0"/>
          </a:p>
        </p:txBody>
      </p:sp>
      <p:sp>
        <p:nvSpPr>
          <p:cNvPr id="4" name="Slide Number Placeholder 3"/>
          <p:cNvSpPr>
            <a:spLocks noGrp="1"/>
          </p:cNvSpPr>
          <p:nvPr>
            <p:ph type="sldNum" sz="quarter" idx="10"/>
          </p:nvPr>
        </p:nvSpPr>
        <p:spPr/>
        <p:txBody>
          <a:bodyPr/>
          <a:lstStyle/>
          <a:p>
            <a:fld id="{A2D1C04A-EAD4-42A3-A168-06FDFE62BC41}" type="slidenum">
              <a:rPr lang="en-US" smtClean="0"/>
              <a:t>4</a:t>
            </a:fld>
            <a:endParaRPr lang="en-US"/>
          </a:p>
        </p:txBody>
      </p:sp>
    </p:spTree>
    <p:extLst>
      <p:ext uri="{BB962C8B-B14F-4D97-AF65-F5344CB8AC3E}">
        <p14:creationId xmlns:p14="http://schemas.microsoft.com/office/powerpoint/2010/main" val="15389142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r>
              <a:rPr lang="en-US" dirty="0"/>
              <a:t>Maybe one of the most important items is a prompt and effective investigation with steps that resolve the problem.  Prompt can be difficult; but setting an expectation that investigating complaints is a top priority for HR and managers will help make that happen.</a:t>
            </a:r>
          </a:p>
          <a:p>
            <a:endParaRPr lang="en-US" dirty="0"/>
          </a:p>
          <a:p>
            <a:r>
              <a:rPr lang="en-US" dirty="0"/>
              <a:t>Retaliation is also a key issue.  Not everyone knows that retaliation is not okay or even what it is.  Providing examples in your policies:</a:t>
            </a:r>
          </a:p>
          <a:p>
            <a:r>
              <a:rPr lang="en-US" dirty="0"/>
              <a:t>	changing a work shift or assignment</a:t>
            </a:r>
          </a:p>
          <a:p>
            <a:r>
              <a:rPr lang="en-US" dirty="0"/>
              <a:t>	becoming more demanding about due dates or more picky about work product</a:t>
            </a:r>
          </a:p>
          <a:p>
            <a:r>
              <a:rPr lang="en-US" dirty="0"/>
              <a:t>	not inviting the person to lunch</a:t>
            </a:r>
          </a:p>
          <a:p>
            <a:r>
              <a:rPr lang="en-US" dirty="0"/>
              <a:t>When someone is accused of harassment, there is usually a very defensive reaction; making sure that they know they will be disciplined if there is any retaliation is critical.</a:t>
            </a:r>
          </a:p>
          <a:p>
            <a:endParaRPr lang="en-US" dirty="0"/>
          </a:p>
          <a:p>
            <a:r>
              <a:rPr lang="en-US" dirty="0"/>
              <a:t>Finally, one that is easy to forget – following up with complainants a few weeks or months after the complaint is resolved to make sure they have not been retaliated against in any way.</a:t>
            </a:r>
          </a:p>
        </p:txBody>
      </p:sp>
      <p:sp>
        <p:nvSpPr>
          <p:cNvPr id="4" name="Slide Number Placeholder 3"/>
          <p:cNvSpPr>
            <a:spLocks noGrp="1"/>
          </p:cNvSpPr>
          <p:nvPr>
            <p:ph type="sldNum" sz="quarter" idx="10"/>
          </p:nvPr>
        </p:nvSpPr>
        <p:spPr/>
        <p:txBody>
          <a:bodyPr/>
          <a:lstStyle/>
          <a:p>
            <a:fld id="{A2D1C04A-EAD4-42A3-A168-06FDFE62BC41}" type="slidenum">
              <a:rPr lang="en-US" smtClean="0"/>
              <a:t>5</a:t>
            </a:fld>
            <a:endParaRPr lang="en-US"/>
          </a:p>
        </p:txBody>
      </p:sp>
    </p:spTree>
    <p:extLst>
      <p:ext uri="{BB962C8B-B14F-4D97-AF65-F5344CB8AC3E}">
        <p14:creationId xmlns:p14="http://schemas.microsoft.com/office/powerpoint/2010/main" val="40468643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Making sure persons with power take responsibility for what goes on with their team and with their colleagues and that they understand they represent the organization and what they say and do matters. </a:t>
            </a:r>
          </a:p>
          <a:p>
            <a:endParaRPr lang="en-US" dirty="0"/>
          </a:p>
          <a:p>
            <a:r>
              <a:rPr lang="en-US" dirty="0"/>
              <a:t>Including training about the investigation process itself; what employees can expect if they file a complaint.  How long will it take?  Will they get to know the outcome?  </a:t>
            </a:r>
          </a:p>
          <a:p>
            <a:endParaRPr lang="en-US" dirty="0"/>
          </a:p>
          <a:p>
            <a:r>
              <a:rPr lang="en-US" dirty="0"/>
              <a:t>One of the things I saw as I’ve been researching this issue was an article written by a librarian; she  provided examples of exactly what words to use.  One thing we as adults don’t like to do is practice a new role out loud but it is really helpful.  If I can say the words out loud --  “What you just said to me was inappropriate and I would like you to stop” I will be more ready when and if the time comes.  This is something we are also trying to produce as a tip sheet for our cities.</a:t>
            </a:r>
          </a:p>
          <a:p>
            <a:endParaRPr lang="en-US" dirty="0"/>
          </a:p>
          <a:p>
            <a:r>
              <a:rPr lang="en-US" dirty="0"/>
              <a:t>Examples of what is and is not harassment.  Many people use the word “harassment” when what they really mean is “bullying” or “rudeness.”  Your training can cover the differences between rudeness and bullying vs. harassment based on a protected status.  None of them are okay, but some of them are illegal.</a:t>
            </a:r>
          </a:p>
          <a:p>
            <a:endParaRPr lang="en-US" dirty="0"/>
          </a:p>
          <a:p>
            <a:r>
              <a:rPr lang="en-US" dirty="0"/>
              <a:t>Tools for bystanders – this is a relatively new thing.  Adding a “bystander” element to your training.  How to create a diversion if you see someone being harassed for example.  Our tip sheet has a few ideas on this, but we’re hoping to make our training in this area more robust in the near future.</a:t>
            </a:r>
          </a:p>
          <a:p>
            <a:endParaRPr lang="en-US" dirty="0"/>
          </a:p>
          <a:p>
            <a:r>
              <a:rPr lang="en-US" dirty="0"/>
              <a:t>Make sure you have and use your EAP when needed if a major sexual harassment event occurs in your workplace.  It can devastate morale and you may need help with the healing process.</a:t>
            </a:r>
          </a:p>
          <a:p>
            <a:endParaRPr lang="en-US" dirty="0"/>
          </a:p>
          <a:p>
            <a:endParaRPr lang="en-US" dirty="0"/>
          </a:p>
          <a:p>
            <a:endParaRPr lang="en-US" dirty="0"/>
          </a:p>
          <a:p>
            <a:endParaRPr lang="en-US" dirty="0"/>
          </a:p>
        </p:txBody>
      </p:sp>
      <p:sp>
        <p:nvSpPr>
          <p:cNvPr id="4" name="Slide Number Placeholder 3"/>
          <p:cNvSpPr>
            <a:spLocks noGrp="1"/>
          </p:cNvSpPr>
          <p:nvPr>
            <p:ph type="sldNum" sz="quarter" idx="10"/>
          </p:nvPr>
        </p:nvSpPr>
        <p:spPr/>
        <p:txBody>
          <a:bodyPr/>
          <a:lstStyle/>
          <a:p>
            <a:fld id="{A2D1C04A-EAD4-42A3-A168-06FDFE62BC41}" type="slidenum">
              <a:rPr lang="en-US" smtClean="0"/>
              <a:t>6</a:t>
            </a:fld>
            <a:endParaRPr lang="en-US"/>
          </a:p>
        </p:txBody>
      </p:sp>
    </p:spTree>
    <p:extLst>
      <p:ext uri="{BB962C8B-B14F-4D97-AF65-F5344CB8AC3E}">
        <p14:creationId xmlns:p14="http://schemas.microsoft.com/office/powerpoint/2010/main" val="25237182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are some ideas I’ve heard others suggest.</a:t>
            </a:r>
          </a:p>
          <a:p>
            <a:endParaRPr lang="en-US" dirty="0"/>
          </a:p>
          <a:p>
            <a:r>
              <a:rPr lang="en-US" dirty="0"/>
              <a:t>Implicit bias training – how the opposite sex might view remarks or actions is important information in setting the right tone.</a:t>
            </a:r>
          </a:p>
          <a:p>
            <a:endParaRPr lang="en-US" dirty="0"/>
          </a:p>
          <a:p>
            <a:r>
              <a:rPr lang="en-US" dirty="0"/>
              <a:t>Men-only and women-only discussion groups; I’ve heard about this from one trainer and he is doing it with church groups, I believe, but it seems like an idea with some potential.  Normalizing the discussion around gender bias and harassment – similar to what is currently being done with race equity in many spheres – seems like an idea with some merit.</a:t>
            </a:r>
          </a:p>
          <a:p>
            <a:endParaRPr lang="en-US" dirty="0"/>
          </a:p>
          <a:p>
            <a:r>
              <a:rPr lang="en-US" dirty="0"/>
              <a:t>Annual surveying of the organization on how they view harassment such as the NWLC (National Women’s Law Center) model questionnaire – it’s short and it’s free on-line.</a:t>
            </a:r>
          </a:p>
          <a:p>
            <a:endParaRPr lang="en-US" dirty="0"/>
          </a:p>
          <a:p>
            <a:r>
              <a:rPr lang="en-US" dirty="0"/>
              <a:t>Also required reporting by leaders on anti-harassment activities such as training and investigations.</a:t>
            </a:r>
          </a:p>
          <a:p>
            <a:endParaRPr lang="en-US" dirty="0"/>
          </a:p>
          <a:p>
            <a:endParaRPr lang="en-US" dirty="0"/>
          </a:p>
        </p:txBody>
      </p:sp>
      <p:sp>
        <p:nvSpPr>
          <p:cNvPr id="4" name="Slide Number Placeholder 3"/>
          <p:cNvSpPr>
            <a:spLocks noGrp="1"/>
          </p:cNvSpPr>
          <p:nvPr>
            <p:ph type="sldNum" sz="quarter" idx="10"/>
          </p:nvPr>
        </p:nvSpPr>
        <p:spPr/>
        <p:txBody>
          <a:bodyPr/>
          <a:lstStyle/>
          <a:p>
            <a:fld id="{A2D1C04A-EAD4-42A3-A168-06FDFE62BC41}" type="slidenum">
              <a:rPr lang="en-US" smtClean="0"/>
              <a:t>7</a:t>
            </a:fld>
            <a:endParaRPr lang="en-US"/>
          </a:p>
        </p:txBody>
      </p:sp>
    </p:spTree>
    <p:extLst>
      <p:ext uri="{BB962C8B-B14F-4D97-AF65-F5344CB8AC3E}">
        <p14:creationId xmlns:p14="http://schemas.microsoft.com/office/powerpoint/2010/main" val="9998662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 asked a few of our employees how they knew they would be supported if they complained about a sexual harassment problem.  This is what she said.  I think it says a lot about what employees pay attention to in the area of sexual harassment.  They pay attention to how an organization responds when harassment is reported.</a:t>
            </a:r>
          </a:p>
        </p:txBody>
      </p:sp>
      <p:sp>
        <p:nvSpPr>
          <p:cNvPr id="4" name="Slide Number Placeholder 3"/>
          <p:cNvSpPr>
            <a:spLocks noGrp="1"/>
          </p:cNvSpPr>
          <p:nvPr>
            <p:ph type="sldNum" sz="quarter" idx="10"/>
          </p:nvPr>
        </p:nvSpPr>
        <p:spPr/>
        <p:txBody>
          <a:bodyPr/>
          <a:lstStyle/>
          <a:p>
            <a:fld id="{A2D1C04A-EAD4-42A3-A168-06FDFE62BC41}" type="slidenum">
              <a:rPr lang="en-US" smtClean="0"/>
              <a:t>8</a:t>
            </a:fld>
            <a:endParaRPr lang="en-US"/>
          </a:p>
        </p:txBody>
      </p:sp>
    </p:spTree>
    <p:extLst>
      <p:ext uri="{BB962C8B-B14F-4D97-AF65-F5344CB8AC3E}">
        <p14:creationId xmlns:p14="http://schemas.microsoft.com/office/powerpoint/2010/main" val="237712063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433" name="Rectangle 73"/>
          <p:cNvSpPr>
            <a:spLocks noChangeArrowheads="1"/>
          </p:cNvSpPr>
          <p:nvPr/>
        </p:nvSpPr>
        <p:spPr bwMode="auto">
          <a:xfrm>
            <a:off x="0" y="0"/>
            <a:ext cx="2209800" cy="6858000"/>
          </a:xfrm>
          <a:prstGeom prst="rect">
            <a:avLst/>
          </a:prstGeom>
          <a:solidFill>
            <a:srgbClr val="DDDDDD"/>
          </a:solidFill>
          <a:ln w="9525">
            <a:noFill/>
            <a:miter lim="800000"/>
            <a:headEnd/>
            <a:tailEnd/>
          </a:ln>
          <a:effectLst/>
        </p:spPr>
        <p:txBody>
          <a:bodyPr wrap="none" anchor="ctr"/>
          <a:lstStyle/>
          <a:p>
            <a:pPr algn="ctr"/>
            <a:endParaRPr lang="en-US">
              <a:solidFill>
                <a:schemeClr val="bg1"/>
              </a:solidFill>
            </a:endParaRPr>
          </a:p>
        </p:txBody>
      </p:sp>
      <p:sp>
        <p:nvSpPr>
          <p:cNvPr id="15426" name="Rectangle 66"/>
          <p:cNvSpPr>
            <a:spLocks noGrp="1" noChangeArrowheads="1"/>
          </p:cNvSpPr>
          <p:nvPr>
            <p:ph type="ctrTitle" sz="quarter"/>
          </p:nvPr>
        </p:nvSpPr>
        <p:spPr>
          <a:xfrm>
            <a:off x="2438400" y="1692275"/>
            <a:ext cx="5791200" cy="1965325"/>
          </a:xfrm>
        </p:spPr>
        <p:txBody>
          <a:bodyPr anchor="b"/>
          <a:lstStyle>
            <a:lvl1pPr>
              <a:defRPr sz="5400"/>
            </a:lvl1pPr>
          </a:lstStyle>
          <a:p>
            <a:r>
              <a:rPr lang="en-US"/>
              <a:t>Click to edit Master title style</a:t>
            </a:r>
          </a:p>
        </p:txBody>
      </p:sp>
      <p:sp>
        <p:nvSpPr>
          <p:cNvPr id="15427" name="Rectangle 67"/>
          <p:cNvSpPr>
            <a:spLocks noGrp="1" noChangeArrowheads="1"/>
          </p:cNvSpPr>
          <p:nvPr>
            <p:ph type="subTitle" sz="quarter" idx="1"/>
          </p:nvPr>
        </p:nvSpPr>
        <p:spPr>
          <a:xfrm>
            <a:off x="2438400" y="4876800"/>
            <a:ext cx="5715000" cy="1066800"/>
          </a:xfrm>
        </p:spPr>
        <p:txBody>
          <a:bodyPr/>
          <a:lstStyle>
            <a:lvl1pPr marL="0" indent="0">
              <a:buFont typeface="Wingdings" pitchFamily="2" charset="2"/>
              <a:buNone/>
              <a:defRPr/>
            </a:lvl1pPr>
          </a:lstStyle>
          <a:p>
            <a:r>
              <a:rPr lang="en-US"/>
              <a:t>Click to edit Master subtitle style</a:t>
            </a:r>
          </a:p>
        </p:txBody>
      </p:sp>
      <p:sp>
        <p:nvSpPr>
          <p:cNvPr id="15435" name="Rectangle 75"/>
          <p:cNvSpPr>
            <a:spLocks noChangeArrowheads="1"/>
          </p:cNvSpPr>
          <p:nvPr/>
        </p:nvSpPr>
        <p:spPr bwMode="auto">
          <a:xfrm>
            <a:off x="2209800" y="0"/>
            <a:ext cx="6934200" cy="533400"/>
          </a:xfrm>
          <a:prstGeom prst="rect">
            <a:avLst/>
          </a:prstGeom>
          <a:solidFill>
            <a:srgbClr val="72AEB6"/>
          </a:solidFill>
          <a:ln w="9525">
            <a:noFill/>
            <a:miter lim="800000"/>
            <a:headEnd/>
            <a:tailEnd/>
          </a:ln>
          <a:effectLst/>
        </p:spPr>
        <p:txBody>
          <a:bodyPr wrap="none" anchor="ctr"/>
          <a:lstStyle/>
          <a:p>
            <a:endParaRPr lang="en-US"/>
          </a:p>
        </p:txBody>
      </p:sp>
      <p:sp>
        <p:nvSpPr>
          <p:cNvPr id="15432" name="Freeform 72"/>
          <p:cNvSpPr>
            <a:spLocks/>
          </p:cNvSpPr>
          <p:nvPr/>
        </p:nvSpPr>
        <p:spPr bwMode="auto">
          <a:xfrm>
            <a:off x="2209800" y="0"/>
            <a:ext cx="6350" cy="6307138"/>
          </a:xfrm>
          <a:custGeom>
            <a:avLst/>
            <a:gdLst/>
            <a:ahLst/>
            <a:cxnLst>
              <a:cxn ang="0">
                <a:pos x="0" y="0"/>
              </a:cxn>
              <a:cxn ang="0">
                <a:pos x="4" y="3973"/>
              </a:cxn>
            </a:cxnLst>
            <a:rect l="0" t="0" r="r" b="b"/>
            <a:pathLst>
              <a:path w="4" h="3973">
                <a:moveTo>
                  <a:pt x="0" y="0"/>
                </a:moveTo>
                <a:lnTo>
                  <a:pt x="4" y="3973"/>
                </a:lnTo>
              </a:path>
            </a:pathLst>
          </a:custGeom>
          <a:noFill/>
          <a:ln w="38100">
            <a:solidFill>
              <a:srgbClr val="4D4D4D"/>
            </a:solidFill>
            <a:round/>
            <a:headEnd/>
            <a:tailEnd/>
          </a:ln>
          <a:effectLst/>
        </p:spPr>
        <p:txBody>
          <a:bodyPr/>
          <a:lstStyle/>
          <a:p>
            <a:endParaRPr lang="en-US"/>
          </a:p>
        </p:txBody>
      </p:sp>
      <p:sp>
        <p:nvSpPr>
          <p:cNvPr id="15436" name="Line 76"/>
          <p:cNvSpPr>
            <a:spLocks noChangeShapeType="1"/>
          </p:cNvSpPr>
          <p:nvPr/>
        </p:nvSpPr>
        <p:spPr bwMode="auto">
          <a:xfrm>
            <a:off x="2209800" y="533400"/>
            <a:ext cx="6324600" cy="0"/>
          </a:xfrm>
          <a:prstGeom prst="line">
            <a:avLst/>
          </a:prstGeom>
          <a:noFill/>
          <a:ln w="38100">
            <a:solidFill>
              <a:srgbClr val="4D4D4D"/>
            </a:solidFill>
            <a:round/>
            <a:headEnd/>
            <a:tailEnd/>
          </a:ln>
          <a:effectLst/>
        </p:spPr>
        <p:txBody>
          <a:bodyPr/>
          <a:lstStyle/>
          <a:p>
            <a:endParaRPr lang="en-US"/>
          </a:p>
        </p:txBody>
      </p:sp>
      <p:sp>
        <p:nvSpPr>
          <p:cNvPr id="15438" name="Line 78"/>
          <p:cNvSpPr>
            <a:spLocks noChangeShapeType="1"/>
          </p:cNvSpPr>
          <p:nvPr/>
        </p:nvSpPr>
        <p:spPr bwMode="auto">
          <a:xfrm>
            <a:off x="2209800" y="4724400"/>
            <a:ext cx="6324600" cy="0"/>
          </a:xfrm>
          <a:prstGeom prst="line">
            <a:avLst/>
          </a:prstGeom>
          <a:noFill/>
          <a:ln w="38100">
            <a:solidFill>
              <a:srgbClr val="4D4D4D"/>
            </a:solidFill>
            <a:round/>
            <a:headEnd/>
            <a:tailEnd/>
          </a:ln>
          <a:effectLst/>
        </p:spPr>
        <p:txBody>
          <a:bodyPr/>
          <a:lstStyle/>
          <a:p>
            <a:endParaRPr lang="en-US"/>
          </a:p>
        </p:txBody>
      </p:sp>
      <p:pic>
        <p:nvPicPr>
          <p:cNvPr id="15440" name="Picture 80" descr="lmc-logoppt"/>
          <p:cNvPicPr>
            <a:picLocks noChangeAspect="1" noChangeArrowheads="1"/>
          </p:cNvPicPr>
          <p:nvPr/>
        </p:nvPicPr>
        <p:blipFill>
          <a:blip r:embed="rId2"/>
          <a:srcRect/>
          <a:stretch>
            <a:fillRect/>
          </a:stretch>
        </p:blipFill>
        <p:spPr bwMode="auto">
          <a:xfrm>
            <a:off x="381000" y="400050"/>
            <a:ext cx="1466850" cy="150495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DE7E48E-E11D-4447-AA85-8B65E70C28D7}"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600"/>
            <a:ext cx="1905000" cy="589756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28600"/>
            <a:ext cx="5562600" cy="58975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2E6343D-CCF9-4224-8C24-96D12F741329}"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1F73E19-E0EF-4A3B-B641-3B0EE2DC9EF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52EFCA2-9CC4-45D0-AFAE-3D12B240ED9D}"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9144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1600200"/>
            <a:ext cx="3733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0B71320-1C99-4BCE-AA2E-1D6CE15B20B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C55DF04F-EF24-449E-8C52-CBCD270AE121}"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4B60726-E0E1-43FE-B785-F1E98E16AC75}"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990E431E-1B1D-4FC1-8516-4802BC7B1553}"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24C035D6-CFDE-444C-9976-F1C9DF412A4F}"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9B08AC7F-B1D0-4EDC-99A1-1EB9F366EFE6}"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4403" name="Rectangle 67"/>
          <p:cNvSpPr>
            <a:spLocks noGrp="1" noChangeArrowheads="1"/>
          </p:cNvSpPr>
          <p:nvPr>
            <p:ph type="title"/>
          </p:nvPr>
        </p:nvSpPr>
        <p:spPr bwMode="auto">
          <a:xfrm>
            <a:off x="914400" y="228600"/>
            <a:ext cx="7620000" cy="1139825"/>
          </a:xfrm>
          <a:prstGeom prst="rect">
            <a:avLst/>
          </a:prstGeom>
          <a:noFill/>
          <a:ln w="9525">
            <a:noFill/>
            <a:miter lim="800000"/>
            <a:headEnd/>
            <a:tailEnd/>
          </a:ln>
          <a:effectLst/>
        </p:spPr>
        <p:txBody>
          <a:bodyPr vert="horz" wrap="square" lIns="0" tIns="0" rIns="0" bIns="0" numCol="1" anchor="ctr" anchorCtr="0" compatLnSpc="1">
            <a:prstTxWarp prst="textNoShape">
              <a:avLst/>
            </a:prstTxWarp>
          </a:bodyPr>
          <a:lstStyle/>
          <a:p>
            <a:pPr lvl="0"/>
            <a:r>
              <a:rPr lang="en-US"/>
              <a:t>Click to edit Master title style</a:t>
            </a:r>
          </a:p>
        </p:txBody>
      </p:sp>
      <p:sp>
        <p:nvSpPr>
          <p:cNvPr id="14404" name="Rectangle 68"/>
          <p:cNvSpPr>
            <a:spLocks noGrp="1" noChangeArrowheads="1"/>
          </p:cNvSpPr>
          <p:nvPr>
            <p:ph type="body" idx="1"/>
          </p:nvPr>
        </p:nvSpPr>
        <p:spPr bwMode="auto">
          <a:xfrm>
            <a:off x="914400" y="1600200"/>
            <a:ext cx="7620000" cy="4525963"/>
          </a:xfrm>
          <a:prstGeom prst="rect">
            <a:avLst/>
          </a:prstGeom>
          <a:noFill/>
          <a:ln w="9525">
            <a:noFill/>
            <a:miter lim="800000"/>
            <a:headEnd/>
            <a:tailEnd/>
          </a:ln>
          <a:effectLst/>
        </p:spPr>
        <p:txBody>
          <a:bodyPr vert="horz" wrap="square" lIns="0" tIns="0" rIns="0" bIns="0" numCol="1" anchor="t" anchorCtr="0" compatLnSpc="1">
            <a:prstTxWarp prst="textNoShape">
              <a:avLst/>
            </a:prstTxWarp>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4405" name="Rectangle 69"/>
          <p:cNvSpPr>
            <a:spLocks noGrp="1" noChangeArrowheads="1"/>
          </p:cNvSpPr>
          <p:nvPr>
            <p:ph type="dt" sz="half" idx="2"/>
          </p:nvPr>
        </p:nvSpPr>
        <p:spPr bwMode="auto">
          <a:xfrm>
            <a:off x="9144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C0C0C0"/>
                  </a:outerShdw>
                </a:effectLst>
                <a:latin typeface="+mn-lt"/>
              </a:defRPr>
            </a:lvl1pPr>
          </a:lstStyle>
          <a:p>
            <a:endParaRPr lang="en-US"/>
          </a:p>
        </p:txBody>
      </p:sp>
      <p:sp>
        <p:nvSpPr>
          <p:cNvPr id="14406" name="Rectangle 70"/>
          <p:cNvSpPr>
            <a:spLocks noGrp="1" noChangeArrowheads="1"/>
          </p:cNvSpPr>
          <p:nvPr>
            <p:ph type="ftr" sz="quarter" idx="3"/>
          </p:nvPr>
        </p:nvSpPr>
        <p:spPr bwMode="auto">
          <a:xfrm>
            <a:off x="3200400" y="6245225"/>
            <a:ext cx="30480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C0C0C0"/>
                  </a:outerShdw>
                </a:effectLst>
                <a:latin typeface="+mn-lt"/>
              </a:defRPr>
            </a:lvl1pPr>
          </a:lstStyle>
          <a:p>
            <a:endParaRPr lang="en-US"/>
          </a:p>
        </p:txBody>
      </p:sp>
      <p:sp>
        <p:nvSpPr>
          <p:cNvPr id="14407" name="Rectangle 71"/>
          <p:cNvSpPr>
            <a:spLocks noGrp="1" noChangeArrowheads="1"/>
          </p:cNvSpPr>
          <p:nvPr>
            <p:ph type="sldNum" sz="quarter" idx="4"/>
          </p:nvPr>
        </p:nvSpPr>
        <p:spPr bwMode="auto">
          <a:xfrm>
            <a:off x="6400800" y="6245225"/>
            <a:ext cx="20574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C0C0C0"/>
                  </a:outerShdw>
                </a:effectLst>
                <a:latin typeface="+mn-lt"/>
              </a:defRPr>
            </a:lvl1pPr>
          </a:lstStyle>
          <a:p>
            <a:fld id="{5F0BE521-7E76-4D56-94B7-2F90D631AED9}" type="slidenum">
              <a:rPr lang="en-US"/>
              <a:pPr/>
              <a:t>‹#›</a:t>
            </a:fld>
            <a:endParaRPr lang="en-US"/>
          </a:p>
        </p:txBody>
      </p:sp>
      <p:sp>
        <p:nvSpPr>
          <p:cNvPr id="14413" name="Rectangle 77"/>
          <p:cNvSpPr>
            <a:spLocks noChangeArrowheads="1"/>
          </p:cNvSpPr>
          <p:nvPr/>
        </p:nvSpPr>
        <p:spPr bwMode="auto">
          <a:xfrm>
            <a:off x="0" y="0"/>
            <a:ext cx="685800" cy="6858000"/>
          </a:xfrm>
          <a:prstGeom prst="rect">
            <a:avLst/>
          </a:prstGeom>
          <a:solidFill>
            <a:schemeClr val="bg2"/>
          </a:solidFill>
          <a:ln w="9525">
            <a:noFill/>
            <a:miter lim="800000"/>
            <a:headEnd/>
            <a:tailEnd/>
          </a:ln>
          <a:effectLst/>
        </p:spPr>
        <p:txBody>
          <a:bodyPr wrap="none" anchor="ctr"/>
          <a:lstStyle/>
          <a:p>
            <a:pPr algn="ctr"/>
            <a:endParaRPr lang="en-US">
              <a:solidFill>
                <a:schemeClr val="bg1"/>
              </a:solidFill>
            </a:endParaRPr>
          </a:p>
        </p:txBody>
      </p:sp>
      <p:sp>
        <p:nvSpPr>
          <p:cNvPr id="14415" name="Rectangle 79"/>
          <p:cNvSpPr>
            <a:spLocks noChangeArrowheads="1"/>
          </p:cNvSpPr>
          <p:nvPr/>
        </p:nvSpPr>
        <p:spPr bwMode="auto">
          <a:xfrm>
            <a:off x="685800" y="0"/>
            <a:ext cx="7010400" cy="228600"/>
          </a:xfrm>
          <a:prstGeom prst="rect">
            <a:avLst/>
          </a:prstGeom>
          <a:solidFill>
            <a:schemeClr val="tx2"/>
          </a:solidFill>
          <a:ln w="9525">
            <a:noFill/>
            <a:miter lim="800000"/>
            <a:headEnd/>
            <a:tailEnd/>
          </a:ln>
          <a:effectLst/>
        </p:spPr>
        <p:txBody>
          <a:bodyPr wrap="none" anchor="ctr"/>
          <a:lstStyle/>
          <a:p>
            <a:endParaRPr lang="en-US"/>
          </a:p>
        </p:txBody>
      </p:sp>
      <p:sp>
        <p:nvSpPr>
          <p:cNvPr id="14416" name="Line 80"/>
          <p:cNvSpPr>
            <a:spLocks noChangeShapeType="1"/>
          </p:cNvSpPr>
          <p:nvPr/>
        </p:nvSpPr>
        <p:spPr bwMode="auto">
          <a:xfrm>
            <a:off x="685800" y="0"/>
            <a:ext cx="0" cy="6172200"/>
          </a:xfrm>
          <a:prstGeom prst="line">
            <a:avLst/>
          </a:prstGeom>
          <a:noFill/>
          <a:ln w="38100">
            <a:solidFill>
              <a:srgbClr val="4D4D4D"/>
            </a:solidFill>
            <a:round/>
            <a:headEnd/>
            <a:tailEnd/>
          </a:ln>
          <a:effectLst/>
        </p:spPr>
        <p:txBody>
          <a:bodyPr/>
          <a:lstStyle/>
          <a:p>
            <a:endParaRPr lang="en-US"/>
          </a:p>
        </p:txBody>
      </p:sp>
      <p:sp>
        <p:nvSpPr>
          <p:cNvPr id="14417" name="Line 81"/>
          <p:cNvSpPr>
            <a:spLocks noChangeShapeType="1"/>
          </p:cNvSpPr>
          <p:nvPr/>
        </p:nvSpPr>
        <p:spPr bwMode="auto">
          <a:xfrm>
            <a:off x="381000" y="228600"/>
            <a:ext cx="8153400" cy="0"/>
          </a:xfrm>
          <a:prstGeom prst="line">
            <a:avLst/>
          </a:prstGeom>
          <a:noFill/>
          <a:ln w="38100">
            <a:solidFill>
              <a:srgbClr val="4D4D4D"/>
            </a:solidFill>
            <a:round/>
            <a:headEnd/>
            <a:tailEnd/>
          </a:ln>
          <a:effec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Lst>
  <p:txStyles>
    <p:titleStyle>
      <a:lvl1pPr algn="l" rtl="0" eaLnBrk="1" fontAlgn="base" hangingPunct="1">
        <a:spcBef>
          <a:spcPct val="0"/>
        </a:spcBef>
        <a:spcAft>
          <a:spcPct val="0"/>
        </a:spcAft>
        <a:defRPr sz="4400">
          <a:solidFill>
            <a:schemeClr val="tx1"/>
          </a:solidFill>
          <a:latin typeface="+mj-lt"/>
          <a:ea typeface="+mj-ea"/>
          <a:cs typeface="+mj-cs"/>
        </a:defRPr>
      </a:lvl1pPr>
      <a:lvl2pPr algn="l" rtl="0" eaLnBrk="1" fontAlgn="base" hangingPunct="1">
        <a:spcBef>
          <a:spcPct val="0"/>
        </a:spcBef>
        <a:spcAft>
          <a:spcPct val="0"/>
        </a:spcAft>
        <a:defRPr sz="4400">
          <a:solidFill>
            <a:schemeClr val="tx1"/>
          </a:solidFill>
          <a:latin typeface="Franklin Gothic Medium" pitchFamily="34" charset="0"/>
        </a:defRPr>
      </a:lvl2pPr>
      <a:lvl3pPr algn="l" rtl="0" eaLnBrk="1" fontAlgn="base" hangingPunct="1">
        <a:spcBef>
          <a:spcPct val="0"/>
        </a:spcBef>
        <a:spcAft>
          <a:spcPct val="0"/>
        </a:spcAft>
        <a:defRPr sz="4400">
          <a:solidFill>
            <a:schemeClr val="tx1"/>
          </a:solidFill>
          <a:latin typeface="Franklin Gothic Medium" pitchFamily="34" charset="0"/>
        </a:defRPr>
      </a:lvl3pPr>
      <a:lvl4pPr algn="l" rtl="0" eaLnBrk="1" fontAlgn="base" hangingPunct="1">
        <a:spcBef>
          <a:spcPct val="0"/>
        </a:spcBef>
        <a:spcAft>
          <a:spcPct val="0"/>
        </a:spcAft>
        <a:defRPr sz="4400">
          <a:solidFill>
            <a:schemeClr val="tx1"/>
          </a:solidFill>
          <a:latin typeface="Franklin Gothic Medium" pitchFamily="34" charset="0"/>
        </a:defRPr>
      </a:lvl4pPr>
      <a:lvl5pPr algn="l" rtl="0" eaLnBrk="1" fontAlgn="base" hangingPunct="1">
        <a:spcBef>
          <a:spcPct val="0"/>
        </a:spcBef>
        <a:spcAft>
          <a:spcPct val="0"/>
        </a:spcAft>
        <a:defRPr sz="4400">
          <a:solidFill>
            <a:schemeClr val="tx1"/>
          </a:solidFill>
          <a:latin typeface="Franklin Gothic Medium" pitchFamily="34" charset="0"/>
        </a:defRPr>
      </a:lvl5pPr>
      <a:lvl6pPr marL="457200" algn="l" rtl="0" eaLnBrk="1" fontAlgn="base" hangingPunct="1">
        <a:spcBef>
          <a:spcPct val="0"/>
        </a:spcBef>
        <a:spcAft>
          <a:spcPct val="0"/>
        </a:spcAft>
        <a:defRPr sz="4400">
          <a:solidFill>
            <a:schemeClr val="tx1"/>
          </a:solidFill>
          <a:latin typeface="Franklin Gothic Medium" pitchFamily="34" charset="0"/>
        </a:defRPr>
      </a:lvl6pPr>
      <a:lvl7pPr marL="914400" algn="l" rtl="0" eaLnBrk="1" fontAlgn="base" hangingPunct="1">
        <a:spcBef>
          <a:spcPct val="0"/>
        </a:spcBef>
        <a:spcAft>
          <a:spcPct val="0"/>
        </a:spcAft>
        <a:defRPr sz="4400">
          <a:solidFill>
            <a:schemeClr val="tx1"/>
          </a:solidFill>
          <a:latin typeface="Franklin Gothic Medium" pitchFamily="34" charset="0"/>
        </a:defRPr>
      </a:lvl7pPr>
      <a:lvl8pPr marL="1371600" algn="l" rtl="0" eaLnBrk="1" fontAlgn="base" hangingPunct="1">
        <a:spcBef>
          <a:spcPct val="0"/>
        </a:spcBef>
        <a:spcAft>
          <a:spcPct val="0"/>
        </a:spcAft>
        <a:defRPr sz="4400">
          <a:solidFill>
            <a:schemeClr val="tx1"/>
          </a:solidFill>
          <a:latin typeface="Franklin Gothic Medium" pitchFamily="34" charset="0"/>
        </a:defRPr>
      </a:lvl8pPr>
      <a:lvl9pPr marL="1828800" algn="l" rtl="0" eaLnBrk="1" fontAlgn="base" hangingPunct="1">
        <a:spcBef>
          <a:spcPct val="0"/>
        </a:spcBef>
        <a:spcAft>
          <a:spcPct val="0"/>
        </a:spcAft>
        <a:defRPr sz="4400">
          <a:solidFill>
            <a:schemeClr val="tx1"/>
          </a:solidFill>
          <a:latin typeface="Franklin Gothic Medium" pitchFamily="34" charset="0"/>
        </a:defRPr>
      </a:lvl9pPr>
    </p:titleStyle>
    <p:bodyStyle>
      <a:lvl1pPr marL="342900" indent="-342900" algn="l" rtl="0" eaLnBrk="1" fontAlgn="base" hangingPunct="1">
        <a:spcBef>
          <a:spcPct val="20000"/>
        </a:spcBef>
        <a:spcAft>
          <a:spcPct val="0"/>
        </a:spcAft>
        <a:buClr>
          <a:srgbClr val="777777"/>
        </a:buClr>
        <a:buFont typeface="Wingdings" pitchFamily="2" charset="2"/>
        <a:buChar char="§"/>
        <a:defRPr sz="3200">
          <a:solidFill>
            <a:srgbClr val="4D4D4D"/>
          </a:solidFill>
          <a:latin typeface="+mn-lt"/>
          <a:ea typeface="+mn-ea"/>
          <a:cs typeface="+mn-cs"/>
        </a:defRPr>
      </a:lvl1pPr>
      <a:lvl2pPr marL="742950" indent="-285750" algn="l" rtl="0" eaLnBrk="1" fontAlgn="base" hangingPunct="1">
        <a:spcBef>
          <a:spcPct val="20000"/>
        </a:spcBef>
        <a:spcAft>
          <a:spcPct val="0"/>
        </a:spcAft>
        <a:buClr>
          <a:srgbClr val="777777"/>
        </a:buClr>
        <a:buFont typeface="Wingdings" pitchFamily="2" charset="2"/>
        <a:buChar char="§"/>
        <a:defRPr sz="2800">
          <a:solidFill>
            <a:srgbClr val="4D4D4D"/>
          </a:solidFill>
          <a:latin typeface="+mn-lt"/>
        </a:defRPr>
      </a:lvl2pPr>
      <a:lvl3pPr marL="1143000" indent="-228600" algn="l" rtl="0" eaLnBrk="1" fontAlgn="base" hangingPunct="1">
        <a:spcBef>
          <a:spcPct val="20000"/>
        </a:spcBef>
        <a:spcAft>
          <a:spcPct val="0"/>
        </a:spcAft>
        <a:buClr>
          <a:srgbClr val="777777"/>
        </a:buClr>
        <a:buFont typeface="Wingdings" pitchFamily="2" charset="2"/>
        <a:buChar char="§"/>
        <a:defRPr sz="2400">
          <a:solidFill>
            <a:srgbClr val="4D4D4D"/>
          </a:solidFill>
          <a:latin typeface="+mn-lt"/>
        </a:defRPr>
      </a:lvl3pPr>
      <a:lvl4pPr marL="16002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4pPr>
      <a:lvl5pPr marL="20574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5pPr>
      <a:lvl6pPr marL="25146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6pPr>
      <a:lvl7pPr marL="29718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7pPr>
      <a:lvl8pPr marL="34290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8pPr>
      <a:lvl9pPr marL="3886200" indent="-228600" algn="l" rtl="0" eaLnBrk="1" fontAlgn="base" hangingPunct="1">
        <a:spcBef>
          <a:spcPct val="20000"/>
        </a:spcBef>
        <a:spcAft>
          <a:spcPct val="0"/>
        </a:spcAft>
        <a:buClr>
          <a:srgbClr val="777777"/>
        </a:buClr>
        <a:buFont typeface="Wingdings" pitchFamily="2" charset="2"/>
        <a:buChar char="§"/>
        <a:defRPr sz="2000">
          <a:solidFill>
            <a:srgbClr val="4D4D4D"/>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3809E1-C810-4B26-9351-38CE54C78C3A}"/>
              </a:ext>
            </a:extLst>
          </p:cNvPr>
          <p:cNvSpPr>
            <a:spLocks noGrp="1"/>
          </p:cNvSpPr>
          <p:nvPr>
            <p:ph type="ctrTitle" sz="quarter"/>
          </p:nvPr>
        </p:nvSpPr>
        <p:spPr>
          <a:xfrm>
            <a:off x="2438399" y="691763"/>
            <a:ext cx="6374297" cy="3694707"/>
          </a:xfrm>
        </p:spPr>
        <p:txBody>
          <a:bodyPr/>
          <a:lstStyle/>
          <a:p>
            <a:r>
              <a:rPr lang="en-US" dirty="0"/>
              <a:t>Best Practices on Sexual Harassment Prevention</a:t>
            </a:r>
          </a:p>
        </p:txBody>
      </p:sp>
      <p:sp>
        <p:nvSpPr>
          <p:cNvPr id="3" name="Subtitle 2">
            <a:extLst>
              <a:ext uri="{FF2B5EF4-FFF2-40B4-BE49-F238E27FC236}">
                <a16:creationId xmlns:a16="http://schemas.microsoft.com/office/drawing/2014/main" id="{A6FA2759-7985-483D-B6E0-1A8956E98D64}"/>
              </a:ext>
            </a:extLst>
          </p:cNvPr>
          <p:cNvSpPr>
            <a:spLocks noGrp="1"/>
          </p:cNvSpPr>
          <p:nvPr>
            <p:ph type="subTitle" sz="quarter" idx="1"/>
          </p:nvPr>
        </p:nvSpPr>
        <p:spPr/>
        <p:txBody>
          <a:bodyPr/>
          <a:lstStyle/>
          <a:p>
            <a:r>
              <a:rPr lang="en-US" dirty="0"/>
              <a:t>Laura Kushner</a:t>
            </a:r>
          </a:p>
          <a:p>
            <a:r>
              <a:rPr lang="en-US" dirty="0"/>
              <a:t>LMC HR Director</a:t>
            </a:r>
          </a:p>
        </p:txBody>
      </p:sp>
    </p:spTree>
    <p:extLst>
      <p:ext uri="{BB962C8B-B14F-4D97-AF65-F5344CB8AC3E}">
        <p14:creationId xmlns:p14="http://schemas.microsoft.com/office/powerpoint/2010/main" val="34208185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FFDD-CCD9-4C81-8A8A-D91A109E2384}"/>
              </a:ext>
            </a:extLst>
          </p:cNvPr>
          <p:cNvSpPr>
            <a:spLocks noGrp="1"/>
          </p:cNvSpPr>
          <p:nvPr>
            <p:ph type="title"/>
          </p:nvPr>
        </p:nvSpPr>
        <p:spPr/>
        <p:txBody>
          <a:bodyPr/>
          <a:lstStyle/>
          <a:p>
            <a:r>
              <a:rPr lang="en-US" dirty="0"/>
              <a:t>WORKPLACE CULTURE</a:t>
            </a:r>
          </a:p>
        </p:txBody>
      </p:sp>
      <p:sp>
        <p:nvSpPr>
          <p:cNvPr id="3" name="Content Placeholder 2">
            <a:extLst>
              <a:ext uri="{FF2B5EF4-FFF2-40B4-BE49-F238E27FC236}">
                <a16:creationId xmlns:a16="http://schemas.microsoft.com/office/drawing/2014/main" id="{60711031-94E3-4519-B790-01AF8CB8BF74}"/>
              </a:ext>
            </a:extLst>
          </p:cNvPr>
          <p:cNvSpPr>
            <a:spLocks noGrp="1"/>
          </p:cNvSpPr>
          <p:nvPr>
            <p:ph idx="1"/>
          </p:nvPr>
        </p:nvSpPr>
        <p:spPr>
          <a:xfrm>
            <a:off x="914400" y="1463040"/>
            <a:ext cx="7620000" cy="5144494"/>
          </a:xfrm>
        </p:spPr>
        <p:txBody>
          <a:bodyPr/>
          <a:lstStyle/>
          <a:p>
            <a:pPr marL="0" indent="0">
              <a:buNone/>
            </a:pPr>
            <a:r>
              <a:rPr lang="en-US" dirty="0"/>
              <a:t>Messaging Geared toward Leaders</a:t>
            </a:r>
          </a:p>
          <a:p>
            <a:pPr lvl="1"/>
            <a:r>
              <a:rPr lang="en-US" dirty="0"/>
              <a:t>More Power = More Expected (Not Less)</a:t>
            </a:r>
          </a:p>
          <a:p>
            <a:pPr lvl="1"/>
            <a:r>
              <a:rPr lang="en-US" dirty="0"/>
              <a:t>What you permit, you promote</a:t>
            </a:r>
          </a:p>
          <a:p>
            <a:pPr lvl="1"/>
            <a:r>
              <a:rPr lang="en-US" dirty="0"/>
              <a:t>What you say and how you act around gender sets the tone</a:t>
            </a:r>
          </a:p>
          <a:p>
            <a:pPr lvl="2"/>
            <a:r>
              <a:rPr lang="en-US" dirty="0"/>
              <a:t>Lesson from Obama staffers</a:t>
            </a:r>
          </a:p>
          <a:p>
            <a:pPr lvl="1"/>
            <a:r>
              <a:rPr lang="en-US" dirty="0"/>
              <a:t>Retaliation of any kind will not be tolerated</a:t>
            </a:r>
          </a:p>
          <a:p>
            <a:endParaRPr lang="en-US" dirty="0"/>
          </a:p>
        </p:txBody>
      </p:sp>
    </p:spTree>
    <p:extLst>
      <p:ext uri="{BB962C8B-B14F-4D97-AF65-F5344CB8AC3E}">
        <p14:creationId xmlns:p14="http://schemas.microsoft.com/office/powerpoint/2010/main" val="3837526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FFDD-CCD9-4C81-8A8A-D91A109E2384}"/>
              </a:ext>
            </a:extLst>
          </p:cNvPr>
          <p:cNvSpPr>
            <a:spLocks noGrp="1"/>
          </p:cNvSpPr>
          <p:nvPr>
            <p:ph type="title"/>
          </p:nvPr>
        </p:nvSpPr>
        <p:spPr/>
        <p:txBody>
          <a:bodyPr/>
          <a:lstStyle/>
          <a:p>
            <a:r>
              <a:rPr lang="en-US" dirty="0"/>
              <a:t>WORKPLACE CULTURE</a:t>
            </a:r>
          </a:p>
        </p:txBody>
      </p:sp>
      <p:sp>
        <p:nvSpPr>
          <p:cNvPr id="3" name="Content Placeholder 2">
            <a:extLst>
              <a:ext uri="{FF2B5EF4-FFF2-40B4-BE49-F238E27FC236}">
                <a16:creationId xmlns:a16="http://schemas.microsoft.com/office/drawing/2014/main" id="{60711031-94E3-4519-B790-01AF8CB8BF74}"/>
              </a:ext>
            </a:extLst>
          </p:cNvPr>
          <p:cNvSpPr>
            <a:spLocks noGrp="1"/>
          </p:cNvSpPr>
          <p:nvPr>
            <p:ph idx="1"/>
          </p:nvPr>
        </p:nvSpPr>
        <p:spPr>
          <a:xfrm>
            <a:off x="914400" y="1463040"/>
            <a:ext cx="7620000" cy="5144494"/>
          </a:xfrm>
        </p:spPr>
        <p:txBody>
          <a:bodyPr/>
          <a:lstStyle/>
          <a:p>
            <a:pPr marL="0" indent="0">
              <a:buNone/>
            </a:pPr>
            <a:r>
              <a:rPr lang="en-US" dirty="0"/>
              <a:t>Possible Action Steps:</a:t>
            </a:r>
          </a:p>
          <a:p>
            <a:pPr lvl="1"/>
            <a:r>
              <a:rPr lang="en-US" dirty="0"/>
              <a:t>Video with top leaders/resolution</a:t>
            </a:r>
          </a:p>
          <a:p>
            <a:pPr lvl="1"/>
            <a:r>
              <a:rPr lang="en-US" dirty="0"/>
              <a:t>Require/encourage leaders to actively participate in training</a:t>
            </a:r>
          </a:p>
          <a:p>
            <a:pPr lvl="1"/>
            <a:r>
              <a:rPr lang="en-US" dirty="0"/>
              <a:t>Require/encourage leaders to talk openly about harassment with their work teams</a:t>
            </a:r>
          </a:p>
          <a:p>
            <a:pPr lvl="2"/>
            <a:r>
              <a:rPr lang="en-US" dirty="0"/>
              <a:t>Small discussion groups</a:t>
            </a:r>
          </a:p>
          <a:p>
            <a:pPr lvl="1"/>
            <a:r>
              <a:rPr lang="en-US" dirty="0"/>
              <a:t>Leaders shut down inappropriate behavior</a:t>
            </a:r>
          </a:p>
          <a:p>
            <a:pPr lvl="2"/>
            <a:r>
              <a:rPr lang="en-US" dirty="0"/>
              <a:t>Training that addresses how to do this</a:t>
            </a:r>
          </a:p>
          <a:p>
            <a:pPr marL="0" indent="0">
              <a:buNone/>
            </a:pPr>
            <a:endParaRPr lang="en-US" dirty="0"/>
          </a:p>
        </p:txBody>
      </p:sp>
    </p:spTree>
    <p:extLst>
      <p:ext uri="{BB962C8B-B14F-4D97-AF65-F5344CB8AC3E}">
        <p14:creationId xmlns:p14="http://schemas.microsoft.com/office/powerpoint/2010/main" val="30524009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FFDD-CCD9-4C81-8A8A-D91A109E2384}"/>
              </a:ext>
            </a:extLst>
          </p:cNvPr>
          <p:cNvSpPr>
            <a:spLocks noGrp="1"/>
          </p:cNvSpPr>
          <p:nvPr>
            <p:ph type="title"/>
          </p:nvPr>
        </p:nvSpPr>
        <p:spPr/>
        <p:txBody>
          <a:bodyPr/>
          <a:lstStyle/>
          <a:p>
            <a:r>
              <a:rPr lang="en-US" dirty="0"/>
              <a:t>POLICES AND PRACTICES</a:t>
            </a:r>
          </a:p>
        </p:txBody>
      </p:sp>
      <p:sp>
        <p:nvSpPr>
          <p:cNvPr id="3" name="Content Placeholder 2">
            <a:extLst>
              <a:ext uri="{FF2B5EF4-FFF2-40B4-BE49-F238E27FC236}">
                <a16:creationId xmlns:a16="http://schemas.microsoft.com/office/drawing/2014/main" id="{60711031-94E3-4519-B790-01AF8CB8BF74}"/>
              </a:ext>
            </a:extLst>
          </p:cNvPr>
          <p:cNvSpPr>
            <a:spLocks noGrp="1"/>
          </p:cNvSpPr>
          <p:nvPr>
            <p:ph idx="1"/>
          </p:nvPr>
        </p:nvSpPr>
        <p:spPr>
          <a:xfrm>
            <a:off x="914400" y="1463040"/>
            <a:ext cx="7924800" cy="5202803"/>
          </a:xfrm>
        </p:spPr>
        <p:txBody>
          <a:bodyPr/>
          <a:lstStyle/>
          <a:p>
            <a:pPr marL="0" indent="0">
              <a:buNone/>
            </a:pPr>
            <a:r>
              <a:rPr lang="en-US" dirty="0"/>
              <a:t>Action Steps:</a:t>
            </a:r>
          </a:p>
          <a:p>
            <a:r>
              <a:rPr lang="en-US" dirty="0"/>
              <a:t>User-friendly – one stop shop for all resources</a:t>
            </a:r>
          </a:p>
          <a:p>
            <a:r>
              <a:rPr lang="en-US" dirty="0"/>
              <a:t>Multiple avenues for reporting</a:t>
            </a:r>
          </a:p>
          <a:p>
            <a:pPr lvl="1"/>
            <a:r>
              <a:rPr lang="en-US" dirty="0"/>
              <a:t>Anonymous tip line?</a:t>
            </a:r>
          </a:p>
          <a:p>
            <a:r>
              <a:rPr lang="en-US" dirty="0"/>
              <a:t>Published in multiple venues</a:t>
            </a:r>
          </a:p>
          <a:p>
            <a:pPr lvl="1"/>
            <a:r>
              <a:rPr lang="en-US" dirty="0"/>
              <a:t>Orientation; handbook; electronically; posted conspicuously; distributed annually; performance evaluation; conference brochures</a:t>
            </a:r>
          </a:p>
          <a:p>
            <a:pPr marL="0" indent="0">
              <a:buNone/>
            </a:pPr>
            <a:endParaRPr lang="en-US" dirty="0"/>
          </a:p>
        </p:txBody>
      </p:sp>
    </p:spTree>
    <p:extLst>
      <p:ext uri="{BB962C8B-B14F-4D97-AF65-F5344CB8AC3E}">
        <p14:creationId xmlns:p14="http://schemas.microsoft.com/office/powerpoint/2010/main" val="1644807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FFDD-CCD9-4C81-8A8A-D91A109E2384}"/>
              </a:ext>
            </a:extLst>
          </p:cNvPr>
          <p:cNvSpPr>
            <a:spLocks noGrp="1"/>
          </p:cNvSpPr>
          <p:nvPr>
            <p:ph type="title"/>
          </p:nvPr>
        </p:nvSpPr>
        <p:spPr/>
        <p:txBody>
          <a:bodyPr/>
          <a:lstStyle/>
          <a:p>
            <a:r>
              <a:rPr lang="en-US" dirty="0"/>
              <a:t>POLICES AND PRACTICES</a:t>
            </a:r>
          </a:p>
        </p:txBody>
      </p:sp>
      <p:sp>
        <p:nvSpPr>
          <p:cNvPr id="3" name="Content Placeholder 2">
            <a:extLst>
              <a:ext uri="{FF2B5EF4-FFF2-40B4-BE49-F238E27FC236}">
                <a16:creationId xmlns:a16="http://schemas.microsoft.com/office/drawing/2014/main" id="{60711031-94E3-4519-B790-01AF8CB8BF74}"/>
              </a:ext>
            </a:extLst>
          </p:cNvPr>
          <p:cNvSpPr>
            <a:spLocks noGrp="1"/>
          </p:cNvSpPr>
          <p:nvPr>
            <p:ph idx="1"/>
          </p:nvPr>
        </p:nvSpPr>
        <p:spPr>
          <a:xfrm>
            <a:off x="914400" y="1463040"/>
            <a:ext cx="7924800" cy="5202803"/>
          </a:xfrm>
        </p:spPr>
        <p:txBody>
          <a:bodyPr/>
          <a:lstStyle/>
          <a:p>
            <a:pPr marL="0" indent="0">
              <a:buNone/>
            </a:pPr>
            <a:r>
              <a:rPr lang="en-US" dirty="0"/>
              <a:t>Action Steps:</a:t>
            </a:r>
          </a:p>
          <a:p>
            <a:r>
              <a:rPr lang="en-US" dirty="0"/>
              <a:t>Prompt, effective investigation</a:t>
            </a:r>
          </a:p>
          <a:p>
            <a:pPr lvl="1"/>
            <a:r>
              <a:rPr lang="en-US" dirty="0"/>
              <a:t>Hold HR/Managers accountable</a:t>
            </a:r>
          </a:p>
          <a:p>
            <a:r>
              <a:rPr lang="en-US" dirty="0"/>
              <a:t>Steps that resolve/fit the problem</a:t>
            </a:r>
          </a:p>
          <a:p>
            <a:pPr lvl="1"/>
            <a:r>
              <a:rPr lang="en-US" dirty="0"/>
              <a:t>Early intervention from equals</a:t>
            </a:r>
          </a:p>
          <a:p>
            <a:pPr lvl="1"/>
            <a:r>
              <a:rPr lang="en-US" dirty="0"/>
              <a:t>Training/coaching</a:t>
            </a:r>
          </a:p>
          <a:p>
            <a:pPr lvl="1"/>
            <a:r>
              <a:rPr lang="en-US" dirty="0"/>
              <a:t>Disciplinary action</a:t>
            </a:r>
          </a:p>
          <a:p>
            <a:pPr lvl="1"/>
            <a:r>
              <a:rPr lang="en-US" dirty="0"/>
              <a:t>Follow-up check-in with complainants</a:t>
            </a:r>
          </a:p>
          <a:p>
            <a:pPr marL="0" indent="0">
              <a:buNone/>
            </a:pPr>
            <a:endParaRPr lang="en-US" dirty="0"/>
          </a:p>
        </p:txBody>
      </p:sp>
    </p:spTree>
    <p:extLst>
      <p:ext uri="{BB962C8B-B14F-4D97-AF65-F5344CB8AC3E}">
        <p14:creationId xmlns:p14="http://schemas.microsoft.com/office/powerpoint/2010/main" val="21592627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4AFFDD-CCD9-4C81-8A8A-D91A109E2384}"/>
              </a:ext>
            </a:extLst>
          </p:cNvPr>
          <p:cNvSpPr>
            <a:spLocks noGrp="1"/>
          </p:cNvSpPr>
          <p:nvPr>
            <p:ph type="title"/>
          </p:nvPr>
        </p:nvSpPr>
        <p:spPr/>
        <p:txBody>
          <a:bodyPr/>
          <a:lstStyle/>
          <a:p>
            <a:r>
              <a:rPr lang="en-US" dirty="0"/>
              <a:t>TRAINING COVERS:</a:t>
            </a:r>
          </a:p>
        </p:txBody>
      </p:sp>
      <p:sp>
        <p:nvSpPr>
          <p:cNvPr id="3" name="Content Placeholder 2">
            <a:extLst>
              <a:ext uri="{FF2B5EF4-FFF2-40B4-BE49-F238E27FC236}">
                <a16:creationId xmlns:a16="http://schemas.microsoft.com/office/drawing/2014/main" id="{60711031-94E3-4519-B790-01AF8CB8BF74}"/>
              </a:ext>
            </a:extLst>
          </p:cNvPr>
          <p:cNvSpPr>
            <a:spLocks noGrp="1"/>
          </p:cNvSpPr>
          <p:nvPr>
            <p:ph idx="1"/>
          </p:nvPr>
        </p:nvSpPr>
        <p:spPr>
          <a:xfrm>
            <a:off x="1020418" y="1398380"/>
            <a:ext cx="7752521" cy="5081933"/>
          </a:xfrm>
        </p:spPr>
        <p:txBody>
          <a:bodyPr/>
          <a:lstStyle/>
          <a:p>
            <a:r>
              <a:rPr lang="en-US" dirty="0"/>
              <a:t>Role of those with power</a:t>
            </a:r>
          </a:p>
          <a:p>
            <a:r>
              <a:rPr lang="en-US" dirty="0"/>
              <a:t>Investigation process; whether outcomes are public or private</a:t>
            </a:r>
          </a:p>
          <a:p>
            <a:r>
              <a:rPr lang="en-US" dirty="0"/>
              <a:t>Words to use and time to practice</a:t>
            </a:r>
          </a:p>
          <a:p>
            <a:r>
              <a:rPr lang="en-US" dirty="0"/>
              <a:t>Examples of what is/isn’t harassment</a:t>
            </a:r>
          </a:p>
          <a:p>
            <a:pPr lvl="1"/>
            <a:r>
              <a:rPr lang="en-US" dirty="0"/>
              <a:t>What’s prohibited by policy; retaliation</a:t>
            </a:r>
          </a:p>
          <a:p>
            <a:r>
              <a:rPr lang="en-US" dirty="0"/>
              <a:t>Tools for bystanders</a:t>
            </a:r>
          </a:p>
          <a:p>
            <a:r>
              <a:rPr lang="en-US" dirty="0"/>
              <a:t>Employee Assistance Program (EAP)</a:t>
            </a:r>
          </a:p>
        </p:txBody>
      </p:sp>
    </p:spTree>
    <p:extLst>
      <p:ext uri="{BB962C8B-B14F-4D97-AF65-F5344CB8AC3E}">
        <p14:creationId xmlns:p14="http://schemas.microsoft.com/office/powerpoint/2010/main" val="3081597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CE8B-C29B-4B70-B9FA-A9826DB38E75}"/>
              </a:ext>
            </a:extLst>
          </p:cNvPr>
          <p:cNvSpPr>
            <a:spLocks noGrp="1"/>
          </p:cNvSpPr>
          <p:nvPr>
            <p:ph type="title"/>
          </p:nvPr>
        </p:nvSpPr>
        <p:spPr/>
        <p:txBody>
          <a:bodyPr/>
          <a:lstStyle/>
          <a:p>
            <a:r>
              <a:rPr lang="en-US" dirty="0"/>
              <a:t>OTHER IDEAS</a:t>
            </a:r>
          </a:p>
        </p:txBody>
      </p:sp>
      <p:sp>
        <p:nvSpPr>
          <p:cNvPr id="3" name="Content Placeholder 2">
            <a:extLst>
              <a:ext uri="{FF2B5EF4-FFF2-40B4-BE49-F238E27FC236}">
                <a16:creationId xmlns:a16="http://schemas.microsoft.com/office/drawing/2014/main" id="{66601668-6846-45C2-BFE0-57EA76F9E538}"/>
              </a:ext>
            </a:extLst>
          </p:cNvPr>
          <p:cNvSpPr>
            <a:spLocks noGrp="1"/>
          </p:cNvSpPr>
          <p:nvPr>
            <p:ph idx="1"/>
          </p:nvPr>
        </p:nvSpPr>
        <p:spPr>
          <a:xfrm>
            <a:off x="914400" y="1600201"/>
            <a:ext cx="7620000" cy="4734338"/>
          </a:xfrm>
        </p:spPr>
        <p:txBody>
          <a:bodyPr/>
          <a:lstStyle/>
          <a:p>
            <a:r>
              <a:rPr lang="en-US" dirty="0"/>
              <a:t>Implicit bias training- gender focus</a:t>
            </a:r>
          </a:p>
          <a:p>
            <a:r>
              <a:rPr lang="en-US" dirty="0"/>
              <a:t>Men </a:t>
            </a:r>
            <a:r>
              <a:rPr lang="en-US"/>
              <a:t>&amp; women-only </a:t>
            </a:r>
            <a:r>
              <a:rPr lang="en-US" dirty="0"/>
              <a:t>discussion groups</a:t>
            </a:r>
          </a:p>
          <a:p>
            <a:r>
              <a:rPr lang="en-US" dirty="0"/>
              <a:t>Annual survey on harassment</a:t>
            </a:r>
          </a:p>
          <a:p>
            <a:pPr lvl="1"/>
            <a:r>
              <a:rPr lang="en-US" dirty="0"/>
              <a:t>NWLC quarterly anti-harassment check-in</a:t>
            </a:r>
          </a:p>
          <a:p>
            <a:r>
              <a:rPr lang="en-US" dirty="0"/>
              <a:t>Annual reporting on anti-harassment activities</a:t>
            </a:r>
          </a:p>
        </p:txBody>
      </p:sp>
    </p:spTree>
    <p:extLst>
      <p:ext uri="{BB962C8B-B14F-4D97-AF65-F5344CB8AC3E}">
        <p14:creationId xmlns:p14="http://schemas.microsoft.com/office/powerpoint/2010/main" val="874120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DCE8B-C29B-4B70-B9FA-A9826DB38E75}"/>
              </a:ext>
            </a:extLst>
          </p:cNvPr>
          <p:cNvSpPr>
            <a:spLocks noGrp="1"/>
          </p:cNvSpPr>
          <p:nvPr>
            <p:ph type="title"/>
          </p:nvPr>
        </p:nvSpPr>
        <p:spPr>
          <a:xfrm>
            <a:off x="1192696" y="1275521"/>
            <a:ext cx="7620000" cy="1139825"/>
          </a:xfrm>
        </p:spPr>
        <p:txBody>
          <a:bodyPr/>
          <a:lstStyle/>
          <a:p>
            <a:pPr algn="ctr"/>
            <a:r>
              <a:rPr lang="en-US" dirty="0"/>
              <a:t>HOW DO YOU KNOW YOU WILL BE SUPPORTED?</a:t>
            </a:r>
          </a:p>
        </p:txBody>
      </p:sp>
      <p:sp>
        <p:nvSpPr>
          <p:cNvPr id="3" name="Content Placeholder 2">
            <a:extLst>
              <a:ext uri="{FF2B5EF4-FFF2-40B4-BE49-F238E27FC236}">
                <a16:creationId xmlns:a16="http://schemas.microsoft.com/office/drawing/2014/main" id="{66601668-6846-45C2-BFE0-57EA76F9E538}"/>
              </a:ext>
            </a:extLst>
          </p:cNvPr>
          <p:cNvSpPr>
            <a:spLocks noGrp="1"/>
          </p:cNvSpPr>
          <p:nvPr>
            <p:ph idx="1"/>
          </p:nvPr>
        </p:nvSpPr>
        <p:spPr>
          <a:xfrm>
            <a:off x="914400" y="3097697"/>
            <a:ext cx="7898296" cy="2176669"/>
          </a:xfrm>
        </p:spPr>
        <p:txBody>
          <a:bodyPr/>
          <a:lstStyle/>
          <a:p>
            <a:pPr marL="0" indent="0" algn="ctr">
              <a:buNone/>
            </a:pPr>
            <a:r>
              <a:rPr lang="en-US" dirty="0"/>
              <a:t>“I saw management take immediate action on a complaint.   I saw my manager stand up for his employees.”</a:t>
            </a:r>
          </a:p>
          <a:p>
            <a:endParaRPr lang="en-US" dirty="0"/>
          </a:p>
          <a:p>
            <a:endParaRPr lang="en-US" dirty="0"/>
          </a:p>
        </p:txBody>
      </p:sp>
    </p:spTree>
    <p:extLst>
      <p:ext uri="{BB962C8B-B14F-4D97-AF65-F5344CB8AC3E}">
        <p14:creationId xmlns:p14="http://schemas.microsoft.com/office/powerpoint/2010/main" val="3429386590"/>
      </p:ext>
    </p:extLst>
  </p:cSld>
  <p:clrMapOvr>
    <a:masterClrMapping/>
  </p:clrMapOvr>
</p:sld>
</file>

<file path=ppt/theme/theme1.xml><?xml version="1.0" encoding="utf-8"?>
<a:theme xmlns:a="http://schemas.openxmlformats.org/drawingml/2006/main" name="Default Theme">
  <a:themeElements>
    <a:clrScheme name="League 2">
      <a:dk1>
        <a:srgbClr val="961A23"/>
      </a:dk1>
      <a:lt1>
        <a:srgbClr val="FFFFFF"/>
      </a:lt1>
      <a:dk2>
        <a:srgbClr val="72AEB6"/>
      </a:dk2>
      <a:lt2>
        <a:srgbClr val="DDDDDD"/>
      </a:lt2>
      <a:accent1>
        <a:srgbClr val="006666"/>
      </a:accent1>
      <a:accent2>
        <a:srgbClr val="6497BA"/>
      </a:accent2>
      <a:accent3>
        <a:srgbClr val="FFFFFF"/>
      </a:accent3>
      <a:accent4>
        <a:srgbClr val="FF9933"/>
      </a:accent4>
      <a:accent5>
        <a:srgbClr val="EBE8C8"/>
      </a:accent5>
      <a:accent6>
        <a:srgbClr val="71437D"/>
      </a:accent6>
      <a:hlink>
        <a:srgbClr val="C63E14"/>
      </a:hlink>
      <a:folHlink>
        <a:srgbClr val="4D4D4D"/>
      </a:folHlink>
    </a:clrScheme>
    <a:fontScheme name="Ripple">
      <a:majorFont>
        <a:latin typeface="Franklin Gothic Medium"/>
        <a:ea typeface=""/>
        <a:cs typeface=""/>
      </a:majorFont>
      <a:minorFont>
        <a:latin typeface="Franklin Gothic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Ripple 1">
        <a:dk1>
          <a:srgbClr val="2B2B85"/>
        </a:dk1>
        <a:lt1>
          <a:srgbClr val="FFFFFF"/>
        </a:lt1>
        <a:dk2>
          <a:srgbClr val="00254A"/>
        </a:dk2>
        <a:lt2>
          <a:srgbClr val="C0C0C0"/>
        </a:lt2>
        <a:accent1>
          <a:srgbClr val="0099FF"/>
        </a:accent1>
        <a:accent2>
          <a:srgbClr val="006699"/>
        </a:accent2>
        <a:accent3>
          <a:srgbClr val="AAACB1"/>
        </a:accent3>
        <a:accent4>
          <a:srgbClr val="DADADA"/>
        </a:accent4>
        <a:accent5>
          <a:srgbClr val="AACAFF"/>
        </a:accent5>
        <a:accent6>
          <a:srgbClr val="005C8A"/>
        </a:accent6>
        <a:hlink>
          <a:srgbClr val="99CCFF"/>
        </a:hlink>
        <a:folHlink>
          <a:srgbClr val="8F8FB5"/>
        </a:folHlink>
      </a:clrScheme>
      <a:clrMap bg1="dk2" tx1="lt1" bg2="dk1" tx2="lt2" accent1="accent1" accent2="accent2" accent3="accent3" accent4="accent4" accent5="accent5" accent6="accent6" hlink="hlink" folHlink="folHlink"/>
    </a:extraClrScheme>
    <a:extraClrScheme>
      <a:clrScheme name="Ripple 2">
        <a:dk1>
          <a:srgbClr val="3B4B5D"/>
        </a:dk1>
        <a:lt1>
          <a:srgbClr val="FFFFFF"/>
        </a:lt1>
        <a:dk2>
          <a:srgbClr val="466886"/>
        </a:dk2>
        <a:lt2>
          <a:srgbClr val="CCECFF"/>
        </a:lt2>
        <a:accent1>
          <a:srgbClr val="6D9D97"/>
        </a:accent1>
        <a:accent2>
          <a:srgbClr val="53718C"/>
        </a:accent2>
        <a:accent3>
          <a:srgbClr val="B0B9C3"/>
        </a:accent3>
        <a:accent4>
          <a:srgbClr val="DADADA"/>
        </a:accent4>
        <a:accent5>
          <a:srgbClr val="BACCC9"/>
        </a:accent5>
        <a:accent6>
          <a:srgbClr val="4A667E"/>
        </a:accent6>
        <a:hlink>
          <a:srgbClr val="99CCFF"/>
        </a:hlink>
        <a:folHlink>
          <a:srgbClr val="A97CF2"/>
        </a:folHlink>
      </a:clrScheme>
      <a:clrMap bg1="dk2" tx1="lt1" bg2="dk1" tx2="lt2" accent1="accent1" accent2="accent2" accent3="accent3" accent4="accent4" accent5="accent5" accent6="accent6" hlink="hlink" folHlink="folHlink"/>
    </a:extraClrScheme>
    <a:extraClrScheme>
      <a:clrScheme name="Ripple 3">
        <a:dk1>
          <a:srgbClr val="008AE8"/>
        </a:dk1>
        <a:lt1>
          <a:srgbClr val="FFFFFF"/>
        </a:lt1>
        <a:dk2>
          <a:srgbClr val="0068AE"/>
        </a:dk2>
        <a:lt2>
          <a:srgbClr val="CCECFF"/>
        </a:lt2>
        <a:accent1>
          <a:srgbClr val="009999"/>
        </a:accent1>
        <a:accent2>
          <a:srgbClr val="0088E4"/>
        </a:accent2>
        <a:accent3>
          <a:srgbClr val="AAB9D3"/>
        </a:accent3>
        <a:accent4>
          <a:srgbClr val="DADADA"/>
        </a:accent4>
        <a:accent5>
          <a:srgbClr val="AACACA"/>
        </a:accent5>
        <a:accent6>
          <a:srgbClr val="007BCF"/>
        </a:accent6>
        <a:hlink>
          <a:srgbClr val="99FF99"/>
        </a:hlink>
        <a:folHlink>
          <a:srgbClr val="AFE1FF"/>
        </a:folHlink>
      </a:clrScheme>
      <a:clrMap bg1="dk2" tx1="lt1" bg2="dk1" tx2="lt2" accent1="accent1" accent2="accent2" accent3="accent3" accent4="accent4" accent5="accent5" accent6="accent6" hlink="hlink" folHlink="folHlink"/>
    </a:extraClrScheme>
    <a:extraClrScheme>
      <a:clrScheme name="Ripple 4">
        <a:dk1>
          <a:srgbClr val="9B69FF"/>
        </a:dk1>
        <a:lt1>
          <a:srgbClr val="FFFFFF"/>
        </a:lt1>
        <a:dk2>
          <a:srgbClr val="666699"/>
        </a:dk2>
        <a:lt2>
          <a:srgbClr val="D9D9FF"/>
        </a:lt2>
        <a:accent1>
          <a:srgbClr val="66CCFF"/>
        </a:accent1>
        <a:accent2>
          <a:srgbClr val="9966FF"/>
        </a:accent2>
        <a:accent3>
          <a:srgbClr val="B8B8CA"/>
        </a:accent3>
        <a:accent4>
          <a:srgbClr val="DADADA"/>
        </a:accent4>
        <a:accent5>
          <a:srgbClr val="B8E2FF"/>
        </a:accent5>
        <a:accent6>
          <a:srgbClr val="8A5CE7"/>
        </a:accent6>
        <a:hlink>
          <a:srgbClr val="0099CC"/>
        </a:hlink>
        <a:folHlink>
          <a:srgbClr val="003399"/>
        </a:folHlink>
      </a:clrScheme>
      <a:clrMap bg1="dk2" tx1="lt1" bg2="dk1" tx2="lt2" accent1="accent1" accent2="accent2" accent3="accent3" accent4="accent4" accent5="accent5" accent6="accent6" hlink="hlink" folHlink="folHlink"/>
    </a:extraClrScheme>
    <a:extraClrScheme>
      <a:clrScheme name="Ripple 5">
        <a:dk1>
          <a:srgbClr val="008080"/>
        </a:dk1>
        <a:lt1>
          <a:srgbClr val="FFFFFF"/>
        </a:lt1>
        <a:dk2>
          <a:srgbClr val="006666"/>
        </a:dk2>
        <a:lt2>
          <a:srgbClr val="FFFFCC"/>
        </a:lt2>
        <a:accent1>
          <a:srgbClr val="0099FF"/>
        </a:accent1>
        <a:accent2>
          <a:srgbClr val="008080"/>
        </a:accent2>
        <a:accent3>
          <a:srgbClr val="AAB8B8"/>
        </a:accent3>
        <a:accent4>
          <a:srgbClr val="DADADA"/>
        </a:accent4>
        <a:accent5>
          <a:srgbClr val="AACAFF"/>
        </a:accent5>
        <a:accent6>
          <a:srgbClr val="007373"/>
        </a:accent6>
        <a:hlink>
          <a:srgbClr val="1ACE9F"/>
        </a:hlink>
        <a:folHlink>
          <a:srgbClr val="A5B5CD"/>
        </a:folHlink>
      </a:clrScheme>
      <a:clrMap bg1="dk2" tx1="lt1" bg2="dk1" tx2="lt2" accent1="accent1" accent2="accent2" accent3="accent3" accent4="accent4" accent5="accent5" accent6="accent6" hlink="hlink" folHlink="folHlink"/>
    </a:extraClrScheme>
    <a:extraClrScheme>
      <a:clrScheme name="Ripple 6">
        <a:dk1>
          <a:srgbClr val="CDD9D1"/>
        </a:dk1>
        <a:lt1>
          <a:srgbClr val="FFFFFF"/>
        </a:lt1>
        <a:dk2>
          <a:srgbClr val="A3BBA9"/>
        </a:dk2>
        <a:lt2>
          <a:srgbClr val="007D80"/>
        </a:lt2>
        <a:accent1>
          <a:srgbClr val="9CA8A4"/>
        </a:accent1>
        <a:accent2>
          <a:srgbClr val="CBD7CE"/>
        </a:accent2>
        <a:accent3>
          <a:srgbClr val="CEDAD1"/>
        </a:accent3>
        <a:accent4>
          <a:srgbClr val="DADADA"/>
        </a:accent4>
        <a:accent5>
          <a:srgbClr val="CBD1CF"/>
        </a:accent5>
        <a:accent6>
          <a:srgbClr val="B8C3BA"/>
        </a:accent6>
        <a:hlink>
          <a:srgbClr val="009900"/>
        </a:hlink>
        <a:folHlink>
          <a:srgbClr val="009999"/>
        </a:folHlink>
      </a:clrScheme>
      <a:clrMap bg1="dk2" tx1="lt1" bg2="dk1" tx2="lt2" accent1="accent1" accent2="accent2" accent3="accent3" accent4="accent4" accent5="accent5" accent6="accent6" hlink="hlink" folHlink="folHlink"/>
    </a:extraClrScheme>
    <a:extraClrScheme>
      <a:clrScheme name="Ripple 7">
        <a:dk1>
          <a:srgbClr val="686B5D"/>
        </a:dk1>
        <a:lt1>
          <a:srgbClr val="DCDAD0"/>
        </a:lt1>
        <a:dk2>
          <a:srgbClr val="525040"/>
        </a:dk2>
        <a:lt2>
          <a:srgbClr val="D3D2A6"/>
        </a:lt2>
        <a:accent1>
          <a:srgbClr val="5D8770"/>
        </a:accent1>
        <a:accent2>
          <a:srgbClr val="686B5D"/>
        </a:accent2>
        <a:accent3>
          <a:srgbClr val="B3B3AF"/>
        </a:accent3>
        <a:accent4>
          <a:srgbClr val="BCBAB1"/>
        </a:accent4>
        <a:accent5>
          <a:srgbClr val="B6C3BB"/>
        </a:accent5>
        <a:accent6>
          <a:srgbClr val="5E6053"/>
        </a:accent6>
        <a:hlink>
          <a:srgbClr val="85B7A9"/>
        </a:hlink>
        <a:folHlink>
          <a:srgbClr val="B89362"/>
        </a:folHlink>
      </a:clrScheme>
      <a:clrMap bg1="dk2" tx1="lt1" bg2="dk1" tx2="lt2" accent1="accent1" accent2="accent2" accent3="accent3" accent4="accent4" accent5="accent5" accent6="accent6" hlink="hlink" folHlink="folHlink"/>
    </a:extraClrScheme>
    <a:extraClrScheme>
      <a:clrScheme name="Ripple 8">
        <a:dk1>
          <a:srgbClr val="000000"/>
        </a:dk1>
        <a:lt1>
          <a:srgbClr val="EAEAEA"/>
        </a:lt1>
        <a:dk2>
          <a:srgbClr val="000000"/>
        </a:dk2>
        <a:lt2>
          <a:srgbClr val="B2B2B2"/>
        </a:lt2>
        <a:accent1>
          <a:srgbClr val="A4BCC4"/>
        </a:accent1>
        <a:accent2>
          <a:srgbClr val="FFFFFF"/>
        </a:accent2>
        <a:accent3>
          <a:srgbClr val="F3F3F3"/>
        </a:accent3>
        <a:accent4>
          <a:srgbClr val="000000"/>
        </a:accent4>
        <a:accent5>
          <a:srgbClr val="CFDADE"/>
        </a:accent5>
        <a:accent6>
          <a:srgbClr val="E7E7E7"/>
        </a:accent6>
        <a:hlink>
          <a:srgbClr val="0066FF"/>
        </a:hlink>
        <a:folHlink>
          <a:srgbClr val="00CC66"/>
        </a:folHlink>
      </a:clrScheme>
      <a:clrMap bg1="lt1" tx1="dk1" bg2="lt2" tx2="dk2" accent1="accent1" accent2="accent2" accent3="accent3" accent4="accent4" accent5="accent5" accent6="accent6" hlink="hlink" folHlink="folHlink"/>
    </a:extraClrScheme>
    <a:extraClrScheme>
      <a:clrScheme name="Ripple 9">
        <a:dk1>
          <a:srgbClr val="000000"/>
        </a:dk1>
        <a:lt1>
          <a:srgbClr val="D7D1B9"/>
        </a:lt1>
        <a:dk2>
          <a:srgbClr val="B39257"/>
        </a:dk2>
        <a:lt2>
          <a:srgbClr val="B1A887"/>
        </a:lt2>
        <a:accent1>
          <a:srgbClr val="FFCC66"/>
        </a:accent1>
        <a:accent2>
          <a:srgbClr val="E6E3AC"/>
        </a:accent2>
        <a:accent3>
          <a:srgbClr val="E8E5D9"/>
        </a:accent3>
        <a:accent4>
          <a:srgbClr val="000000"/>
        </a:accent4>
        <a:accent5>
          <a:srgbClr val="FFE2B8"/>
        </a:accent5>
        <a:accent6>
          <a:srgbClr val="D0CE9B"/>
        </a:accent6>
        <a:hlink>
          <a:srgbClr val="666633"/>
        </a:hlink>
        <a:folHlink>
          <a:srgbClr val="9C9800"/>
        </a:folHlink>
      </a:clrScheme>
      <a:clrMap bg1="lt1" tx1="dk1" bg2="lt2" tx2="dk2" accent1="accent1" accent2="accent2" accent3="accent3" accent4="accent4" accent5="accent5" accent6="accent6" hlink="hlink" folHlink="folHlink"/>
    </a:extraClrScheme>
    <a:extraClrScheme>
      <a:clrScheme name="Ripple 10">
        <a:dk1>
          <a:srgbClr val="78040B"/>
        </a:dk1>
        <a:lt1>
          <a:srgbClr val="FFF8E2"/>
        </a:lt1>
        <a:dk2>
          <a:srgbClr val="72AEB6"/>
        </a:dk2>
        <a:lt2>
          <a:srgbClr val="F4D19B"/>
        </a:lt2>
        <a:accent1>
          <a:srgbClr val="F15D22"/>
        </a:accent1>
        <a:accent2>
          <a:srgbClr val="5190CD"/>
        </a:accent2>
        <a:accent3>
          <a:srgbClr val="BCD3D7"/>
        </a:accent3>
        <a:accent4>
          <a:srgbClr val="DAD4C1"/>
        </a:accent4>
        <a:accent5>
          <a:srgbClr val="F7B6AB"/>
        </a:accent5>
        <a:accent6>
          <a:srgbClr val="4982BA"/>
        </a:accent6>
        <a:hlink>
          <a:srgbClr val="CFE0F3"/>
        </a:hlink>
        <a:folHlink>
          <a:srgbClr val="72AEB6"/>
        </a:folHlink>
      </a:clrScheme>
      <a:clrMap bg1="dk2" tx1="lt1" bg2="dk1" tx2="lt2" accent1="accent1" accent2="accent2" accent3="accent3" accent4="accent4" accent5="accent5" accent6="accent6" hlink="hlink" folHlink="folHlink"/>
    </a:extraClrScheme>
    <a:extraClrScheme>
      <a:clrScheme name="Ripple 11">
        <a:dk1>
          <a:srgbClr val="5190CD"/>
        </a:dk1>
        <a:lt1>
          <a:srgbClr val="F4D19B"/>
        </a:lt1>
        <a:dk2>
          <a:srgbClr val="5499A2"/>
        </a:dk2>
        <a:lt2>
          <a:srgbClr val="6C050B"/>
        </a:lt2>
        <a:accent1>
          <a:srgbClr val="F15D22"/>
        </a:accent1>
        <a:accent2>
          <a:srgbClr val="5190CD"/>
        </a:accent2>
        <a:accent3>
          <a:srgbClr val="B3CACE"/>
        </a:accent3>
        <a:accent4>
          <a:srgbClr val="D0B284"/>
        </a:accent4>
        <a:accent5>
          <a:srgbClr val="F7B6AB"/>
        </a:accent5>
        <a:accent6>
          <a:srgbClr val="4982BA"/>
        </a:accent6>
        <a:hlink>
          <a:srgbClr val="CFE0F3"/>
        </a:hlink>
        <a:folHlink>
          <a:srgbClr val="72AEB6"/>
        </a:folHlink>
      </a:clrScheme>
      <a:clrMap bg1="dk2" tx1="lt1" bg2="dk1" tx2="lt2" accent1="accent1" accent2="accent2" accent3="accent3" accent4="accent4" accent5="accent5" accent6="accent6" hlink="hlink" folHlink="folHlink"/>
    </a:extraClrScheme>
    <a:extraClrScheme>
      <a:clrScheme name="Ripple 12">
        <a:dk1>
          <a:srgbClr val="78040B"/>
        </a:dk1>
        <a:lt1>
          <a:srgbClr val="FFF8E2"/>
        </a:lt1>
        <a:dk2>
          <a:srgbClr val="6C050B"/>
        </a:dk2>
        <a:lt2>
          <a:srgbClr val="F4D19B"/>
        </a:lt2>
        <a:accent1>
          <a:srgbClr val="F15D22"/>
        </a:accent1>
        <a:accent2>
          <a:srgbClr val="5190CD"/>
        </a:accent2>
        <a:accent3>
          <a:srgbClr val="BAAAAA"/>
        </a:accent3>
        <a:accent4>
          <a:srgbClr val="DAD4C1"/>
        </a:accent4>
        <a:accent5>
          <a:srgbClr val="F7B6AB"/>
        </a:accent5>
        <a:accent6>
          <a:srgbClr val="4982BA"/>
        </a:accent6>
        <a:hlink>
          <a:srgbClr val="CFE0F3"/>
        </a:hlink>
        <a:folHlink>
          <a:srgbClr val="72AEB6"/>
        </a:folHlink>
      </a:clrScheme>
      <a:clrMap bg1="dk2" tx1="lt1" bg2="dk1" tx2="lt2" accent1="accent1" accent2="accent2" accent3="accent3" accent4="accent4" accent5="accent5" accent6="accent6" hlink="hlink" folHlink="folHlink"/>
    </a:extraClrScheme>
    <a:extraClrScheme>
      <a:clrScheme name="Ripple 13">
        <a:dk1>
          <a:srgbClr val="6C050B"/>
        </a:dk1>
        <a:lt1>
          <a:srgbClr val="5499A2"/>
        </a:lt1>
        <a:dk2>
          <a:srgbClr val="F15D22"/>
        </a:dk2>
        <a:lt2>
          <a:srgbClr val="5190CD"/>
        </a:lt2>
        <a:accent1>
          <a:srgbClr val="F15D22"/>
        </a:accent1>
        <a:accent2>
          <a:srgbClr val="5190CD"/>
        </a:accent2>
        <a:accent3>
          <a:srgbClr val="B3CACE"/>
        </a:accent3>
        <a:accent4>
          <a:srgbClr val="5B0308"/>
        </a:accent4>
        <a:accent5>
          <a:srgbClr val="F7B6AB"/>
        </a:accent5>
        <a:accent6>
          <a:srgbClr val="4982BA"/>
        </a:accent6>
        <a:hlink>
          <a:srgbClr val="CFE0F3"/>
        </a:hlink>
        <a:folHlink>
          <a:srgbClr val="72AEB6"/>
        </a:folHlink>
      </a:clrScheme>
      <a:clrMap bg1="lt1" tx1="dk1" bg2="lt2" tx2="dk2" accent1="accent1" accent2="accent2" accent3="accent3" accent4="accent4" accent5="accent5" accent6="accent6" hlink="hlink" folHlink="folHlink"/>
    </a:extraClrScheme>
    <a:extraClrScheme>
      <a:clrScheme name="Ripple 14">
        <a:dk1>
          <a:srgbClr val="6C050B"/>
        </a:dk1>
        <a:lt1>
          <a:srgbClr val="F3ECD6"/>
        </a:lt1>
        <a:dk2>
          <a:srgbClr val="F15D22"/>
        </a:dk2>
        <a:lt2>
          <a:srgbClr val="5190CD"/>
        </a:lt2>
        <a:accent1>
          <a:srgbClr val="F15D22"/>
        </a:accent1>
        <a:accent2>
          <a:srgbClr val="5190CD"/>
        </a:accent2>
        <a:accent3>
          <a:srgbClr val="F8F4E8"/>
        </a:accent3>
        <a:accent4>
          <a:srgbClr val="5B0308"/>
        </a:accent4>
        <a:accent5>
          <a:srgbClr val="F7B6AB"/>
        </a:accent5>
        <a:accent6>
          <a:srgbClr val="4982BA"/>
        </a:accent6>
        <a:hlink>
          <a:srgbClr val="CFE0F3"/>
        </a:hlink>
        <a:folHlink>
          <a:srgbClr val="72AEB6"/>
        </a:folHlink>
      </a:clrScheme>
      <a:clrMap bg1="lt1" tx1="dk1" bg2="lt2" tx2="dk2" accent1="accent1" accent2="accent2" accent3="accent3" accent4="accent4" accent5="accent5" accent6="accent6" hlink="hlink" folHlink="folHlink"/>
    </a:extraClrScheme>
    <a:extraClrScheme>
      <a:clrScheme name="Ripple 15">
        <a:dk1>
          <a:srgbClr val="6C050B"/>
        </a:dk1>
        <a:lt1>
          <a:srgbClr val="F6F0E0"/>
        </a:lt1>
        <a:dk2>
          <a:srgbClr val="F15D22"/>
        </a:dk2>
        <a:lt2>
          <a:srgbClr val="5190CD"/>
        </a:lt2>
        <a:accent1>
          <a:srgbClr val="F15D22"/>
        </a:accent1>
        <a:accent2>
          <a:srgbClr val="5190CD"/>
        </a:accent2>
        <a:accent3>
          <a:srgbClr val="FAF6ED"/>
        </a:accent3>
        <a:accent4>
          <a:srgbClr val="5B0308"/>
        </a:accent4>
        <a:accent5>
          <a:srgbClr val="F7B6AB"/>
        </a:accent5>
        <a:accent6>
          <a:srgbClr val="4982BA"/>
        </a:accent6>
        <a:hlink>
          <a:srgbClr val="CFE0F3"/>
        </a:hlink>
        <a:folHlink>
          <a:srgbClr val="72AEB6"/>
        </a:folHlink>
      </a:clrScheme>
      <a:clrMap bg1="lt1" tx1="dk1" bg2="lt2" tx2="dk2" accent1="accent1" accent2="accent2" accent3="accent3" accent4="accent4" accent5="accent5" accent6="accent6" hlink="hlink" folHlink="folHlink"/>
    </a:extraClrScheme>
    <a:extraClrScheme>
      <a:clrScheme name="Ripple 16">
        <a:dk1>
          <a:srgbClr val="6C050B"/>
        </a:dk1>
        <a:lt1>
          <a:srgbClr val="EBE8C8"/>
        </a:lt1>
        <a:dk2>
          <a:srgbClr val="F15D22"/>
        </a:dk2>
        <a:lt2>
          <a:srgbClr val="5190CD"/>
        </a:lt2>
        <a:accent1>
          <a:srgbClr val="F15D22"/>
        </a:accent1>
        <a:accent2>
          <a:srgbClr val="5190CD"/>
        </a:accent2>
        <a:accent3>
          <a:srgbClr val="F3F2E0"/>
        </a:accent3>
        <a:accent4>
          <a:srgbClr val="5B0308"/>
        </a:accent4>
        <a:accent5>
          <a:srgbClr val="F7B6AB"/>
        </a:accent5>
        <a:accent6>
          <a:srgbClr val="4982BA"/>
        </a:accent6>
        <a:hlink>
          <a:srgbClr val="CFE0F3"/>
        </a:hlink>
        <a:folHlink>
          <a:srgbClr val="72AEB6"/>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Default Theme" id="{0F772418-BE5B-4AD9-8EDC-002796D60529}" vid="{9464DC97-BC8B-4F07-8209-99B7376325D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362</TotalTime>
  <Words>1427</Words>
  <Application>Microsoft Office PowerPoint</Application>
  <PresentationFormat>On-screen Show (4:3)</PresentationFormat>
  <Paragraphs>119</Paragraphs>
  <Slides>8</Slides>
  <Notes>8</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Franklin Gothic Medium</vt:lpstr>
      <vt:lpstr>Wingdings</vt:lpstr>
      <vt:lpstr>Default Theme</vt:lpstr>
      <vt:lpstr>Best Practices on Sexual Harassment Prevention</vt:lpstr>
      <vt:lpstr>WORKPLACE CULTURE</vt:lpstr>
      <vt:lpstr>WORKPLACE CULTURE</vt:lpstr>
      <vt:lpstr>POLICES AND PRACTICES</vt:lpstr>
      <vt:lpstr>POLICES AND PRACTICES</vt:lpstr>
      <vt:lpstr>TRAINING COVERS:</vt:lpstr>
      <vt:lpstr>OTHER IDEAS</vt:lpstr>
      <vt:lpstr>HOW DO YOU KNOW YOU WILL BE SUPPORTED?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Kushner, Laura</dc:creator>
  <cp:lastModifiedBy>Kushner, Laura</cp:lastModifiedBy>
  <cp:revision>38</cp:revision>
  <cp:lastPrinted>2018-03-08T21:21:30Z</cp:lastPrinted>
  <dcterms:created xsi:type="dcterms:W3CDTF">2018-03-05T15:45:26Z</dcterms:created>
  <dcterms:modified xsi:type="dcterms:W3CDTF">2018-03-23T14:04:56Z</dcterms:modified>
</cp:coreProperties>
</file>