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7" r:id="rId6"/>
    <p:sldId id="268" r:id="rId7"/>
    <p:sldId id="265" r:id="rId8"/>
    <p:sldId id="263" r:id="rId9"/>
    <p:sldId id="260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8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20DB6-614E-413C-8530-755C79B6448B}" type="datetimeFigureOut">
              <a:rPr lang="en-US" smtClean="0"/>
              <a:t>2/13/2019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7D9DF-9F5F-40B4-A500-CDFEAFEAB4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6851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D2AC5B-85FF-4259-A39F-54B0C9F7644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020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BC5360E1-42AC-407A-A64B-2DA6B0C1DB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4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771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2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740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50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731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819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626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55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</a:t>
            </a:r>
            <a:fld id="{BC5360E1-42AC-407A-A64B-2DA6B0C1DB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30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74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360E1-42AC-407A-A64B-2DA6B0C1DB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84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house.mn/hr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108" y="2589195"/>
            <a:ext cx="9144000" cy="1344279"/>
          </a:xfrm>
        </p:spPr>
        <p:txBody>
          <a:bodyPr>
            <a:normAutofit/>
          </a:bodyPr>
          <a:lstStyle/>
          <a:p>
            <a:pPr algn="l"/>
            <a:r>
              <a:rPr lang="en-US" sz="8000" b="1" dirty="0" smtClean="0"/>
              <a:t>School Calendar</a:t>
            </a:r>
            <a:endParaRPr lang="en-US" sz="8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57" y="421023"/>
            <a:ext cx="3120404" cy="910821"/>
          </a:xfrm>
          <a:prstGeom prst="rect">
            <a:avLst/>
          </a:prstGeom>
        </p:spPr>
      </p:pic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1100051" y="4894532"/>
            <a:ext cx="10058400" cy="1143000"/>
          </a:xfrm>
        </p:spPr>
        <p:txBody>
          <a:bodyPr/>
          <a:lstStyle/>
          <a:p>
            <a:pPr algn="l"/>
            <a:r>
              <a:rPr lang="en-US" cap="none" dirty="0" smtClean="0"/>
              <a:t>By Cristina Parra</a:t>
            </a:r>
          </a:p>
          <a:p>
            <a:pPr algn="l"/>
            <a:r>
              <a:rPr lang="en-US" cap="none" dirty="0" smtClean="0"/>
              <a:t>February 13, 2019</a:t>
            </a:r>
            <a:endParaRPr lang="en-US" cap="none" dirty="0"/>
          </a:p>
        </p:txBody>
      </p:sp>
    </p:spTree>
    <p:extLst>
      <p:ext uri="{BB962C8B-B14F-4D97-AF65-F5344CB8AC3E}">
        <p14:creationId xmlns:p14="http://schemas.microsoft.com/office/powerpoint/2010/main" val="311604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38" y="693750"/>
            <a:ext cx="3985714" cy="1163398"/>
          </a:xfrm>
        </p:spPr>
      </p:pic>
      <p:sp>
        <p:nvSpPr>
          <p:cNvPr id="8" name="TextBox 7"/>
          <p:cNvSpPr txBox="1"/>
          <p:nvPr/>
        </p:nvSpPr>
        <p:spPr>
          <a:xfrm>
            <a:off x="3040976" y="2479614"/>
            <a:ext cx="59049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Minnesota House Research Department provides nonpartisan legislative, legal, and information services to the Minnesota House of Representatives. </a:t>
            </a:r>
          </a:p>
          <a:p>
            <a:endParaRPr lang="en-US" dirty="0"/>
          </a:p>
          <a:p>
            <a:r>
              <a:rPr lang="en-US" dirty="0" smtClean="0">
                <a:hlinkClick r:id="rId4"/>
              </a:rPr>
              <a:t>www.house.mn/hrd</a:t>
            </a:r>
            <a:endParaRPr lang="en-US" dirty="0" smtClean="0"/>
          </a:p>
          <a:p>
            <a:r>
              <a:rPr lang="en-US" dirty="0" smtClean="0"/>
              <a:t>651-296-6753</a:t>
            </a:r>
          </a:p>
          <a:p>
            <a:r>
              <a:rPr lang="en-US" dirty="0" smtClean="0"/>
              <a:t>600 State Office Building</a:t>
            </a:r>
          </a:p>
          <a:p>
            <a:r>
              <a:rPr lang="en-US" dirty="0" smtClean="0"/>
              <a:t>St. Paul, MN 55155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5C137-DF0A-42B9-8C19-433B0ADE4E4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Labor Day School Start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Districts must not begin school before Labor Day</a:t>
            </a:r>
          </a:p>
          <a:p>
            <a:pPr lvl="1"/>
            <a:r>
              <a:rPr lang="en-US" dirty="0" smtClean="0"/>
              <a:t>Teachers’ workshops may be held before Labor Day</a:t>
            </a:r>
          </a:p>
          <a:p>
            <a:pPr lvl="1"/>
            <a:r>
              <a:rPr lang="en-US" dirty="0" smtClean="0"/>
              <a:t>Districts in cooperative agreements are encouraged to adopt similar school calendars</a:t>
            </a:r>
          </a:p>
          <a:p>
            <a:r>
              <a:rPr lang="en-US" dirty="0" smtClean="0"/>
              <a:t>Exceptions:</a:t>
            </a:r>
          </a:p>
          <a:p>
            <a:pPr lvl="1"/>
            <a:r>
              <a:rPr lang="en-US" dirty="0" smtClean="0"/>
              <a:t>Summer learning programs</a:t>
            </a:r>
          </a:p>
          <a:p>
            <a:pPr lvl="1"/>
            <a:r>
              <a:rPr lang="en-US" dirty="0" smtClean="0"/>
              <a:t>Flexible learning year programs or learning year programs</a:t>
            </a:r>
          </a:p>
          <a:p>
            <a:pPr lvl="1"/>
            <a:r>
              <a:rPr lang="en-US" dirty="0" smtClean="0"/>
              <a:t>District construction or remodeling project of $400,000 or more</a:t>
            </a:r>
          </a:p>
          <a:p>
            <a:pPr lvl="1"/>
            <a:r>
              <a:rPr lang="en-US" dirty="0" smtClean="0"/>
              <a:t>District cooperation agreement with other district</a:t>
            </a:r>
          </a:p>
          <a:p>
            <a:pPr lvl="1"/>
            <a:r>
              <a:rPr lang="en-US" dirty="0" smtClean="0"/>
              <a:t>District agreement with district in adjoining state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72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Labor Day School Start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Prohibition does not apply to charter schools, which may provide instruction throughout the year.</a:t>
            </a:r>
          </a:p>
          <a:p>
            <a:r>
              <a:rPr lang="en-US" dirty="0" smtClean="0"/>
              <a:t>Early childhood special education and kindergarten-disabled students can begin July 1.</a:t>
            </a:r>
          </a:p>
          <a:p>
            <a:r>
              <a:rPr lang="en-US" dirty="0" smtClean="0"/>
              <a:t>Session law exceptions in recent years:</a:t>
            </a:r>
          </a:p>
          <a:p>
            <a:pPr lvl="1"/>
            <a:r>
              <a:rPr lang="en-US" dirty="0" smtClean="0"/>
              <a:t>2014 - Chaska school district for 2016-2017 school year</a:t>
            </a:r>
          </a:p>
          <a:p>
            <a:pPr lvl="1"/>
            <a:r>
              <a:rPr lang="en-US" dirty="0" smtClean="0"/>
              <a:t>2015 - Districts allowed to start 2015-2016 school on September 1 because Labor Day fell later in school year.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01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Length of School Year; Hours of Instruction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Minimum hours of instruction:</a:t>
            </a:r>
          </a:p>
          <a:p>
            <a:pPr lvl="1"/>
            <a:r>
              <a:rPr lang="en-US" dirty="0" smtClean="0"/>
              <a:t>350 hours for VPK students</a:t>
            </a:r>
          </a:p>
          <a:p>
            <a:pPr lvl="1"/>
            <a:r>
              <a:rPr lang="en-US" dirty="0" smtClean="0"/>
              <a:t>425 hours for kindergarten student without a disability</a:t>
            </a:r>
          </a:p>
          <a:p>
            <a:pPr lvl="1"/>
            <a:r>
              <a:rPr lang="en-US" dirty="0" smtClean="0"/>
              <a:t>850 hours for all-day kindergarten</a:t>
            </a:r>
          </a:p>
          <a:p>
            <a:pPr lvl="1"/>
            <a:r>
              <a:rPr lang="en-US" dirty="0" smtClean="0"/>
              <a:t>935 hours for student in grades 1-6</a:t>
            </a:r>
          </a:p>
          <a:p>
            <a:pPr lvl="1"/>
            <a:r>
              <a:rPr lang="en-US" dirty="0" smtClean="0"/>
              <a:t>1,020 hours for student in grades 7-12</a:t>
            </a:r>
          </a:p>
          <a:p>
            <a:r>
              <a:rPr lang="en-US" dirty="0" smtClean="0"/>
              <a:t>Minimum days of instruction</a:t>
            </a:r>
          </a:p>
          <a:p>
            <a:pPr lvl="1"/>
            <a:r>
              <a:rPr lang="en-US" dirty="0" smtClean="0"/>
              <a:t>165 days for students in grades 1-11 unless a four-day schedule approved by commissioner</a:t>
            </a:r>
          </a:p>
          <a:p>
            <a:r>
              <a:rPr lang="en-US" dirty="0" smtClean="0"/>
              <a:t>School year ends June 30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6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School Holidays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Districts must follow state holidays (New Year’s Day, Presidents’ Day, Memorial Day, Independence Day, Labor Day, Thanksgiving Day, and Christmas Day)</a:t>
            </a:r>
          </a:p>
          <a:p>
            <a:pPr lvl="1"/>
            <a:r>
              <a:rPr lang="en-US" dirty="0" smtClean="0"/>
              <a:t>Charter schools are exempt</a:t>
            </a:r>
          </a:p>
          <a:p>
            <a:r>
              <a:rPr lang="en-US" dirty="0" smtClean="0"/>
              <a:t>Districts may conduct school on Martin Luther King Day, Washington’s Birthday, Lincoln’s Birthday, Columbus Day, and Veterans Day</a:t>
            </a:r>
          </a:p>
          <a:p>
            <a:pPr lvl="1"/>
            <a:r>
              <a:rPr lang="en-US" dirty="0" smtClean="0"/>
              <a:t>At least one hour for “patriotic observance of the day” on Martin Luther King Day, Veterans’ Day, and Washington and Lincoln’s Birthdays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00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Extended School Calendar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School board that offers teachers the opportunity for more staff development training and additional salary under Minnesota Statutes, section 120A.40 or 120A.41, must adopt calendar with a total of 240 days of student instruction and staff development.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66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Criminal Penalties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Penalty for willful noncompliance with minimum number of hours and days in school year: fine up to $10 or imprisonment up to 10 days.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21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Reduction in ADM May Affect Some State Aids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 = Average Daily Membership</a:t>
            </a:r>
          </a:p>
          <a:p>
            <a:r>
              <a:rPr lang="en-US" dirty="0" smtClean="0"/>
              <a:t>Early childhood special education and kindergarten disabled students</a:t>
            </a:r>
          </a:p>
          <a:p>
            <a:r>
              <a:rPr lang="en-US" dirty="0" smtClean="0"/>
              <a:t>Learning year students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34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E-Learning Days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School calendar may include up to 5 e-learning days - online instruction due to inclement weather. </a:t>
            </a:r>
          </a:p>
          <a:p>
            <a:r>
              <a:rPr lang="en-US" dirty="0" smtClean="0"/>
              <a:t>E-learning days is counted as a day of instruction and included in required hours of instruction.</a:t>
            </a:r>
          </a:p>
          <a:p>
            <a:r>
              <a:rPr lang="en-US" dirty="0" smtClean="0"/>
              <a:t>Annual notice of plan to parents, and notice on e-learning day declared by the school at least 2 hours before normal school start time.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February 13,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School Calendar / Minnesota House Research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360E1-42AC-407A-A64B-2DA6B0C1DBA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24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597</Words>
  <Application>Microsoft Office PowerPoint</Application>
  <PresentationFormat>Widescreen</PresentationFormat>
  <Paragraphs>80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School Calendar</vt:lpstr>
      <vt:lpstr>Labor Day School Start</vt:lpstr>
      <vt:lpstr>Labor Day School Start</vt:lpstr>
      <vt:lpstr>Length of School Year; Hours of Instruction</vt:lpstr>
      <vt:lpstr>School Holidays</vt:lpstr>
      <vt:lpstr>Extended School Calendar</vt:lpstr>
      <vt:lpstr>Criminal Penalties</vt:lpstr>
      <vt:lpstr>Reduction in ADM May Affect Some State Aids</vt:lpstr>
      <vt:lpstr>E-Learning Days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Calendar</dc:title>
  <dc:creator>Cristina Parra</dc:creator>
  <cp:lastModifiedBy>Cristina Parra</cp:lastModifiedBy>
  <cp:revision>30</cp:revision>
  <dcterms:created xsi:type="dcterms:W3CDTF">2019-02-11T02:29:27Z</dcterms:created>
  <dcterms:modified xsi:type="dcterms:W3CDTF">2019-02-13T14:41:25Z</dcterms:modified>
</cp:coreProperties>
</file>