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62" r:id="rId7"/>
    <p:sldId id="268" r:id="rId8"/>
    <p:sldId id="263" r:id="rId9"/>
    <p:sldId id="269" r:id="rId10"/>
    <p:sldId id="271" r:id="rId11"/>
    <p:sldId id="270" r:id="rId12"/>
    <p:sldId id="260" r:id="rId13"/>
    <p:sldId id="266" r:id="rId14"/>
    <p:sldId id="274" r:id="rId15"/>
    <p:sldId id="272" r:id="rId16"/>
    <p:sldId id="273" r:id="rId17"/>
    <p:sldId id="26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B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3924B6-B7E5-4CA0-B669-CF8A12803BFF}" v="42" dt="2021-01-21T16:34:34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3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n365-my.sharepoint.com/personal/steve_may_state_mn_us/Documents/Meetings/2021-01-26-House%20Commerce%20Committee%20Meeting/2021-01-19-Steve%20May,%20MRC%20Licenses%20Issued%202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[2021-01-19-Steve May, MRC Licenses Issued 2019.xlsx]Sheet2!PivotTable6</c:name>
    <c:fmtId val="3"/>
  </c:pivotSource>
  <c:chart>
    <c:autoTitleDeleted val="1"/>
    <c:pivotFmts>
      <c:pivotFmt>
        <c:idx val="0"/>
        <c:spPr>
          <a:solidFill>
            <a:srgbClr val="FF0000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"/>
        <c:spPr>
          <a:solidFill>
            <a:srgbClr val="0070C0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dLbl>
          <c:idx val="0"/>
          <c:layout>
            <c:manualLayout>
              <c:x val="-0.13817134765088671"/>
              <c:y val="2.617839737723932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  <c15:layout>
                <c:manualLayout>
                  <c:w val="0.2734444508305075"/>
                  <c:h val="0.15803146110955915"/>
                </c:manualLayout>
              </c15:layout>
            </c:ext>
          </c:extLst>
        </c:dLbl>
      </c:pivotFmt>
      <c:pivotFmt>
        <c:idx val="2"/>
        <c:spPr>
          <a:solidFill>
            <a:schemeClr val="bg1">
              <a:lumMod val="65000"/>
            </a:schemeClr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dLbl>
          <c:idx val="0"/>
          <c:layout>
            <c:manualLayout>
              <c:x val="-1.8264140340133614E-4"/>
              <c:y val="-3.602295053902723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3"/>
        <c:spPr>
          <a:solidFill>
            <a:srgbClr val="FF0000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dLbl>
          <c:idx val="0"/>
          <c:layout>
            <c:manualLayout>
              <c:x val="-1.4819497927722539E-3"/>
              <c:y val="-1.2576083213287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4"/>
        <c:spPr>
          <a:solidFill>
            <a:srgbClr val="08F84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dLbl>
          <c:idx val="0"/>
          <c:layout>
            <c:manualLayout>
              <c:x val="4.7346271497072869E-4"/>
              <c:y val="1.330420832871619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5"/>
        <c:spPr>
          <a:solidFill>
            <a:srgbClr val="FF0000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6"/>
        <c:spPr>
          <a:solidFill>
            <a:srgbClr val="0070C0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dLbl>
          <c:idx val="0"/>
          <c:layout>
            <c:manualLayout>
              <c:x val="-0.13817134765088671"/>
              <c:y val="2.617839737723932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  <c15:layout>
                <c:manualLayout>
                  <c:w val="0.2734444508305075"/>
                  <c:h val="0.15803146110955915"/>
                </c:manualLayout>
              </c15:layout>
            </c:ext>
          </c:extLst>
        </c:dLbl>
      </c:pivotFmt>
      <c:pivotFmt>
        <c:idx val="7"/>
        <c:spPr>
          <a:solidFill>
            <a:srgbClr val="08F84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dLbl>
          <c:idx val="0"/>
          <c:layout>
            <c:manualLayout>
              <c:x val="4.7346271497072869E-4"/>
              <c:y val="1.330420832871619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8"/>
        <c:spPr>
          <a:solidFill>
            <a:schemeClr val="bg1">
              <a:lumMod val="65000"/>
            </a:schemeClr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dLbl>
          <c:idx val="0"/>
          <c:layout>
            <c:manualLayout>
              <c:x val="-1.8264140340133614E-4"/>
              <c:y val="-3.602295053902723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9"/>
        <c:spPr>
          <a:solidFill>
            <a:srgbClr val="FF0000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dLbl>
          <c:idx val="0"/>
          <c:layout>
            <c:manualLayout>
              <c:x val="-1.4819497927722539E-3"/>
              <c:y val="-1.2576083213287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0"/>
        <c:spPr>
          <a:solidFill>
            <a:srgbClr val="FF0000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1"/>
        <c:spPr>
          <a:solidFill>
            <a:srgbClr val="0070C0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dLbl>
          <c:idx val="0"/>
          <c:layout>
            <c:manualLayout>
              <c:x val="-0.13817134765088671"/>
              <c:y val="2.617839737723932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  <c15:layout>
                <c:manualLayout>
                  <c:w val="0.2734444508305075"/>
                  <c:h val="0.15803146110955915"/>
                </c:manualLayout>
              </c15:layout>
            </c:ext>
          </c:extLst>
        </c:dLbl>
      </c:pivotFmt>
      <c:pivotFmt>
        <c:idx val="12"/>
        <c:spPr>
          <a:solidFill>
            <a:srgbClr val="08F84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dLbl>
          <c:idx val="0"/>
          <c:layout>
            <c:manualLayout>
              <c:x val="4.7346271497072869E-4"/>
              <c:y val="1.330420832871619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3"/>
        <c:spPr>
          <a:solidFill>
            <a:schemeClr val="bg1">
              <a:lumMod val="65000"/>
            </a:schemeClr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dLbl>
          <c:idx val="0"/>
          <c:layout>
            <c:manualLayout>
              <c:x val="-1.8264140340133614E-4"/>
              <c:y val="-3.602295053902723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4"/>
        <c:spPr>
          <a:solidFill>
            <a:srgbClr val="FF0000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c:spPr>
        <c:dLbl>
          <c:idx val="0"/>
          <c:layout>
            <c:manualLayout>
              <c:x val="-1.4819497927722539E-3"/>
              <c:y val="-1.2576083213287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horzOverflow="clip" vert="horz" wrap="square" lIns="38100" tIns="19050" rIns="38100" bIns="19050" anchor="ctr" anchorCtr="1">
              <a:noAutofit/>
            </a:bodyPr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</c:pivotFmts>
    <c:plotArea>
      <c:layout>
        <c:manualLayout>
          <c:layoutTarget val="inner"/>
          <c:xMode val="edge"/>
          <c:yMode val="edge"/>
          <c:x val="0.22020132634232786"/>
          <c:y val="0.2949365712643176"/>
          <c:w val="0.56423771854504268"/>
          <c:h val="0.70234339751706476"/>
        </c:manualLayout>
      </c:layout>
      <c:pieChart>
        <c:varyColors val="1"/>
        <c:ser>
          <c:idx val="0"/>
          <c:order val="0"/>
          <c:tx>
            <c:strRef>
              <c:f>Sheet2!$B$28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2924-4844-BF34-82FFE3F43B10}"/>
              </c:ext>
            </c:extLst>
          </c:dPt>
          <c:dPt>
            <c:idx val="1"/>
            <c:bubble3D val="0"/>
            <c:spPr>
              <a:solidFill>
                <a:srgbClr val="08F841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2924-4844-BF34-82FFE3F43B10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2924-4844-BF34-82FFE3F43B10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2924-4844-BF34-82FFE3F43B10}"/>
              </c:ext>
            </c:extLst>
          </c:dPt>
          <c:dLbls>
            <c:dLbl>
              <c:idx val="0"/>
              <c:layout>
                <c:manualLayout>
                  <c:x val="-0.19493466849252539"/>
                  <c:y val="4.660888214153899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34444508305075"/>
                      <c:h val="0.158031461109559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924-4844-BF34-82FFE3F43B10}"/>
                </c:ext>
              </c:extLst>
            </c:dLbl>
            <c:dLbl>
              <c:idx val="1"/>
              <c:layout>
                <c:manualLayout>
                  <c:x val="2.4024259195861385E-2"/>
                  <c:y val="0.1096195009443072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20772946859899"/>
                      <c:h val="0.2011675489240320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924-4844-BF34-82FFE3F43B10}"/>
                </c:ext>
              </c:extLst>
            </c:dLbl>
            <c:dLbl>
              <c:idx val="2"/>
              <c:layout>
                <c:manualLayout>
                  <c:x val="2.5179637871353036E-2"/>
                  <c:y val="-9.7551603667653496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24-4844-BF34-82FFE3F43B10}"/>
                </c:ext>
              </c:extLst>
            </c:dLbl>
            <c:dLbl>
              <c:idx val="3"/>
              <c:layout>
                <c:manualLayout>
                  <c:x val="-5.1051770702575444E-3"/>
                  <c:y val="1.369165070605868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924-4844-BF34-82FFE3F43B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clip" vert="horz" wrap="square" lIns="38100" tIns="19050" rIns="38100" bIns="19050" anchor="ctr" anchorCtr="1">
                <a:no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Sheet2!$A$29:$A$33</c:f>
              <c:strCache>
                <c:ptCount val="4"/>
                <c:pt idx="0">
                  <c:v>Regulatory/Veterinary</c:v>
                </c:pt>
                <c:pt idx="1">
                  <c:v>Vendor/Wagering Provider</c:v>
                </c:pt>
                <c:pt idx="2">
                  <c:v>Association Employee</c:v>
                </c:pt>
                <c:pt idx="3">
                  <c:v>Racing Personnel</c:v>
                </c:pt>
              </c:strCache>
            </c:strRef>
          </c:cat>
          <c:val>
            <c:numRef>
              <c:f>Sheet2!$B$29:$B$33</c:f>
              <c:numCache>
                <c:formatCode>General</c:formatCode>
                <c:ptCount val="4"/>
                <c:pt idx="0">
                  <c:v>98</c:v>
                </c:pt>
                <c:pt idx="1">
                  <c:v>407</c:v>
                </c:pt>
                <c:pt idx="2">
                  <c:v>2246</c:v>
                </c:pt>
                <c:pt idx="3">
                  <c:v>2588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924-4844-BF34-82FFE3F43B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C5206-6AB7-493A-9774-E3C8F465C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0A6B0E-7183-4522-BF40-08FE9F2CCC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EC4A1-496D-4455-8B10-FD25D3A98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336E-A3A6-4535-B21F-D68FE03BCF4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1F950-9AE3-4B67-8FF5-73053941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EF8A8-7F12-45AD-9FD2-8B8D841B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E64B-D3EF-4D46-A668-051FF0A6C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4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3DAC5-09B8-418B-BF35-11C83B8F8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6E844A-5884-4443-B06D-A5C10AEC1D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C003D-495C-4C33-8858-18FCCA49B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336E-A3A6-4535-B21F-D68FE03BCF4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2A226-778E-4CC0-B939-58B52796C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672C9-3B77-4708-A070-54F6BE055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E64B-D3EF-4D46-A668-051FF0A6C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24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FACA91-8686-4AE3-A443-D52B43039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DB20C6-028A-49E3-8B3D-E9D7F5DCF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CC41C-0382-4FB2-98BA-17364CC6A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336E-A3A6-4535-B21F-D68FE03BCF4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FA855-D85E-49EF-A1FC-F4937C65A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6FB52-0A77-4278-AF49-C18DA7FD5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E64B-D3EF-4D46-A668-051FF0A6C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61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25F3D-114F-4EA8-841B-895CD2DAE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9994F-F6CC-47FB-95F3-49EF3D6F4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4E5FB-8BE0-4FE4-BFE9-0F4A69D44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336E-A3A6-4535-B21F-D68FE03BCF4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40040-B91E-45BE-99DC-AF8C6049A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C08A9-D4D1-4407-8DA5-6612630E1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E64B-D3EF-4D46-A668-051FF0A6C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53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E6539-FA16-43AC-BBF3-48AB8B107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7342B9-5B7F-4A7C-A594-F23815B1A7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91973-E5A3-49CF-BD91-8916E5F88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336E-A3A6-4535-B21F-D68FE03BCF4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27B8A-22FA-4FD4-90E1-91F826444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30818-4C43-4BFC-909E-C9BDE4835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E64B-D3EF-4D46-A668-051FF0A6C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9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3B1E5-7520-4546-911A-C410A389D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E1E9E-D79D-4C73-BE02-C992A57F08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BA7D30-56B3-4A62-95DD-93C125C665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FF71B8-08AE-4140-BDFC-942B6DDBB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336E-A3A6-4535-B21F-D68FE03BCF4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3631E3-5538-40FC-80A0-FB69A747C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44882-FF12-4F3C-9524-91D89DFF9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E64B-D3EF-4D46-A668-051FF0A6C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22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DE6F2-22A2-40D2-B7A3-7DA1F854D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6A78C-967F-46F1-950B-EF6AD46AE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E3E75-95AB-4C73-8056-58D3512AF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9A1A03-BB14-48A0-96DB-9126EC622E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352784-8E73-4819-8261-EE33DA6AEC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2E3C27-E116-4D29-802E-45CAC16E7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336E-A3A6-4535-B21F-D68FE03BCF4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A6F05B-D12B-4546-9691-98C17C488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6C2E92-B771-40F4-8BE8-B85B33628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E64B-D3EF-4D46-A668-051FF0A6C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97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405D-9CF1-47C2-B503-1C9F9E720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254C01-F18D-4FAE-B093-C9A7C3C6E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336E-A3A6-4535-B21F-D68FE03BCF4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8D97D7-6BAB-4153-9C8D-BADE63476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7225F2-B99E-4087-8F94-788FA3970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E64B-D3EF-4D46-A668-051FF0A6C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07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107D71-D4F6-4806-8E0C-2CE0FA7A7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336E-A3A6-4535-B21F-D68FE03BCF4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D20204-84F3-42A2-A53C-9B9062F6F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09BCFB-BDBC-4B56-846B-D0A15DF8F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E64B-D3EF-4D46-A668-051FF0A6C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870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84805-8A53-404A-BD37-58BBBABF2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C2192-2355-427D-98B6-56268BE3F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08635C-ED88-48D1-935A-47BC49B7A0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263BC3-D96C-4F98-BAF8-138350687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336E-A3A6-4535-B21F-D68FE03BCF4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9D72-7925-40E3-B4F1-9636894CE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68191A-E98F-4776-8C70-2B8F1CA79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E64B-D3EF-4D46-A668-051FF0A6C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58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2A38F-0190-40F9-8FC3-07F83F6B2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CA2B4C-9EF0-4F6F-8CE6-C06BA52FB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D96E14-7368-4B20-8EAB-0C00B3556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30798-7020-4BE0-84D7-1D8B96C90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336E-A3A6-4535-B21F-D68FE03BCF4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C0CD22-364F-4575-8A31-89F96F907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C25F7-E90C-4840-A9CB-B9A0AF9C5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0E64B-D3EF-4D46-A668-051FF0A6C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53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47004D-A3D7-4C2B-8645-31344410E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B42E1-3875-4F33-B6CF-62F894C9A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E3244-2D26-41A7-A70F-31427F6EB2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9336E-A3A6-4535-B21F-D68FE03BCF4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633C5-3D22-4E1E-AEEA-A803FC327A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7A4DE-49AB-407E-82ED-EF828EDB9A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0E64B-D3EF-4D46-A668-051FF0A6C9F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picture containing map&#10;&#10;Description automatically generated">
            <a:extLst>
              <a:ext uri="{FF2B5EF4-FFF2-40B4-BE49-F238E27FC236}">
                <a16:creationId xmlns:a16="http://schemas.microsoft.com/office/drawing/2014/main" id="{EA231277-0868-4145-ACC9-08F343F64A3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77" y="5266192"/>
            <a:ext cx="1539241" cy="145528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A03937B-7174-40EB-A5F0-3A51EA0BE6F2}"/>
              </a:ext>
            </a:extLst>
          </p:cNvPr>
          <p:cNvSpPr/>
          <p:nvPr userDrawn="1"/>
        </p:nvSpPr>
        <p:spPr>
          <a:xfrm>
            <a:off x="67733" y="65617"/>
            <a:ext cx="12058650" cy="6726766"/>
          </a:xfrm>
          <a:prstGeom prst="rect">
            <a:avLst/>
          </a:prstGeom>
          <a:noFill/>
          <a:ln w="130175">
            <a:solidFill>
              <a:srgbClr val="263B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4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2DB32-85E2-4E1C-A6AF-3C26523EC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426720"/>
            <a:ext cx="11887200" cy="1869440"/>
          </a:xfrm>
        </p:spPr>
        <p:txBody>
          <a:bodyPr>
            <a:normAutofit/>
          </a:bodyPr>
          <a:lstStyle/>
          <a:p>
            <a:r>
              <a:rPr lang="en-US" b="1" dirty="0"/>
              <a:t>Introduction to the </a:t>
            </a:r>
            <a:br>
              <a:rPr lang="en-US" b="1" dirty="0"/>
            </a:br>
            <a:r>
              <a:rPr lang="en-US" b="1" dirty="0"/>
              <a:t>Minnesota Racing Commission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6136B9-4D98-4C66-B593-513F4E06BA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67025"/>
            <a:ext cx="9144000" cy="3219450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>
                <a:latin typeface="+mj-lt"/>
              </a:rPr>
              <a:t>Minnesota House Commerce Finance </a:t>
            </a:r>
          </a:p>
          <a:p>
            <a:r>
              <a:rPr lang="en-US" sz="3600" b="1" dirty="0">
                <a:latin typeface="+mj-lt"/>
              </a:rPr>
              <a:t>and Policy Committee</a:t>
            </a:r>
          </a:p>
          <a:p>
            <a:endParaRPr lang="en-US" sz="3600" b="1" dirty="0">
              <a:latin typeface="+mj-lt"/>
            </a:endParaRPr>
          </a:p>
          <a:p>
            <a:r>
              <a:rPr lang="en-US" sz="3600" b="1" dirty="0">
                <a:latin typeface="+mj-lt"/>
              </a:rPr>
              <a:t>Steve May</a:t>
            </a:r>
          </a:p>
          <a:p>
            <a:r>
              <a:rPr lang="en-US" sz="3600" b="1" dirty="0">
                <a:latin typeface="+mj-lt"/>
              </a:rPr>
              <a:t>Executive Director</a:t>
            </a:r>
          </a:p>
          <a:p>
            <a:r>
              <a:rPr lang="en-US" sz="3600" b="1" dirty="0">
                <a:latin typeface="+mj-lt"/>
              </a:rPr>
              <a:t>January 26, 2020</a:t>
            </a:r>
          </a:p>
        </p:txBody>
      </p:sp>
    </p:spTree>
    <p:extLst>
      <p:ext uri="{BB962C8B-B14F-4D97-AF65-F5344CB8AC3E}">
        <p14:creationId xmlns:p14="http://schemas.microsoft.com/office/powerpoint/2010/main" val="3944260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D6821-A0D1-4EA7-B088-E7322953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Economic Benefit of Pari-Mutuel </a:t>
            </a:r>
            <a:br>
              <a:rPr lang="en-US" sz="4000" dirty="0"/>
            </a:br>
            <a:r>
              <a:rPr lang="en-US" sz="4000" dirty="0"/>
              <a:t>Horseracing in Minnesota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71A0F-751E-445A-911C-2FCB3AEDE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$409.2 million in economic activity to the state*</a:t>
            </a:r>
          </a:p>
          <a:p>
            <a:pPr lvl="1"/>
            <a:r>
              <a:rPr lang="en-US" dirty="0"/>
              <a:t>$176.1 million in direct spending by horse racing industry</a:t>
            </a:r>
          </a:p>
          <a:p>
            <a:pPr lvl="1"/>
            <a:r>
              <a:rPr lang="en-US" dirty="0"/>
              <a:t>$233.1 million in economic activity by non-racing horse related industries across Minnesota</a:t>
            </a:r>
          </a:p>
          <a:p>
            <a:endParaRPr lang="en-US" dirty="0"/>
          </a:p>
          <a:p>
            <a:r>
              <a:rPr lang="en-US" dirty="0"/>
              <a:t>5,590 full and par-time jobs*</a:t>
            </a:r>
          </a:p>
          <a:p>
            <a:pPr lvl="1"/>
            <a:r>
              <a:rPr lang="en-US" dirty="0"/>
              <a:t>3,960 directly employed in industry jobs</a:t>
            </a:r>
          </a:p>
          <a:p>
            <a:pPr lvl="1"/>
            <a:r>
              <a:rPr lang="en-US" dirty="0"/>
              <a:t>1,630 in non-horse related industries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900" dirty="0"/>
              <a:t>Source: Economic Contribution of Minnesota’s Horse Racing Industry (2016), Brigid Tuck, University of Minnesota Extension</a:t>
            </a:r>
          </a:p>
        </p:txBody>
      </p:sp>
    </p:spTree>
    <p:extLst>
      <p:ext uri="{BB962C8B-B14F-4D97-AF65-F5344CB8AC3E}">
        <p14:creationId xmlns:p14="http://schemas.microsoft.com/office/powerpoint/2010/main" val="4154145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D6821-A0D1-4EA7-B088-E7322953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Strength of Pari-Mutuel Horseracing Industry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71A0F-751E-445A-911C-2FCB3AEDE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Strong fan participation in non-COVID years</a:t>
            </a:r>
          </a:p>
          <a:p>
            <a:endParaRPr lang="en-US" sz="3200" dirty="0"/>
          </a:p>
          <a:p>
            <a:r>
              <a:rPr lang="en-US" sz="3200" dirty="0"/>
              <a:t>Dedication by horsemen to the industry in Minnesota</a:t>
            </a:r>
          </a:p>
          <a:p>
            <a:endParaRPr lang="en-US" sz="3200" dirty="0"/>
          </a:p>
          <a:p>
            <a:r>
              <a:rPr lang="en-US" sz="3200" dirty="0"/>
              <a:t>Marketing agreement Canterbury Park agreement with Shakopee Mdewakanton Sioux Community for purse enhancements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515001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D6821-A0D1-4EA7-B088-E7322953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Threats to Horseracing Industry in Minnesota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71A0F-751E-445A-911C-2FCB3AEDE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COVID-19 limited fan participation at the racetracks</a:t>
            </a:r>
          </a:p>
          <a:p>
            <a:endParaRPr lang="en-US" sz="3200" dirty="0"/>
          </a:p>
          <a:p>
            <a:r>
              <a:rPr lang="en-US" sz="3200" dirty="0"/>
              <a:t>Alternative gaming options in other states provide significant purse opportunities elsewhere</a:t>
            </a:r>
          </a:p>
          <a:p>
            <a:endParaRPr lang="en-US" sz="3200" dirty="0"/>
          </a:p>
          <a:p>
            <a:r>
              <a:rPr lang="en-US" sz="3200" dirty="0"/>
              <a:t>Inability for Minnesota residents to wager on Minnesota races online</a:t>
            </a:r>
          </a:p>
        </p:txBody>
      </p:sp>
    </p:spTree>
    <p:extLst>
      <p:ext uri="{BB962C8B-B14F-4D97-AF65-F5344CB8AC3E}">
        <p14:creationId xmlns:p14="http://schemas.microsoft.com/office/powerpoint/2010/main" val="1947704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D6821-A0D1-4EA7-B088-E7322953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Horseracing Safety and Integrity Act </a:t>
            </a:r>
            <a:br>
              <a:rPr lang="en-US" sz="4000" dirty="0"/>
            </a:br>
            <a:r>
              <a:rPr lang="en-US" sz="4000" dirty="0"/>
              <a:t>(Senate Bill 4547)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71A0F-751E-445A-911C-2FCB3AEDE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0775"/>
            <a:ext cx="10515600" cy="3786188"/>
          </a:xfrm>
        </p:spPr>
        <p:txBody>
          <a:bodyPr>
            <a:normAutofit/>
          </a:bodyPr>
          <a:lstStyle/>
          <a:p>
            <a:r>
              <a:rPr lang="en-US" sz="3200" dirty="0"/>
              <a:t>Signed into law December 2020, program start July 1, 2022</a:t>
            </a:r>
          </a:p>
          <a:p>
            <a:endParaRPr lang="en-US" sz="3200" dirty="0"/>
          </a:p>
          <a:p>
            <a:r>
              <a:rPr lang="en-US" sz="3200" dirty="0"/>
              <a:t>Creation of Horseracing Integrity and Safety Authority under Federal Trade Commission</a:t>
            </a:r>
          </a:p>
          <a:p>
            <a:endParaRPr lang="en-US" sz="3200" dirty="0"/>
          </a:p>
          <a:p>
            <a:r>
              <a:rPr lang="en-US" sz="3200" dirty="0"/>
              <a:t>Will significantly change the medication testing and racetrack safety programs across the country</a:t>
            </a:r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83960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71A0F-751E-445A-911C-2FCB3AEDE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dirty="0"/>
              <a:t>Steve May, Executive Director</a:t>
            </a:r>
          </a:p>
          <a:p>
            <a:pPr marL="0" indent="0" algn="ctr">
              <a:buNone/>
            </a:pPr>
            <a:r>
              <a:rPr lang="en-US" sz="4400" dirty="0"/>
              <a:t>Minnesota Racing Commission</a:t>
            </a:r>
          </a:p>
          <a:p>
            <a:pPr marL="0" indent="0" algn="ctr">
              <a:buNone/>
            </a:pPr>
            <a:r>
              <a:rPr lang="en-US" sz="4400" dirty="0"/>
              <a:t>(952) 496-7950, Extension 2</a:t>
            </a:r>
          </a:p>
          <a:p>
            <a:pPr marL="0" indent="0" algn="ctr">
              <a:buNone/>
            </a:pPr>
            <a:r>
              <a:rPr lang="en-US" sz="4400" dirty="0"/>
              <a:t>steve.may@state.mn.us</a:t>
            </a:r>
          </a:p>
        </p:txBody>
      </p:sp>
    </p:spTree>
    <p:extLst>
      <p:ext uri="{BB962C8B-B14F-4D97-AF65-F5344CB8AC3E}">
        <p14:creationId xmlns:p14="http://schemas.microsoft.com/office/powerpoint/2010/main" val="150705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9C509-530F-4B38-A64C-AB105ADCD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Legal History of the </a:t>
            </a:r>
            <a:br>
              <a:rPr lang="en-US" dirty="0"/>
            </a:br>
            <a:r>
              <a:rPr lang="en-US" dirty="0"/>
              <a:t>Minnesota Racing Commission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38862-780B-41EC-8541-9D19712A6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1875"/>
            <a:ext cx="10515600" cy="3413125"/>
          </a:xfrm>
        </p:spPr>
        <p:txBody>
          <a:bodyPr>
            <a:normAutofit/>
          </a:bodyPr>
          <a:lstStyle/>
          <a:p>
            <a:r>
              <a:rPr lang="en-US" dirty="0"/>
              <a:t>1982 – Constitutional amendment allowing legal </a:t>
            </a:r>
            <a:r>
              <a:rPr lang="en-US" dirty="0" err="1"/>
              <a:t>pari</a:t>
            </a:r>
            <a:r>
              <a:rPr lang="en-US" dirty="0"/>
              <a:t>-mutual wagering on horse racing</a:t>
            </a:r>
            <a:r>
              <a:rPr lang="en-US"/>
              <a:t>, legislative regulatory </a:t>
            </a:r>
            <a:r>
              <a:rPr lang="en-US" dirty="0"/>
              <a:t>structure in 1983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1999 – Legislation authorized card club operations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2016 – Legislation enabled account wagering operations</a:t>
            </a:r>
          </a:p>
        </p:txBody>
      </p:sp>
    </p:spTree>
    <p:extLst>
      <p:ext uri="{BB962C8B-B14F-4D97-AF65-F5344CB8AC3E}">
        <p14:creationId xmlns:p14="http://schemas.microsoft.com/office/powerpoint/2010/main" val="2081404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65168-3570-42D5-9E23-BB31D0024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Minnesota’s Two Pair-</a:t>
            </a:r>
            <a:r>
              <a:rPr lang="en-US" dirty="0" err="1"/>
              <a:t>Mutuel</a:t>
            </a:r>
            <a:r>
              <a:rPr lang="en-US" dirty="0"/>
              <a:t> Racetracks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9877B-4CA6-41FD-9693-FC411B304D1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dirty="0"/>
              <a:t>Canterbury Park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dirty="0"/>
              <a:t>Shakopee, Minnesota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dirty="0"/>
              <a:t>Scott County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dirty="0"/>
              <a:t>Opened in 1985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dirty="0"/>
          </a:p>
        </p:txBody>
      </p:sp>
      <p:pic>
        <p:nvPicPr>
          <p:cNvPr id="10" name="Content Placeholder 9" descr="Logo, company name&#10;&#10;Description automatically generated">
            <a:extLst>
              <a:ext uri="{FF2B5EF4-FFF2-40B4-BE49-F238E27FC236}">
                <a16:creationId xmlns:a16="http://schemas.microsoft.com/office/drawing/2014/main" id="{1139B9F1-F756-4521-B8A7-233A7E3E44E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623" y="1513681"/>
            <a:ext cx="3136753" cy="1648619"/>
          </a:xfr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EEAFA3E-07C7-406F-97DC-5D6FCFABB22A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45A1593-7AEC-45CA-A2A1-9E238BC262DC}"/>
              </a:ext>
            </a:extLst>
          </p:cNvPr>
          <p:cNvSpPr txBox="1">
            <a:spLocks/>
          </p:cNvSpPr>
          <p:nvPr/>
        </p:nvSpPr>
        <p:spPr>
          <a:xfrm>
            <a:off x="6315075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Running Aces Casino, Hotel, and Racetrack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Columbus, Minnesota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Anoka County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Opened in 2008</a:t>
            </a:r>
          </a:p>
        </p:txBody>
      </p:sp>
      <p:pic>
        <p:nvPicPr>
          <p:cNvPr id="16" name="Picture 15" descr="Shape, logo&#10;&#10;Description automatically generated">
            <a:extLst>
              <a:ext uri="{FF2B5EF4-FFF2-40B4-BE49-F238E27FC236}">
                <a16:creationId xmlns:a16="http://schemas.microsoft.com/office/drawing/2014/main" id="{E1EBFB95-D32A-4733-A716-646E1B141D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426" y="1513681"/>
            <a:ext cx="1874800" cy="173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437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D6821-A0D1-4EA7-B088-E7322953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Minnesota Racing Commission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71A0F-751E-445A-911C-2FCB3AEDE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9-member independent commission serving 6-year terms</a:t>
            </a:r>
          </a:p>
          <a:p>
            <a:endParaRPr lang="en-US" sz="3200" dirty="0"/>
          </a:p>
          <a:p>
            <a:r>
              <a:rPr lang="en-US" sz="3200" dirty="0"/>
              <a:t>Approximately 14 full-time, year-round employees</a:t>
            </a:r>
          </a:p>
          <a:p>
            <a:endParaRPr lang="en-US" sz="3200" dirty="0"/>
          </a:p>
          <a:p>
            <a:r>
              <a:rPr lang="en-US" sz="3200" dirty="0"/>
              <a:t>40-50 seasonal/contract employees for live racing</a:t>
            </a:r>
          </a:p>
        </p:txBody>
      </p:sp>
    </p:spTree>
    <p:extLst>
      <p:ext uri="{BB962C8B-B14F-4D97-AF65-F5344CB8AC3E}">
        <p14:creationId xmlns:p14="http://schemas.microsoft.com/office/powerpoint/2010/main" val="1493077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D6821-A0D1-4EA7-B088-E7322953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Minnesota Racing Commission </a:t>
            </a:r>
            <a:br>
              <a:rPr lang="en-US" sz="4000" dirty="0"/>
            </a:br>
            <a:r>
              <a:rPr lang="en-US" sz="4000" dirty="0"/>
              <a:t>Regulatory Jurisdiction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71A0F-751E-445A-911C-2FCB3AEDE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175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Oversee conduct of live Thoroughbred, Quarter Horse, and Standardbred racing</a:t>
            </a:r>
          </a:p>
          <a:p>
            <a:r>
              <a:rPr lang="en-US" sz="3200" dirty="0"/>
              <a:t>Simulcast wagering on global races at both </a:t>
            </a:r>
            <a:r>
              <a:rPr lang="en-US" sz="3200" dirty="0" err="1"/>
              <a:t>pari</a:t>
            </a:r>
            <a:r>
              <a:rPr lang="en-US" sz="3200" dirty="0"/>
              <a:t>-mutual racetracks</a:t>
            </a:r>
          </a:p>
          <a:p>
            <a:r>
              <a:rPr lang="en-US" sz="3200" dirty="0"/>
              <a:t>Account wagering on non-Minnesota races by Minnesota residents</a:t>
            </a:r>
          </a:p>
          <a:p>
            <a:r>
              <a:rPr lang="en-US" sz="3200" dirty="0"/>
              <a:t>Card club operations at both </a:t>
            </a:r>
            <a:r>
              <a:rPr lang="en-US" sz="3200" dirty="0" err="1"/>
              <a:t>pari</a:t>
            </a:r>
            <a:r>
              <a:rPr lang="en-US" sz="3200" dirty="0"/>
              <a:t>-mutual racetracks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884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D6821-A0D1-4EA7-B088-E7322953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Minnesota Racing Commission </a:t>
            </a:r>
            <a:br>
              <a:rPr lang="en-US" sz="4000" dirty="0"/>
            </a:br>
            <a:r>
              <a:rPr lang="en-US" sz="4000" dirty="0"/>
              <a:t>Regulatory Jurisdiction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71A0F-751E-445A-911C-2FCB3AEDE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dirty="0"/>
              <a:t>Collect taxes on wagering operations</a:t>
            </a:r>
          </a:p>
          <a:p>
            <a:r>
              <a:rPr lang="en-US" sz="3200" dirty="0"/>
              <a:t>Collect regulatory fees on racing and wagering operations</a:t>
            </a:r>
          </a:p>
          <a:p>
            <a:r>
              <a:rPr lang="en-US" sz="3200" dirty="0"/>
              <a:t>Operate breeders’ funds to incentivize horse owners to breed horses in Minnesota</a:t>
            </a:r>
          </a:p>
          <a:p>
            <a:r>
              <a:rPr lang="en-US" sz="3200" dirty="0"/>
              <a:t>Distribute grants for racehorse retirement programs</a:t>
            </a:r>
          </a:p>
        </p:txBody>
      </p:sp>
    </p:spTree>
    <p:extLst>
      <p:ext uri="{BB962C8B-B14F-4D97-AF65-F5344CB8AC3E}">
        <p14:creationId xmlns:p14="http://schemas.microsoft.com/office/powerpoint/2010/main" val="2661262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D6821-A0D1-4EA7-B088-E7322953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Minnesota Racing Commission </a:t>
            </a:r>
            <a:br>
              <a:rPr lang="en-US" sz="4000" dirty="0"/>
            </a:br>
            <a:r>
              <a:rPr lang="en-US" sz="4000" dirty="0"/>
              <a:t>Regulation of Card Club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71A0F-751E-445A-911C-2FCB3AEDE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dirty="0"/>
              <a:t>Licensing of card club employees, manufacturers, and other vendors</a:t>
            </a:r>
          </a:p>
          <a:p>
            <a:r>
              <a:rPr lang="en-US" sz="3200" dirty="0"/>
              <a:t>Ensure compliance testing of gaming products by independent, third-party testing provider</a:t>
            </a:r>
          </a:p>
          <a:p>
            <a:r>
              <a:rPr lang="en-US" sz="3200" dirty="0"/>
              <a:t>Monitoring of gaming activities in coordination with card club security and surveillance</a:t>
            </a:r>
          </a:p>
          <a:p>
            <a:r>
              <a:rPr lang="en-US" sz="3200" dirty="0"/>
              <a:t>Conduct investigations as needed</a:t>
            </a:r>
          </a:p>
        </p:txBody>
      </p:sp>
    </p:spTree>
    <p:extLst>
      <p:ext uri="{BB962C8B-B14F-4D97-AF65-F5344CB8AC3E}">
        <p14:creationId xmlns:p14="http://schemas.microsoft.com/office/powerpoint/2010/main" val="4098336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D6821-A0D1-4EA7-B088-E7322953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5,339 Occupational Licenses Issued by the Minnesota Racing Commission in 2019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068DACE-8B9B-4A6C-8CB6-746B7ABC00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1506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6628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D6821-A0D1-4EA7-B088-E7322953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Minnesota Racing Commission Agency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71A0F-751E-445A-911C-2FCB3AEDE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3695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No General Fund appropriation</a:t>
            </a:r>
          </a:p>
          <a:p>
            <a:endParaRPr lang="en-US" sz="3200" dirty="0"/>
          </a:p>
          <a:p>
            <a:r>
              <a:rPr lang="en-US" sz="3200" dirty="0"/>
              <a:t>Funding sources</a:t>
            </a:r>
          </a:p>
          <a:p>
            <a:pPr lvl="1"/>
            <a:r>
              <a:rPr lang="en-US" sz="2800" dirty="0"/>
              <a:t>Licensing fees</a:t>
            </a:r>
          </a:p>
          <a:p>
            <a:pPr lvl="1"/>
            <a:r>
              <a:rPr lang="en-US" sz="2800" dirty="0"/>
              <a:t>Regulatory fees on online wagering operators</a:t>
            </a:r>
          </a:p>
          <a:p>
            <a:pPr lvl="1"/>
            <a:r>
              <a:rPr lang="en-US" sz="2800" dirty="0"/>
              <a:t>Reimbursements from racetracks</a:t>
            </a:r>
          </a:p>
          <a:p>
            <a:pPr lvl="1"/>
            <a:endParaRPr lang="en-US" sz="2800" dirty="0"/>
          </a:p>
          <a:p>
            <a:r>
              <a:rPr lang="en-US" sz="3200" dirty="0"/>
              <a:t>Fine monies restricted to racehorse retirement programs</a:t>
            </a:r>
          </a:p>
        </p:txBody>
      </p:sp>
    </p:spTree>
    <p:extLst>
      <p:ext uri="{BB962C8B-B14F-4D97-AF65-F5344CB8AC3E}">
        <p14:creationId xmlns:p14="http://schemas.microsoft.com/office/powerpoint/2010/main" val="3865022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 Light-Constantia">
      <a:majorFont>
        <a:latin typeface="Calibri Light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 panose="02030602050306030303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F440D65878214891124A0010FF3A41" ma:contentTypeVersion="11" ma:contentTypeDescription="Create a new document." ma:contentTypeScope="" ma:versionID="77b9c0829be0bb15687590c486a0c064">
  <xsd:schema xmlns:xsd="http://www.w3.org/2001/XMLSchema" xmlns:xs="http://www.w3.org/2001/XMLSchema" xmlns:p="http://schemas.microsoft.com/office/2006/metadata/properties" xmlns:ns3="27981694-599e-4bca-a93d-f4c47a2d3390" xmlns:ns4="7baa7cfe-8cf7-4aab-9d77-edfc6c604f8c" targetNamespace="http://schemas.microsoft.com/office/2006/metadata/properties" ma:root="true" ma:fieldsID="ae1475763b3868f97b30c3d4cadaf1af" ns3:_="" ns4:_="">
    <xsd:import namespace="27981694-599e-4bca-a93d-f4c47a2d3390"/>
    <xsd:import namespace="7baa7cfe-8cf7-4aab-9d77-edfc6c604f8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981694-599e-4bca-a93d-f4c47a2d33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aa7cfe-8cf7-4aab-9d77-edfc6c604f8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62918F-AF91-41FE-AC72-DD18AACE9C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B7254D-3C2F-41D9-8D91-8DCF68000C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981694-599e-4bca-a93d-f4c47a2d3390"/>
    <ds:schemaRef ds:uri="7baa7cfe-8cf7-4aab-9d77-edfc6c604f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5B1D372-3A73-406D-8FB4-B382D7370858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baa7cfe-8cf7-4aab-9d77-edfc6c604f8c"/>
    <ds:schemaRef ds:uri="http://purl.org/dc/terms/"/>
    <ds:schemaRef ds:uri="http://schemas.openxmlformats.org/package/2006/metadata/core-properties"/>
    <ds:schemaRef ds:uri="27981694-599e-4bca-a93d-f4c47a2d339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1351</TotalTime>
  <Words>500</Words>
  <Application>Microsoft Office PowerPoint</Application>
  <PresentationFormat>Widescreen</PresentationFormat>
  <Paragraphs>97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 Light</vt:lpstr>
      <vt:lpstr>Constantia</vt:lpstr>
      <vt:lpstr>Office Theme</vt:lpstr>
      <vt:lpstr>Introduction to the  Minnesota Racing Commission</vt:lpstr>
      <vt:lpstr>Legal History of the  Minnesota Racing Commission</vt:lpstr>
      <vt:lpstr>Minnesota’s Two Pair-Mutuel Racetracks</vt:lpstr>
      <vt:lpstr>Minnesota Racing Commission Members</vt:lpstr>
      <vt:lpstr>Minnesota Racing Commission  Regulatory Jurisdiction</vt:lpstr>
      <vt:lpstr>Minnesota Racing Commission  Regulatory Jurisdiction (Continued)</vt:lpstr>
      <vt:lpstr>Minnesota Racing Commission  Regulation of Card Club Operations</vt:lpstr>
      <vt:lpstr>5,339 Occupational Licenses Issued by the Minnesota Racing Commission in 2019</vt:lpstr>
      <vt:lpstr>Minnesota Racing Commission Agency Funding</vt:lpstr>
      <vt:lpstr>Economic Benefit of Pari-Mutuel  Horseracing in Minnesota</vt:lpstr>
      <vt:lpstr>Strength of Pari-Mutuel Horseracing Industry</vt:lpstr>
      <vt:lpstr>Threats to Horseracing Industry in Minnesota</vt:lpstr>
      <vt:lpstr>Horseracing Safety and Integrity Act  (Senate Bill 4547)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May, Steve (MRC)</dc:creator>
  <cp:lastModifiedBy>Adeline Miller</cp:lastModifiedBy>
  <cp:revision>7</cp:revision>
  <dcterms:created xsi:type="dcterms:W3CDTF">2021-01-20T18:19:04Z</dcterms:created>
  <dcterms:modified xsi:type="dcterms:W3CDTF">2021-01-25T15:36:07Z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0x0101009DF440D65878214891124A0010FF3A41</vt:lpwstr>
  </property>
</Properties>
</file>