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68"/>
  </p:notesMasterIdLst>
  <p:sldIdLst>
    <p:sldId id="269" r:id="rId2"/>
    <p:sldId id="270" r:id="rId3"/>
    <p:sldId id="364" r:id="rId4"/>
    <p:sldId id="272" r:id="rId5"/>
    <p:sldId id="365" r:id="rId6"/>
    <p:sldId id="279" r:id="rId7"/>
    <p:sldId id="371" r:id="rId8"/>
    <p:sldId id="347" r:id="rId9"/>
    <p:sldId id="357" r:id="rId10"/>
    <p:sldId id="276" r:id="rId11"/>
    <p:sldId id="331" r:id="rId12"/>
    <p:sldId id="306" r:id="rId13"/>
    <p:sldId id="308" r:id="rId14"/>
    <p:sldId id="332" r:id="rId15"/>
    <p:sldId id="294" r:id="rId16"/>
    <p:sldId id="333" r:id="rId17"/>
    <p:sldId id="302" r:id="rId18"/>
    <p:sldId id="301" r:id="rId19"/>
    <p:sldId id="334" r:id="rId20"/>
    <p:sldId id="335" r:id="rId21"/>
    <p:sldId id="336" r:id="rId22"/>
    <p:sldId id="296" r:id="rId23"/>
    <p:sldId id="297" r:id="rId24"/>
    <p:sldId id="298" r:id="rId25"/>
    <p:sldId id="368" r:id="rId26"/>
    <p:sldId id="337" r:id="rId27"/>
    <p:sldId id="277" r:id="rId28"/>
    <p:sldId id="338" r:id="rId29"/>
    <p:sldId id="339" r:id="rId30"/>
    <p:sldId id="340" r:id="rId31"/>
    <p:sldId id="375" r:id="rId32"/>
    <p:sldId id="376" r:id="rId33"/>
    <p:sldId id="280" r:id="rId34"/>
    <p:sldId id="344" r:id="rId35"/>
    <p:sldId id="370" r:id="rId36"/>
    <p:sldId id="358" r:id="rId37"/>
    <p:sldId id="359" r:id="rId38"/>
    <p:sldId id="372" r:id="rId39"/>
    <p:sldId id="369" r:id="rId40"/>
    <p:sldId id="373" r:id="rId41"/>
    <p:sldId id="346" r:id="rId42"/>
    <p:sldId id="362" r:id="rId43"/>
    <p:sldId id="367" r:id="rId44"/>
    <p:sldId id="377" r:id="rId45"/>
    <p:sldId id="378" r:id="rId46"/>
    <p:sldId id="379" r:id="rId47"/>
    <p:sldId id="273" r:id="rId48"/>
    <p:sldId id="278" r:id="rId49"/>
    <p:sldId id="256" r:id="rId50"/>
    <p:sldId id="258" r:id="rId51"/>
    <p:sldId id="268" r:id="rId52"/>
    <p:sldId id="259" r:id="rId53"/>
    <p:sldId id="257" r:id="rId54"/>
    <p:sldId id="260" r:id="rId55"/>
    <p:sldId id="262" r:id="rId56"/>
    <p:sldId id="263" r:id="rId57"/>
    <p:sldId id="264" r:id="rId58"/>
    <p:sldId id="265" r:id="rId59"/>
    <p:sldId id="266" r:id="rId60"/>
    <p:sldId id="261" r:id="rId61"/>
    <p:sldId id="363" r:id="rId62"/>
    <p:sldId id="352" r:id="rId63"/>
    <p:sldId id="353" r:id="rId64"/>
    <p:sldId id="354" r:id="rId65"/>
    <p:sldId id="355" r:id="rId66"/>
    <p:sldId id="356" r:id="rId67"/>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75" autoAdjust="0"/>
    <p:restoredTop sz="89135" autoAdjust="0"/>
  </p:normalViewPr>
  <p:slideViewPr>
    <p:cSldViewPr snapToGrid="0">
      <p:cViewPr varScale="1">
        <p:scale>
          <a:sx n="97" d="100"/>
          <a:sy n="97" d="100"/>
        </p:scale>
        <p:origin x="102" y="72"/>
      </p:cViewPr>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sjostrom\Desktop\MN%20dairy%20farm%20exi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FARM18!$A$126</c:f>
              <c:strCache>
                <c:ptCount val="1"/>
                <c:pt idx="0">
                  <c:v>Percent Farms Leaving</c:v>
                </c:pt>
              </c:strCache>
            </c:strRef>
          </c:tx>
          <c:spPr>
            <a:ln w="28575" cap="rnd">
              <a:solidFill>
                <a:schemeClr val="accent1"/>
              </a:solidFill>
              <a:round/>
            </a:ln>
            <a:effectLst/>
          </c:spPr>
          <c:marker>
            <c:symbol val="none"/>
          </c:marker>
          <c:cat>
            <c:numRef>
              <c:f>FARM18!$B$125:$EC$125</c:f>
              <c:numCache>
                <c:formatCode>mmm\-yy</c:formatCode>
                <c:ptCount val="132"/>
                <c:pt idx="0">
                  <c:v>39448</c:v>
                </c:pt>
                <c:pt idx="1">
                  <c:v>39479</c:v>
                </c:pt>
                <c:pt idx="2">
                  <c:v>39508</c:v>
                </c:pt>
                <c:pt idx="3">
                  <c:v>39539</c:v>
                </c:pt>
                <c:pt idx="4">
                  <c:v>39570</c:v>
                </c:pt>
                <c:pt idx="5">
                  <c:v>39601</c:v>
                </c:pt>
                <c:pt idx="6">
                  <c:v>39632</c:v>
                </c:pt>
                <c:pt idx="7">
                  <c:v>39663</c:v>
                </c:pt>
                <c:pt idx="8">
                  <c:v>39694</c:v>
                </c:pt>
                <c:pt idx="9">
                  <c:v>39725</c:v>
                </c:pt>
                <c:pt idx="10">
                  <c:v>39756</c:v>
                </c:pt>
                <c:pt idx="11">
                  <c:v>39787</c:v>
                </c:pt>
                <c:pt idx="12">
                  <c:v>39818</c:v>
                </c:pt>
                <c:pt idx="13">
                  <c:v>39849</c:v>
                </c:pt>
                <c:pt idx="14">
                  <c:v>39880</c:v>
                </c:pt>
                <c:pt idx="15">
                  <c:v>39911</c:v>
                </c:pt>
                <c:pt idx="16">
                  <c:v>39942</c:v>
                </c:pt>
                <c:pt idx="17">
                  <c:v>39973</c:v>
                </c:pt>
                <c:pt idx="18">
                  <c:v>40004</c:v>
                </c:pt>
                <c:pt idx="19">
                  <c:v>40035</c:v>
                </c:pt>
                <c:pt idx="20">
                  <c:v>40066</c:v>
                </c:pt>
                <c:pt idx="21">
                  <c:v>40097</c:v>
                </c:pt>
                <c:pt idx="22">
                  <c:v>40128</c:v>
                </c:pt>
                <c:pt idx="23">
                  <c:v>40159</c:v>
                </c:pt>
                <c:pt idx="24">
                  <c:v>40190</c:v>
                </c:pt>
                <c:pt idx="25">
                  <c:v>40221</c:v>
                </c:pt>
                <c:pt idx="26">
                  <c:v>40252</c:v>
                </c:pt>
                <c:pt idx="27">
                  <c:v>40283</c:v>
                </c:pt>
                <c:pt idx="28">
                  <c:v>40314</c:v>
                </c:pt>
                <c:pt idx="29">
                  <c:v>40345</c:v>
                </c:pt>
                <c:pt idx="30">
                  <c:v>40376</c:v>
                </c:pt>
                <c:pt idx="31">
                  <c:v>40407</c:v>
                </c:pt>
                <c:pt idx="32">
                  <c:v>40438</c:v>
                </c:pt>
                <c:pt idx="33">
                  <c:v>40469</c:v>
                </c:pt>
                <c:pt idx="34">
                  <c:v>40500</c:v>
                </c:pt>
                <c:pt idx="35">
                  <c:v>40531</c:v>
                </c:pt>
                <c:pt idx="36">
                  <c:v>40562</c:v>
                </c:pt>
                <c:pt idx="37">
                  <c:v>40593</c:v>
                </c:pt>
                <c:pt idx="38">
                  <c:v>40624</c:v>
                </c:pt>
                <c:pt idx="39">
                  <c:v>40655</c:v>
                </c:pt>
                <c:pt idx="40">
                  <c:v>40686</c:v>
                </c:pt>
                <c:pt idx="41">
                  <c:v>40717</c:v>
                </c:pt>
                <c:pt idx="42">
                  <c:v>40748</c:v>
                </c:pt>
                <c:pt idx="43">
                  <c:v>40779</c:v>
                </c:pt>
                <c:pt idx="44">
                  <c:v>40810</c:v>
                </c:pt>
                <c:pt idx="45">
                  <c:v>40841</c:v>
                </c:pt>
                <c:pt idx="46">
                  <c:v>40872</c:v>
                </c:pt>
                <c:pt idx="47">
                  <c:v>40903</c:v>
                </c:pt>
                <c:pt idx="48">
                  <c:v>40934</c:v>
                </c:pt>
                <c:pt idx="49">
                  <c:v>40965</c:v>
                </c:pt>
                <c:pt idx="50">
                  <c:v>40996</c:v>
                </c:pt>
                <c:pt idx="51">
                  <c:v>41027</c:v>
                </c:pt>
                <c:pt idx="52">
                  <c:v>41058</c:v>
                </c:pt>
                <c:pt idx="53">
                  <c:v>41089</c:v>
                </c:pt>
                <c:pt idx="54">
                  <c:v>41120</c:v>
                </c:pt>
                <c:pt idx="55">
                  <c:v>41151</c:v>
                </c:pt>
                <c:pt idx="56">
                  <c:v>41182</c:v>
                </c:pt>
                <c:pt idx="57">
                  <c:v>41213</c:v>
                </c:pt>
                <c:pt idx="58">
                  <c:v>41242</c:v>
                </c:pt>
                <c:pt idx="59">
                  <c:v>41273</c:v>
                </c:pt>
                <c:pt idx="60">
                  <c:v>41304</c:v>
                </c:pt>
                <c:pt idx="61">
                  <c:v>41324</c:v>
                </c:pt>
                <c:pt idx="62">
                  <c:v>41355</c:v>
                </c:pt>
                <c:pt idx="63">
                  <c:v>41386</c:v>
                </c:pt>
                <c:pt idx="64">
                  <c:v>41417</c:v>
                </c:pt>
                <c:pt idx="65">
                  <c:v>41448</c:v>
                </c:pt>
                <c:pt idx="66">
                  <c:v>41479</c:v>
                </c:pt>
                <c:pt idx="67">
                  <c:v>41510</c:v>
                </c:pt>
                <c:pt idx="68">
                  <c:v>41541</c:v>
                </c:pt>
                <c:pt idx="69">
                  <c:v>41572</c:v>
                </c:pt>
                <c:pt idx="70">
                  <c:v>41603</c:v>
                </c:pt>
                <c:pt idx="71">
                  <c:v>41634</c:v>
                </c:pt>
                <c:pt idx="72">
                  <c:v>41665</c:v>
                </c:pt>
                <c:pt idx="73">
                  <c:v>41696</c:v>
                </c:pt>
                <c:pt idx="74">
                  <c:v>41727</c:v>
                </c:pt>
                <c:pt idx="75">
                  <c:v>41758</c:v>
                </c:pt>
                <c:pt idx="76">
                  <c:v>41789</c:v>
                </c:pt>
                <c:pt idx="77">
                  <c:v>41820</c:v>
                </c:pt>
                <c:pt idx="78">
                  <c:v>41851</c:v>
                </c:pt>
                <c:pt idx="79">
                  <c:v>41882</c:v>
                </c:pt>
                <c:pt idx="80">
                  <c:v>41902</c:v>
                </c:pt>
                <c:pt idx="81">
                  <c:v>41933</c:v>
                </c:pt>
                <c:pt idx="82">
                  <c:v>41964</c:v>
                </c:pt>
                <c:pt idx="83">
                  <c:v>41995</c:v>
                </c:pt>
                <c:pt idx="84">
                  <c:v>42026</c:v>
                </c:pt>
                <c:pt idx="85">
                  <c:v>42057</c:v>
                </c:pt>
                <c:pt idx="86">
                  <c:v>42088</c:v>
                </c:pt>
                <c:pt idx="87">
                  <c:v>42119</c:v>
                </c:pt>
                <c:pt idx="88">
                  <c:v>42150</c:v>
                </c:pt>
                <c:pt idx="89">
                  <c:v>42181</c:v>
                </c:pt>
                <c:pt idx="90">
                  <c:v>42212</c:v>
                </c:pt>
                <c:pt idx="91">
                  <c:v>42243</c:v>
                </c:pt>
                <c:pt idx="92">
                  <c:v>42274</c:v>
                </c:pt>
                <c:pt idx="93">
                  <c:v>42305</c:v>
                </c:pt>
                <c:pt idx="94">
                  <c:v>42336</c:v>
                </c:pt>
                <c:pt idx="95">
                  <c:v>42367</c:v>
                </c:pt>
                <c:pt idx="96">
                  <c:v>42398</c:v>
                </c:pt>
                <c:pt idx="97">
                  <c:v>42429</c:v>
                </c:pt>
                <c:pt idx="98">
                  <c:v>42460</c:v>
                </c:pt>
                <c:pt idx="99">
                  <c:v>42480</c:v>
                </c:pt>
                <c:pt idx="100">
                  <c:v>42511</c:v>
                </c:pt>
                <c:pt idx="101">
                  <c:v>42542</c:v>
                </c:pt>
                <c:pt idx="102">
                  <c:v>42573</c:v>
                </c:pt>
                <c:pt idx="103">
                  <c:v>42604</c:v>
                </c:pt>
                <c:pt idx="104">
                  <c:v>42635</c:v>
                </c:pt>
                <c:pt idx="105">
                  <c:v>42666</c:v>
                </c:pt>
                <c:pt idx="106">
                  <c:v>42697</c:v>
                </c:pt>
                <c:pt idx="107">
                  <c:v>42728</c:v>
                </c:pt>
                <c:pt idx="108">
                  <c:v>42759</c:v>
                </c:pt>
                <c:pt idx="109">
                  <c:v>42790</c:v>
                </c:pt>
                <c:pt idx="110">
                  <c:v>42821</c:v>
                </c:pt>
                <c:pt idx="111">
                  <c:v>42852</c:v>
                </c:pt>
                <c:pt idx="112">
                  <c:v>42883</c:v>
                </c:pt>
                <c:pt idx="113">
                  <c:v>42914</c:v>
                </c:pt>
                <c:pt idx="114">
                  <c:v>42945</c:v>
                </c:pt>
                <c:pt idx="115">
                  <c:v>42976</c:v>
                </c:pt>
                <c:pt idx="116">
                  <c:v>43007</c:v>
                </c:pt>
                <c:pt idx="117">
                  <c:v>43038</c:v>
                </c:pt>
                <c:pt idx="118">
                  <c:v>43069</c:v>
                </c:pt>
                <c:pt idx="119">
                  <c:v>43100</c:v>
                </c:pt>
                <c:pt idx="120">
                  <c:v>43131</c:v>
                </c:pt>
                <c:pt idx="121">
                  <c:v>43151</c:v>
                </c:pt>
                <c:pt idx="122">
                  <c:v>43182</c:v>
                </c:pt>
                <c:pt idx="123">
                  <c:v>43213</c:v>
                </c:pt>
                <c:pt idx="124">
                  <c:v>43244</c:v>
                </c:pt>
                <c:pt idx="125">
                  <c:v>43275</c:v>
                </c:pt>
                <c:pt idx="126">
                  <c:v>43306</c:v>
                </c:pt>
                <c:pt idx="127">
                  <c:v>43337</c:v>
                </c:pt>
                <c:pt idx="128">
                  <c:v>43368</c:v>
                </c:pt>
                <c:pt idx="129">
                  <c:v>43399</c:v>
                </c:pt>
                <c:pt idx="130">
                  <c:v>43430</c:v>
                </c:pt>
                <c:pt idx="131">
                  <c:v>43461</c:v>
                </c:pt>
              </c:numCache>
            </c:numRef>
          </c:cat>
          <c:val>
            <c:numRef>
              <c:f>FARM18!$B$126:$EC$126</c:f>
              <c:numCache>
                <c:formatCode>0.00%</c:formatCode>
                <c:ptCount val="132"/>
                <c:pt idx="0">
                  <c:v>4.8197416618469248E-2</c:v>
                </c:pt>
                <c:pt idx="1">
                  <c:v>4.7177107501933491E-2</c:v>
                </c:pt>
                <c:pt idx="2">
                  <c:v>4.4863080209749467E-2</c:v>
                </c:pt>
                <c:pt idx="3">
                  <c:v>4.2324946362395165E-2</c:v>
                </c:pt>
                <c:pt idx="4">
                  <c:v>4.0659988214496172E-2</c:v>
                </c:pt>
                <c:pt idx="5">
                  <c:v>3.9211822660098525E-2</c:v>
                </c:pt>
                <c:pt idx="6">
                  <c:v>4.364139020537125E-2</c:v>
                </c:pt>
                <c:pt idx="7">
                  <c:v>4.6135646687697159E-2</c:v>
                </c:pt>
                <c:pt idx="8">
                  <c:v>3.7088733798604188E-2</c:v>
                </c:pt>
                <c:pt idx="9">
                  <c:v>4.3868394815553338E-2</c:v>
                </c:pt>
                <c:pt idx="10">
                  <c:v>3.289606458123108E-2</c:v>
                </c:pt>
                <c:pt idx="11">
                  <c:v>3.1332120477056802E-2</c:v>
                </c:pt>
                <c:pt idx="12">
                  <c:v>3.3016001620417255E-2</c:v>
                </c:pt>
                <c:pt idx="13">
                  <c:v>3.2061688311688312E-2</c:v>
                </c:pt>
                <c:pt idx="14">
                  <c:v>3.4363562423749494E-2</c:v>
                </c:pt>
                <c:pt idx="15">
                  <c:v>3.360488798370672E-2</c:v>
                </c:pt>
                <c:pt idx="16">
                  <c:v>3.6036036036036036E-2</c:v>
                </c:pt>
                <c:pt idx="17">
                  <c:v>3.3429040196882691E-2</c:v>
                </c:pt>
                <c:pt idx="18">
                  <c:v>2.911418542225893E-2</c:v>
                </c:pt>
                <c:pt idx="19">
                  <c:v>2.9557668458040514E-2</c:v>
                </c:pt>
                <c:pt idx="20">
                  <c:v>3.4996893766825431E-2</c:v>
                </c:pt>
                <c:pt idx="21">
                  <c:v>3.4202294056308653E-2</c:v>
                </c:pt>
                <c:pt idx="22">
                  <c:v>3.4849749582637729E-2</c:v>
                </c:pt>
                <c:pt idx="23">
                  <c:v>3.923205342237062E-2</c:v>
                </c:pt>
                <c:pt idx="24">
                  <c:v>4.3359865940511104E-2</c:v>
                </c:pt>
                <c:pt idx="25">
                  <c:v>4.1299790356394132E-2</c:v>
                </c:pt>
                <c:pt idx="26">
                  <c:v>3.8323857654242996E-2</c:v>
                </c:pt>
                <c:pt idx="27">
                  <c:v>3.8777660695468917E-2</c:v>
                </c:pt>
                <c:pt idx="28">
                  <c:v>3.2922684791843668E-2</c:v>
                </c:pt>
                <c:pt idx="29">
                  <c:v>3.5646085295989817E-2</c:v>
                </c:pt>
                <c:pt idx="30">
                  <c:v>3.3177371331348363E-2</c:v>
                </c:pt>
                <c:pt idx="31">
                  <c:v>3.4291799787007457E-2</c:v>
                </c:pt>
                <c:pt idx="32">
                  <c:v>3.3690987124463521E-2</c:v>
                </c:pt>
                <c:pt idx="33">
                  <c:v>3.3686028935435111E-2</c:v>
                </c:pt>
                <c:pt idx="34">
                  <c:v>3.2432432432432434E-2</c:v>
                </c:pt>
                <c:pt idx="35">
                  <c:v>3.2363162467419632E-2</c:v>
                </c:pt>
                <c:pt idx="36">
                  <c:v>2.8902999781037879E-2</c:v>
                </c:pt>
                <c:pt idx="37">
                  <c:v>3.2145200087469933E-2</c:v>
                </c:pt>
                <c:pt idx="38">
                  <c:v>3.7661484563170575E-2</c:v>
                </c:pt>
                <c:pt idx="39">
                  <c:v>3.9684279763209825E-2</c:v>
                </c:pt>
                <c:pt idx="40">
                  <c:v>4.5244893476828467E-2</c:v>
                </c:pt>
                <c:pt idx="41">
                  <c:v>5.3465346534653464E-2</c:v>
                </c:pt>
                <c:pt idx="42">
                  <c:v>5.675318961724593E-2</c:v>
                </c:pt>
                <c:pt idx="43">
                  <c:v>5.6682840758711953E-2</c:v>
                </c:pt>
                <c:pt idx="44">
                  <c:v>5.085498556517877E-2</c:v>
                </c:pt>
                <c:pt idx="45">
                  <c:v>4.670391061452514E-2</c:v>
                </c:pt>
                <c:pt idx="46">
                  <c:v>5.1396648044692739E-2</c:v>
                </c:pt>
                <c:pt idx="47">
                  <c:v>5.0280583613916949E-2</c:v>
                </c:pt>
                <c:pt idx="48">
                  <c:v>4.825253664036077E-2</c:v>
                </c:pt>
                <c:pt idx="49">
                  <c:v>4.7898779936737461E-2</c:v>
                </c:pt>
                <c:pt idx="50">
                  <c:v>4.141069397042093E-2</c:v>
                </c:pt>
                <c:pt idx="51">
                  <c:v>3.8812785388127852E-2</c:v>
                </c:pt>
                <c:pt idx="52">
                  <c:v>3.6346905912123306E-2</c:v>
                </c:pt>
                <c:pt idx="53">
                  <c:v>3.6959553695955369E-2</c:v>
                </c:pt>
                <c:pt idx="54">
                  <c:v>3.5680970149253734E-2</c:v>
                </c:pt>
                <c:pt idx="55">
                  <c:v>3.7643207855973811E-2</c:v>
                </c:pt>
                <c:pt idx="56">
                  <c:v>4.5624707533926064E-2</c:v>
                </c:pt>
                <c:pt idx="57">
                  <c:v>4.9695264885138306E-2</c:v>
                </c:pt>
                <c:pt idx="58">
                  <c:v>6.0306242638398115E-2</c:v>
                </c:pt>
                <c:pt idx="59">
                  <c:v>5.9560387615220985E-2</c:v>
                </c:pt>
                <c:pt idx="60" formatCode="0%">
                  <c:v>6.3255152807391607E-2</c:v>
                </c:pt>
                <c:pt idx="61" formatCode="0%">
                  <c:v>6.0275272899857617E-2</c:v>
                </c:pt>
                <c:pt idx="62" formatCode="0%">
                  <c:v>5.9814858770472344E-2</c:v>
                </c:pt>
                <c:pt idx="63" formatCode="0%">
                  <c:v>5.9619952494061761E-2</c:v>
                </c:pt>
                <c:pt idx="64" formatCode="0%">
                  <c:v>6.2544760085939372E-2</c:v>
                </c:pt>
                <c:pt idx="65" formatCode="0%">
                  <c:v>5.8411778904175718E-2</c:v>
                </c:pt>
                <c:pt idx="66" formatCode="0%">
                  <c:v>5.9492140266021766E-2</c:v>
                </c:pt>
                <c:pt idx="67" formatCode="0%">
                  <c:v>7.0699708454810495E-2</c:v>
                </c:pt>
                <c:pt idx="68" formatCode="0%">
                  <c:v>7.6489335621475849E-2</c:v>
                </c:pt>
                <c:pt idx="69" formatCode="0%">
                  <c:v>7.0054267390231864E-2</c:v>
                </c:pt>
                <c:pt idx="70" formatCode="0%">
                  <c:v>6.5179242918024571E-2</c:v>
                </c:pt>
                <c:pt idx="71" formatCode="0%">
                  <c:v>7.3133953254586576E-2</c:v>
                </c:pt>
                <c:pt idx="72">
                  <c:v>7.0055639858371266E-2</c:v>
                </c:pt>
                <c:pt idx="73">
                  <c:v>7.2222222222222215E-2</c:v>
                </c:pt>
                <c:pt idx="74">
                  <c:v>7.4223680888664476E-2</c:v>
                </c:pt>
                <c:pt idx="75">
                  <c:v>8.5375094720889111E-2</c:v>
                </c:pt>
                <c:pt idx="76">
                  <c:v>7.9195314489432136E-2</c:v>
                </c:pt>
                <c:pt idx="77">
                  <c:v>7.6903358113304288E-2</c:v>
                </c:pt>
                <c:pt idx="78">
                  <c:v>7.3797891488814604E-2</c:v>
                </c:pt>
                <c:pt idx="79">
                  <c:v>6.431372549019608E-2</c:v>
                </c:pt>
                <c:pt idx="80">
                  <c:v>5.2030793735067693E-2</c:v>
                </c:pt>
                <c:pt idx="81">
                  <c:v>5.4641909814323604E-2</c:v>
                </c:pt>
                <c:pt idx="82">
                  <c:v>4.7465808527755428E-2</c:v>
                </c:pt>
                <c:pt idx="83">
                  <c:v>4.5010845986984814E-2</c:v>
                </c:pt>
                <c:pt idx="84" formatCode="0%">
                  <c:v>4.8409029099809625E-2</c:v>
                </c:pt>
                <c:pt idx="85" formatCode="0%">
                  <c:v>4.8992923244420249E-2</c:v>
                </c:pt>
                <c:pt idx="86" formatCode="0%">
                  <c:v>4.7722934278701938E-2</c:v>
                </c:pt>
                <c:pt idx="87" formatCode="0%">
                  <c:v>3.4797017398508698E-2</c:v>
                </c:pt>
                <c:pt idx="88" formatCode="0%">
                  <c:v>3.5398230088495575E-2</c:v>
                </c:pt>
                <c:pt idx="89" formatCode="0%">
                  <c:v>3.0269369619550124E-2</c:v>
                </c:pt>
                <c:pt idx="90" formatCode="0%">
                  <c:v>2.9705719044975015E-2</c:v>
                </c:pt>
                <c:pt idx="91" formatCode="0%">
                  <c:v>2.3749650740430287E-2</c:v>
                </c:pt>
                <c:pt idx="92" formatCode="0%">
                  <c:v>3.0803696443573229E-2</c:v>
                </c:pt>
                <c:pt idx="93" formatCode="0%">
                  <c:v>3.7598204264870934E-2</c:v>
                </c:pt>
                <c:pt idx="94" formatCode="0%">
                  <c:v>4.0822072072072071E-2</c:v>
                </c:pt>
                <c:pt idx="95" formatCode="0%">
                  <c:v>4.0318001135718338E-2</c:v>
                </c:pt>
                <c:pt idx="96" formatCode="0%">
                  <c:v>3.7153472420691627E-2</c:v>
                </c:pt>
                <c:pt idx="97" formatCode="0%">
                  <c:v>3.0051516886090441E-2</c:v>
                </c:pt>
                <c:pt idx="98" formatCode="0%">
                  <c:v>3.2646048109965638E-2</c:v>
                </c:pt>
                <c:pt idx="99" formatCode="0%">
                  <c:v>3.3762517882689559E-2</c:v>
                </c:pt>
                <c:pt idx="100" formatCode="0%">
                  <c:v>3.9277522935779817E-2</c:v>
                </c:pt>
                <c:pt idx="101" formatCode="0%">
                  <c:v>3.8087056128293245E-2</c:v>
                </c:pt>
                <c:pt idx="102" formatCode="0%">
                  <c:v>4.6065808297567956E-2</c:v>
                </c:pt>
                <c:pt idx="103" formatCode="0%">
                  <c:v>4.6078992558672011E-2</c:v>
                </c:pt>
                <c:pt idx="104" formatCode="0%">
                  <c:v>4.0739670615429067E-2</c:v>
                </c:pt>
                <c:pt idx="105" formatCode="0%">
                  <c:v>3.5568513119533525E-2</c:v>
                </c:pt>
                <c:pt idx="106" formatCode="0%">
                  <c:v>3.4634575873202234E-2</c:v>
                </c:pt>
                <c:pt idx="107" formatCode="0%">
                  <c:v>2.8106508875739646E-2</c:v>
                </c:pt>
                <c:pt idx="108" formatCode="0%">
                  <c:v>3.2947462154942118E-2</c:v>
                </c:pt>
                <c:pt idx="109" formatCode="0%">
                  <c:v>4.3670699321333724E-2</c:v>
                </c:pt>
                <c:pt idx="110" formatCode="0%">
                  <c:v>4.2628774422735348E-2</c:v>
                </c:pt>
                <c:pt idx="111" formatCode="0%">
                  <c:v>3.7015102161681968E-2</c:v>
                </c:pt>
                <c:pt idx="112" formatCode="0%">
                  <c:v>2.864816472694718E-2</c:v>
                </c:pt>
                <c:pt idx="113" formatCode="0%">
                  <c:v>3.4534087526049417E-2</c:v>
                </c:pt>
                <c:pt idx="114" formatCode="0%">
                  <c:v>2.9094181163767247E-2</c:v>
                </c:pt>
                <c:pt idx="115" formatCode="0%">
                  <c:v>3.7803780378037805E-2</c:v>
                </c:pt>
                <c:pt idx="116" formatCode="0%">
                  <c:v>3.9457831325301201E-2</c:v>
                </c:pt>
                <c:pt idx="117" formatCode="0%">
                  <c:v>4.3833131801692869E-2</c:v>
                </c:pt>
                <c:pt idx="118" formatCode="0%">
                  <c:v>4.7734873821830344E-2</c:v>
                </c:pt>
                <c:pt idx="119" formatCode="0%">
                  <c:v>5.4794520547945202E-2</c:v>
                </c:pt>
                <c:pt idx="120" formatCode="0%">
                  <c:v>5.5862492326580727E-2</c:v>
                </c:pt>
                <c:pt idx="121" formatCode="0%">
                  <c:v>5.522986732489972E-2</c:v>
                </c:pt>
                <c:pt idx="122" formatCode="0%">
                  <c:v>4.7309833024118737E-2</c:v>
                </c:pt>
                <c:pt idx="123" formatCode="0%">
                  <c:v>5.996309963099631E-2</c:v>
                </c:pt>
                <c:pt idx="124" formatCode="0%">
                  <c:v>6.7895545314900149E-2</c:v>
                </c:pt>
                <c:pt idx="125" formatCode="0%">
                  <c:v>7.4622263336416902E-2</c:v>
                </c:pt>
                <c:pt idx="126" formatCode="0%">
                  <c:v>8.0012357120790856E-2</c:v>
                </c:pt>
                <c:pt idx="127" formatCode="0%">
                  <c:v>7.6707202993451823E-2</c:v>
                </c:pt>
                <c:pt idx="128" formatCode="0%">
                  <c:v>7.7453747256193167E-2</c:v>
                </c:pt>
                <c:pt idx="129" formatCode="0%">
                  <c:v>7.8722731583939304E-2</c:v>
                </c:pt>
                <c:pt idx="130" formatCode="0%">
                  <c:v>8.7803320561941248E-2</c:v>
                </c:pt>
                <c:pt idx="131" formatCode="0%">
                  <c:v>9.3719806763285021E-2</c:v>
                </c:pt>
              </c:numCache>
            </c:numRef>
          </c:val>
          <c:smooth val="0"/>
          <c:extLst>
            <c:ext xmlns:c16="http://schemas.microsoft.com/office/drawing/2014/chart" uri="{C3380CC4-5D6E-409C-BE32-E72D297353CC}">
              <c16:uniqueId val="{00000000-D645-4E15-8BB7-2F2EDF98E92B}"/>
            </c:ext>
          </c:extLst>
        </c:ser>
        <c:dLbls>
          <c:showLegendKey val="0"/>
          <c:showVal val="0"/>
          <c:showCatName val="0"/>
          <c:showSerName val="0"/>
          <c:showPercent val="0"/>
          <c:showBubbleSize val="0"/>
        </c:dLbls>
        <c:smooth val="0"/>
        <c:axId val="543997744"/>
        <c:axId val="544003648"/>
      </c:lineChart>
      <c:dateAx>
        <c:axId val="543997744"/>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4003648"/>
        <c:crosses val="autoZero"/>
        <c:auto val="1"/>
        <c:lblOffset val="100"/>
        <c:baseTimeUnit val="days"/>
      </c:dateAx>
      <c:valAx>
        <c:axId val="5440036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3997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66733" cy="469779"/>
          </a:xfrm>
          <a:prstGeom prst="rect">
            <a:avLst/>
          </a:prstGeom>
        </p:spPr>
        <p:txBody>
          <a:bodyPr vert="horz" lIns="93190" tIns="46595" rIns="93190" bIns="46595" rtlCol="0"/>
          <a:lstStyle>
            <a:lvl1pPr algn="l">
              <a:defRPr sz="1200"/>
            </a:lvl1pPr>
          </a:lstStyle>
          <a:p>
            <a:endParaRPr lang="en-US"/>
          </a:p>
        </p:txBody>
      </p:sp>
      <p:sp>
        <p:nvSpPr>
          <p:cNvPr id="3" name="Date Placeholder 2"/>
          <p:cNvSpPr>
            <a:spLocks noGrp="1"/>
          </p:cNvSpPr>
          <p:nvPr>
            <p:ph type="dt" idx="1"/>
          </p:nvPr>
        </p:nvSpPr>
        <p:spPr>
          <a:xfrm>
            <a:off x="4008706" y="1"/>
            <a:ext cx="3066733" cy="469779"/>
          </a:xfrm>
          <a:prstGeom prst="rect">
            <a:avLst/>
          </a:prstGeom>
        </p:spPr>
        <p:txBody>
          <a:bodyPr vert="horz" lIns="93190" tIns="46595" rIns="93190" bIns="46595" rtlCol="0"/>
          <a:lstStyle>
            <a:lvl1pPr algn="r">
              <a:defRPr sz="1200"/>
            </a:lvl1pPr>
          </a:lstStyle>
          <a:p>
            <a:fld id="{1AD044EF-F436-44EA-A486-8C66FA929CC0}" type="datetimeFigureOut">
              <a:rPr lang="en-US" smtClean="0"/>
              <a:t>1/21/2019</a:t>
            </a:fld>
            <a:endParaRPr lang="en-US"/>
          </a:p>
        </p:txBody>
      </p:sp>
      <p:sp>
        <p:nvSpPr>
          <p:cNvPr id="4" name="Slide Image Placeholder 3"/>
          <p:cNvSpPr>
            <a:spLocks noGrp="1" noRot="1" noChangeAspect="1"/>
          </p:cNvSpPr>
          <p:nvPr>
            <p:ph type="sldImg" idx="2"/>
          </p:nvPr>
        </p:nvSpPr>
        <p:spPr>
          <a:xfrm>
            <a:off x="730250" y="1169988"/>
            <a:ext cx="5618163" cy="3160712"/>
          </a:xfrm>
          <a:prstGeom prst="rect">
            <a:avLst/>
          </a:prstGeom>
          <a:noFill/>
          <a:ln w="12700">
            <a:solidFill>
              <a:prstClr val="black"/>
            </a:solidFill>
          </a:ln>
        </p:spPr>
        <p:txBody>
          <a:bodyPr vert="horz" lIns="93190" tIns="46595" rIns="93190" bIns="46595"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190" tIns="46595" rIns="93190" bIns="4659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9"/>
            <a:ext cx="3066733" cy="469778"/>
          </a:xfrm>
          <a:prstGeom prst="rect">
            <a:avLst/>
          </a:prstGeom>
        </p:spPr>
        <p:txBody>
          <a:bodyPr vert="horz" lIns="93190" tIns="46595" rIns="93190" bIns="46595"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8893299"/>
            <a:ext cx="3066733" cy="469778"/>
          </a:xfrm>
          <a:prstGeom prst="rect">
            <a:avLst/>
          </a:prstGeom>
        </p:spPr>
        <p:txBody>
          <a:bodyPr vert="horz" lIns="93190" tIns="46595" rIns="93190" bIns="46595" rtlCol="0" anchor="b"/>
          <a:lstStyle>
            <a:lvl1pPr algn="r">
              <a:defRPr sz="1200"/>
            </a:lvl1pPr>
          </a:lstStyle>
          <a:p>
            <a:fld id="{AEB16430-9082-4707-A671-A3FBCF47EF3F}" type="slidenum">
              <a:rPr lang="en-US" smtClean="0"/>
              <a:t>‹#›</a:t>
            </a:fld>
            <a:endParaRPr lang="en-US"/>
          </a:p>
        </p:txBody>
      </p:sp>
    </p:spTree>
    <p:extLst>
      <p:ext uri="{BB962C8B-B14F-4D97-AF65-F5344CB8AC3E}">
        <p14:creationId xmlns:p14="http://schemas.microsoft.com/office/powerpoint/2010/main" val="275651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1</a:t>
            </a:fld>
            <a:endParaRPr lang="en-US"/>
          </a:p>
        </p:txBody>
      </p:sp>
    </p:spTree>
    <p:extLst>
      <p:ext uri="{BB962C8B-B14F-4D97-AF65-F5344CB8AC3E}">
        <p14:creationId xmlns:p14="http://schemas.microsoft.com/office/powerpoint/2010/main" val="129930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10</a:t>
            </a:fld>
            <a:endParaRPr lang="en-US"/>
          </a:p>
        </p:txBody>
      </p:sp>
    </p:spTree>
    <p:extLst>
      <p:ext uri="{BB962C8B-B14F-4D97-AF65-F5344CB8AC3E}">
        <p14:creationId xmlns:p14="http://schemas.microsoft.com/office/powerpoint/2010/main" val="3738334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11</a:t>
            </a:fld>
            <a:endParaRPr lang="en-US"/>
          </a:p>
        </p:txBody>
      </p:sp>
    </p:spTree>
    <p:extLst>
      <p:ext uri="{BB962C8B-B14F-4D97-AF65-F5344CB8AC3E}">
        <p14:creationId xmlns:p14="http://schemas.microsoft.com/office/powerpoint/2010/main" val="3733096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12</a:t>
            </a:fld>
            <a:endParaRPr lang="en-US"/>
          </a:p>
        </p:txBody>
      </p:sp>
    </p:spTree>
    <p:extLst>
      <p:ext uri="{BB962C8B-B14F-4D97-AF65-F5344CB8AC3E}">
        <p14:creationId xmlns:p14="http://schemas.microsoft.com/office/powerpoint/2010/main" val="3575600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13</a:t>
            </a:fld>
            <a:endParaRPr lang="en-US"/>
          </a:p>
        </p:txBody>
      </p:sp>
    </p:spTree>
    <p:extLst>
      <p:ext uri="{BB962C8B-B14F-4D97-AF65-F5344CB8AC3E}">
        <p14:creationId xmlns:p14="http://schemas.microsoft.com/office/powerpoint/2010/main" val="1919706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14</a:t>
            </a:fld>
            <a:endParaRPr lang="en-US"/>
          </a:p>
        </p:txBody>
      </p:sp>
    </p:spTree>
    <p:extLst>
      <p:ext uri="{BB962C8B-B14F-4D97-AF65-F5344CB8AC3E}">
        <p14:creationId xmlns:p14="http://schemas.microsoft.com/office/powerpoint/2010/main" val="3148504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15</a:t>
            </a:fld>
            <a:endParaRPr lang="en-US"/>
          </a:p>
        </p:txBody>
      </p:sp>
    </p:spTree>
    <p:extLst>
      <p:ext uri="{BB962C8B-B14F-4D97-AF65-F5344CB8AC3E}">
        <p14:creationId xmlns:p14="http://schemas.microsoft.com/office/powerpoint/2010/main" val="1484853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16</a:t>
            </a:fld>
            <a:endParaRPr lang="en-US"/>
          </a:p>
        </p:txBody>
      </p:sp>
    </p:spTree>
    <p:extLst>
      <p:ext uri="{BB962C8B-B14F-4D97-AF65-F5344CB8AC3E}">
        <p14:creationId xmlns:p14="http://schemas.microsoft.com/office/powerpoint/2010/main" val="3319757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17</a:t>
            </a:fld>
            <a:endParaRPr lang="en-US"/>
          </a:p>
        </p:txBody>
      </p:sp>
    </p:spTree>
    <p:extLst>
      <p:ext uri="{BB962C8B-B14F-4D97-AF65-F5344CB8AC3E}">
        <p14:creationId xmlns:p14="http://schemas.microsoft.com/office/powerpoint/2010/main" val="3038517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18</a:t>
            </a:fld>
            <a:endParaRPr lang="en-US"/>
          </a:p>
        </p:txBody>
      </p:sp>
    </p:spTree>
    <p:extLst>
      <p:ext uri="{BB962C8B-B14F-4D97-AF65-F5344CB8AC3E}">
        <p14:creationId xmlns:p14="http://schemas.microsoft.com/office/powerpoint/2010/main" val="2013906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19</a:t>
            </a:fld>
            <a:endParaRPr lang="en-US"/>
          </a:p>
        </p:txBody>
      </p:sp>
    </p:spTree>
    <p:extLst>
      <p:ext uri="{BB962C8B-B14F-4D97-AF65-F5344CB8AC3E}">
        <p14:creationId xmlns:p14="http://schemas.microsoft.com/office/powerpoint/2010/main" val="383527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2</a:t>
            </a:fld>
            <a:endParaRPr lang="en-US"/>
          </a:p>
        </p:txBody>
      </p:sp>
    </p:spTree>
    <p:extLst>
      <p:ext uri="{BB962C8B-B14F-4D97-AF65-F5344CB8AC3E}">
        <p14:creationId xmlns:p14="http://schemas.microsoft.com/office/powerpoint/2010/main" val="3574774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20</a:t>
            </a:fld>
            <a:endParaRPr lang="en-US"/>
          </a:p>
        </p:txBody>
      </p:sp>
    </p:spTree>
    <p:extLst>
      <p:ext uri="{BB962C8B-B14F-4D97-AF65-F5344CB8AC3E}">
        <p14:creationId xmlns:p14="http://schemas.microsoft.com/office/powerpoint/2010/main" val="1616310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21</a:t>
            </a:fld>
            <a:endParaRPr lang="en-US"/>
          </a:p>
        </p:txBody>
      </p:sp>
    </p:spTree>
    <p:extLst>
      <p:ext uri="{BB962C8B-B14F-4D97-AF65-F5344CB8AC3E}">
        <p14:creationId xmlns:p14="http://schemas.microsoft.com/office/powerpoint/2010/main" val="583831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22</a:t>
            </a:fld>
            <a:endParaRPr lang="en-US"/>
          </a:p>
        </p:txBody>
      </p:sp>
    </p:spTree>
    <p:extLst>
      <p:ext uri="{BB962C8B-B14F-4D97-AF65-F5344CB8AC3E}">
        <p14:creationId xmlns:p14="http://schemas.microsoft.com/office/powerpoint/2010/main" val="2313727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23</a:t>
            </a:fld>
            <a:endParaRPr lang="en-US"/>
          </a:p>
        </p:txBody>
      </p:sp>
    </p:spTree>
    <p:extLst>
      <p:ext uri="{BB962C8B-B14F-4D97-AF65-F5344CB8AC3E}">
        <p14:creationId xmlns:p14="http://schemas.microsoft.com/office/powerpoint/2010/main" val="4116071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24</a:t>
            </a:fld>
            <a:endParaRPr lang="en-US"/>
          </a:p>
        </p:txBody>
      </p:sp>
    </p:spTree>
    <p:extLst>
      <p:ext uri="{BB962C8B-B14F-4D97-AF65-F5344CB8AC3E}">
        <p14:creationId xmlns:p14="http://schemas.microsoft.com/office/powerpoint/2010/main" val="3993666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25</a:t>
            </a:fld>
            <a:endParaRPr lang="en-US"/>
          </a:p>
        </p:txBody>
      </p:sp>
    </p:spTree>
    <p:extLst>
      <p:ext uri="{BB962C8B-B14F-4D97-AF65-F5344CB8AC3E}">
        <p14:creationId xmlns:p14="http://schemas.microsoft.com/office/powerpoint/2010/main" val="2995447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26</a:t>
            </a:fld>
            <a:endParaRPr lang="en-US"/>
          </a:p>
        </p:txBody>
      </p:sp>
    </p:spTree>
    <p:extLst>
      <p:ext uri="{BB962C8B-B14F-4D97-AF65-F5344CB8AC3E}">
        <p14:creationId xmlns:p14="http://schemas.microsoft.com/office/powerpoint/2010/main" val="3592155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27</a:t>
            </a:fld>
            <a:endParaRPr lang="en-US"/>
          </a:p>
        </p:txBody>
      </p:sp>
    </p:spTree>
    <p:extLst>
      <p:ext uri="{BB962C8B-B14F-4D97-AF65-F5344CB8AC3E}">
        <p14:creationId xmlns:p14="http://schemas.microsoft.com/office/powerpoint/2010/main" val="1496100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28</a:t>
            </a:fld>
            <a:endParaRPr lang="en-US"/>
          </a:p>
        </p:txBody>
      </p:sp>
    </p:spTree>
    <p:extLst>
      <p:ext uri="{BB962C8B-B14F-4D97-AF65-F5344CB8AC3E}">
        <p14:creationId xmlns:p14="http://schemas.microsoft.com/office/powerpoint/2010/main" val="491222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29</a:t>
            </a:fld>
            <a:endParaRPr lang="en-US"/>
          </a:p>
        </p:txBody>
      </p:sp>
    </p:spTree>
    <p:extLst>
      <p:ext uri="{BB962C8B-B14F-4D97-AF65-F5344CB8AC3E}">
        <p14:creationId xmlns:p14="http://schemas.microsoft.com/office/powerpoint/2010/main" val="3333096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3</a:t>
            </a:fld>
            <a:endParaRPr lang="en-US"/>
          </a:p>
        </p:txBody>
      </p:sp>
    </p:spTree>
    <p:extLst>
      <p:ext uri="{BB962C8B-B14F-4D97-AF65-F5344CB8AC3E}">
        <p14:creationId xmlns:p14="http://schemas.microsoft.com/office/powerpoint/2010/main" val="349191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30</a:t>
            </a:fld>
            <a:endParaRPr lang="en-US"/>
          </a:p>
        </p:txBody>
      </p:sp>
    </p:spTree>
    <p:extLst>
      <p:ext uri="{BB962C8B-B14F-4D97-AF65-F5344CB8AC3E}">
        <p14:creationId xmlns:p14="http://schemas.microsoft.com/office/powerpoint/2010/main" val="2775724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31</a:t>
            </a:fld>
            <a:endParaRPr lang="en-US"/>
          </a:p>
        </p:txBody>
      </p:sp>
    </p:spTree>
    <p:extLst>
      <p:ext uri="{BB962C8B-B14F-4D97-AF65-F5344CB8AC3E}">
        <p14:creationId xmlns:p14="http://schemas.microsoft.com/office/powerpoint/2010/main" val="3883587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6430-9082-4707-A671-A3FBCF47EF3F}" type="slidenum">
              <a:rPr lang="en-US" smtClean="0"/>
              <a:t>32</a:t>
            </a:fld>
            <a:endParaRPr lang="en-US"/>
          </a:p>
        </p:txBody>
      </p:sp>
    </p:spTree>
    <p:extLst>
      <p:ext uri="{BB962C8B-B14F-4D97-AF65-F5344CB8AC3E}">
        <p14:creationId xmlns:p14="http://schemas.microsoft.com/office/powerpoint/2010/main" val="1539266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33</a:t>
            </a:fld>
            <a:endParaRPr lang="en-US"/>
          </a:p>
        </p:txBody>
      </p:sp>
    </p:spTree>
    <p:extLst>
      <p:ext uri="{BB962C8B-B14F-4D97-AF65-F5344CB8AC3E}">
        <p14:creationId xmlns:p14="http://schemas.microsoft.com/office/powerpoint/2010/main" val="2405852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34</a:t>
            </a:fld>
            <a:endParaRPr lang="en-US"/>
          </a:p>
        </p:txBody>
      </p:sp>
    </p:spTree>
    <p:extLst>
      <p:ext uri="{BB962C8B-B14F-4D97-AF65-F5344CB8AC3E}">
        <p14:creationId xmlns:p14="http://schemas.microsoft.com/office/powerpoint/2010/main" val="6071948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6430-9082-4707-A671-A3FBCF47EF3F}" type="slidenum">
              <a:rPr lang="en-US" smtClean="0"/>
              <a:t>35</a:t>
            </a:fld>
            <a:endParaRPr lang="en-US"/>
          </a:p>
        </p:txBody>
      </p:sp>
    </p:spTree>
    <p:extLst>
      <p:ext uri="{BB962C8B-B14F-4D97-AF65-F5344CB8AC3E}">
        <p14:creationId xmlns:p14="http://schemas.microsoft.com/office/powerpoint/2010/main" val="16785831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36</a:t>
            </a:fld>
            <a:endParaRPr lang="en-US"/>
          </a:p>
        </p:txBody>
      </p:sp>
    </p:spTree>
    <p:extLst>
      <p:ext uri="{BB962C8B-B14F-4D97-AF65-F5344CB8AC3E}">
        <p14:creationId xmlns:p14="http://schemas.microsoft.com/office/powerpoint/2010/main" val="35384150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37</a:t>
            </a:fld>
            <a:endParaRPr lang="en-US"/>
          </a:p>
        </p:txBody>
      </p:sp>
    </p:spTree>
    <p:extLst>
      <p:ext uri="{BB962C8B-B14F-4D97-AF65-F5344CB8AC3E}">
        <p14:creationId xmlns:p14="http://schemas.microsoft.com/office/powerpoint/2010/main" val="4137252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38</a:t>
            </a:fld>
            <a:endParaRPr lang="en-US"/>
          </a:p>
        </p:txBody>
      </p:sp>
    </p:spTree>
    <p:extLst>
      <p:ext uri="{BB962C8B-B14F-4D97-AF65-F5344CB8AC3E}">
        <p14:creationId xmlns:p14="http://schemas.microsoft.com/office/powerpoint/2010/main" val="725165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6430-9082-4707-A671-A3FBCF47EF3F}" type="slidenum">
              <a:rPr lang="en-US" smtClean="0"/>
              <a:t>39</a:t>
            </a:fld>
            <a:endParaRPr lang="en-US"/>
          </a:p>
        </p:txBody>
      </p:sp>
    </p:spTree>
    <p:extLst>
      <p:ext uri="{BB962C8B-B14F-4D97-AF65-F5344CB8AC3E}">
        <p14:creationId xmlns:p14="http://schemas.microsoft.com/office/powerpoint/2010/main" val="222553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4</a:t>
            </a:fld>
            <a:endParaRPr lang="en-US"/>
          </a:p>
        </p:txBody>
      </p:sp>
    </p:spTree>
    <p:extLst>
      <p:ext uri="{BB962C8B-B14F-4D97-AF65-F5344CB8AC3E}">
        <p14:creationId xmlns:p14="http://schemas.microsoft.com/office/powerpoint/2010/main" val="2213650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6430-9082-4707-A671-A3FBCF47EF3F}" type="slidenum">
              <a:rPr lang="en-US" smtClean="0"/>
              <a:t>40</a:t>
            </a:fld>
            <a:endParaRPr lang="en-US"/>
          </a:p>
        </p:txBody>
      </p:sp>
    </p:spTree>
    <p:extLst>
      <p:ext uri="{BB962C8B-B14F-4D97-AF65-F5344CB8AC3E}">
        <p14:creationId xmlns:p14="http://schemas.microsoft.com/office/powerpoint/2010/main" val="2882848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41</a:t>
            </a:fld>
            <a:endParaRPr lang="en-US"/>
          </a:p>
        </p:txBody>
      </p:sp>
    </p:spTree>
    <p:extLst>
      <p:ext uri="{BB962C8B-B14F-4D97-AF65-F5344CB8AC3E}">
        <p14:creationId xmlns:p14="http://schemas.microsoft.com/office/powerpoint/2010/main" val="2777520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42</a:t>
            </a:fld>
            <a:endParaRPr lang="en-US"/>
          </a:p>
        </p:txBody>
      </p:sp>
    </p:spTree>
    <p:extLst>
      <p:ext uri="{BB962C8B-B14F-4D97-AF65-F5344CB8AC3E}">
        <p14:creationId xmlns:p14="http://schemas.microsoft.com/office/powerpoint/2010/main" val="3344656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43</a:t>
            </a:fld>
            <a:endParaRPr lang="en-US"/>
          </a:p>
        </p:txBody>
      </p:sp>
    </p:spTree>
    <p:extLst>
      <p:ext uri="{BB962C8B-B14F-4D97-AF65-F5344CB8AC3E}">
        <p14:creationId xmlns:p14="http://schemas.microsoft.com/office/powerpoint/2010/main" val="13164909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44</a:t>
            </a:fld>
            <a:endParaRPr lang="en-US"/>
          </a:p>
        </p:txBody>
      </p:sp>
    </p:spTree>
    <p:extLst>
      <p:ext uri="{BB962C8B-B14F-4D97-AF65-F5344CB8AC3E}">
        <p14:creationId xmlns:p14="http://schemas.microsoft.com/office/powerpoint/2010/main" val="30979583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45</a:t>
            </a:fld>
            <a:endParaRPr lang="en-US"/>
          </a:p>
        </p:txBody>
      </p:sp>
    </p:spTree>
    <p:extLst>
      <p:ext uri="{BB962C8B-B14F-4D97-AF65-F5344CB8AC3E}">
        <p14:creationId xmlns:p14="http://schemas.microsoft.com/office/powerpoint/2010/main" val="37919109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46</a:t>
            </a:fld>
            <a:endParaRPr lang="en-US"/>
          </a:p>
        </p:txBody>
      </p:sp>
    </p:spTree>
    <p:extLst>
      <p:ext uri="{BB962C8B-B14F-4D97-AF65-F5344CB8AC3E}">
        <p14:creationId xmlns:p14="http://schemas.microsoft.com/office/powerpoint/2010/main" val="24154876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B16430-9082-4707-A671-A3FBCF47EF3F}" type="slidenum">
              <a:rPr lang="en-US" smtClean="0"/>
              <a:t>47</a:t>
            </a:fld>
            <a:endParaRPr lang="en-US"/>
          </a:p>
        </p:txBody>
      </p:sp>
    </p:spTree>
    <p:extLst>
      <p:ext uri="{BB962C8B-B14F-4D97-AF65-F5344CB8AC3E}">
        <p14:creationId xmlns:p14="http://schemas.microsoft.com/office/powerpoint/2010/main" val="38349630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6430-9082-4707-A671-A3FBCF47EF3F}" type="slidenum">
              <a:rPr lang="en-US" smtClean="0"/>
              <a:t>48</a:t>
            </a:fld>
            <a:endParaRPr lang="en-US"/>
          </a:p>
        </p:txBody>
      </p:sp>
    </p:spTree>
    <p:extLst>
      <p:ext uri="{BB962C8B-B14F-4D97-AF65-F5344CB8AC3E}">
        <p14:creationId xmlns:p14="http://schemas.microsoft.com/office/powerpoint/2010/main" val="38174052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B16430-9082-4707-A671-A3FBCF47EF3F}" type="slidenum">
              <a:rPr lang="en-US" smtClean="0"/>
              <a:t>49</a:t>
            </a:fld>
            <a:endParaRPr lang="en-US"/>
          </a:p>
        </p:txBody>
      </p:sp>
    </p:spTree>
    <p:extLst>
      <p:ext uri="{BB962C8B-B14F-4D97-AF65-F5344CB8AC3E}">
        <p14:creationId xmlns:p14="http://schemas.microsoft.com/office/powerpoint/2010/main" val="1729770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5</a:t>
            </a:fld>
            <a:endParaRPr lang="en-US"/>
          </a:p>
        </p:txBody>
      </p:sp>
    </p:spTree>
    <p:extLst>
      <p:ext uri="{BB962C8B-B14F-4D97-AF65-F5344CB8AC3E}">
        <p14:creationId xmlns:p14="http://schemas.microsoft.com/office/powerpoint/2010/main" val="7457053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B16430-9082-4707-A671-A3FBCF47EF3F}" type="slidenum">
              <a:rPr lang="en-US" smtClean="0"/>
              <a:t>50</a:t>
            </a:fld>
            <a:endParaRPr lang="en-US"/>
          </a:p>
        </p:txBody>
      </p:sp>
    </p:spTree>
    <p:extLst>
      <p:ext uri="{BB962C8B-B14F-4D97-AF65-F5344CB8AC3E}">
        <p14:creationId xmlns:p14="http://schemas.microsoft.com/office/powerpoint/2010/main" val="752258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B16430-9082-4707-A671-A3FBCF47EF3F}" type="slidenum">
              <a:rPr lang="en-US" smtClean="0"/>
              <a:t>51</a:t>
            </a:fld>
            <a:endParaRPr lang="en-US"/>
          </a:p>
        </p:txBody>
      </p:sp>
    </p:spTree>
    <p:extLst>
      <p:ext uri="{BB962C8B-B14F-4D97-AF65-F5344CB8AC3E}">
        <p14:creationId xmlns:p14="http://schemas.microsoft.com/office/powerpoint/2010/main" val="20359052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B16430-9082-4707-A671-A3FBCF47EF3F}" type="slidenum">
              <a:rPr lang="en-US" smtClean="0"/>
              <a:t>52</a:t>
            </a:fld>
            <a:endParaRPr lang="en-US"/>
          </a:p>
        </p:txBody>
      </p:sp>
    </p:spTree>
    <p:extLst>
      <p:ext uri="{BB962C8B-B14F-4D97-AF65-F5344CB8AC3E}">
        <p14:creationId xmlns:p14="http://schemas.microsoft.com/office/powerpoint/2010/main" val="40366372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B16430-9082-4707-A671-A3FBCF47EF3F}" type="slidenum">
              <a:rPr lang="en-US" smtClean="0"/>
              <a:t>53</a:t>
            </a:fld>
            <a:endParaRPr lang="en-US"/>
          </a:p>
        </p:txBody>
      </p:sp>
    </p:spTree>
    <p:extLst>
      <p:ext uri="{BB962C8B-B14F-4D97-AF65-F5344CB8AC3E}">
        <p14:creationId xmlns:p14="http://schemas.microsoft.com/office/powerpoint/2010/main" val="10655304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B16430-9082-4707-A671-A3FBCF47EF3F}" type="slidenum">
              <a:rPr lang="en-US" smtClean="0"/>
              <a:t>54</a:t>
            </a:fld>
            <a:endParaRPr lang="en-US"/>
          </a:p>
        </p:txBody>
      </p:sp>
    </p:spTree>
    <p:extLst>
      <p:ext uri="{BB962C8B-B14F-4D97-AF65-F5344CB8AC3E}">
        <p14:creationId xmlns:p14="http://schemas.microsoft.com/office/powerpoint/2010/main" val="3940393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B16430-9082-4707-A671-A3FBCF47EF3F}" type="slidenum">
              <a:rPr lang="en-US" smtClean="0"/>
              <a:t>55</a:t>
            </a:fld>
            <a:endParaRPr lang="en-US"/>
          </a:p>
        </p:txBody>
      </p:sp>
    </p:spTree>
    <p:extLst>
      <p:ext uri="{BB962C8B-B14F-4D97-AF65-F5344CB8AC3E}">
        <p14:creationId xmlns:p14="http://schemas.microsoft.com/office/powerpoint/2010/main" val="42907127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B16430-9082-4707-A671-A3FBCF47EF3F}" type="slidenum">
              <a:rPr lang="en-US" smtClean="0"/>
              <a:t>56</a:t>
            </a:fld>
            <a:endParaRPr lang="en-US"/>
          </a:p>
        </p:txBody>
      </p:sp>
    </p:spTree>
    <p:extLst>
      <p:ext uri="{BB962C8B-B14F-4D97-AF65-F5344CB8AC3E}">
        <p14:creationId xmlns:p14="http://schemas.microsoft.com/office/powerpoint/2010/main" val="15989829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B16430-9082-4707-A671-A3FBCF47EF3F}" type="slidenum">
              <a:rPr lang="en-US" smtClean="0"/>
              <a:t>57</a:t>
            </a:fld>
            <a:endParaRPr lang="en-US"/>
          </a:p>
        </p:txBody>
      </p:sp>
    </p:spTree>
    <p:extLst>
      <p:ext uri="{BB962C8B-B14F-4D97-AF65-F5344CB8AC3E}">
        <p14:creationId xmlns:p14="http://schemas.microsoft.com/office/powerpoint/2010/main" val="5911101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B16430-9082-4707-A671-A3FBCF47EF3F}" type="slidenum">
              <a:rPr lang="en-US" smtClean="0"/>
              <a:t>58</a:t>
            </a:fld>
            <a:endParaRPr lang="en-US"/>
          </a:p>
        </p:txBody>
      </p:sp>
    </p:spTree>
    <p:extLst>
      <p:ext uri="{BB962C8B-B14F-4D97-AF65-F5344CB8AC3E}">
        <p14:creationId xmlns:p14="http://schemas.microsoft.com/office/powerpoint/2010/main" val="1059516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B16430-9082-4707-A671-A3FBCF47EF3F}" type="slidenum">
              <a:rPr lang="en-US" smtClean="0"/>
              <a:t>59</a:t>
            </a:fld>
            <a:endParaRPr lang="en-US"/>
          </a:p>
        </p:txBody>
      </p:sp>
    </p:spTree>
    <p:extLst>
      <p:ext uri="{BB962C8B-B14F-4D97-AF65-F5344CB8AC3E}">
        <p14:creationId xmlns:p14="http://schemas.microsoft.com/office/powerpoint/2010/main" val="89079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6</a:t>
            </a:fld>
            <a:endParaRPr lang="en-US"/>
          </a:p>
        </p:txBody>
      </p:sp>
    </p:spTree>
    <p:extLst>
      <p:ext uri="{BB962C8B-B14F-4D97-AF65-F5344CB8AC3E}">
        <p14:creationId xmlns:p14="http://schemas.microsoft.com/office/powerpoint/2010/main" val="35484535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B16430-9082-4707-A671-A3FBCF47EF3F}" type="slidenum">
              <a:rPr lang="en-US" smtClean="0"/>
              <a:t>60</a:t>
            </a:fld>
            <a:endParaRPr lang="en-US"/>
          </a:p>
        </p:txBody>
      </p:sp>
    </p:spTree>
    <p:extLst>
      <p:ext uri="{BB962C8B-B14F-4D97-AF65-F5344CB8AC3E}">
        <p14:creationId xmlns:p14="http://schemas.microsoft.com/office/powerpoint/2010/main" val="26383697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6430-9082-4707-A671-A3FBCF47EF3F}" type="slidenum">
              <a:rPr lang="en-US" smtClean="0"/>
              <a:t>61</a:t>
            </a:fld>
            <a:endParaRPr lang="en-US"/>
          </a:p>
        </p:txBody>
      </p:sp>
    </p:spTree>
    <p:extLst>
      <p:ext uri="{BB962C8B-B14F-4D97-AF65-F5344CB8AC3E}">
        <p14:creationId xmlns:p14="http://schemas.microsoft.com/office/powerpoint/2010/main" val="27603966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6430-9082-4707-A671-A3FBCF47EF3F}" type="slidenum">
              <a:rPr lang="en-US" smtClean="0"/>
              <a:t>62</a:t>
            </a:fld>
            <a:endParaRPr lang="en-US"/>
          </a:p>
        </p:txBody>
      </p:sp>
    </p:spTree>
    <p:extLst>
      <p:ext uri="{BB962C8B-B14F-4D97-AF65-F5344CB8AC3E}">
        <p14:creationId xmlns:p14="http://schemas.microsoft.com/office/powerpoint/2010/main" val="35944796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6430-9082-4707-A671-A3FBCF47EF3F}" type="slidenum">
              <a:rPr lang="en-US" smtClean="0"/>
              <a:t>63</a:t>
            </a:fld>
            <a:endParaRPr lang="en-US"/>
          </a:p>
        </p:txBody>
      </p:sp>
    </p:spTree>
    <p:extLst>
      <p:ext uri="{BB962C8B-B14F-4D97-AF65-F5344CB8AC3E}">
        <p14:creationId xmlns:p14="http://schemas.microsoft.com/office/powerpoint/2010/main" val="4877596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6430-9082-4707-A671-A3FBCF47EF3F}" type="slidenum">
              <a:rPr lang="en-US" smtClean="0"/>
              <a:t>64</a:t>
            </a:fld>
            <a:endParaRPr lang="en-US"/>
          </a:p>
        </p:txBody>
      </p:sp>
    </p:spTree>
    <p:extLst>
      <p:ext uri="{BB962C8B-B14F-4D97-AF65-F5344CB8AC3E}">
        <p14:creationId xmlns:p14="http://schemas.microsoft.com/office/powerpoint/2010/main" val="138384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6430-9082-4707-A671-A3FBCF47EF3F}" type="slidenum">
              <a:rPr lang="en-US" smtClean="0"/>
              <a:t>65</a:t>
            </a:fld>
            <a:endParaRPr lang="en-US"/>
          </a:p>
        </p:txBody>
      </p:sp>
    </p:spTree>
    <p:extLst>
      <p:ext uri="{BB962C8B-B14F-4D97-AF65-F5344CB8AC3E}">
        <p14:creationId xmlns:p14="http://schemas.microsoft.com/office/powerpoint/2010/main" val="25324775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6430-9082-4707-A671-A3FBCF47EF3F}" type="slidenum">
              <a:rPr lang="en-US" smtClean="0"/>
              <a:t>66</a:t>
            </a:fld>
            <a:endParaRPr lang="en-US"/>
          </a:p>
        </p:txBody>
      </p:sp>
    </p:spTree>
    <p:extLst>
      <p:ext uri="{BB962C8B-B14F-4D97-AF65-F5344CB8AC3E}">
        <p14:creationId xmlns:p14="http://schemas.microsoft.com/office/powerpoint/2010/main" val="4030376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7</a:t>
            </a:fld>
            <a:endParaRPr lang="en-US"/>
          </a:p>
        </p:txBody>
      </p:sp>
    </p:spTree>
    <p:extLst>
      <p:ext uri="{BB962C8B-B14F-4D97-AF65-F5344CB8AC3E}">
        <p14:creationId xmlns:p14="http://schemas.microsoft.com/office/powerpoint/2010/main" val="1774777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8</a:t>
            </a:fld>
            <a:endParaRPr lang="en-US"/>
          </a:p>
        </p:txBody>
      </p:sp>
    </p:spTree>
    <p:extLst>
      <p:ext uri="{BB962C8B-B14F-4D97-AF65-F5344CB8AC3E}">
        <p14:creationId xmlns:p14="http://schemas.microsoft.com/office/powerpoint/2010/main" val="2484119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16430-9082-4707-A671-A3FBCF47EF3F}" type="slidenum">
              <a:rPr lang="en-US" smtClean="0"/>
              <a:t>9</a:t>
            </a:fld>
            <a:endParaRPr lang="en-US"/>
          </a:p>
        </p:txBody>
      </p:sp>
    </p:spTree>
    <p:extLst>
      <p:ext uri="{BB962C8B-B14F-4D97-AF65-F5344CB8AC3E}">
        <p14:creationId xmlns:p14="http://schemas.microsoft.com/office/powerpoint/2010/main" val="2904335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 name="Rectangle 18"/>
          <p:cNvSpPr/>
          <p:nvPr userDrawn="1"/>
        </p:nvSpPr>
        <p:spPr>
          <a:xfrm>
            <a:off x="0" y="6055874"/>
            <a:ext cx="12192000" cy="353199"/>
          </a:xfrm>
          <a:prstGeom prst="rect">
            <a:avLst/>
          </a:prstGeom>
          <a:solidFill>
            <a:schemeClr val="accent5">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p:nvPr>
        </p:nvSpPr>
        <p:spPr>
          <a:xfrm>
            <a:off x="1524000" y="1122363"/>
            <a:ext cx="9144000" cy="2387600"/>
          </a:xfrm>
        </p:spPr>
        <p:txBody>
          <a:bodyPr anchor="b">
            <a:normAutofit/>
          </a:bodyPr>
          <a:lstStyle>
            <a:lvl1pPr algn="ctr">
              <a:defRPr sz="5000"/>
            </a:lvl1pPr>
          </a:lstStyle>
          <a:p>
            <a:r>
              <a:rPr lang="en-US"/>
              <a:t>Click to edit Master title style</a:t>
            </a:r>
            <a:endParaRPr lang="en-US" dirty="0"/>
          </a:p>
        </p:txBody>
      </p:sp>
      <p:sp>
        <p:nvSpPr>
          <p:cNvPr id="3" name="Subtitle 2"/>
          <p:cNvSpPr>
            <a:spLocks noGrp="1"/>
          </p:cNvSpPr>
          <p:nvPr userDrawn="1">
            <p:ph type="subTitle" idx="1"/>
          </p:nvPr>
        </p:nvSpPr>
        <p:spPr>
          <a:xfrm>
            <a:off x="1524000" y="3602038"/>
            <a:ext cx="9144000" cy="143562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7" name="TextBox 16"/>
          <p:cNvSpPr txBox="1"/>
          <p:nvPr userDrawn="1"/>
        </p:nvSpPr>
        <p:spPr>
          <a:xfrm>
            <a:off x="2603494" y="6080537"/>
            <a:ext cx="6985002" cy="307777"/>
          </a:xfrm>
          <a:prstGeom prst="rect">
            <a:avLst/>
          </a:prstGeom>
          <a:noFill/>
        </p:spPr>
        <p:txBody>
          <a:bodyPr wrap="square" rtlCol="0">
            <a:spAutoFit/>
          </a:bodyPr>
          <a:lstStyle/>
          <a:p>
            <a:pPr algn="ctr"/>
            <a:r>
              <a:rPr lang="en-US" sz="1400" dirty="0">
                <a:solidFill>
                  <a:schemeClr val="bg1"/>
                </a:solidFill>
                <a:latin typeface="Franklin Gothic Medium" panose="020B0603020102020204" pitchFamily="34" charset="0"/>
              </a:rPr>
              <a:t>2107</a:t>
            </a:r>
            <a:r>
              <a:rPr lang="en-US" sz="1400" baseline="0" dirty="0">
                <a:solidFill>
                  <a:schemeClr val="bg1"/>
                </a:solidFill>
                <a:latin typeface="Franklin Gothic Medium" panose="020B0603020102020204" pitchFamily="34" charset="0"/>
              </a:rPr>
              <a:t> Wilson Blvd., Suite 600, Arlington, VA 22201 | 703-243-6111 | www.nmpf.org</a:t>
            </a:r>
            <a:endParaRPr lang="en-US" sz="1400" dirty="0">
              <a:solidFill>
                <a:schemeClr val="bg1"/>
              </a:solidFill>
              <a:latin typeface="Franklin Gothic Medium" panose="020B0603020102020204" pitchFamily="34" charset="0"/>
            </a:endParaRPr>
          </a:p>
        </p:txBody>
      </p:sp>
      <p:sp>
        <p:nvSpPr>
          <p:cNvPr id="20" name="TextBox 19"/>
          <p:cNvSpPr txBox="1"/>
          <p:nvPr userDrawn="1"/>
        </p:nvSpPr>
        <p:spPr>
          <a:xfrm>
            <a:off x="3493817" y="6496903"/>
            <a:ext cx="5204356" cy="276999"/>
          </a:xfrm>
          <a:prstGeom prst="rect">
            <a:avLst/>
          </a:prstGeom>
          <a:noFill/>
        </p:spPr>
        <p:txBody>
          <a:bodyPr wrap="square" rtlCol="0">
            <a:spAutoFit/>
          </a:bodyPr>
          <a:lstStyle/>
          <a:p>
            <a:pPr algn="ctr"/>
            <a:r>
              <a:rPr lang="en-US" sz="1200" i="1" spc="0" dirty="0">
                <a:solidFill>
                  <a:schemeClr val="accent5">
                    <a:lumMod val="50000"/>
                  </a:schemeClr>
                </a:solidFill>
                <a:latin typeface="Franklin Gothic Book" panose="020B0503020102020204" pitchFamily="34" charset="0"/>
              </a:rPr>
              <a:t>Connecting</a:t>
            </a:r>
            <a:r>
              <a:rPr lang="en-US" sz="1200" i="1" spc="0" baseline="0" dirty="0">
                <a:solidFill>
                  <a:schemeClr val="accent5">
                    <a:lumMod val="50000"/>
                  </a:schemeClr>
                </a:solidFill>
                <a:latin typeface="Franklin Gothic Book" panose="020B0503020102020204" pitchFamily="34" charset="0"/>
              </a:rPr>
              <a:t> Cows, Cooperatives, Capitol Hill, &amp; Consumers</a:t>
            </a:r>
            <a:endParaRPr lang="en-US" sz="1200" i="1" spc="0" dirty="0">
              <a:solidFill>
                <a:schemeClr val="accent5">
                  <a:lumMod val="50000"/>
                </a:schemeClr>
              </a:solidFill>
              <a:latin typeface="Franklin Gothic Book" panose="020B0503020102020204" pitchFamily="34" charset="0"/>
            </a:endParaRPr>
          </a:p>
        </p:txBody>
      </p:sp>
      <p:cxnSp>
        <p:nvCxnSpPr>
          <p:cNvPr id="16" name="Straight Connector 15"/>
          <p:cNvCxnSpPr/>
          <p:nvPr userDrawn="1"/>
        </p:nvCxnSpPr>
        <p:spPr>
          <a:xfrm>
            <a:off x="0" y="6502399"/>
            <a:ext cx="12191996" cy="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userDrawn="1"/>
        </p:nvGrpSpPr>
        <p:grpSpPr>
          <a:xfrm>
            <a:off x="0" y="-10930"/>
            <a:ext cx="12192000" cy="1098229"/>
            <a:chOff x="0" y="-10930"/>
            <a:chExt cx="12192000" cy="1098229"/>
          </a:xfrm>
        </p:grpSpPr>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956249" y="-6436"/>
              <a:ext cx="2149407" cy="971982"/>
            </a:xfrm>
            <a:prstGeom prst="rect">
              <a:avLst/>
            </a:prstGeom>
          </p:spPr>
        </p:pic>
        <p:grpSp>
          <p:nvGrpSpPr>
            <p:cNvPr id="32" name="Group 31"/>
            <p:cNvGrpSpPr/>
            <p:nvPr userDrawn="1"/>
          </p:nvGrpSpPr>
          <p:grpSpPr>
            <a:xfrm>
              <a:off x="0" y="-10930"/>
              <a:ext cx="12192000" cy="1098229"/>
              <a:chOff x="0" y="-10930"/>
              <a:chExt cx="12192000" cy="1098229"/>
            </a:xfrm>
          </p:grpSpPr>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l="-399"/>
              <a:stretch/>
            </p:blipFill>
            <p:spPr>
              <a:xfrm>
                <a:off x="0" y="-10930"/>
                <a:ext cx="2133600" cy="895436"/>
              </a:xfrm>
              <a:prstGeom prst="rect">
                <a:avLst/>
              </a:prstGeom>
            </p:spPr>
          </p:pic>
          <p:grpSp>
            <p:nvGrpSpPr>
              <p:cNvPr id="34" name="Group 33"/>
              <p:cNvGrpSpPr/>
              <p:nvPr userDrawn="1"/>
            </p:nvGrpSpPr>
            <p:grpSpPr>
              <a:xfrm>
                <a:off x="0" y="-10930"/>
                <a:ext cx="12192000" cy="1098229"/>
                <a:chOff x="0" y="-10930"/>
                <a:chExt cx="12192000" cy="1098229"/>
              </a:xfrm>
            </p:grpSpPr>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3987301" y="-6739"/>
                  <a:ext cx="2251955" cy="938043"/>
                </a:xfrm>
                <a:prstGeom prst="rect">
                  <a:avLst/>
                </a:prstGeom>
              </p:spPr>
            </p:pic>
            <p:pic>
              <p:nvPicPr>
                <p:cNvPr id="36" name="Picture 35"/>
                <p:cNvPicPr>
                  <a:picLocks noChangeAspect="1"/>
                </p:cNvPicPr>
                <p:nvPr userDrawn="1"/>
              </p:nvPicPr>
              <p:blipFill rotWithShape="1">
                <a:blip r:embed="rId5" cstate="print">
                  <a:extLst>
                    <a:ext uri="{28A0092B-C50C-407E-A947-70E740481C1C}">
                      <a14:useLocalDpi xmlns:a14="http://schemas.microsoft.com/office/drawing/2010/main" val="0"/>
                    </a:ext>
                  </a:extLst>
                </a:blip>
                <a:srcRect r="-398"/>
                <a:stretch/>
              </p:blipFill>
              <p:spPr>
                <a:xfrm>
                  <a:off x="8355890" y="-6436"/>
                  <a:ext cx="2140434" cy="639881"/>
                </a:xfrm>
                <a:prstGeom prst="rect">
                  <a:avLst/>
                </a:prstGeom>
              </p:spPr>
            </p:pic>
            <p:pic>
              <p:nvPicPr>
                <p:cNvPr id="37" name="Picture 36"/>
                <p:cNvPicPr>
                  <a:picLocks noChangeAspect="1"/>
                </p:cNvPicPr>
                <p:nvPr userDrawn="1"/>
              </p:nvPicPr>
              <p:blipFill rotWithShape="1">
                <a:blip r:embed="rId6" cstate="print">
                  <a:extLst>
                    <a:ext uri="{28A0092B-C50C-407E-A947-70E740481C1C}">
                      <a14:useLocalDpi xmlns:a14="http://schemas.microsoft.com/office/drawing/2010/main" val="0"/>
                    </a:ext>
                  </a:extLst>
                </a:blip>
                <a:srcRect l="-399"/>
                <a:stretch/>
              </p:blipFill>
              <p:spPr>
                <a:xfrm>
                  <a:off x="6222290" y="-6469"/>
                  <a:ext cx="2133600" cy="730319"/>
                </a:xfrm>
                <a:prstGeom prst="rect">
                  <a:avLst/>
                </a:prstGeom>
              </p:spPr>
            </p:pic>
            <p:pic>
              <p:nvPicPr>
                <p:cNvPr id="38" name="Picture 37"/>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10248018" y="-10930"/>
                  <a:ext cx="1943982" cy="699536"/>
                </a:xfrm>
                <a:prstGeom prst="rect">
                  <a:avLst/>
                </a:prstGeom>
              </p:spPr>
            </p:pic>
            <p:sp>
              <p:nvSpPr>
                <p:cNvPr id="39" name="Flowchart: Document 14"/>
                <p:cNvSpPr/>
                <p:nvPr userDrawn="1"/>
              </p:nvSpPr>
              <p:spPr>
                <a:xfrm rot="10800000">
                  <a:off x="0" y="485774"/>
                  <a:ext cx="12191996" cy="60152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49"/>
                    <a:gd name="connsiteX1" fmla="*/ 21600 w 21600"/>
                    <a:gd name="connsiteY1" fmla="*/ 0 h 20749"/>
                    <a:gd name="connsiteX2" fmla="*/ 21600 w 21600"/>
                    <a:gd name="connsiteY2" fmla="*/ 17322 h 20749"/>
                    <a:gd name="connsiteX3" fmla="*/ 17548 w 21600"/>
                    <a:gd name="connsiteY3" fmla="*/ 13187 h 20749"/>
                    <a:gd name="connsiteX4" fmla="*/ 0 w 21600"/>
                    <a:gd name="connsiteY4" fmla="*/ 20172 h 20749"/>
                    <a:gd name="connsiteX5" fmla="*/ 0 w 21600"/>
                    <a:gd name="connsiteY5" fmla="*/ 0 h 20749"/>
                    <a:gd name="connsiteX0" fmla="*/ 0 w 21600"/>
                    <a:gd name="connsiteY0" fmla="*/ 0 h 24590"/>
                    <a:gd name="connsiteX1" fmla="*/ 21600 w 21600"/>
                    <a:gd name="connsiteY1" fmla="*/ 0 h 24590"/>
                    <a:gd name="connsiteX2" fmla="*/ 21600 w 21600"/>
                    <a:gd name="connsiteY2" fmla="*/ 17322 h 24590"/>
                    <a:gd name="connsiteX3" fmla="*/ 17548 w 21600"/>
                    <a:gd name="connsiteY3" fmla="*/ 13187 h 24590"/>
                    <a:gd name="connsiteX4" fmla="*/ 4655 w 21600"/>
                    <a:gd name="connsiteY4" fmla="*/ 24247 h 24590"/>
                    <a:gd name="connsiteX5" fmla="*/ 0 w 21600"/>
                    <a:gd name="connsiteY5" fmla="*/ 20172 h 24590"/>
                    <a:gd name="connsiteX6" fmla="*/ 0 w 21600"/>
                    <a:gd name="connsiteY6" fmla="*/ 0 h 24590"/>
                    <a:gd name="connsiteX0" fmla="*/ 0 w 21600"/>
                    <a:gd name="connsiteY0" fmla="*/ 0 h 24590"/>
                    <a:gd name="connsiteX1" fmla="*/ 21600 w 21600"/>
                    <a:gd name="connsiteY1" fmla="*/ 0 h 24590"/>
                    <a:gd name="connsiteX2" fmla="*/ 21600 w 21600"/>
                    <a:gd name="connsiteY2" fmla="*/ 17960 h 24590"/>
                    <a:gd name="connsiteX3" fmla="*/ 17548 w 21600"/>
                    <a:gd name="connsiteY3" fmla="*/ 13187 h 24590"/>
                    <a:gd name="connsiteX4" fmla="*/ 4655 w 21600"/>
                    <a:gd name="connsiteY4" fmla="*/ 24247 h 24590"/>
                    <a:gd name="connsiteX5" fmla="*/ 0 w 21600"/>
                    <a:gd name="connsiteY5" fmla="*/ 20172 h 24590"/>
                    <a:gd name="connsiteX6" fmla="*/ 0 w 21600"/>
                    <a:gd name="connsiteY6" fmla="*/ 0 h 24590"/>
                    <a:gd name="connsiteX0" fmla="*/ 0 w 21600"/>
                    <a:gd name="connsiteY0" fmla="*/ 0 h 24590"/>
                    <a:gd name="connsiteX1" fmla="*/ 21600 w 21600"/>
                    <a:gd name="connsiteY1" fmla="*/ 0 h 24590"/>
                    <a:gd name="connsiteX2" fmla="*/ 21600 w 21600"/>
                    <a:gd name="connsiteY2" fmla="*/ 17960 h 24590"/>
                    <a:gd name="connsiteX3" fmla="*/ 17548 w 21600"/>
                    <a:gd name="connsiteY3" fmla="*/ 13187 h 24590"/>
                    <a:gd name="connsiteX4" fmla="*/ 4655 w 21600"/>
                    <a:gd name="connsiteY4" fmla="*/ 24247 h 24590"/>
                    <a:gd name="connsiteX5" fmla="*/ 0 w 21600"/>
                    <a:gd name="connsiteY5" fmla="*/ 20172 h 24590"/>
                    <a:gd name="connsiteX6" fmla="*/ 0 w 21600"/>
                    <a:gd name="connsiteY6" fmla="*/ 0 h 24590"/>
                    <a:gd name="connsiteX0" fmla="*/ 0 w 21600"/>
                    <a:gd name="connsiteY0" fmla="*/ 0 h 24590"/>
                    <a:gd name="connsiteX1" fmla="*/ 21600 w 21600"/>
                    <a:gd name="connsiteY1" fmla="*/ 0 h 24590"/>
                    <a:gd name="connsiteX2" fmla="*/ 21600 w 21600"/>
                    <a:gd name="connsiteY2" fmla="*/ 17960 h 24590"/>
                    <a:gd name="connsiteX3" fmla="*/ 16574 w 21600"/>
                    <a:gd name="connsiteY3" fmla="*/ 10635 h 24590"/>
                    <a:gd name="connsiteX4" fmla="*/ 4655 w 21600"/>
                    <a:gd name="connsiteY4" fmla="*/ 24247 h 24590"/>
                    <a:gd name="connsiteX5" fmla="*/ 0 w 21600"/>
                    <a:gd name="connsiteY5" fmla="*/ 20172 h 24590"/>
                    <a:gd name="connsiteX6" fmla="*/ 0 w 21600"/>
                    <a:gd name="connsiteY6" fmla="*/ 0 h 24590"/>
                    <a:gd name="connsiteX0" fmla="*/ 0 w 21600"/>
                    <a:gd name="connsiteY0" fmla="*/ 0 h 24590"/>
                    <a:gd name="connsiteX1" fmla="*/ 21600 w 21600"/>
                    <a:gd name="connsiteY1" fmla="*/ 0 h 24590"/>
                    <a:gd name="connsiteX2" fmla="*/ 21600 w 21600"/>
                    <a:gd name="connsiteY2" fmla="*/ 21959 h 24590"/>
                    <a:gd name="connsiteX3" fmla="*/ 16574 w 21600"/>
                    <a:gd name="connsiteY3" fmla="*/ 10635 h 24590"/>
                    <a:gd name="connsiteX4" fmla="*/ 4655 w 21600"/>
                    <a:gd name="connsiteY4" fmla="*/ 24247 h 24590"/>
                    <a:gd name="connsiteX5" fmla="*/ 0 w 21600"/>
                    <a:gd name="connsiteY5" fmla="*/ 20172 h 24590"/>
                    <a:gd name="connsiteX6" fmla="*/ 0 w 21600"/>
                    <a:gd name="connsiteY6" fmla="*/ 0 h 24590"/>
                    <a:gd name="connsiteX0" fmla="*/ 0 w 21600"/>
                    <a:gd name="connsiteY0" fmla="*/ 0 h 29048"/>
                    <a:gd name="connsiteX1" fmla="*/ 21600 w 21600"/>
                    <a:gd name="connsiteY1" fmla="*/ 0 h 29048"/>
                    <a:gd name="connsiteX2" fmla="*/ 21600 w 21600"/>
                    <a:gd name="connsiteY2" fmla="*/ 21959 h 29048"/>
                    <a:gd name="connsiteX3" fmla="*/ 16574 w 21600"/>
                    <a:gd name="connsiteY3" fmla="*/ 10635 h 29048"/>
                    <a:gd name="connsiteX4" fmla="*/ 4672 w 21600"/>
                    <a:gd name="connsiteY4" fmla="*/ 28912 h 29048"/>
                    <a:gd name="connsiteX5" fmla="*/ 0 w 21600"/>
                    <a:gd name="connsiteY5" fmla="*/ 20172 h 29048"/>
                    <a:gd name="connsiteX6" fmla="*/ 0 w 21600"/>
                    <a:gd name="connsiteY6" fmla="*/ 0 h 29048"/>
                    <a:gd name="connsiteX0" fmla="*/ 0 w 21600"/>
                    <a:gd name="connsiteY0" fmla="*/ 0 h 29048"/>
                    <a:gd name="connsiteX1" fmla="*/ 21600 w 21600"/>
                    <a:gd name="connsiteY1" fmla="*/ 0 h 29048"/>
                    <a:gd name="connsiteX2" fmla="*/ 21600 w 21600"/>
                    <a:gd name="connsiteY2" fmla="*/ 21959 h 29048"/>
                    <a:gd name="connsiteX3" fmla="*/ 16118 w 21600"/>
                    <a:gd name="connsiteY3" fmla="*/ 8636 h 29048"/>
                    <a:gd name="connsiteX4" fmla="*/ 4672 w 21600"/>
                    <a:gd name="connsiteY4" fmla="*/ 28912 h 29048"/>
                    <a:gd name="connsiteX5" fmla="*/ 0 w 21600"/>
                    <a:gd name="connsiteY5" fmla="*/ 20172 h 29048"/>
                    <a:gd name="connsiteX6" fmla="*/ 0 w 21600"/>
                    <a:gd name="connsiteY6" fmla="*/ 0 h 2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9048">
                      <a:moveTo>
                        <a:pt x="0" y="0"/>
                      </a:moveTo>
                      <a:lnTo>
                        <a:pt x="21600" y="0"/>
                      </a:lnTo>
                      <a:lnTo>
                        <a:pt x="21600" y="21959"/>
                      </a:lnTo>
                      <a:cubicBezTo>
                        <a:pt x="20742" y="23448"/>
                        <a:pt x="19718" y="8161"/>
                        <a:pt x="16118" y="8636"/>
                      </a:cubicBezTo>
                      <a:cubicBezTo>
                        <a:pt x="13284" y="9081"/>
                        <a:pt x="7597" y="27748"/>
                        <a:pt x="4672" y="28912"/>
                      </a:cubicBezTo>
                      <a:cubicBezTo>
                        <a:pt x="1747" y="30076"/>
                        <a:pt x="766" y="23504"/>
                        <a:pt x="0" y="20172"/>
                      </a:cubicBezTo>
                      <a:lnTo>
                        <a:pt x="0" y="0"/>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768068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Font typeface="Wingdings" panose="05000000000000000000" pitchFamily="2" charset="2"/>
              <a:buChar char="§"/>
              <a:defRPr/>
            </a:lvl1pPr>
            <a:lvl3pPr marL="1143000" indent="-228600">
              <a:buFont typeface="Wingdings" panose="05000000000000000000" pitchFamily="2" charset="2"/>
              <a:buChar char="Ø"/>
              <a:defRPr/>
            </a:lvl3pPr>
            <a:lvl4pPr marL="1600200" indent="-228600">
              <a:buFont typeface="Courier New" panose="02070309020205020404" pitchFamily="49" charset="0"/>
              <a:buChar char="o"/>
              <a:defRPr/>
            </a:lvl4pPr>
            <a:lvl5pPr marL="2057400" indent="-228600">
              <a:buFont typeface="Wingdings" panose="05000000000000000000" pitchFamily="2" charset="2"/>
              <a:buChar char="v"/>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0911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9" name="Group 18"/>
          <p:cNvGrpSpPr/>
          <p:nvPr userDrawn="1"/>
        </p:nvGrpSpPr>
        <p:grpSpPr>
          <a:xfrm>
            <a:off x="0" y="-10930"/>
            <a:ext cx="12192000" cy="1098229"/>
            <a:chOff x="0" y="-10930"/>
            <a:chExt cx="12192000" cy="1098229"/>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956249" y="-6436"/>
              <a:ext cx="2149407" cy="971982"/>
            </a:xfrm>
            <a:prstGeom prst="rect">
              <a:avLst/>
            </a:prstGeom>
          </p:spPr>
        </p:pic>
        <p:grpSp>
          <p:nvGrpSpPr>
            <p:cNvPr id="21" name="Group 20"/>
            <p:cNvGrpSpPr/>
            <p:nvPr userDrawn="1"/>
          </p:nvGrpSpPr>
          <p:grpSpPr>
            <a:xfrm>
              <a:off x="0" y="-10930"/>
              <a:ext cx="12192000" cy="1098229"/>
              <a:chOff x="0" y="-10930"/>
              <a:chExt cx="12192000" cy="1098229"/>
            </a:xfrm>
          </p:grpSpPr>
          <p:pic>
            <p:nvPicPr>
              <p:cNvPr id="22" name="Picture 21"/>
              <p:cNvPicPr>
                <a:picLocks noChangeAspect="1"/>
              </p:cNvPicPr>
              <p:nvPr userDrawn="1"/>
            </p:nvPicPr>
            <p:blipFill rotWithShape="1">
              <a:blip r:embed="rId3" cstate="print">
                <a:extLst>
                  <a:ext uri="{28A0092B-C50C-407E-A947-70E740481C1C}">
                    <a14:useLocalDpi xmlns:a14="http://schemas.microsoft.com/office/drawing/2010/main" val="0"/>
                  </a:ext>
                </a:extLst>
              </a:blip>
              <a:srcRect l="-399"/>
              <a:stretch/>
            </p:blipFill>
            <p:spPr>
              <a:xfrm>
                <a:off x="0" y="2992"/>
                <a:ext cx="2133600" cy="895436"/>
              </a:xfrm>
              <a:prstGeom prst="rect">
                <a:avLst/>
              </a:prstGeom>
            </p:spPr>
          </p:pic>
          <p:grpSp>
            <p:nvGrpSpPr>
              <p:cNvPr id="23" name="Group 22"/>
              <p:cNvGrpSpPr/>
              <p:nvPr userDrawn="1"/>
            </p:nvGrpSpPr>
            <p:grpSpPr>
              <a:xfrm>
                <a:off x="0" y="-10930"/>
                <a:ext cx="12192000" cy="1098229"/>
                <a:chOff x="0" y="-10930"/>
                <a:chExt cx="12192000" cy="1098229"/>
              </a:xfrm>
            </p:grpSpPr>
            <p:pic>
              <p:nvPicPr>
                <p:cNvPr id="24" name="Picture 23"/>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3977016" y="0"/>
                  <a:ext cx="2251955" cy="938043"/>
                </a:xfrm>
                <a:prstGeom prst="rect">
                  <a:avLst/>
                </a:prstGeom>
              </p:spPr>
            </p:pic>
            <p:pic>
              <p:nvPicPr>
                <p:cNvPr id="25" name="Picture 24"/>
                <p:cNvPicPr>
                  <a:picLocks noChangeAspect="1"/>
                </p:cNvPicPr>
                <p:nvPr userDrawn="1"/>
              </p:nvPicPr>
              <p:blipFill rotWithShape="1">
                <a:blip r:embed="rId5" cstate="print">
                  <a:extLst>
                    <a:ext uri="{28A0092B-C50C-407E-A947-70E740481C1C}">
                      <a14:useLocalDpi xmlns:a14="http://schemas.microsoft.com/office/drawing/2010/main" val="0"/>
                    </a:ext>
                  </a:extLst>
                </a:blip>
                <a:srcRect r="-398"/>
                <a:stretch/>
              </p:blipFill>
              <p:spPr>
                <a:xfrm>
                  <a:off x="8355890" y="-6436"/>
                  <a:ext cx="2140434" cy="639881"/>
                </a:xfrm>
                <a:prstGeom prst="rect">
                  <a:avLst/>
                </a:prstGeom>
              </p:spPr>
            </p:pic>
            <p:pic>
              <p:nvPicPr>
                <p:cNvPr id="26" name="Picture 25"/>
                <p:cNvPicPr>
                  <a:picLocks noChangeAspect="1"/>
                </p:cNvPicPr>
                <p:nvPr userDrawn="1"/>
              </p:nvPicPr>
              <p:blipFill rotWithShape="1">
                <a:blip r:embed="rId6" cstate="print">
                  <a:extLst>
                    <a:ext uri="{28A0092B-C50C-407E-A947-70E740481C1C}">
                      <a14:useLocalDpi xmlns:a14="http://schemas.microsoft.com/office/drawing/2010/main" val="0"/>
                    </a:ext>
                  </a:extLst>
                </a:blip>
                <a:srcRect l="-399"/>
                <a:stretch/>
              </p:blipFill>
              <p:spPr>
                <a:xfrm>
                  <a:off x="6222290" y="-431"/>
                  <a:ext cx="2133600" cy="730319"/>
                </a:xfrm>
                <a:prstGeom prst="rect">
                  <a:avLst/>
                </a:prstGeom>
              </p:spPr>
            </p:pic>
            <p:pic>
              <p:nvPicPr>
                <p:cNvPr id="27" name="Picture 26"/>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10248018" y="-10930"/>
                  <a:ext cx="1943982" cy="699536"/>
                </a:xfrm>
                <a:prstGeom prst="rect">
                  <a:avLst/>
                </a:prstGeom>
              </p:spPr>
            </p:pic>
            <p:sp>
              <p:nvSpPr>
                <p:cNvPr id="28" name="Flowchart: Document 14"/>
                <p:cNvSpPr/>
                <p:nvPr userDrawn="1"/>
              </p:nvSpPr>
              <p:spPr>
                <a:xfrm rot="10800000">
                  <a:off x="0" y="485774"/>
                  <a:ext cx="12191996" cy="60152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49"/>
                    <a:gd name="connsiteX1" fmla="*/ 21600 w 21600"/>
                    <a:gd name="connsiteY1" fmla="*/ 0 h 20749"/>
                    <a:gd name="connsiteX2" fmla="*/ 21600 w 21600"/>
                    <a:gd name="connsiteY2" fmla="*/ 17322 h 20749"/>
                    <a:gd name="connsiteX3" fmla="*/ 17548 w 21600"/>
                    <a:gd name="connsiteY3" fmla="*/ 13187 h 20749"/>
                    <a:gd name="connsiteX4" fmla="*/ 0 w 21600"/>
                    <a:gd name="connsiteY4" fmla="*/ 20172 h 20749"/>
                    <a:gd name="connsiteX5" fmla="*/ 0 w 21600"/>
                    <a:gd name="connsiteY5" fmla="*/ 0 h 20749"/>
                    <a:gd name="connsiteX0" fmla="*/ 0 w 21600"/>
                    <a:gd name="connsiteY0" fmla="*/ 0 h 24590"/>
                    <a:gd name="connsiteX1" fmla="*/ 21600 w 21600"/>
                    <a:gd name="connsiteY1" fmla="*/ 0 h 24590"/>
                    <a:gd name="connsiteX2" fmla="*/ 21600 w 21600"/>
                    <a:gd name="connsiteY2" fmla="*/ 17322 h 24590"/>
                    <a:gd name="connsiteX3" fmla="*/ 17548 w 21600"/>
                    <a:gd name="connsiteY3" fmla="*/ 13187 h 24590"/>
                    <a:gd name="connsiteX4" fmla="*/ 4655 w 21600"/>
                    <a:gd name="connsiteY4" fmla="*/ 24247 h 24590"/>
                    <a:gd name="connsiteX5" fmla="*/ 0 w 21600"/>
                    <a:gd name="connsiteY5" fmla="*/ 20172 h 24590"/>
                    <a:gd name="connsiteX6" fmla="*/ 0 w 21600"/>
                    <a:gd name="connsiteY6" fmla="*/ 0 h 24590"/>
                    <a:gd name="connsiteX0" fmla="*/ 0 w 21600"/>
                    <a:gd name="connsiteY0" fmla="*/ 0 h 24590"/>
                    <a:gd name="connsiteX1" fmla="*/ 21600 w 21600"/>
                    <a:gd name="connsiteY1" fmla="*/ 0 h 24590"/>
                    <a:gd name="connsiteX2" fmla="*/ 21600 w 21600"/>
                    <a:gd name="connsiteY2" fmla="*/ 17960 h 24590"/>
                    <a:gd name="connsiteX3" fmla="*/ 17548 w 21600"/>
                    <a:gd name="connsiteY3" fmla="*/ 13187 h 24590"/>
                    <a:gd name="connsiteX4" fmla="*/ 4655 w 21600"/>
                    <a:gd name="connsiteY4" fmla="*/ 24247 h 24590"/>
                    <a:gd name="connsiteX5" fmla="*/ 0 w 21600"/>
                    <a:gd name="connsiteY5" fmla="*/ 20172 h 24590"/>
                    <a:gd name="connsiteX6" fmla="*/ 0 w 21600"/>
                    <a:gd name="connsiteY6" fmla="*/ 0 h 24590"/>
                    <a:gd name="connsiteX0" fmla="*/ 0 w 21600"/>
                    <a:gd name="connsiteY0" fmla="*/ 0 h 24590"/>
                    <a:gd name="connsiteX1" fmla="*/ 21600 w 21600"/>
                    <a:gd name="connsiteY1" fmla="*/ 0 h 24590"/>
                    <a:gd name="connsiteX2" fmla="*/ 21600 w 21600"/>
                    <a:gd name="connsiteY2" fmla="*/ 17960 h 24590"/>
                    <a:gd name="connsiteX3" fmla="*/ 17548 w 21600"/>
                    <a:gd name="connsiteY3" fmla="*/ 13187 h 24590"/>
                    <a:gd name="connsiteX4" fmla="*/ 4655 w 21600"/>
                    <a:gd name="connsiteY4" fmla="*/ 24247 h 24590"/>
                    <a:gd name="connsiteX5" fmla="*/ 0 w 21600"/>
                    <a:gd name="connsiteY5" fmla="*/ 20172 h 24590"/>
                    <a:gd name="connsiteX6" fmla="*/ 0 w 21600"/>
                    <a:gd name="connsiteY6" fmla="*/ 0 h 24590"/>
                    <a:gd name="connsiteX0" fmla="*/ 0 w 21600"/>
                    <a:gd name="connsiteY0" fmla="*/ 0 h 24590"/>
                    <a:gd name="connsiteX1" fmla="*/ 21600 w 21600"/>
                    <a:gd name="connsiteY1" fmla="*/ 0 h 24590"/>
                    <a:gd name="connsiteX2" fmla="*/ 21600 w 21600"/>
                    <a:gd name="connsiteY2" fmla="*/ 17960 h 24590"/>
                    <a:gd name="connsiteX3" fmla="*/ 16574 w 21600"/>
                    <a:gd name="connsiteY3" fmla="*/ 10635 h 24590"/>
                    <a:gd name="connsiteX4" fmla="*/ 4655 w 21600"/>
                    <a:gd name="connsiteY4" fmla="*/ 24247 h 24590"/>
                    <a:gd name="connsiteX5" fmla="*/ 0 w 21600"/>
                    <a:gd name="connsiteY5" fmla="*/ 20172 h 24590"/>
                    <a:gd name="connsiteX6" fmla="*/ 0 w 21600"/>
                    <a:gd name="connsiteY6" fmla="*/ 0 h 24590"/>
                    <a:gd name="connsiteX0" fmla="*/ 0 w 21600"/>
                    <a:gd name="connsiteY0" fmla="*/ 0 h 24590"/>
                    <a:gd name="connsiteX1" fmla="*/ 21600 w 21600"/>
                    <a:gd name="connsiteY1" fmla="*/ 0 h 24590"/>
                    <a:gd name="connsiteX2" fmla="*/ 21600 w 21600"/>
                    <a:gd name="connsiteY2" fmla="*/ 21959 h 24590"/>
                    <a:gd name="connsiteX3" fmla="*/ 16574 w 21600"/>
                    <a:gd name="connsiteY3" fmla="*/ 10635 h 24590"/>
                    <a:gd name="connsiteX4" fmla="*/ 4655 w 21600"/>
                    <a:gd name="connsiteY4" fmla="*/ 24247 h 24590"/>
                    <a:gd name="connsiteX5" fmla="*/ 0 w 21600"/>
                    <a:gd name="connsiteY5" fmla="*/ 20172 h 24590"/>
                    <a:gd name="connsiteX6" fmla="*/ 0 w 21600"/>
                    <a:gd name="connsiteY6" fmla="*/ 0 h 24590"/>
                    <a:gd name="connsiteX0" fmla="*/ 0 w 21600"/>
                    <a:gd name="connsiteY0" fmla="*/ 0 h 29048"/>
                    <a:gd name="connsiteX1" fmla="*/ 21600 w 21600"/>
                    <a:gd name="connsiteY1" fmla="*/ 0 h 29048"/>
                    <a:gd name="connsiteX2" fmla="*/ 21600 w 21600"/>
                    <a:gd name="connsiteY2" fmla="*/ 21959 h 29048"/>
                    <a:gd name="connsiteX3" fmla="*/ 16574 w 21600"/>
                    <a:gd name="connsiteY3" fmla="*/ 10635 h 29048"/>
                    <a:gd name="connsiteX4" fmla="*/ 4672 w 21600"/>
                    <a:gd name="connsiteY4" fmla="*/ 28912 h 29048"/>
                    <a:gd name="connsiteX5" fmla="*/ 0 w 21600"/>
                    <a:gd name="connsiteY5" fmla="*/ 20172 h 29048"/>
                    <a:gd name="connsiteX6" fmla="*/ 0 w 21600"/>
                    <a:gd name="connsiteY6" fmla="*/ 0 h 29048"/>
                    <a:gd name="connsiteX0" fmla="*/ 0 w 21600"/>
                    <a:gd name="connsiteY0" fmla="*/ 0 h 29048"/>
                    <a:gd name="connsiteX1" fmla="*/ 21600 w 21600"/>
                    <a:gd name="connsiteY1" fmla="*/ 0 h 29048"/>
                    <a:gd name="connsiteX2" fmla="*/ 21600 w 21600"/>
                    <a:gd name="connsiteY2" fmla="*/ 21959 h 29048"/>
                    <a:gd name="connsiteX3" fmla="*/ 16118 w 21600"/>
                    <a:gd name="connsiteY3" fmla="*/ 8636 h 29048"/>
                    <a:gd name="connsiteX4" fmla="*/ 4672 w 21600"/>
                    <a:gd name="connsiteY4" fmla="*/ 28912 h 29048"/>
                    <a:gd name="connsiteX5" fmla="*/ 0 w 21600"/>
                    <a:gd name="connsiteY5" fmla="*/ 20172 h 29048"/>
                    <a:gd name="connsiteX6" fmla="*/ 0 w 21600"/>
                    <a:gd name="connsiteY6" fmla="*/ 0 h 2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9048">
                      <a:moveTo>
                        <a:pt x="0" y="0"/>
                      </a:moveTo>
                      <a:lnTo>
                        <a:pt x="21600" y="0"/>
                      </a:lnTo>
                      <a:lnTo>
                        <a:pt x="21600" y="21959"/>
                      </a:lnTo>
                      <a:cubicBezTo>
                        <a:pt x="20742" y="23448"/>
                        <a:pt x="19718" y="8161"/>
                        <a:pt x="16118" y="8636"/>
                      </a:cubicBezTo>
                      <a:cubicBezTo>
                        <a:pt x="13284" y="9081"/>
                        <a:pt x="7597" y="27748"/>
                        <a:pt x="4672" y="28912"/>
                      </a:cubicBezTo>
                      <a:cubicBezTo>
                        <a:pt x="1747" y="30076"/>
                        <a:pt x="766" y="23504"/>
                        <a:pt x="0" y="20172"/>
                      </a:cubicBezTo>
                      <a:lnTo>
                        <a:pt x="0" y="0"/>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Title 1"/>
          <p:cNvSpPr>
            <a:spLocks noGrp="1"/>
          </p:cNvSpPr>
          <p:nvPr>
            <p:ph type="title"/>
          </p:nvPr>
        </p:nvSpPr>
        <p:spPr>
          <a:xfrm>
            <a:off x="1524000" y="1643932"/>
            <a:ext cx="9135533" cy="1733550"/>
          </a:xfrm>
        </p:spPr>
        <p:txBody>
          <a:bodyPr anchor="b">
            <a:normAutofit/>
          </a:bodyPr>
          <a:lstStyle>
            <a:lvl1pPr algn="ctr">
              <a:defRPr sz="5000"/>
            </a:lvl1pPr>
          </a:lstStyle>
          <a:p>
            <a:r>
              <a:rPr lang="en-US"/>
              <a:t>Click to edit Master title style</a:t>
            </a:r>
            <a:endParaRPr lang="en-US" dirty="0"/>
          </a:p>
        </p:txBody>
      </p:sp>
      <p:sp>
        <p:nvSpPr>
          <p:cNvPr id="3" name="Text Placeholder 2"/>
          <p:cNvSpPr>
            <a:spLocks noGrp="1"/>
          </p:cNvSpPr>
          <p:nvPr>
            <p:ph type="body" idx="1"/>
          </p:nvPr>
        </p:nvSpPr>
        <p:spPr>
          <a:xfrm>
            <a:off x="1524000" y="3606007"/>
            <a:ext cx="9135533" cy="1499394"/>
          </a:xfrm>
        </p:spPr>
        <p:txBody>
          <a:bodyPr/>
          <a:lstStyle>
            <a:lvl1pPr marL="0" indent="0" algn="ctr">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40" name="Picture 3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48714" y="5887865"/>
            <a:ext cx="692484" cy="896984"/>
          </a:xfrm>
          <a:prstGeom prst="rect">
            <a:avLst/>
          </a:prstGeom>
        </p:spPr>
      </p:pic>
      <p:sp>
        <p:nvSpPr>
          <p:cNvPr id="41" name="TextBox 40"/>
          <p:cNvSpPr txBox="1"/>
          <p:nvPr userDrawn="1"/>
        </p:nvSpPr>
        <p:spPr>
          <a:xfrm>
            <a:off x="117805" y="6527832"/>
            <a:ext cx="3963128" cy="276999"/>
          </a:xfrm>
          <a:prstGeom prst="rect">
            <a:avLst/>
          </a:prstGeom>
          <a:noFill/>
        </p:spPr>
        <p:txBody>
          <a:bodyPr wrap="square" rtlCol="0">
            <a:spAutoFit/>
          </a:bodyPr>
          <a:lstStyle/>
          <a:p>
            <a:pPr algn="l"/>
            <a:r>
              <a:rPr lang="en-US" sz="1200" dirty="0">
                <a:solidFill>
                  <a:schemeClr val="accent5">
                    <a:lumMod val="50000"/>
                  </a:schemeClr>
                </a:solidFill>
                <a:latin typeface="Franklin Gothic Medium" panose="020B0603020102020204" pitchFamily="34" charset="0"/>
              </a:rPr>
              <a:t>NMPF Farm Bill Webinar| 12/20/2018</a:t>
            </a:r>
          </a:p>
        </p:txBody>
      </p:sp>
      <p:cxnSp>
        <p:nvCxnSpPr>
          <p:cNvPr id="42" name="Straight Connector 41"/>
          <p:cNvCxnSpPr/>
          <p:nvPr userDrawn="1"/>
        </p:nvCxnSpPr>
        <p:spPr>
          <a:xfrm>
            <a:off x="117806" y="6519333"/>
            <a:ext cx="11330908" cy="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userDrawn="1"/>
        </p:nvSpPr>
        <p:spPr>
          <a:xfrm>
            <a:off x="10853569" y="6502399"/>
            <a:ext cx="702733" cy="338554"/>
          </a:xfrm>
          <a:prstGeom prst="rect">
            <a:avLst/>
          </a:prstGeom>
          <a:noFill/>
        </p:spPr>
        <p:txBody>
          <a:bodyPr wrap="square" rtlCol="0">
            <a:spAutoFit/>
          </a:bodyPr>
          <a:lstStyle/>
          <a:p>
            <a:pPr algn="ctr"/>
            <a:fld id="{9063EDF9-5C51-4DBF-9A9D-AB73C22EAD39}" type="slidenum">
              <a:rPr lang="en-US" sz="1600" smtClean="0">
                <a:solidFill>
                  <a:srgbClr val="002060"/>
                </a:solidFill>
              </a:rPr>
              <a:pPr algn="ctr"/>
              <a:t>‹#›</a:t>
            </a:fld>
            <a:endParaRPr lang="en-US" dirty="0">
              <a:solidFill>
                <a:srgbClr val="002060"/>
              </a:solidFill>
            </a:endParaRPr>
          </a:p>
        </p:txBody>
      </p:sp>
    </p:spTree>
    <p:extLst>
      <p:ext uri="{BB962C8B-B14F-4D97-AF65-F5344CB8AC3E}">
        <p14:creationId xmlns:p14="http://schemas.microsoft.com/office/powerpoint/2010/main" val="2150492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1134" y="558800"/>
            <a:ext cx="11020890" cy="92286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1134" y="1600556"/>
            <a:ext cx="5181600" cy="41361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04466" y="1600556"/>
            <a:ext cx="5517558" cy="41361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91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966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48714" y="5887865"/>
            <a:ext cx="692484" cy="896984"/>
          </a:xfrm>
          <a:prstGeom prst="rect">
            <a:avLst/>
          </a:prstGeom>
        </p:spPr>
      </p:pic>
      <p:sp>
        <p:nvSpPr>
          <p:cNvPr id="10" name="TextBox 9"/>
          <p:cNvSpPr txBox="1"/>
          <p:nvPr userDrawn="1"/>
        </p:nvSpPr>
        <p:spPr>
          <a:xfrm>
            <a:off x="117805" y="6527832"/>
            <a:ext cx="3963128" cy="276999"/>
          </a:xfrm>
          <a:prstGeom prst="rect">
            <a:avLst/>
          </a:prstGeom>
          <a:noFill/>
        </p:spPr>
        <p:txBody>
          <a:bodyPr wrap="square" rtlCol="0">
            <a:spAutoFit/>
          </a:bodyPr>
          <a:lstStyle/>
          <a:p>
            <a:pPr algn="l"/>
            <a:r>
              <a:rPr lang="en-US" sz="1200" dirty="0">
                <a:solidFill>
                  <a:schemeClr val="accent5">
                    <a:lumMod val="50000"/>
                  </a:schemeClr>
                </a:solidFill>
                <a:latin typeface="Franklin Gothic Medium" panose="020B0603020102020204" pitchFamily="34" charset="0"/>
              </a:rPr>
              <a:t>NMPF Farm Bill Webinar| 12/20/2018</a:t>
            </a:r>
          </a:p>
        </p:txBody>
      </p:sp>
      <p:cxnSp>
        <p:nvCxnSpPr>
          <p:cNvPr id="11" name="Straight Connector 10"/>
          <p:cNvCxnSpPr/>
          <p:nvPr userDrawn="1"/>
        </p:nvCxnSpPr>
        <p:spPr>
          <a:xfrm>
            <a:off x="117806" y="6519333"/>
            <a:ext cx="11330908" cy="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10853569" y="6502399"/>
            <a:ext cx="702733" cy="338554"/>
          </a:xfrm>
          <a:prstGeom prst="rect">
            <a:avLst/>
          </a:prstGeom>
          <a:noFill/>
        </p:spPr>
        <p:txBody>
          <a:bodyPr wrap="square" rtlCol="0">
            <a:spAutoFit/>
          </a:bodyPr>
          <a:lstStyle/>
          <a:p>
            <a:pPr algn="ctr"/>
            <a:fld id="{9063EDF9-5C51-4DBF-9A9D-AB73C22EAD39}" type="slidenum">
              <a:rPr lang="en-US" sz="1600" smtClean="0">
                <a:solidFill>
                  <a:srgbClr val="002060"/>
                </a:solidFill>
              </a:rPr>
              <a:pPr algn="ctr"/>
              <a:t>‹#›</a:t>
            </a:fld>
            <a:endParaRPr lang="en-US" dirty="0">
              <a:solidFill>
                <a:srgbClr val="002060"/>
              </a:solidFill>
            </a:endParaRPr>
          </a:p>
        </p:txBody>
      </p:sp>
    </p:spTree>
    <p:extLst>
      <p:ext uri="{BB962C8B-B14F-4D97-AF65-F5344CB8AC3E}">
        <p14:creationId xmlns:p14="http://schemas.microsoft.com/office/powerpoint/2010/main" val="2163403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8AB311-1ED9-4BCC-8CE6-16F062D71470}" type="datetimeFigureOut">
              <a:rPr lang="en-US" smtClean="0"/>
              <a:t>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10092-44BD-4595-BE0F-1A2740D531CB}" type="slidenum">
              <a:rPr lang="en-US" smtClean="0"/>
              <a:t>‹#›</a:t>
            </a:fld>
            <a:endParaRPr lang="en-US"/>
          </a:p>
        </p:txBody>
      </p:sp>
    </p:spTree>
    <p:extLst>
      <p:ext uri="{BB962C8B-B14F-4D97-AF65-F5344CB8AC3E}">
        <p14:creationId xmlns:p14="http://schemas.microsoft.com/office/powerpoint/2010/main" val="3755006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48714" y="5887865"/>
            <a:ext cx="692484" cy="896984"/>
          </a:xfrm>
          <a:prstGeom prst="rect">
            <a:avLst/>
          </a:prstGeom>
        </p:spPr>
      </p:pic>
      <p:sp>
        <p:nvSpPr>
          <p:cNvPr id="4" name="TextBox 3"/>
          <p:cNvSpPr txBox="1"/>
          <p:nvPr userDrawn="1"/>
        </p:nvSpPr>
        <p:spPr>
          <a:xfrm>
            <a:off x="117805" y="6527832"/>
            <a:ext cx="3963128" cy="276999"/>
          </a:xfrm>
          <a:prstGeom prst="rect">
            <a:avLst/>
          </a:prstGeom>
          <a:noFill/>
        </p:spPr>
        <p:txBody>
          <a:bodyPr wrap="square" rtlCol="0">
            <a:spAutoFit/>
          </a:bodyPr>
          <a:lstStyle/>
          <a:p>
            <a:pPr algn="l"/>
            <a:r>
              <a:rPr lang="en-US" sz="1200" dirty="0">
                <a:solidFill>
                  <a:schemeClr val="accent5">
                    <a:lumMod val="50000"/>
                  </a:schemeClr>
                </a:solidFill>
                <a:latin typeface="Franklin Gothic Medium" panose="020B0603020102020204" pitchFamily="34" charset="0"/>
              </a:rPr>
              <a:t>NMPF Farm Bill Webinar| 12/20/2018</a:t>
            </a:r>
          </a:p>
        </p:txBody>
      </p:sp>
      <p:cxnSp>
        <p:nvCxnSpPr>
          <p:cNvPr id="20" name="Straight Connector 19"/>
          <p:cNvCxnSpPr/>
          <p:nvPr userDrawn="1"/>
        </p:nvCxnSpPr>
        <p:spPr>
          <a:xfrm>
            <a:off x="117806" y="6519333"/>
            <a:ext cx="11330908" cy="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userDrawn="1">
            <p:ph type="title"/>
          </p:nvPr>
        </p:nvSpPr>
        <p:spPr>
          <a:xfrm>
            <a:off x="606424" y="341852"/>
            <a:ext cx="10949877"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userDrawn="1">
            <p:ph type="body" idx="1"/>
          </p:nvPr>
        </p:nvSpPr>
        <p:spPr>
          <a:xfrm>
            <a:off x="606424" y="1769890"/>
            <a:ext cx="10949877" cy="41179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0853569" y="6502399"/>
            <a:ext cx="702733" cy="338554"/>
          </a:xfrm>
          <a:prstGeom prst="rect">
            <a:avLst/>
          </a:prstGeom>
          <a:noFill/>
        </p:spPr>
        <p:txBody>
          <a:bodyPr wrap="square" rtlCol="0">
            <a:spAutoFit/>
          </a:bodyPr>
          <a:lstStyle/>
          <a:p>
            <a:pPr algn="ctr"/>
            <a:fld id="{9063EDF9-5C51-4DBF-9A9D-AB73C22EAD39}" type="slidenum">
              <a:rPr lang="en-US" sz="1600" smtClean="0">
                <a:solidFill>
                  <a:srgbClr val="002060"/>
                </a:solidFill>
              </a:rPr>
              <a:pPr algn="ctr"/>
              <a:t>‹#›</a:t>
            </a:fld>
            <a:endParaRPr lang="en-US" dirty="0">
              <a:solidFill>
                <a:srgbClr val="002060"/>
              </a:solidFill>
            </a:endParaRPr>
          </a:p>
        </p:txBody>
      </p:sp>
    </p:spTree>
    <p:extLst>
      <p:ext uri="{BB962C8B-B14F-4D97-AF65-F5344CB8AC3E}">
        <p14:creationId xmlns:p14="http://schemas.microsoft.com/office/powerpoint/2010/main" val="943410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Lst>
  <p:hf sldNum="0" hdr="0" dt="0"/>
  <p:txStyles>
    <p:titleStyle>
      <a:lvl1pPr algn="ctr" defTabSz="914400" rtl="0" eaLnBrk="1" latinLnBrk="0" hangingPunct="1">
        <a:lnSpc>
          <a:spcPct val="90000"/>
        </a:lnSpc>
        <a:spcBef>
          <a:spcPct val="0"/>
        </a:spcBef>
        <a:buNone/>
        <a:defRPr sz="4400" kern="1200">
          <a:solidFill>
            <a:schemeClr val="accent5">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2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image" Target="../media/image61.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D356B-E66A-44C8-8BC8-6277914A45F7}"/>
              </a:ext>
            </a:extLst>
          </p:cNvPr>
          <p:cNvSpPr>
            <a:spLocks noGrp="1"/>
          </p:cNvSpPr>
          <p:nvPr>
            <p:ph type="title"/>
          </p:nvPr>
        </p:nvSpPr>
        <p:spPr/>
        <p:txBody>
          <a:bodyPr/>
          <a:lstStyle/>
          <a:p>
            <a:r>
              <a:rPr lang="en-US" dirty="0"/>
              <a:t>Minnesota Milk 2019 House Ag Update</a:t>
            </a:r>
          </a:p>
        </p:txBody>
      </p:sp>
      <p:pic>
        <p:nvPicPr>
          <p:cNvPr id="7" name="Content Placeholder 6">
            <a:extLst>
              <a:ext uri="{FF2B5EF4-FFF2-40B4-BE49-F238E27FC236}">
                <a16:creationId xmlns:a16="http://schemas.microsoft.com/office/drawing/2014/main" id="{71631D09-BB10-4A17-9B45-1933A51F0B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929" y="2001951"/>
            <a:ext cx="11784142" cy="5513970"/>
          </a:xfrm>
        </p:spPr>
      </p:pic>
    </p:spTree>
    <p:extLst>
      <p:ext uri="{BB962C8B-B14F-4D97-AF65-F5344CB8AC3E}">
        <p14:creationId xmlns:p14="http://schemas.microsoft.com/office/powerpoint/2010/main" val="2249221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76F33D3F-92F1-477D-BD96-40744AAD18A8}"/>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34A1A7-B16F-40D1-B892-4A25C76C46CA}"/>
              </a:ext>
            </a:extLst>
          </p:cNvPr>
          <p:cNvSpPr>
            <a:spLocks noGrp="1"/>
          </p:cNvSpPr>
          <p:nvPr>
            <p:ph type="title"/>
          </p:nvPr>
        </p:nvSpPr>
        <p:spPr>
          <a:xfrm>
            <a:off x="523875" y="5317240"/>
            <a:ext cx="11210925" cy="744836"/>
          </a:xfrm>
        </p:spPr>
        <p:txBody>
          <a:bodyPr vert="horz" lIns="91440" tIns="45720" rIns="91440" bIns="45720" rtlCol="0" anchor="ctr">
            <a:normAutofit/>
          </a:bodyPr>
          <a:lstStyle/>
          <a:p>
            <a:r>
              <a:rPr lang="en-US" sz="3600">
                <a:solidFill>
                  <a:schemeClr val="tx1">
                    <a:lumMod val="85000"/>
                    <a:lumOff val="15000"/>
                  </a:schemeClr>
                </a:solidFill>
              </a:rPr>
              <a:t>Introduction: Lucas Sjostrom and Minnesota Milk</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103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grpSp>
        <p:nvGrpSpPr>
          <p:cNvPr id="9" name="Group 8">
            <a:extLst>
              <a:ext uri="{FF2B5EF4-FFF2-40B4-BE49-F238E27FC236}">
                <a16:creationId xmlns:a16="http://schemas.microsoft.com/office/drawing/2014/main" id="{EA106B2E-FC04-4EC0-A869-923F08B48A27}"/>
              </a:ext>
            </a:extLst>
          </p:cNvPr>
          <p:cNvGrpSpPr/>
          <p:nvPr/>
        </p:nvGrpSpPr>
        <p:grpSpPr>
          <a:xfrm>
            <a:off x="-128016" y="-603763"/>
            <a:ext cx="14176925" cy="8862357"/>
            <a:chOff x="2487083" y="347472"/>
            <a:chExt cx="11689842" cy="7307618"/>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87083" y="347472"/>
              <a:ext cx="11689842" cy="730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5-Point Star 6"/>
            <p:cNvSpPr/>
            <p:nvPr/>
          </p:nvSpPr>
          <p:spPr>
            <a:xfrm>
              <a:off x="7086599" y="4952464"/>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5-Point Star 7"/>
            <p:cNvSpPr/>
            <p:nvPr/>
          </p:nvSpPr>
          <p:spPr>
            <a:xfrm>
              <a:off x="5570616" y="1908048"/>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rot="3282682">
              <a:off x="7852696" y="3301329"/>
              <a:ext cx="787124" cy="1910928"/>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5-Point Star 9"/>
            <p:cNvSpPr/>
            <p:nvPr/>
          </p:nvSpPr>
          <p:spPr>
            <a:xfrm>
              <a:off x="9149543" y="3485344"/>
              <a:ext cx="304800" cy="28692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Up Arrow 5">
              <a:extLst>
                <a:ext uri="{FF2B5EF4-FFF2-40B4-BE49-F238E27FC236}">
                  <a16:creationId xmlns:a16="http://schemas.microsoft.com/office/drawing/2014/main" id="{4F509E9A-0709-4C6F-BCBB-EC6F8115B963}"/>
                </a:ext>
              </a:extLst>
            </p:cNvPr>
            <p:cNvSpPr/>
            <p:nvPr/>
          </p:nvSpPr>
          <p:spPr>
            <a:xfrm rot="17564882">
              <a:off x="6997776" y="1296407"/>
              <a:ext cx="787124" cy="304744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76879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6524" y="629266"/>
            <a:ext cx="5053203" cy="1676603"/>
          </a:xfrm>
        </p:spPr>
        <p:txBody>
          <a:bodyPr vert="horz" lIns="91440" tIns="45720" rIns="91440" bIns="45720" rtlCol="0" anchor="ctr">
            <a:normAutofit/>
          </a:bodyPr>
          <a:lstStyle/>
          <a:p>
            <a:r>
              <a:rPr lang="en-US" sz="4400" kern="1200">
                <a:solidFill>
                  <a:schemeClr val="tx1"/>
                </a:solidFill>
                <a:latin typeface="+mj-lt"/>
                <a:ea typeface="+mj-ea"/>
                <a:cs typeface="+mj-cs"/>
              </a:rPr>
              <a:t>Sjostrom Farms</a:t>
            </a:r>
          </a:p>
        </p:txBody>
      </p:sp>
      <p:sp>
        <p:nvSpPr>
          <p:cNvPr id="19" name="Rectangle 18">
            <a:extLst>
              <a:ext uri="{FF2B5EF4-FFF2-40B4-BE49-F238E27FC236}">
                <a16:creationId xmlns:a16="http://schemas.microsoft.com/office/drawing/2014/main" id="{9F620FD9-5A17-4A65-B166-3E0EE820E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73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id="{84F02FAD-10F5-4D80-993C-B851BF049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512559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A large white building&#10;&#10;Description generated with high confidence"/>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804672" y="803050"/>
            <a:ext cx="2170252" cy="1838269"/>
          </a:xfrm>
          <a:prstGeom prst="rect">
            <a:avLst/>
          </a:prstGeom>
        </p:spPr>
      </p:pic>
      <p:pic>
        <p:nvPicPr>
          <p:cNvPr id="6" name="Picture 5" descr="A group of people posing for the camera&#10;&#10;Description generated with very high confidence">
            <a:extLst>
              <a:ext uri="{FF2B5EF4-FFF2-40B4-BE49-F238E27FC236}">
                <a16:creationId xmlns:a16="http://schemas.microsoft.com/office/drawing/2014/main" id="{54795077-E9B3-42BD-8D97-D80366A1A6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35793" y="803050"/>
            <a:ext cx="2166243" cy="1838269"/>
          </a:xfrm>
          <a:prstGeom prst="rect">
            <a:avLst/>
          </a:prstGeom>
        </p:spPr>
      </p:pic>
      <p:pic>
        <p:nvPicPr>
          <p:cNvPr id="5" name="Picture 4" descr="A person standing next to a cow&#10;&#10;Description generated with very high confidence">
            <a:extLst>
              <a:ext uri="{FF2B5EF4-FFF2-40B4-BE49-F238E27FC236}">
                <a16:creationId xmlns:a16="http://schemas.microsoft.com/office/drawing/2014/main" id="{64553A30-D6FE-488E-9ED1-13486A0B52D1}"/>
              </a:ext>
            </a:extLst>
          </p:cNvPr>
          <p:cNvPicPr>
            <a:picLocks noChangeAspect="1"/>
          </p:cNvPicPr>
          <p:nvPr/>
        </p:nvPicPr>
        <p:blipFill rotWithShape="1">
          <a:blip r:embed="rId5"/>
          <a:srcRect r="2" b="47908"/>
          <a:stretch/>
        </p:blipFill>
        <p:spPr>
          <a:xfrm>
            <a:off x="804672" y="2795222"/>
            <a:ext cx="4511508" cy="3112797"/>
          </a:xfrm>
          <a:prstGeom prst="rect">
            <a:avLst/>
          </a:prstGeom>
          <a:effectLst/>
        </p:spPr>
      </p:pic>
      <p:sp>
        <p:nvSpPr>
          <p:cNvPr id="4" name="Text Placeholder 3"/>
          <p:cNvSpPr>
            <a:spLocks noGrp="1"/>
          </p:cNvSpPr>
          <p:nvPr>
            <p:ph type="body" sz="half" idx="2"/>
          </p:nvPr>
        </p:nvSpPr>
        <p:spPr>
          <a:xfrm>
            <a:off x="6486524" y="2438400"/>
            <a:ext cx="5053203" cy="3785419"/>
          </a:xfrm>
        </p:spPr>
        <p:txBody>
          <a:bodyPr vert="horz" lIns="91440" tIns="45720" rIns="91440" bIns="45720" rtlCol="0">
            <a:normAutofit/>
          </a:bodyPr>
          <a:lstStyle/>
          <a:p>
            <a:pPr indent="-228600">
              <a:buFont typeface="Arial" panose="020B0604020202020204" pitchFamily="34" charset="0"/>
              <a:buChar char="•"/>
            </a:pPr>
            <a:r>
              <a:rPr lang="en-US" sz="2000" dirty="0">
                <a:solidFill>
                  <a:schemeClr val="tx1"/>
                </a:solidFill>
              </a:rPr>
              <a:t>Three generation dairy – my brother, dad, and Grandpa still working together every day</a:t>
            </a:r>
          </a:p>
          <a:p>
            <a:pPr indent="-228600">
              <a:buFont typeface="Arial" panose="020B0604020202020204" pitchFamily="34" charset="0"/>
              <a:buChar char="•"/>
            </a:pPr>
            <a:endParaRPr lang="en-US" sz="2000" dirty="0">
              <a:solidFill>
                <a:schemeClr val="tx1"/>
              </a:solidFill>
            </a:endParaRPr>
          </a:p>
          <a:p>
            <a:pPr indent="-228600">
              <a:buFont typeface="Arial" panose="020B0604020202020204" pitchFamily="34" charset="0"/>
              <a:buChar char="•"/>
            </a:pPr>
            <a:r>
              <a:rPr lang="en-US" sz="2000" dirty="0">
                <a:solidFill>
                  <a:schemeClr val="tx1"/>
                </a:solidFill>
              </a:rPr>
              <a:t>Raise dairy cattle, cash crops, custom hauling, round-baling and forage harvesting (corn silage)</a:t>
            </a:r>
          </a:p>
          <a:p>
            <a:pPr indent="-228600">
              <a:buFont typeface="Arial" panose="020B0604020202020204" pitchFamily="34" charset="0"/>
              <a:buChar char="•"/>
            </a:pPr>
            <a:endParaRPr lang="en-US" sz="2000" dirty="0">
              <a:solidFill>
                <a:schemeClr val="tx1"/>
              </a:solidFill>
            </a:endParaRPr>
          </a:p>
          <a:p>
            <a:pPr indent="-228600">
              <a:buFont typeface="Arial" panose="020B0604020202020204" pitchFamily="34" charset="0"/>
              <a:buChar char="•"/>
            </a:pPr>
            <a:r>
              <a:rPr lang="en-US" sz="2000" dirty="0">
                <a:solidFill>
                  <a:schemeClr val="tx1"/>
                </a:solidFill>
              </a:rPr>
              <a:t>Grew from 60 cows to 80 cows in my 18 years at home</a:t>
            </a:r>
          </a:p>
          <a:p>
            <a:pPr indent="-228600">
              <a:buFont typeface="Arial" panose="020B0604020202020204" pitchFamily="34" charset="0"/>
              <a:buChar char="•"/>
            </a:pPr>
            <a:endParaRPr lang="en-US" sz="2000" dirty="0">
              <a:solidFill>
                <a:schemeClr val="tx1"/>
              </a:solidFill>
            </a:endParaRPr>
          </a:p>
          <a:p>
            <a:pPr indent="-228600">
              <a:buFont typeface="Arial" panose="020B0604020202020204" pitchFamily="34" charset="0"/>
              <a:buChar char="•"/>
            </a:pPr>
            <a:endParaRPr lang="en-US" sz="2000" dirty="0">
              <a:solidFill>
                <a:schemeClr val="tx1"/>
              </a:solidFill>
            </a:endParaRPr>
          </a:p>
          <a:p>
            <a:pPr indent="-228600">
              <a:buFont typeface="Arial" panose="020B0604020202020204" pitchFamily="34" charset="0"/>
              <a:buChar char="•"/>
            </a:pPr>
            <a:endParaRPr lang="en-US" sz="2000" dirty="0">
              <a:solidFill>
                <a:schemeClr val="tx1"/>
              </a:solidFill>
            </a:endParaRPr>
          </a:p>
        </p:txBody>
      </p:sp>
    </p:spTree>
    <p:extLst>
      <p:ext uri="{BB962C8B-B14F-4D97-AF65-F5344CB8AC3E}">
        <p14:creationId xmlns:p14="http://schemas.microsoft.com/office/powerpoint/2010/main" val="1357745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Tree>
    <p:extLst>
      <p:ext uri="{BB962C8B-B14F-4D97-AF65-F5344CB8AC3E}">
        <p14:creationId xmlns:p14="http://schemas.microsoft.com/office/powerpoint/2010/main" val="2900498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upload.wikimedia.org/wikipedia/commons/5/55/Smith_Hall_University_of_Minnesota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4996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0" y="405826"/>
            <a:ext cx="9144000" cy="584775"/>
          </a:xfrm>
          <a:prstGeom prst="rect">
            <a:avLst/>
          </a:prstGeom>
          <a:noFill/>
        </p:spPr>
        <p:txBody>
          <a:bodyPr wrap="square" rtlCol="0">
            <a:spAutoFit/>
          </a:bodyPr>
          <a:lstStyle/>
          <a:p>
            <a:pPr algn="ctr"/>
            <a:r>
              <a:rPr lang="en-US" sz="3200" b="1" dirty="0"/>
              <a:t>Smith Hall</a:t>
            </a:r>
          </a:p>
        </p:txBody>
      </p:sp>
    </p:spTree>
    <p:extLst>
      <p:ext uri="{BB962C8B-B14F-4D97-AF65-F5344CB8AC3E}">
        <p14:creationId xmlns:p14="http://schemas.microsoft.com/office/powerpoint/2010/main" val="3411172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http://upload.wikimedia.org/wikipedia/commons/5/55/Smith_Hall_University_of_Minnesota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0896"/>
            <a:ext cx="5989717" cy="36844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upload.wikimedia.org/wikipedia/commons/5/55/Smith_Hall_University_of_Minnesota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6672" y="3070460"/>
            <a:ext cx="6185329" cy="38047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8760" y="4388076"/>
            <a:ext cx="5240956" cy="584775"/>
          </a:xfrm>
          <a:prstGeom prst="rect">
            <a:avLst/>
          </a:prstGeom>
          <a:noFill/>
        </p:spPr>
        <p:txBody>
          <a:bodyPr wrap="square" rtlCol="0">
            <a:spAutoFit/>
          </a:bodyPr>
          <a:lstStyle/>
          <a:p>
            <a:pPr algn="just"/>
            <a:r>
              <a:rPr lang="en-US" sz="3200" b="1" dirty="0"/>
              <a:t>2x = twice as smart??</a:t>
            </a:r>
          </a:p>
        </p:txBody>
      </p:sp>
    </p:spTree>
    <p:extLst>
      <p:ext uri="{BB962C8B-B14F-4D97-AF65-F5344CB8AC3E}">
        <p14:creationId xmlns:p14="http://schemas.microsoft.com/office/powerpoint/2010/main" val="4097256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Placeholder 2"/>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1524000" y="-6246"/>
            <a:ext cx="9144000" cy="6858000"/>
          </a:xfrm>
        </p:spPr>
      </p:pic>
    </p:spTree>
    <p:extLst>
      <p:ext uri="{BB962C8B-B14F-4D97-AF65-F5344CB8AC3E}">
        <p14:creationId xmlns:p14="http://schemas.microsoft.com/office/powerpoint/2010/main" val="2844828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7489"/>
            <a:ext cx="5181600" cy="6916511"/>
          </a:xfrm>
          <a:prstGeom prst="rect">
            <a:avLst/>
          </a:prstGeom>
        </p:spPr>
      </p:pic>
    </p:spTree>
    <p:extLst>
      <p:ext uri="{BB962C8B-B14F-4D97-AF65-F5344CB8AC3E}">
        <p14:creationId xmlns:p14="http://schemas.microsoft.com/office/powerpoint/2010/main" val="3245423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1" y="-456091"/>
            <a:ext cx="12192001" cy="8166220"/>
          </a:xfrm>
        </p:spPr>
      </p:pic>
    </p:spTree>
    <p:extLst>
      <p:ext uri="{BB962C8B-B14F-4D97-AF65-F5344CB8AC3E}">
        <p14:creationId xmlns:p14="http://schemas.microsoft.com/office/powerpoint/2010/main" val="2962966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01317" y="0"/>
            <a:ext cx="1329331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343400" y="1143000"/>
            <a:ext cx="5943600" cy="1938992"/>
          </a:xfrm>
          <a:prstGeom prst="rect">
            <a:avLst/>
          </a:prstGeom>
          <a:solidFill>
            <a:schemeClr val="bg1"/>
          </a:solidFill>
        </p:spPr>
        <p:txBody>
          <a:bodyPr wrap="square" rtlCol="0">
            <a:spAutoFit/>
          </a:bodyPr>
          <a:lstStyle/>
          <a:p>
            <a:r>
              <a:rPr lang="en-US" sz="6000" dirty="0"/>
              <a:t>Agriculture can take you places!</a:t>
            </a:r>
          </a:p>
        </p:txBody>
      </p:sp>
    </p:spTree>
    <p:extLst>
      <p:ext uri="{BB962C8B-B14F-4D97-AF65-F5344CB8AC3E}">
        <p14:creationId xmlns:p14="http://schemas.microsoft.com/office/powerpoint/2010/main" val="4237637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C1303-C7BE-4012-A79A-4D78E6482027}"/>
              </a:ext>
            </a:extLst>
          </p:cNvPr>
          <p:cNvSpPr>
            <a:spLocks noGrp="1"/>
          </p:cNvSpPr>
          <p:nvPr>
            <p:ph type="title"/>
          </p:nvPr>
        </p:nvSpPr>
        <p:spPr/>
        <p:txBody>
          <a:bodyPr/>
          <a:lstStyle/>
          <a:p>
            <a:r>
              <a:rPr lang="en-US" dirty="0"/>
              <a:t>Minnesota Milk 2019 Update</a:t>
            </a:r>
          </a:p>
        </p:txBody>
      </p:sp>
      <p:sp>
        <p:nvSpPr>
          <p:cNvPr id="3" name="Content Placeholder 2">
            <a:extLst>
              <a:ext uri="{FF2B5EF4-FFF2-40B4-BE49-F238E27FC236}">
                <a16:creationId xmlns:a16="http://schemas.microsoft.com/office/drawing/2014/main" id="{E3CD14A1-8570-46C3-A017-213E5A0F4D00}"/>
              </a:ext>
            </a:extLst>
          </p:cNvPr>
          <p:cNvSpPr>
            <a:spLocks noGrp="1"/>
          </p:cNvSpPr>
          <p:nvPr>
            <p:ph idx="1"/>
          </p:nvPr>
        </p:nvSpPr>
        <p:spPr>
          <a:xfrm>
            <a:off x="606424" y="1769890"/>
            <a:ext cx="11585576" cy="5088110"/>
          </a:xfrm>
        </p:spPr>
        <p:txBody>
          <a:bodyPr>
            <a:normAutofit/>
          </a:bodyPr>
          <a:lstStyle/>
          <a:p>
            <a:r>
              <a:rPr lang="en-US" dirty="0"/>
              <a:t>Introduction of Minnesota’s dairy industry relative to U.S.</a:t>
            </a:r>
          </a:p>
          <a:p>
            <a:pPr lvl="1"/>
            <a:r>
              <a:rPr lang="en-US" dirty="0"/>
              <a:t>Where dairy is moving</a:t>
            </a:r>
          </a:p>
          <a:p>
            <a:pPr lvl="1"/>
            <a:r>
              <a:rPr lang="en-US" dirty="0"/>
              <a:t>Minnesota economic impact</a:t>
            </a:r>
          </a:p>
          <a:p>
            <a:pPr lvl="1"/>
            <a:r>
              <a:rPr lang="en-US" dirty="0"/>
              <a:t>Minnesota Milk</a:t>
            </a:r>
          </a:p>
          <a:p>
            <a:pPr lvl="1"/>
            <a:r>
              <a:rPr lang="en-US" dirty="0"/>
              <a:t>Midwest Dairy</a:t>
            </a:r>
          </a:p>
          <a:p>
            <a:r>
              <a:rPr lang="en-US" dirty="0"/>
              <a:t>Milk margins 101</a:t>
            </a:r>
          </a:p>
          <a:p>
            <a:pPr lvl="1"/>
            <a:r>
              <a:rPr lang="en-US" dirty="0"/>
              <a:t>Growth of exports the previous 15 years</a:t>
            </a:r>
          </a:p>
          <a:p>
            <a:pPr lvl="1"/>
            <a:r>
              <a:rPr lang="en-US" dirty="0"/>
              <a:t>Change in costs, revenue</a:t>
            </a:r>
          </a:p>
          <a:p>
            <a:r>
              <a:rPr lang="en-US" dirty="0"/>
              <a:t>Federal Farm Bill 101</a:t>
            </a:r>
          </a:p>
          <a:p>
            <a:r>
              <a:rPr lang="en-US" dirty="0"/>
              <a:t>State of Minnesota involvement in dairy</a:t>
            </a:r>
          </a:p>
        </p:txBody>
      </p:sp>
    </p:spTree>
    <p:extLst>
      <p:ext uri="{BB962C8B-B14F-4D97-AF65-F5344CB8AC3E}">
        <p14:creationId xmlns:p14="http://schemas.microsoft.com/office/powerpoint/2010/main" val="1962273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42F383E-21C6-4FB6-A48A-2D09D55B5DF3}"/>
              </a:ext>
            </a:extLst>
          </p:cNvPr>
          <p:cNvPicPr>
            <a:picLocks noGrp="1" noChangeAspect="1"/>
          </p:cNvPicPr>
          <p:nvPr>
            <p:ph type="pic" idx="1"/>
          </p:nvPr>
        </p:nvPicPr>
        <p:blipFill>
          <a:blip r:embed="rId3"/>
          <a:srcRect t="7770" b="7770"/>
          <a:stretch>
            <a:fillRect/>
          </a:stretch>
        </p:blipFill>
        <p:spPr>
          <a:xfrm>
            <a:off x="315977" y="63640"/>
            <a:ext cx="9388939" cy="5273381"/>
          </a:xfrm>
          <a:prstGeom prst="rect">
            <a:avLst/>
          </a:prstGeom>
        </p:spPr>
      </p:pic>
      <p:sp>
        <p:nvSpPr>
          <p:cNvPr id="11" name="Freeform: Shape 10">
            <a:extLst>
              <a:ext uri="{FF2B5EF4-FFF2-40B4-BE49-F238E27FC236}">
                <a16:creationId xmlns:a16="http://schemas.microsoft.com/office/drawing/2014/main" id="{61B91595-DF01-4E8B-80BF-B812BA9BF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346694"/>
            <a:ext cx="10447252"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rgbClr val="DD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AC533DD-1CF6-4A33-852D-387744153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2891" y="5346700"/>
            <a:ext cx="2329109"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FB8EFFF-D8DF-4AB1-81BC-4B30241A6DF5}"/>
              </a:ext>
            </a:extLst>
          </p:cNvPr>
          <p:cNvSpPr>
            <a:spLocks noGrp="1"/>
          </p:cNvSpPr>
          <p:nvPr>
            <p:ph type="title"/>
          </p:nvPr>
        </p:nvSpPr>
        <p:spPr>
          <a:xfrm>
            <a:off x="767240" y="5444835"/>
            <a:ext cx="9095651" cy="830231"/>
          </a:xfrm>
        </p:spPr>
        <p:txBody>
          <a:bodyPr vert="horz" lIns="91440" tIns="45720" rIns="91440" bIns="45720" rtlCol="0" anchor="b">
            <a:normAutofit/>
          </a:bodyPr>
          <a:lstStyle/>
          <a:p>
            <a:r>
              <a:rPr lang="en-US" sz="4000" kern="1200" dirty="0">
                <a:solidFill>
                  <a:srgbClr val="000000"/>
                </a:solidFill>
                <a:latin typeface="+mj-lt"/>
                <a:ea typeface="+mj-ea"/>
                <a:cs typeface="+mj-cs"/>
              </a:rPr>
              <a:t>Current Dairy Cow Distribution (2011)</a:t>
            </a:r>
          </a:p>
        </p:txBody>
      </p:sp>
      <p:sp>
        <p:nvSpPr>
          <p:cNvPr id="5" name="Footer Placeholder 4">
            <a:extLst>
              <a:ext uri="{FF2B5EF4-FFF2-40B4-BE49-F238E27FC236}">
                <a16:creationId xmlns:a16="http://schemas.microsoft.com/office/drawing/2014/main" id="{96B3EB3C-8159-47A4-B7E9-95860249930E}"/>
              </a:ext>
            </a:extLst>
          </p:cNvPr>
          <p:cNvSpPr>
            <a:spLocks noGrp="1"/>
          </p:cNvSpPr>
          <p:nvPr>
            <p:ph type="ftr" sz="quarter" idx="11"/>
          </p:nvPr>
        </p:nvSpPr>
        <p:spPr/>
        <p:txBody>
          <a:bodyPr/>
          <a:lstStyle/>
          <a:p>
            <a:endParaRPr lang="en-US" dirty="0"/>
          </a:p>
        </p:txBody>
      </p:sp>
      <p:sp>
        <p:nvSpPr>
          <p:cNvPr id="9" name="TextBox 8">
            <a:extLst>
              <a:ext uri="{FF2B5EF4-FFF2-40B4-BE49-F238E27FC236}">
                <a16:creationId xmlns:a16="http://schemas.microsoft.com/office/drawing/2014/main" id="{5478ADE0-A300-435E-8007-58DCB7BF6DC3}"/>
              </a:ext>
            </a:extLst>
          </p:cNvPr>
          <p:cNvSpPr txBox="1"/>
          <p:nvPr/>
        </p:nvSpPr>
        <p:spPr>
          <a:xfrm>
            <a:off x="347309" y="4977361"/>
            <a:ext cx="3056091" cy="369332"/>
          </a:xfrm>
          <a:prstGeom prst="rect">
            <a:avLst/>
          </a:prstGeom>
          <a:noFill/>
        </p:spPr>
        <p:txBody>
          <a:bodyPr wrap="square" rtlCol="0">
            <a:spAutoFit/>
          </a:bodyPr>
          <a:lstStyle/>
          <a:p>
            <a:r>
              <a:rPr lang="en-US" dirty="0"/>
              <a:t>Source: </a:t>
            </a:r>
            <a:r>
              <a:rPr lang="en-US" i="1" dirty="0"/>
              <a:t>Hoard’s Dairyman</a:t>
            </a:r>
          </a:p>
        </p:txBody>
      </p:sp>
    </p:spTree>
    <p:extLst>
      <p:ext uri="{BB962C8B-B14F-4D97-AF65-F5344CB8AC3E}">
        <p14:creationId xmlns:p14="http://schemas.microsoft.com/office/powerpoint/2010/main" val="304997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61B91595-DF01-4E8B-80BF-B812BA9BF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346694"/>
            <a:ext cx="10447252"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rgbClr val="DD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AC533DD-1CF6-4A33-852D-387744153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2891" y="5346700"/>
            <a:ext cx="2329109"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FB8EFFF-D8DF-4AB1-81BC-4B30241A6DF5}"/>
              </a:ext>
            </a:extLst>
          </p:cNvPr>
          <p:cNvSpPr>
            <a:spLocks noGrp="1"/>
          </p:cNvSpPr>
          <p:nvPr>
            <p:ph type="title"/>
          </p:nvPr>
        </p:nvSpPr>
        <p:spPr>
          <a:xfrm>
            <a:off x="767240" y="5444835"/>
            <a:ext cx="9095651" cy="830231"/>
          </a:xfrm>
        </p:spPr>
        <p:txBody>
          <a:bodyPr vert="horz" lIns="91440" tIns="45720" rIns="91440" bIns="45720" rtlCol="0" anchor="b">
            <a:normAutofit fontScale="90000"/>
          </a:bodyPr>
          <a:lstStyle/>
          <a:p>
            <a:r>
              <a:rPr lang="en-US" sz="4000" kern="1200" dirty="0">
                <a:solidFill>
                  <a:srgbClr val="000000"/>
                </a:solidFill>
                <a:latin typeface="+mj-lt"/>
                <a:ea typeface="+mj-ea"/>
                <a:cs typeface="+mj-cs"/>
              </a:rPr>
              <a:t>Current Dairy Cow Movements 2001-2011</a:t>
            </a:r>
          </a:p>
        </p:txBody>
      </p:sp>
      <p:sp>
        <p:nvSpPr>
          <p:cNvPr id="5" name="Footer Placeholder 4">
            <a:extLst>
              <a:ext uri="{FF2B5EF4-FFF2-40B4-BE49-F238E27FC236}">
                <a16:creationId xmlns:a16="http://schemas.microsoft.com/office/drawing/2014/main" id="{96B3EB3C-8159-47A4-B7E9-95860249930E}"/>
              </a:ext>
            </a:extLst>
          </p:cNvPr>
          <p:cNvSpPr>
            <a:spLocks noGrp="1"/>
          </p:cNvSpPr>
          <p:nvPr>
            <p:ph type="ftr" sz="quarter" idx="11"/>
          </p:nvPr>
        </p:nvSpPr>
        <p:spPr/>
        <p:txBody>
          <a:bodyPr/>
          <a:lstStyle/>
          <a:p>
            <a:endParaRPr lang="en-US"/>
          </a:p>
        </p:txBody>
      </p:sp>
      <p:pic>
        <p:nvPicPr>
          <p:cNvPr id="8" name="Picture Placeholder 7">
            <a:extLst>
              <a:ext uri="{FF2B5EF4-FFF2-40B4-BE49-F238E27FC236}">
                <a16:creationId xmlns:a16="http://schemas.microsoft.com/office/drawing/2014/main" id="{91E9F374-2706-462D-B0C7-270F24218720}"/>
              </a:ext>
            </a:extLst>
          </p:cNvPr>
          <p:cNvPicPr>
            <a:picLocks noGrp="1" noChangeAspect="1"/>
          </p:cNvPicPr>
          <p:nvPr>
            <p:ph type="pic" idx="1"/>
          </p:nvPr>
        </p:nvPicPr>
        <p:blipFill>
          <a:blip r:embed="rId3"/>
          <a:srcRect t="5072" b="5072"/>
          <a:stretch>
            <a:fillRect/>
          </a:stretch>
        </p:blipFill>
        <p:spPr>
          <a:xfrm>
            <a:off x="0" y="5024"/>
            <a:ext cx="9496302" cy="5341670"/>
          </a:xfrm>
          <a:prstGeom prst="rect">
            <a:avLst/>
          </a:prstGeom>
        </p:spPr>
      </p:pic>
      <p:sp>
        <p:nvSpPr>
          <p:cNvPr id="12" name="TextBox 11">
            <a:extLst>
              <a:ext uri="{FF2B5EF4-FFF2-40B4-BE49-F238E27FC236}">
                <a16:creationId xmlns:a16="http://schemas.microsoft.com/office/drawing/2014/main" id="{A5814C63-8B95-42E4-A5FF-8A846E50BED2}"/>
              </a:ext>
            </a:extLst>
          </p:cNvPr>
          <p:cNvSpPr txBox="1"/>
          <p:nvPr/>
        </p:nvSpPr>
        <p:spPr>
          <a:xfrm>
            <a:off x="347309" y="4977363"/>
            <a:ext cx="3056091" cy="369332"/>
          </a:xfrm>
          <a:prstGeom prst="rect">
            <a:avLst/>
          </a:prstGeom>
          <a:noFill/>
        </p:spPr>
        <p:txBody>
          <a:bodyPr wrap="square" rtlCol="0">
            <a:spAutoFit/>
          </a:bodyPr>
          <a:lstStyle/>
          <a:p>
            <a:r>
              <a:rPr lang="en-US" dirty="0"/>
              <a:t>Source: </a:t>
            </a:r>
            <a:r>
              <a:rPr lang="en-US" i="1" dirty="0"/>
              <a:t>Hoard’s Dairyman</a:t>
            </a:r>
          </a:p>
        </p:txBody>
      </p:sp>
    </p:spTree>
    <p:extLst>
      <p:ext uri="{BB962C8B-B14F-4D97-AF65-F5344CB8AC3E}">
        <p14:creationId xmlns:p14="http://schemas.microsoft.com/office/powerpoint/2010/main" val="35327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descr="http://www.holsteinusa.com/images/ttype_Holstein_co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5250" y="5161362"/>
            <a:ext cx="2120165" cy="145934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pbpub.com/vtmaps/images/vermont_map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28600"/>
            <a:ext cx="4762500" cy="70294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14999" y="1981200"/>
            <a:ext cx="5642811" cy="4801314"/>
          </a:xfrm>
          <a:prstGeom prst="rect">
            <a:avLst/>
          </a:prstGeom>
          <a:noFill/>
        </p:spPr>
        <p:txBody>
          <a:bodyPr wrap="square" rtlCol="0">
            <a:spAutoFit/>
          </a:bodyPr>
          <a:lstStyle/>
          <a:p>
            <a:r>
              <a:rPr lang="en-US" sz="3600" b="1" dirty="0"/>
              <a:t>Vermont population:</a:t>
            </a:r>
          </a:p>
          <a:p>
            <a:r>
              <a:rPr lang="en-US" sz="3600" b="1" dirty="0"/>
              <a:t>	623,657</a:t>
            </a:r>
          </a:p>
          <a:p>
            <a:r>
              <a:rPr lang="en-US" sz="3600" b="1" dirty="0"/>
              <a:t>Dairy farms:</a:t>
            </a:r>
          </a:p>
          <a:p>
            <a:r>
              <a:rPr lang="en-US" sz="3600" b="1" dirty="0"/>
              <a:t>	749 (#11)</a:t>
            </a:r>
          </a:p>
          <a:p>
            <a:r>
              <a:rPr lang="en-US" sz="3600" b="1" dirty="0"/>
              <a:t>Milk Production:</a:t>
            </a:r>
          </a:p>
          <a:p>
            <a:r>
              <a:rPr lang="en-US" sz="3600" b="1" dirty="0"/>
              <a:t>	2.6 billion lbs. (#17)</a:t>
            </a:r>
          </a:p>
          <a:p>
            <a:r>
              <a:rPr lang="en-US" sz="3600" b="1" dirty="0"/>
              <a:t>		</a:t>
            </a:r>
          </a:p>
          <a:p>
            <a:r>
              <a:rPr lang="en-US" sz="3600" b="1" dirty="0"/>
              <a:t>Holstein Association</a:t>
            </a:r>
          </a:p>
          <a:p>
            <a:r>
              <a:rPr lang="en-US" dirty="0"/>
              <a:t>	</a:t>
            </a:r>
          </a:p>
        </p:txBody>
      </p:sp>
    </p:spTree>
    <p:extLst>
      <p:ext uri="{BB962C8B-B14F-4D97-AF65-F5344CB8AC3E}">
        <p14:creationId xmlns:p14="http://schemas.microsoft.com/office/powerpoint/2010/main" val="2445181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ttp://geology.com/state-map/maps/wisconsin-county-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5" y="325153"/>
            <a:ext cx="7143750" cy="64579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48926" y="989447"/>
            <a:ext cx="6195461" cy="5355312"/>
          </a:xfrm>
          <a:prstGeom prst="rect">
            <a:avLst/>
          </a:prstGeom>
          <a:noFill/>
        </p:spPr>
        <p:txBody>
          <a:bodyPr wrap="square" rtlCol="0">
            <a:spAutoFit/>
          </a:bodyPr>
          <a:lstStyle/>
          <a:p>
            <a:r>
              <a:rPr lang="en-US" sz="3600" b="1" dirty="0"/>
              <a:t>Wisconsin population:</a:t>
            </a:r>
          </a:p>
          <a:p>
            <a:r>
              <a:rPr lang="en-US" sz="3600" b="1" dirty="0"/>
              <a:t>	5,840,000		</a:t>
            </a:r>
          </a:p>
          <a:p>
            <a:r>
              <a:rPr lang="en-US" sz="3600" b="1" dirty="0"/>
              <a:t>Dairy farms:</a:t>
            </a:r>
          </a:p>
          <a:p>
            <a:r>
              <a:rPr lang="en-US" sz="3600" b="1" dirty="0"/>
              <a:t>	8,372 (#1)</a:t>
            </a:r>
          </a:p>
          <a:p>
            <a:r>
              <a:rPr lang="en-US" sz="3600" b="1" dirty="0"/>
              <a:t>Milk Production:	</a:t>
            </a:r>
          </a:p>
          <a:p>
            <a:r>
              <a:rPr lang="en-US" sz="3600" b="1" dirty="0"/>
              <a:t>	30 billion pounds (#2)</a:t>
            </a:r>
          </a:p>
          <a:p>
            <a:endParaRPr lang="en-US" sz="3600" b="1" dirty="0"/>
          </a:p>
          <a:p>
            <a:endParaRPr lang="en-US" sz="3600" b="1" dirty="0"/>
          </a:p>
          <a:p>
            <a:r>
              <a:rPr lang="en-US" sz="3600" b="1" dirty="0"/>
              <a:t>Hoard’s Dairyman</a:t>
            </a:r>
          </a:p>
          <a:p>
            <a:r>
              <a:rPr lang="en-US" dirty="0"/>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109" y="3924899"/>
            <a:ext cx="2006033" cy="2788620"/>
          </a:xfrm>
          <a:prstGeom prst="rect">
            <a:avLst/>
          </a:prstGeom>
        </p:spPr>
      </p:pic>
    </p:spTree>
    <p:extLst>
      <p:ext uri="{BB962C8B-B14F-4D97-AF65-F5344CB8AC3E}">
        <p14:creationId xmlns:p14="http://schemas.microsoft.com/office/powerpoint/2010/main" val="4078149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sp>
        <p:nvSpPr>
          <p:cNvPr id="11" name="TextBox 10">
            <a:extLst>
              <a:ext uri="{FF2B5EF4-FFF2-40B4-BE49-F238E27FC236}">
                <a16:creationId xmlns:a16="http://schemas.microsoft.com/office/drawing/2014/main" id="{DEE9ADE8-6A1C-4443-A031-5D5A0ED94F26}"/>
              </a:ext>
            </a:extLst>
          </p:cNvPr>
          <p:cNvSpPr txBox="1"/>
          <p:nvPr/>
        </p:nvSpPr>
        <p:spPr>
          <a:xfrm>
            <a:off x="453189" y="125308"/>
            <a:ext cx="6534752" cy="6463308"/>
          </a:xfrm>
          <a:prstGeom prst="rect">
            <a:avLst/>
          </a:prstGeom>
          <a:noFill/>
        </p:spPr>
        <p:txBody>
          <a:bodyPr wrap="square" rtlCol="0">
            <a:spAutoFit/>
          </a:bodyPr>
          <a:lstStyle/>
          <a:p>
            <a:r>
              <a:rPr lang="en-US" sz="3600" b="1" dirty="0"/>
              <a:t>Minnesota population:</a:t>
            </a:r>
          </a:p>
          <a:p>
            <a:r>
              <a:rPr lang="en-US" sz="3600" b="1" dirty="0"/>
              <a:t>	5,577,000</a:t>
            </a:r>
          </a:p>
          <a:p>
            <a:r>
              <a:rPr lang="en-US" sz="3600" b="1" dirty="0"/>
              <a:t>Dairy farms:</a:t>
            </a:r>
          </a:p>
          <a:p>
            <a:r>
              <a:rPr lang="en-US" sz="3600" b="1" dirty="0"/>
              <a:t>	~2,700 (#4),450,000 cows</a:t>
            </a:r>
          </a:p>
          <a:p>
            <a:r>
              <a:rPr lang="en-US" sz="3600" b="1" dirty="0"/>
              <a:t>Milk Production:</a:t>
            </a:r>
          </a:p>
          <a:p>
            <a:r>
              <a:rPr lang="en-US" sz="3600" b="1" dirty="0"/>
              <a:t>	9.9 billion lbs. (#8)</a:t>
            </a:r>
          </a:p>
          <a:p>
            <a:r>
              <a:rPr lang="en-US" sz="3600" b="1" dirty="0"/>
              <a:t>Counties in top 100 (May17):</a:t>
            </a:r>
          </a:p>
          <a:p>
            <a:r>
              <a:rPr lang="en-US" sz="3600" b="1" dirty="0"/>
              <a:t>	Stearns #23</a:t>
            </a:r>
          </a:p>
          <a:p>
            <a:r>
              <a:rPr lang="en-US" sz="3600" b="1" dirty="0"/>
              <a:t>	Stevens #70</a:t>
            </a:r>
          </a:p>
          <a:p>
            <a:r>
              <a:rPr lang="en-US" sz="3600" b="1" dirty="0"/>
              <a:t>	Morrison #84</a:t>
            </a:r>
          </a:p>
          <a:p>
            <a:r>
              <a:rPr lang="en-US" sz="3600" b="1" dirty="0"/>
              <a:t>	Winona #87</a:t>
            </a:r>
          </a:p>
          <a:p>
            <a:r>
              <a:rPr lang="en-US" dirty="0"/>
              <a:t>	</a:t>
            </a:r>
          </a:p>
        </p:txBody>
      </p:sp>
      <p:pic>
        <p:nvPicPr>
          <p:cNvPr id="9" name="Picture 2" descr="Minnesota county map">
            <a:extLst>
              <a:ext uri="{FF2B5EF4-FFF2-40B4-BE49-F238E27FC236}">
                <a16:creationId xmlns:a16="http://schemas.microsoft.com/office/drawing/2014/main" id="{985C956F-4DB0-409C-9981-6E3D29907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050" y="0"/>
            <a:ext cx="5695950" cy="631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943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A4993-5535-414F-AF05-84048E9CF2FB}"/>
              </a:ext>
            </a:extLst>
          </p:cNvPr>
          <p:cNvSpPr txBox="1"/>
          <p:nvPr/>
        </p:nvSpPr>
        <p:spPr>
          <a:xfrm>
            <a:off x="640080" y="5576887"/>
            <a:ext cx="10911840" cy="64008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a:latin typeface="+mj-lt"/>
                <a:ea typeface="+mj-ea"/>
                <a:cs typeface="+mj-cs"/>
              </a:rPr>
              <a:t>West Central Research and Outreach Center</a:t>
            </a:r>
          </a:p>
        </p:txBody>
      </p:sp>
      <p:pic>
        <p:nvPicPr>
          <p:cNvPr id="7" name="Picture Placeholder 6" descr="A circuit board&#10;&#10;Description generated with high confidence">
            <a:extLst>
              <a:ext uri="{FF2B5EF4-FFF2-40B4-BE49-F238E27FC236}">
                <a16:creationId xmlns:a16="http://schemas.microsoft.com/office/drawing/2014/main" id="{A1DD5D02-3AE9-4591-BBBE-0711594D0F98}"/>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640080" y="640080"/>
            <a:ext cx="10911840" cy="4836795"/>
          </a:xfrm>
          <a:prstGeom prst="rect">
            <a:avLst/>
          </a:prstGeom>
          <a:ln w="19050">
            <a:solidFill>
              <a:schemeClr val="tx1"/>
            </a:solidFill>
            <a:miter lim="800000"/>
          </a:ln>
        </p:spPr>
      </p:pic>
      <p:sp>
        <p:nvSpPr>
          <p:cNvPr id="5" name="Footer Placeholder 4">
            <a:extLst>
              <a:ext uri="{FF2B5EF4-FFF2-40B4-BE49-F238E27FC236}">
                <a16:creationId xmlns:a16="http://schemas.microsoft.com/office/drawing/2014/main" id="{3D895AA7-76B5-4EF8-8CFC-C73A1C2DB652}"/>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24398540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D77A5-B5F9-4AD4-B335-7BBB60F0249B}"/>
              </a:ext>
            </a:extLst>
          </p:cNvPr>
          <p:cNvSpPr>
            <a:spLocks noGrp="1"/>
          </p:cNvSpPr>
          <p:nvPr>
            <p:ph type="title"/>
          </p:nvPr>
        </p:nvSpPr>
        <p:spPr/>
        <p:txBody>
          <a:bodyPr/>
          <a:lstStyle/>
          <a:p>
            <a:r>
              <a:rPr lang="en-US" dirty="0"/>
              <a:t>Minnesota Dairy Impact</a:t>
            </a:r>
          </a:p>
        </p:txBody>
      </p:sp>
      <p:sp>
        <p:nvSpPr>
          <p:cNvPr id="3" name="Content Placeholder 2">
            <a:extLst>
              <a:ext uri="{FF2B5EF4-FFF2-40B4-BE49-F238E27FC236}">
                <a16:creationId xmlns:a16="http://schemas.microsoft.com/office/drawing/2014/main" id="{E19C474D-F1FB-4462-BC89-FEC4B9FCFC03}"/>
              </a:ext>
            </a:extLst>
          </p:cNvPr>
          <p:cNvSpPr>
            <a:spLocks noGrp="1"/>
          </p:cNvSpPr>
          <p:nvPr>
            <p:ph idx="1"/>
          </p:nvPr>
        </p:nvSpPr>
        <p:spPr>
          <a:xfrm>
            <a:off x="606424" y="1779514"/>
            <a:ext cx="11585576" cy="4987045"/>
          </a:xfrm>
        </p:spPr>
        <p:txBody>
          <a:bodyPr>
            <a:normAutofit fontScale="92500" lnSpcReduction="10000"/>
          </a:bodyPr>
          <a:lstStyle/>
          <a:p>
            <a:r>
              <a:rPr lang="en-US" dirty="0"/>
              <a:t>Direct jobs – 24,950 (approximately 9,000 F.T.E. on-farm)</a:t>
            </a:r>
          </a:p>
          <a:p>
            <a:pPr lvl="1"/>
            <a:r>
              <a:rPr lang="en-US" dirty="0"/>
              <a:t>Additional 74,505 indirect jobs</a:t>
            </a:r>
          </a:p>
          <a:p>
            <a:pPr lvl="1"/>
            <a:r>
              <a:rPr lang="en-US" dirty="0"/>
              <a:t>99,455 jobs supported in Minnesota (1 of each 30 jobs in MN)</a:t>
            </a:r>
          </a:p>
          <a:p>
            <a:endParaRPr lang="en-US" dirty="0"/>
          </a:p>
          <a:p>
            <a:r>
              <a:rPr lang="en-US" dirty="0"/>
              <a:t>Dairy economic impact - $9.44 billion</a:t>
            </a:r>
          </a:p>
          <a:p>
            <a:pPr lvl="1"/>
            <a:r>
              <a:rPr lang="en-US" dirty="0"/>
              <a:t>$1.78 billion in federal taxes</a:t>
            </a:r>
          </a:p>
          <a:p>
            <a:pPr lvl="1"/>
            <a:r>
              <a:rPr lang="en-US" dirty="0"/>
              <a:t>$1.03 billion in state taxes</a:t>
            </a:r>
          </a:p>
          <a:p>
            <a:endParaRPr lang="en-US" dirty="0"/>
          </a:p>
          <a:p>
            <a:r>
              <a:rPr lang="en-US" dirty="0"/>
              <a:t>$26.92 billion value of products produced and sold</a:t>
            </a:r>
          </a:p>
          <a:p>
            <a:r>
              <a:rPr lang="en-US" dirty="0"/>
              <a:t>2.76% of Minnesota’s GDP</a:t>
            </a:r>
          </a:p>
          <a:p>
            <a:endParaRPr lang="en-US" dirty="0"/>
          </a:p>
          <a:p>
            <a:pPr marL="0" indent="0">
              <a:buNone/>
            </a:pPr>
            <a:r>
              <a:rPr lang="en-US" sz="2200" dirty="0"/>
              <a:t>Source: International Dairy Foods Association</a:t>
            </a:r>
          </a:p>
        </p:txBody>
      </p:sp>
      <p:pic>
        <p:nvPicPr>
          <p:cNvPr id="4" name="Picture 3">
            <a:extLst>
              <a:ext uri="{FF2B5EF4-FFF2-40B4-BE49-F238E27FC236}">
                <a16:creationId xmlns:a16="http://schemas.microsoft.com/office/drawing/2014/main" id="{EE8263A7-4E76-4731-9E82-A118055AF50A}"/>
              </a:ext>
            </a:extLst>
          </p:cNvPr>
          <p:cNvPicPr>
            <a:picLocks noChangeAspect="1"/>
          </p:cNvPicPr>
          <p:nvPr/>
        </p:nvPicPr>
        <p:blipFill>
          <a:blip r:embed="rId3"/>
          <a:stretch>
            <a:fillRect/>
          </a:stretch>
        </p:blipFill>
        <p:spPr>
          <a:xfrm>
            <a:off x="6508429" y="3025477"/>
            <a:ext cx="1104406" cy="740297"/>
          </a:xfrm>
          <a:prstGeom prst="rect">
            <a:avLst/>
          </a:prstGeom>
        </p:spPr>
      </p:pic>
      <p:pic>
        <p:nvPicPr>
          <p:cNvPr id="5" name="Picture 4">
            <a:extLst>
              <a:ext uri="{FF2B5EF4-FFF2-40B4-BE49-F238E27FC236}">
                <a16:creationId xmlns:a16="http://schemas.microsoft.com/office/drawing/2014/main" id="{03437B38-75CA-4CCD-9FBF-8EEDE024DC66}"/>
              </a:ext>
            </a:extLst>
          </p:cNvPr>
          <p:cNvPicPr>
            <a:picLocks noChangeAspect="1"/>
          </p:cNvPicPr>
          <p:nvPr/>
        </p:nvPicPr>
        <p:blipFill>
          <a:blip r:embed="rId3"/>
          <a:stretch>
            <a:fillRect/>
          </a:stretch>
        </p:blipFill>
        <p:spPr>
          <a:xfrm>
            <a:off x="6508429" y="3653975"/>
            <a:ext cx="1104406" cy="740297"/>
          </a:xfrm>
          <a:prstGeom prst="rect">
            <a:avLst/>
          </a:prstGeom>
        </p:spPr>
      </p:pic>
      <p:pic>
        <p:nvPicPr>
          <p:cNvPr id="6" name="Picture 5">
            <a:extLst>
              <a:ext uri="{FF2B5EF4-FFF2-40B4-BE49-F238E27FC236}">
                <a16:creationId xmlns:a16="http://schemas.microsoft.com/office/drawing/2014/main" id="{3761F3DC-6A4C-40A7-AF92-B69D64D52E6D}"/>
              </a:ext>
            </a:extLst>
          </p:cNvPr>
          <p:cNvPicPr>
            <a:picLocks noChangeAspect="1"/>
          </p:cNvPicPr>
          <p:nvPr/>
        </p:nvPicPr>
        <p:blipFill>
          <a:blip r:embed="rId3"/>
          <a:stretch>
            <a:fillRect/>
          </a:stretch>
        </p:blipFill>
        <p:spPr>
          <a:xfrm>
            <a:off x="7612835" y="3025477"/>
            <a:ext cx="1104406" cy="740297"/>
          </a:xfrm>
          <a:prstGeom prst="rect">
            <a:avLst/>
          </a:prstGeom>
        </p:spPr>
      </p:pic>
      <p:pic>
        <p:nvPicPr>
          <p:cNvPr id="7" name="Picture 6">
            <a:extLst>
              <a:ext uri="{FF2B5EF4-FFF2-40B4-BE49-F238E27FC236}">
                <a16:creationId xmlns:a16="http://schemas.microsoft.com/office/drawing/2014/main" id="{2CE1069E-9AB0-4FC1-9BB0-B37EEA2235E1}"/>
              </a:ext>
            </a:extLst>
          </p:cNvPr>
          <p:cNvPicPr>
            <a:picLocks noChangeAspect="1"/>
          </p:cNvPicPr>
          <p:nvPr/>
        </p:nvPicPr>
        <p:blipFill>
          <a:blip r:embed="rId3"/>
          <a:stretch>
            <a:fillRect/>
          </a:stretch>
        </p:blipFill>
        <p:spPr>
          <a:xfrm>
            <a:off x="7612835" y="3653975"/>
            <a:ext cx="1104406" cy="740297"/>
          </a:xfrm>
          <a:prstGeom prst="rect">
            <a:avLst/>
          </a:prstGeom>
        </p:spPr>
      </p:pic>
      <p:grpSp>
        <p:nvGrpSpPr>
          <p:cNvPr id="14" name="Group 13">
            <a:extLst>
              <a:ext uri="{FF2B5EF4-FFF2-40B4-BE49-F238E27FC236}">
                <a16:creationId xmlns:a16="http://schemas.microsoft.com/office/drawing/2014/main" id="{1E115C9D-D7ED-4A7A-9BDA-D5F30F02AF6B}"/>
              </a:ext>
            </a:extLst>
          </p:cNvPr>
          <p:cNvGrpSpPr/>
          <p:nvPr/>
        </p:nvGrpSpPr>
        <p:grpSpPr>
          <a:xfrm>
            <a:off x="8717241" y="3025477"/>
            <a:ext cx="3313218" cy="1389577"/>
            <a:chOff x="8389982" y="3974020"/>
            <a:chExt cx="3313218" cy="1389577"/>
          </a:xfrm>
        </p:grpSpPr>
        <p:pic>
          <p:nvPicPr>
            <p:cNvPr id="8" name="Picture 7">
              <a:extLst>
                <a:ext uri="{FF2B5EF4-FFF2-40B4-BE49-F238E27FC236}">
                  <a16:creationId xmlns:a16="http://schemas.microsoft.com/office/drawing/2014/main" id="{FF4D239B-A2E3-4919-B01E-5F11C7E15900}"/>
                </a:ext>
              </a:extLst>
            </p:cNvPr>
            <p:cNvPicPr>
              <a:picLocks noChangeAspect="1"/>
            </p:cNvPicPr>
            <p:nvPr/>
          </p:nvPicPr>
          <p:blipFill>
            <a:blip r:embed="rId3"/>
            <a:stretch>
              <a:fillRect/>
            </a:stretch>
          </p:blipFill>
          <p:spPr>
            <a:xfrm>
              <a:off x="8389982" y="3974020"/>
              <a:ext cx="1104406" cy="740297"/>
            </a:xfrm>
            <a:prstGeom prst="rect">
              <a:avLst/>
            </a:prstGeom>
          </p:spPr>
        </p:pic>
        <p:pic>
          <p:nvPicPr>
            <p:cNvPr id="9" name="Picture 8">
              <a:extLst>
                <a:ext uri="{FF2B5EF4-FFF2-40B4-BE49-F238E27FC236}">
                  <a16:creationId xmlns:a16="http://schemas.microsoft.com/office/drawing/2014/main" id="{F620342D-C853-4CB1-8248-CBBF32E0BF30}"/>
                </a:ext>
              </a:extLst>
            </p:cNvPr>
            <p:cNvPicPr>
              <a:picLocks noChangeAspect="1"/>
            </p:cNvPicPr>
            <p:nvPr/>
          </p:nvPicPr>
          <p:blipFill>
            <a:blip r:embed="rId3"/>
            <a:stretch>
              <a:fillRect/>
            </a:stretch>
          </p:blipFill>
          <p:spPr>
            <a:xfrm>
              <a:off x="8389982" y="4602518"/>
              <a:ext cx="1104406" cy="740297"/>
            </a:xfrm>
            <a:prstGeom prst="rect">
              <a:avLst/>
            </a:prstGeom>
          </p:spPr>
        </p:pic>
        <p:pic>
          <p:nvPicPr>
            <p:cNvPr id="10" name="Picture 9">
              <a:extLst>
                <a:ext uri="{FF2B5EF4-FFF2-40B4-BE49-F238E27FC236}">
                  <a16:creationId xmlns:a16="http://schemas.microsoft.com/office/drawing/2014/main" id="{BFBFFE81-B705-46B1-86F2-0BAE46FFB343}"/>
                </a:ext>
              </a:extLst>
            </p:cNvPr>
            <p:cNvPicPr>
              <a:picLocks noChangeAspect="1"/>
            </p:cNvPicPr>
            <p:nvPr/>
          </p:nvPicPr>
          <p:blipFill>
            <a:blip r:embed="rId3"/>
            <a:stretch>
              <a:fillRect/>
            </a:stretch>
          </p:blipFill>
          <p:spPr>
            <a:xfrm>
              <a:off x="9494388" y="3994802"/>
              <a:ext cx="1104406" cy="740297"/>
            </a:xfrm>
            <a:prstGeom prst="rect">
              <a:avLst/>
            </a:prstGeom>
          </p:spPr>
        </p:pic>
        <p:pic>
          <p:nvPicPr>
            <p:cNvPr id="11" name="Picture 10">
              <a:extLst>
                <a:ext uri="{FF2B5EF4-FFF2-40B4-BE49-F238E27FC236}">
                  <a16:creationId xmlns:a16="http://schemas.microsoft.com/office/drawing/2014/main" id="{85ECF076-8587-4708-AEF9-19AB8919A4D5}"/>
                </a:ext>
              </a:extLst>
            </p:cNvPr>
            <p:cNvPicPr>
              <a:picLocks noChangeAspect="1"/>
            </p:cNvPicPr>
            <p:nvPr/>
          </p:nvPicPr>
          <p:blipFill>
            <a:blip r:embed="rId3"/>
            <a:stretch>
              <a:fillRect/>
            </a:stretch>
          </p:blipFill>
          <p:spPr>
            <a:xfrm>
              <a:off x="9494388" y="4623300"/>
              <a:ext cx="1104406" cy="740297"/>
            </a:xfrm>
            <a:prstGeom prst="rect">
              <a:avLst/>
            </a:prstGeom>
          </p:spPr>
        </p:pic>
        <p:pic>
          <p:nvPicPr>
            <p:cNvPr id="12" name="Picture 11">
              <a:extLst>
                <a:ext uri="{FF2B5EF4-FFF2-40B4-BE49-F238E27FC236}">
                  <a16:creationId xmlns:a16="http://schemas.microsoft.com/office/drawing/2014/main" id="{6863361C-9883-4FCB-8DD6-7E8B884E4E2B}"/>
                </a:ext>
              </a:extLst>
            </p:cNvPr>
            <p:cNvPicPr>
              <a:picLocks noChangeAspect="1"/>
            </p:cNvPicPr>
            <p:nvPr/>
          </p:nvPicPr>
          <p:blipFill>
            <a:blip r:embed="rId3"/>
            <a:stretch>
              <a:fillRect/>
            </a:stretch>
          </p:blipFill>
          <p:spPr>
            <a:xfrm>
              <a:off x="10598794" y="4282473"/>
              <a:ext cx="1104406" cy="740297"/>
            </a:xfrm>
            <a:prstGeom prst="rect">
              <a:avLst/>
            </a:prstGeom>
          </p:spPr>
        </p:pic>
      </p:grpSp>
    </p:spTree>
    <p:extLst>
      <p:ext uri="{BB962C8B-B14F-4D97-AF65-F5344CB8AC3E}">
        <p14:creationId xmlns:p14="http://schemas.microsoft.com/office/powerpoint/2010/main" val="3970357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78EEA73-67A5-4F0A-9574-802DE98958C6}"/>
              </a:ext>
            </a:extLst>
          </p:cNvPr>
          <p:cNvSpPr>
            <a:spLocks noGrp="1"/>
          </p:cNvSpPr>
          <p:nvPr>
            <p:ph type="title"/>
          </p:nvPr>
        </p:nvSpPr>
        <p:spPr>
          <a:xfrm>
            <a:off x="609601" y="4385066"/>
            <a:ext cx="10923638" cy="1979157"/>
          </a:xfrm>
        </p:spPr>
        <p:txBody>
          <a:bodyPr vert="horz" lIns="91440" tIns="45720" rIns="91440" bIns="45720" rtlCol="0" anchor="b">
            <a:normAutofit/>
          </a:bodyPr>
          <a:lstStyle/>
          <a:p>
            <a:pPr algn="l"/>
            <a:r>
              <a:rPr lang="en-US" sz="6600" kern="1200" dirty="0">
                <a:solidFill>
                  <a:schemeClr val="tx1"/>
                </a:solidFill>
                <a:latin typeface="+mj-lt"/>
                <a:ea typeface="+mj-ea"/>
                <a:cs typeface="+mj-cs"/>
              </a:rPr>
              <a:t>Redhead Creamery LLC/</a:t>
            </a:r>
            <a:br>
              <a:rPr lang="en-US" sz="6600" kern="1200" dirty="0">
                <a:solidFill>
                  <a:schemeClr val="tx1"/>
                </a:solidFill>
                <a:latin typeface="+mj-lt"/>
                <a:ea typeface="+mj-ea"/>
                <a:cs typeface="+mj-cs"/>
              </a:rPr>
            </a:br>
            <a:r>
              <a:rPr lang="en-US" sz="6600" kern="1200" dirty="0" err="1">
                <a:solidFill>
                  <a:schemeClr val="tx1"/>
                </a:solidFill>
                <a:latin typeface="+mj-lt"/>
                <a:ea typeface="+mj-ea"/>
                <a:cs typeface="+mj-cs"/>
              </a:rPr>
              <a:t>Jer</a:t>
            </a:r>
            <a:r>
              <a:rPr lang="en-US" sz="6600" kern="1200" dirty="0">
                <a:solidFill>
                  <a:schemeClr val="tx1"/>
                </a:solidFill>
                <a:latin typeface="+mj-lt"/>
                <a:ea typeface="+mj-ea"/>
                <a:cs typeface="+mj-cs"/>
              </a:rPr>
              <a:t>-Lindy Farms LLC</a:t>
            </a:r>
          </a:p>
        </p:txBody>
      </p:sp>
      <p:pic>
        <p:nvPicPr>
          <p:cNvPr id="16" name="Picture 15" descr="A group of people standing in front of a building&#10;&#10;Description generated with very high confidence">
            <a:extLst>
              <a:ext uri="{FF2B5EF4-FFF2-40B4-BE49-F238E27FC236}">
                <a16:creationId xmlns:a16="http://schemas.microsoft.com/office/drawing/2014/main" id="{B81A61F6-B871-46A7-B749-F5F082F919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
          <a:stretch/>
        </p:blipFill>
        <p:spPr>
          <a:xfrm>
            <a:off x="0" y="3748"/>
            <a:ext cx="3008514" cy="4257356"/>
          </a:xfrm>
          <a:prstGeom prst="rect">
            <a:avLst/>
          </a:prstGeom>
        </p:spPr>
      </p:pic>
      <p:pic>
        <p:nvPicPr>
          <p:cNvPr id="14" name="Picture 13" descr="A person standing in front of a cake&#10;&#10;Description generated with high confidence">
            <a:extLst>
              <a:ext uri="{FF2B5EF4-FFF2-40B4-BE49-F238E27FC236}">
                <a16:creationId xmlns:a16="http://schemas.microsoft.com/office/drawing/2014/main" id="{6A431F2A-ACB8-42D7-8063-E0C4B84474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
          <a:stretch/>
        </p:blipFill>
        <p:spPr>
          <a:xfrm>
            <a:off x="3061261" y="10"/>
            <a:ext cx="3008534" cy="4261094"/>
          </a:xfrm>
          <a:prstGeom prst="rect">
            <a:avLst/>
          </a:prstGeom>
        </p:spPr>
      </p:pic>
      <p:pic>
        <p:nvPicPr>
          <p:cNvPr id="10" name="Content Placeholder 9" descr="A couple of people posing for the camera&#10;&#10;Description generated with very high confidence">
            <a:extLst>
              <a:ext uri="{FF2B5EF4-FFF2-40B4-BE49-F238E27FC236}">
                <a16:creationId xmlns:a16="http://schemas.microsoft.com/office/drawing/2014/main" id="{B31EE168-C5C9-4540-BE6A-1714457E2D68}"/>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4"/>
          <a:stretch/>
        </p:blipFill>
        <p:spPr>
          <a:xfrm>
            <a:off x="6122522" y="10"/>
            <a:ext cx="3008376" cy="4261094"/>
          </a:xfrm>
          <a:prstGeom prst="rect">
            <a:avLst/>
          </a:prstGeom>
        </p:spPr>
      </p:pic>
      <p:cxnSp>
        <p:nvCxnSpPr>
          <p:cNvPr id="23" name="Straight Connector 22">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2614"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descr="A person smiling at the camera&#10;&#10;Description generated with high confidence">
            <a:extLst>
              <a:ext uri="{FF2B5EF4-FFF2-40B4-BE49-F238E27FC236}">
                <a16:creationId xmlns:a16="http://schemas.microsoft.com/office/drawing/2014/main" id="{2AEFA476-9D70-43E5-8E43-3165D750BF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183624" y="10"/>
            <a:ext cx="3008376" cy="4261094"/>
          </a:xfrm>
          <a:prstGeom prst="rect">
            <a:avLst/>
          </a:prstGeom>
        </p:spPr>
      </p:pic>
      <p:cxnSp>
        <p:nvCxnSpPr>
          <p:cNvPr id="25" name="Straight Connector 24">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27921"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9FF1850-8D1E-4E84-BD9E-F2E9069585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37307"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195868"/>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9A672-875A-4977-BB6A-A7BD90137787}"/>
              </a:ext>
            </a:extLst>
          </p:cNvPr>
          <p:cNvSpPr>
            <a:spLocks noGrp="1"/>
          </p:cNvSpPr>
          <p:nvPr>
            <p:ph type="title"/>
          </p:nvPr>
        </p:nvSpPr>
        <p:spPr/>
        <p:txBody>
          <a:bodyPr/>
          <a:lstStyle/>
          <a:p>
            <a:r>
              <a:rPr lang="en-US" dirty="0" err="1"/>
              <a:t>Jer</a:t>
            </a:r>
            <a:r>
              <a:rPr lang="en-US" dirty="0"/>
              <a:t>-Lindy Farms and Redhead Creamery</a:t>
            </a:r>
          </a:p>
        </p:txBody>
      </p:sp>
      <p:sp>
        <p:nvSpPr>
          <p:cNvPr id="3" name="Content Placeholder 2">
            <a:extLst>
              <a:ext uri="{FF2B5EF4-FFF2-40B4-BE49-F238E27FC236}">
                <a16:creationId xmlns:a16="http://schemas.microsoft.com/office/drawing/2014/main" id="{EDB23A66-152B-439E-B9B8-C1E447962DE8}"/>
              </a:ext>
            </a:extLst>
          </p:cNvPr>
          <p:cNvSpPr>
            <a:spLocks noGrp="1"/>
          </p:cNvSpPr>
          <p:nvPr>
            <p:ph idx="1"/>
          </p:nvPr>
        </p:nvSpPr>
        <p:spPr>
          <a:xfrm>
            <a:off x="621061" y="1779515"/>
            <a:ext cx="10949877" cy="5078485"/>
          </a:xfrm>
        </p:spPr>
        <p:txBody>
          <a:bodyPr>
            <a:normAutofit fontScale="92500" lnSpcReduction="10000"/>
          </a:bodyPr>
          <a:lstStyle/>
          <a:p>
            <a:r>
              <a:rPr lang="en-US" b="1" dirty="0"/>
              <a:t>$1,141,084 </a:t>
            </a:r>
            <a:r>
              <a:rPr lang="en-US" dirty="0" err="1"/>
              <a:t>Jer</a:t>
            </a:r>
            <a:r>
              <a:rPr lang="en-US" dirty="0"/>
              <a:t>-Lindy Farms, LLC, expenses in 2018 on </a:t>
            </a:r>
            <a:r>
              <a:rPr lang="en-US" u="sng" dirty="0"/>
              <a:t>200 cows</a:t>
            </a:r>
          </a:p>
          <a:p>
            <a:pPr lvl="1"/>
            <a:r>
              <a:rPr lang="en-US" dirty="0"/>
              <a:t>$503,316.76 in feed, crops, straw and nutrient management (manure)</a:t>
            </a:r>
          </a:p>
          <a:p>
            <a:pPr lvl="1"/>
            <a:r>
              <a:rPr lang="en-US" dirty="0"/>
              <a:t>$79,774.71 in payroll costs (Not including 1.5 family members)</a:t>
            </a:r>
          </a:p>
          <a:p>
            <a:pPr lvl="1"/>
            <a:r>
              <a:rPr lang="en-US" dirty="0"/>
              <a:t>$75,952.34 in veterinary, bedding, milk quality, genetics, and hoof trimming</a:t>
            </a:r>
          </a:p>
          <a:p>
            <a:pPr lvl="1"/>
            <a:r>
              <a:rPr lang="en-US" dirty="0"/>
              <a:t>Other expenses: debt service, insurance, repairs, and family living</a:t>
            </a:r>
          </a:p>
          <a:p>
            <a:pPr lvl="1"/>
            <a:endParaRPr lang="en-US" dirty="0"/>
          </a:p>
          <a:p>
            <a:r>
              <a:rPr lang="en-US" b="1" dirty="0"/>
              <a:t>$520,012 </a:t>
            </a:r>
            <a:r>
              <a:rPr lang="en-US" dirty="0"/>
              <a:t>Redhead Creamery, LLC, expenses in 2018 </a:t>
            </a:r>
          </a:p>
          <a:p>
            <a:pPr lvl="1"/>
            <a:r>
              <a:rPr lang="en-US" dirty="0"/>
              <a:t>(8.5% of the milk from </a:t>
            </a:r>
            <a:r>
              <a:rPr lang="en-US" dirty="0" err="1"/>
              <a:t>Jer</a:t>
            </a:r>
            <a:r>
              <a:rPr lang="en-US" dirty="0"/>
              <a:t>-Lindy Farms, LLC)</a:t>
            </a:r>
          </a:p>
          <a:p>
            <a:pPr marL="0" indent="0">
              <a:buNone/>
            </a:pPr>
            <a:endParaRPr lang="en-US" dirty="0"/>
          </a:p>
          <a:p>
            <a:pPr marL="0" indent="0">
              <a:buNone/>
            </a:pPr>
            <a:r>
              <a:rPr lang="en-US" b="1" dirty="0"/>
              <a:t>$1.661 </a:t>
            </a:r>
            <a:r>
              <a:rPr lang="en-US" dirty="0"/>
              <a:t>million total expenses from two enterprises and 200 cows</a:t>
            </a:r>
          </a:p>
          <a:p>
            <a:pPr marL="0" indent="0">
              <a:buNone/>
            </a:pPr>
            <a:endParaRPr lang="en-US" dirty="0"/>
          </a:p>
          <a:p>
            <a:pPr marL="0" indent="0">
              <a:buNone/>
            </a:pPr>
            <a:r>
              <a:rPr lang="en-US" dirty="0"/>
              <a:t>Minnesota Wild Rice</a:t>
            </a:r>
          </a:p>
          <a:p>
            <a:r>
              <a:rPr lang="en-US" dirty="0"/>
              <a:t>$2 million economic impact (source: DNR website)</a:t>
            </a:r>
          </a:p>
        </p:txBody>
      </p:sp>
    </p:spTree>
    <p:extLst>
      <p:ext uri="{BB962C8B-B14F-4D97-AF65-F5344CB8AC3E}">
        <p14:creationId xmlns:p14="http://schemas.microsoft.com/office/powerpoint/2010/main" val="2349115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map&#10;&#10;Description generated with high confidence">
            <a:extLst>
              <a:ext uri="{FF2B5EF4-FFF2-40B4-BE49-F238E27FC236}">
                <a16:creationId xmlns:a16="http://schemas.microsoft.com/office/drawing/2014/main" id="{A81A42F6-E62B-4974-A176-FFE0B3CBA0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088" y="66112"/>
            <a:ext cx="3906696" cy="4542669"/>
          </a:xfrm>
          <a:prstGeom prst="rect">
            <a:avLst/>
          </a:prstGeom>
        </p:spPr>
      </p:pic>
      <p:pic>
        <p:nvPicPr>
          <p:cNvPr id="9" name="Picture 8" descr="A close up of a map&#10;&#10;Description generated with high confidence">
            <a:extLst>
              <a:ext uri="{FF2B5EF4-FFF2-40B4-BE49-F238E27FC236}">
                <a16:creationId xmlns:a16="http://schemas.microsoft.com/office/drawing/2014/main" id="{0E35C60E-F024-4E1A-BF55-27C4AB7A0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9819" y="21851"/>
            <a:ext cx="3726861" cy="4840081"/>
          </a:xfrm>
          <a:prstGeom prst="rect">
            <a:avLst/>
          </a:prstGeom>
        </p:spPr>
      </p:pic>
      <p:pic>
        <p:nvPicPr>
          <p:cNvPr id="7" name="Picture 6" descr="A close up of a map&#10;&#10;Description generated with high confidence">
            <a:extLst>
              <a:ext uri="{FF2B5EF4-FFF2-40B4-BE49-F238E27FC236}">
                <a16:creationId xmlns:a16="http://schemas.microsoft.com/office/drawing/2014/main" id="{1FCBE354-0482-4489-BF8C-09BAC505E2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10282" y="-167887"/>
            <a:ext cx="4006041" cy="4624831"/>
          </a:xfrm>
          <a:prstGeom prst="rect">
            <a:avLst/>
          </a:prstGeom>
        </p:spPr>
      </p:pic>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EFDD2B-807B-4BF3-A58E-79AF2665DFBF}"/>
              </a:ext>
            </a:extLst>
          </p:cNvPr>
          <p:cNvSpPr>
            <a:spLocks noGrp="1"/>
          </p:cNvSpPr>
          <p:nvPr>
            <p:ph type="title"/>
          </p:nvPr>
        </p:nvSpPr>
        <p:spPr>
          <a:xfrm>
            <a:off x="527538" y="4756638"/>
            <a:ext cx="11139854" cy="930447"/>
          </a:xfrm>
        </p:spPr>
        <p:txBody>
          <a:bodyPr vert="horz" lIns="91440" tIns="45720" rIns="91440" bIns="45720" rtlCol="0" anchor="b">
            <a:normAutofit/>
          </a:bodyPr>
          <a:lstStyle/>
          <a:p>
            <a:r>
              <a:rPr lang="en-US" sz="5400">
                <a:solidFill>
                  <a:srgbClr val="FFFFFF"/>
                </a:solidFill>
              </a:rPr>
              <a:t>Dairy plants in Minnesota</a:t>
            </a:r>
          </a:p>
        </p:txBody>
      </p:sp>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3686632-E984-4F69-8BBA-53749B925657}"/>
              </a:ext>
            </a:extLst>
          </p:cNvPr>
          <p:cNvSpPr txBox="1"/>
          <p:nvPr/>
        </p:nvSpPr>
        <p:spPr>
          <a:xfrm>
            <a:off x="5524900" y="0"/>
            <a:ext cx="2591421" cy="338554"/>
          </a:xfrm>
          <a:prstGeom prst="rect">
            <a:avLst/>
          </a:prstGeom>
          <a:noFill/>
        </p:spPr>
        <p:txBody>
          <a:bodyPr wrap="square" rtlCol="0">
            <a:spAutoFit/>
          </a:bodyPr>
          <a:lstStyle/>
          <a:p>
            <a:r>
              <a:rPr lang="en-US" sz="1600" b="1" dirty="0">
                <a:latin typeface="Franklin Gothic Book" panose="020B0503020102020204" pitchFamily="34" charset="0"/>
              </a:rPr>
              <a:t>Secondary Dairy Plants</a:t>
            </a:r>
          </a:p>
        </p:txBody>
      </p:sp>
      <p:sp>
        <p:nvSpPr>
          <p:cNvPr id="15" name="TextBox 14">
            <a:extLst>
              <a:ext uri="{FF2B5EF4-FFF2-40B4-BE49-F238E27FC236}">
                <a16:creationId xmlns:a16="http://schemas.microsoft.com/office/drawing/2014/main" id="{6D2C3D1B-420E-470E-B972-8462BC4E9F97}"/>
              </a:ext>
            </a:extLst>
          </p:cNvPr>
          <p:cNvSpPr txBox="1"/>
          <p:nvPr/>
        </p:nvSpPr>
        <p:spPr>
          <a:xfrm>
            <a:off x="9600579" y="0"/>
            <a:ext cx="2591421" cy="338554"/>
          </a:xfrm>
          <a:prstGeom prst="rect">
            <a:avLst/>
          </a:prstGeom>
          <a:noFill/>
        </p:spPr>
        <p:txBody>
          <a:bodyPr wrap="square" rtlCol="0">
            <a:spAutoFit/>
          </a:bodyPr>
          <a:lstStyle/>
          <a:p>
            <a:r>
              <a:rPr lang="en-US" sz="1600" b="1" dirty="0">
                <a:latin typeface="Franklin Gothic Book" panose="020B0503020102020204" pitchFamily="34" charset="0"/>
              </a:rPr>
              <a:t>Artisan Dairy Plants</a:t>
            </a:r>
          </a:p>
        </p:txBody>
      </p:sp>
    </p:spTree>
    <p:extLst>
      <p:ext uri="{BB962C8B-B14F-4D97-AF65-F5344CB8AC3E}">
        <p14:creationId xmlns:p14="http://schemas.microsoft.com/office/powerpoint/2010/main" val="3595083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7D991-2CBB-484B-B2B6-6D48173EB0B9}"/>
              </a:ext>
            </a:extLst>
          </p:cNvPr>
          <p:cNvSpPr>
            <a:spLocks noGrp="1"/>
          </p:cNvSpPr>
          <p:nvPr>
            <p:ph type="title"/>
          </p:nvPr>
        </p:nvSpPr>
        <p:spPr/>
        <p:txBody>
          <a:bodyPr/>
          <a:lstStyle/>
          <a:p>
            <a:r>
              <a:rPr lang="en-US" dirty="0"/>
              <a:t>Minnesota Milk</a:t>
            </a:r>
          </a:p>
        </p:txBody>
      </p:sp>
      <p:sp>
        <p:nvSpPr>
          <p:cNvPr id="3" name="Content Placeholder 2">
            <a:extLst>
              <a:ext uri="{FF2B5EF4-FFF2-40B4-BE49-F238E27FC236}">
                <a16:creationId xmlns:a16="http://schemas.microsoft.com/office/drawing/2014/main" id="{E2AD1B06-8061-416B-A9F5-C881EE0A1D14}"/>
              </a:ext>
            </a:extLst>
          </p:cNvPr>
          <p:cNvSpPr>
            <a:spLocks noGrp="1"/>
          </p:cNvSpPr>
          <p:nvPr>
            <p:ph idx="1"/>
          </p:nvPr>
        </p:nvSpPr>
        <p:spPr/>
        <p:txBody>
          <a:bodyPr>
            <a:normAutofit/>
          </a:bodyPr>
          <a:lstStyle/>
          <a:p>
            <a:r>
              <a:rPr lang="en-US" b="1" dirty="0"/>
              <a:t>Formed in 1977 by northwestern Minnesota dairymen</a:t>
            </a:r>
          </a:p>
          <a:p>
            <a:pPr lvl="1"/>
            <a:r>
              <a:rPr lang="en-US" dirty="0"/>
              <a:t>Originally called the Red River Valley Milk Pool, headquarters were in Moorhead, Minn.</a:t>
            </a:r>
          </a:p>
          <a:p>
            <a:pPr lvl="1"/>
            <a:r>
              <a:rPr lang="en-US" dirty="0"/>
              <a:t>2000 was the first time MMPA hired full time staff</a:t>
            </a:r>
          </a:p>
          <a:p>
            <a:pPr lvl="1"/>
            <a:endParaRPr lang="en-US" dirty="0"/>
          </a:p>
          <a:p>
            <a:pPr marL="0" indent="0">
              <a:buNone/>
            </a:pPr>
            <a:r>
              <a:rPr lang="en-US" b="1" dirty="0"/>
              <a:t>Minnesota Milk Goals and Objectives</a:t>
            </a:r>
          </a:p>
          <a:p>
            <a:pPr lvl="1"/>
            <a:r>
              <a:rPr lang="en-US" dirty="0"/>
              <a:t>Improve and build upon a positive business climate for dairy in Minnesota.</a:t>
            </a:r>
          </a:p>
          <a:p>
            <a:pPr lvl="1"/>
            <a:r>
              <a:rPr lang="en-US" dirty="0"/>
              <a:t>Showcase that Minnesota is a great place for dairy.</a:t>
            </a:r>
          </a:p>
          <a:p>
            <a:pPr lvl="1"/>
            <a:r>
              <a:rPr lang="en-US" dirty="0"/>
              <a:t>Maintain and build brand recognition of Minnesota Milk.</a:t>
            </a:r>
          </a:p>
          <a:p>
            <a:pPr lvl="1"/>
            <a:r>
              <a:rPr lang="en-US" dirty="0"/>
              <a:t>Maintain fiscal responsibility to our members</a:t>
            </a:r>
          </a:p>
          <a:p>
            <a:pPr lvl="1"/>
            <a:endParaRPr lang="en-US" dirty="0"/>
          </a:p>
        </p:txBody>
      </p:sp>
    </p:spTree>
    <p:extLst>
      <p:ext uri="{BB962C8B-B14F-4D97-AF65-F5344CB8AC3E}">
        <p14:creationId xmlns:p14="http://schemas.microsoft.com/office/powerpoint/2010/main" val="3396097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map&#10;&#10;Description generated with high confidence">
            <a:extLst>
              <a:ext uri="{FF2B5EF4-FFF2-40B4-BE49-F238E27FC236}">
                <a16:creationId xmlns:a16="http://schemas.microsoft.com/office/drawing/2014/main" id="{B924148A-F3AC-4707-9297-81C19120025A}"/>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5006544" y="339225"/>
            <a:ext cx="7409666" cy="6179551"/>
          </a:xfrm>
          <a:prstGeom prst="rect">
            <a:avLst/>
          </a:prstGeom>
        </p:spPr>
      </p:pic>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2EFE51-118A-47B2-A52E-FFAAC3A9879F}"/>
              </a:ext>
            </a:extLst>
          </p:cNvPr>
          <p:cNvSpPr>
            <a:spLocks noGrp="1"/>
          </p:cNvSpPr>
          <p:nvPr>
            <p:ph type="title"/>
          </p:nvPr>
        </p:nvSpPr>
        <p:spPr>
          <a:xfrm>
            <a:off x="674237" y="914400"/>
            <a:ext cx="3657600" cy="2887579"/>
          </a:xfrm>
        </p:spPr>
        <p:txBody>
          <a:bodyPr vert="horz" lIns="91440" tIns="45720" rIns="91440" bIns="45720" rtlCol="0" anchor="b">
            <a:normAutofit/>
          </a:bodyPr>
          <a:lstStyle/>
          <a:p>
            <a:r>
              <a:rPr lang="en-US" sz="4800" kern="1200">
                <a:solidFill>
                  <a:srgbClr val="FFFFFF"/>
                </a:solidFill>
                <a:latin typeface="+mj-lt"/>
                <a:ea typeface="+mj-ea"/>
                <a:cs typeface="+mj-cs"/>
              </a:rPr>
              <a:t>Dairy plants in the Upper Midwest</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770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F64A1-106A-4272-A607-F9D8CF4FAD67}"/>
              </a:ext>
            </a:extLst>
          </p:cNvPr>
          <p:cNvSpPr>
            <a:spLocks noGrp="1"/>
          </p:cNvSpPr>
          <p:nvPr>
            <p:ph type="title"/>
          </p:nvPr>
        </p:nvSpPr>
        <p:spPr/>
        <p:txBody>
          <a:bodyPr/>
          <a:lstStyle/>
          <a:p>
            <a:r>
              <a:rPr lang="en-US" dirty="0"/>
              <a:t>Today’s economics: </a:t>
            </a:r>
            <a:br>
              <a:rPr lang="en-US" dirty="0"/>
            </a:br>
            <a:r>
              <a:rPr lang="en-US" dirty="0"/>
              <a:t>Percent farms exiting nears 10%</a:t>
            </a:r>
          </a:p>
        </p:txBody>
      </p:sp>
      <p:sp>
        <p:nvSpPr>
          <p:cNvPr id="3" name="Content Placeholder 2">
            <a:extLst>
              <a:ext uri="{FF2B5EF4-FFF2-40B4-BE49-F238E27FC236}">
                <a16:creationId xmlns:a16="http://schemas.microsoft.com/office/drawing/2014/main" id="{C44A7C34-76C5-4F80-8F58-54200A725BDE}"/>
              </a:ext>
            </a:extLst>
          </p:cNvPr>
          <p:cNvSpPr>
            <a:spLocks noGrp="1"/>
          </p:cNvSpPr>
          <p:nvPr>
            <p:ph idx="1"/>
          </p:nvPr>
        </p:nvSpPr>
        <p:spPr/>
        <p:txBody>
          <a:bodyPr/>
          <a:lstStyle/>
          <a:p>
            <a:endParaRPr lang="en-US" dirty="0"/>
          </a:p>
        </p:txBody>
      </p:sp>
      <p:graphicFrame>
        <p:nvGraphicFramePr>
          <p:cNvPr id="4" name="Chart 3">
            <a:extLst>
              <a:ext uri="{FF2B5EF4-FFF2-40B4-BE49-F238E27FC236}">
                <a16:creationId xmlns:a16="http://schemas.microsoft.com/office/drawing/2014/main" id="{6761E240-9508-4F0E-A8A6-27E590D8650F}"/>
              </a:ext>
            </a:extLst>
          </p:cNvPr>
          <p:cNvGraphicFramePr>
            <a:graphicFrameLocks/>
          </p:cNvGraphicFramePr>
          <p:nvPr>
            <p:extLst>
              <p:ext uri="{D42A27DB-BD31-4B8C-83A1-F6EECF244321}">
                <p14:modId xmlns:p14="http://schemas.microsoft.com/office/powerpoint/2010/main" val="3343823668"/>
              </p:ext>
            </p:extLst>
          </p:nvPr>
        </p:nvGraphicFramePr>
        <p:xfrm>
          <a:off x="526026" y="1769890"/>
          <a:ext cx="11059550" cy="4866884"/>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Rounded Corners 4">
            <a:extLst>
              <a:ext uri="{FF2B5EF4-FFF2-40B4-BE49-F238E27FC236}">
                <a16:creationId xmlns:a16="http://schemas.microsoft.com/office/drawing/2014/main" id="{E740D6EA-2C7A-4A40-A97C-45DA98B1BFF3}"/>
              </a:ext>
            </a:extLst>
          </p:cNvPr>
          <p:cNvSpPr/>
          <p:nvPr/>
        </p:nvSpPr>
        <p:spPr>
          <a:xfrm>
            <a:off x="6292645" y="1667415"/>
            <a:ext cx="1297858" cy="4220449"/>
          </a:xfrm>
          <a:prstGeom prst="roundRect">
            <a:avLst/>
          </a:prstGeom>
          <a:solidFill>
            <a:schemeClr val="accent6">
              <a:alpha val="32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2E9DF4D-C5BF-457A-8062-45D7330D65A2}"/>
              </a:ext>
            </a:extLst>
          </p:cNvPr>
          <p:cNvSpPr/>
          <p:nvPr/>
        </p:nvSpPr>
        <p:spPr>
          <a:xfrm>
            <a:off x="7590503" y="1667414"/>
            <a:ext cx="3965798" cy="4220449"/>
          </a:xfrm>
          <a:prstGeom prst="roundRect">
            <a:avLst/>
          </a:prstGeom>
          <a:solidFill>
            <a:srgbClr val="FF0000">
              <a:alpha val="32000"/>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369B0A8-889B-4939-8440-89A7518620D1}"/>
              </a:ext>
            </a:extLst>
          </p:cNvPr>
          <p:cNvSpPr/>
          <p:nvPr/>
        </p:nvSpPr>
        <p:spPr>
          <a:xfrm>
            <a:off x="1677918" y="1667414"/>
            <a:ext cx="1212766" cy="4220451"/>
          </a:xfrm>
          <a:prstGeom prst="roundRect">
            <a:avLst/>
          </a:prstGeom>
          <a:solidFill>
            <a:srgbClr val="FF0000">
              <a:alpha val="32000"/>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57FF31C-805A-4E17-AFF1-AAC979523788}"/>
              </a:ext>
            </a:extLst>
          </p:cNvPr>
          <p:cNvSpPr/>
          <p:nvPr/>
        </p:nvSpPr>
        <p:spPr>
          <a:xfrm>
            <a:off x="4598322" y="1667413"/>
            <a:ext cx="1212766" cy="4220451"/>
          </a:xfrm>
          <a:prstGeom prst="roundRect">
            <a:avLst/>
          </a:prstGeom>
          <a:solidFill>
            <a:srgbClr val="FF0000">
              <a:alpha val="32000"/>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600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22A08-80EF-4240-A33D-FDF6E88BEDCB}"/>
              </a:ext>
            </a:extLst>
          </p:cNvPr>
          <p:cNvSpPr>
            <a:spLocks noGrp="1"/>
          </p:cNvSpPr>
          <p:nvPr>
            <p:ph type="title"/>
          </p:nvPr>
        </p:nvSpPr>
        <p:spPr/>
        <p:txBody>
          <a:bodyPr/>
          <a:lstStyle/>
          <a:p>
            <a:r>
              <a:rPr lang="en-US" dirty="0"/>
              <a:t>Today’s situation</a:t>
            </a:r>
          </a:p>
        </p:txBody>
      </p:sp>
      <p:sp>
        <p:nvSpPr>
          <p:cNvPr id="3" name="Content Placeholder 2">
            <a:extLst>
              <a:ext uri="{FF2B5EF4-FFF2-40B4-BE49-F238E27FC236}">
                <a16:creationId xmlns:a16="http://schemas.microsoft.com/office/drawing/2014/main" id="{838E3836-3BB8-4363-B748-1E801E4CA9C7}"/>
              </a:ext>
            </a:extLst>
          </p:cNvPr>
          <p:cNvSpPr>
            <a:spLocks noGrp="1"/>
          </p:cNvSpPr>
          <p:nvPr>
            <p:ph idx="1"/>
          </p:nvPr>
        </p:nvSpPr>
        <p:spPr/>
        <p:txBody>
          <a:bodyPr/>
          <a:lstStyle/>
          <a:p>
            <a:r>
              <a:rPr lang="en-US" dirty="0"/>
              <a:t>Lenders in Minnesota (in low-dairy areas) are choosing to exit out of their dairy portfolio entirely</a:t>
            </a:r>
          </a:p>
          <a:p>
            <a:endParaRPr lang="en-US" dirty="0"/>
          </a:p>
          <a:p>
            <a:r>
              <a:rPr lang="en-US" dirty="0"/>
              <a:t>Dairy farmers are dealing with mental health issues with a limited amount of help (and hope)</a:t>
            </a:r>
          </a:p>
          <a:p>
            <a:endParaRPr lang="en-US" dirty="0"/>
          </a:p>
          <a:p>
            <a:r>
              <a:rPr lang="en-US" dirty="0"/>
              <a:t>Potential new/future farmers are forced to work elsewhere when their family shuts their operation down for good</a:t>
            </a:r>
          </a:p>
        </p:txBody>
      </p:sp>
    </p:spTree>
    <p:extLst>
      <p:ext uri="{BB962C8B-B14F-4D97-AF65-F5344CB8AC3E}">
        <p14:creationId xmlns:p14="http://schemas.microsoft.com/office/powerpoint/2010/main" val="2897844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7C7F2-A097-4756-A116-02E8B305A53B}"/>
              </a:ext>
            </a:extLst>
          </p:cNvPr>
          <p:cNvSpPr>
            <a:spLocks noGrp="1"/>
          </p:cNvSpPr>
          <p:nvPr>
            <p:ph type="title"/>
          </p:nvPr>
        </p:nvSpPr>
        <p:spPr/>
        <p:txBody>
          <a:bodyPr/>
          <a:lstStyle/>
          <a:p>
            <a:r>
              <a:rPr lang="en-US" dirty="0"/>
              <a:t>Opportunities ahead</a:t>
            </a:r>
          </a:p>
        </p:txBody>
      </p:sp>
      <p:sp>
        <p:nvSpPr>
          <p:cNvPr id="3" name="Content Placeholder 2">
            <a:extLst>
              <a:ext uri="{FF2B5EF4-FFF2-40B4-BE49-F238E27FC236}">
                <a16:creationId xmlns:a16="http://schemas.microsoft.com/office/drawing/2014/main" id="{506C021F-4498-45AE-B991-4A4A5A59BDFB}"/>
              </a:ext>
            </a:extLst>
          </p:cNvPr>
          <p:cNvSpPr>
            <a:spLocks noGrp="1"/>
          </p:cNvSpPr>
          <p:nvPr>
            <p:ph idx="1"/>
          </p:nvPr>
        </p:nvSpPr>
        <p:spPr/>
        <p:txBody>
          <a:bodyPr/>
          <a:lstStyle/>
          <a:p>
            <a:r>
              <a:rPr lang="en-US" dirty="0"/>
              <a:t>Exports are leading the way</a:t>
            </a:r>
          </a:p>
          <a:p>
            <a:pPr lvl="1"/>
            <a:r>
              <a:rPr lang="en-US" dirty="0"/>
              <a:t>19% for one-month this year</a:t>
            </a:r>
          </a:p>
          <a:p>
            <a:r>
              <a:rPr lang="en-US" dirty="0"/>
              <a:t>Costs dramatically differ by farm size</a:t>
            </a:r>
          </a:p>
          <a:p>
            <a:r>
              <a:rPr lang="en-US" dirty="0"/>
              <a:t>New Farm Bill allows for those under 250 cows to compete</a:t>
            </a:r>
          </a:p>
          <a:p>
            <a:pPr lvl="1"/>
            <a:r>
              <a:rPr lang="en-US" dirty="0"/>
              <a:t>May be more risk for those 250-1,500 cow farms?</a:t>
            </a:r>
          </a:p>
          <a:p>
            <a:pPr lvl="1"/>
            <a:r>
              <a:rPr lang="en-US" dirty="0"/>
              <a:t>Minnesota can ensure all dairy farms have a leg up</a:t>
            </a:r>
          </a:p>
          <a:p>
            <a:r>
              <a:rPr lang="en-US" dirty="0"/>
              <a:t>Minnesota has opportunity to help stabilize our dairy industry</a:t>
            </a:r>
          </a:p>
          <a:p>
            <a:pPr lvl="1"/>
            <a:endParaRPr lang="en-US" dirty="0"/>
          </a:p>
          <a:p>
            <a:endParaRPr lang="en-US" dirty="0"/>
          </a:p>
        </p:txBody>
      </p:sp>
    </p:spTree>
    <p:extLst>
      <p:ext uri="{BB962C8B-B14F-4D97-AF65-F5344CB8AC3E}">
        <p14:creationId xmlns:p14="http://schemas.microsoft.com/office/powerpoint/2010/main" val="2651698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9EA1A-C053-4934-8B62-1CEF2DAED100}"/>
              </a:ext>
            </a:extLst>
          </p:cNvPr>
          <p:cNvSpPr>
            <a:spLocks noGrp="1"/>
          </p:cNvSpPr>
          <p:nvPr>
            <p:ph type="title"/>
          </p:nvPr>
        </p:nvSpPr>
        <p:spPr/>
        <p:txBody>
          <a:bodyPr/>
          <a:lstStyle/>
          <a:p>
            <a:r>
              <a:rPr lang="en-US" dirty="0"/>
              <a:t>What does a cow generate (revenue)?</a:t>
            </a:r>
          </a:p>
        </p:txBody>
      </p:sp>
      <p:sp>
        <p:nvSpPr>
          <p:cNvPr id="4" name="Content Placeholder 3">
            <a:extLst>
              <a:ext uri="{FF2B5EF4-FFF2-40B4-BE49-F238E27FC236}">
                <a16:creationId xmlns:a16="http://schemas.microsoft.com/office/drawing/2014/main" id="{1D2EE01D-5109-4060-B272-27D474D970EB}"/>
              </a:ext>
            </a:extLst>
          </p:cNvPr>
          <p:cNvSpPr>
            <a:spLocks noGrp="1"/>
          </p:cNvSpPr>
          <p:nvPr>
            <p:ph sz="half" idx="1"/>
          </p:nvPr>
        </p:nvSpPr>
        <p:spPr>
          <a:xfrm>
            <a:off x="601134" y="1600556"/>
            <a:ext cx="5385780" cy="4280480"/>
          </a:xfrm>
        </p:spPr>
        <p:txBody>
          <a:bodyPr>
            <a:normAutofit fontScale="92500" lnSpcReduction="10000"/>
          </a:bodyPr>
          <a:lstStyle/>
          <a:p>
            <a:pPr marL="0" indent="0">
              <a:buNone/>
            </a:pPr>
            <a:r>
              <a:rPr lang="en-US" dirty="0"/>
              <a:t>2017 average</a:t>
            </a:r>
          </a:p>
          <a:p>
            <a:pPr marL="0" indent="0">
              <a:buNone/>
            </a:pPr>
            <a:r>
              <a:rPr lang="en-US" dirty="0"/>
              <a:t>	$4,414.95 revenue/cow</a:t>
            </a:r>
          </a:p>
          <a:p>
            <a:pPr marL="0" indent="0">
              <a:buNone/>
            </a:pPr>
            <a:r>
              <a:rPr lang="en-US" dirty="0"/>
              <a:t>2007</a:t>
            </a:r>
          </a:p>
          <a:p>
            <a:pPr marL="0" indent="0">
              <a:buNone/>
            </a:pPr>
            <a:r>
              <a:rPr lang="en-US" dirty="0"/>
              <a:t>	 $3,970.32</a:t>
            </a:r>
          </a:p>
          <a:p>
            <a:pPr marL="0" indent="0">
              <a:buNone/>
            </a:pPr>
            <a:r>
              <a:rPr lang="en-US" dirty="0"/>
              <a:t>1997</a:t>
            </a:r>
          </a:p>
          <a:p>
            <a:pPr marL="0" indent="0">
              <a:buNone/>
            </a:pPr>
            <a:r>
              <a:rPr lang="en-US" dirty="0"/>
              <a:t>	 $2,389.20</a:t>
            </a:r>
          </a:p>
        </p:txBody>
      </p:sp>
      <p:sp>
        <p:nvSpPr>
          <p:cNvPr id="5" name="Content Placeholder 4">
            <a:extLst>
              <a:ext uri="{FF2B5EF4-FFF2-40B4-BE49-F238E27FC236}">
                <a16:creationId xmlns:a16="http://schemas.microsoft.com/office/drawing/2014/main" id="{F37C2B11-B20B-4703-9BDA-947DD0DD02A6}"/>
              </a:ext>
            </a:extLst>
          </p:cNvPr>
          <p:cNvSpPr>
            <a:spLocks noGrp="1"/>
          </p:cNvSpPr>
          <p:nvPr>
            <p:ph sz="half" idx="2"/>
          </p:nvPr>
        </p:nvSpPr>
        <p:spPr/>
        <p:txBody>
          <a:bodyPr>
            <a:normAutofit fontScale="92500" lnSpcReduction="10000"/>
          </a:bodyPr>
          <a:lstStyle/>
          <a:p>
            <a:pPr marL="0" indent="0" algn="ctr">
              <a:buNone/>
            </a:pPr>
            <a:r>
              <a:rPr lang="en-US" dirty="0"/>
              <a:t>Profit:</a:t>
            </a:r>
          </a:p>
          <a:p>
            <a:pPr marL="0" indent="0">
              <a:buNone/>
            </a:pPr>
            <a:r>
              <a:rPr lang="en-US" dirty="0"/>
              <a:t>2009 – terrible year: $-201.56</a:t>
            </a:r>
          </a:p>
          <a:p>
            <a:pPr marL="0" indent="0">
              <a:buNone/>
            </a:pPr>
            <a:r>
              <a:rPr lang="en-US" dirty="0"/>
              <a:t>2014 – great year: $1,226.93</a:t>
            </a:r>
          </a:p>
          <a:p>
            <a:pPr marL="0" indent="0">
              <a:buNone/>
            </a:pPr>
            <a:endParaRPr lang="en-US" dirty="0"/>
          </a:p>
          <a:p>
            <a:pPr marL="0" indent="0">
              <a:buNone/>
            </a:pPr>
            <a:r>
              <a:rPr lang="en-US" dirty="0"/>
              <a:t>Profit 2015-2017: </a:t>
            </a:r>
            <a:r>
              <a:rPr lang="en-US" u="sng" dirty="0"/>
              <a:t>$71.14/cow/year</a:t>
            </a:r>
          </a:p>
          <a:p>
            <a:pPr marL="0" indent="0" algn="ctr">
              <a:buNone/>
            </a:pPr>
            <a:r>
              <a:rPr lang="en-US" dirty="0"/>
              <a:t>$3,550 per 50 cows</a:t>
            </a:r>
          </a:p>
          <a:p>
            <a:pPr marL="0" indent="0" algn="ctr">
              <a:buNone/>
            </a:pPr>
            <a:r>
              <a:rPr lang="en-US" dirty="0"/>
              <a:t>$7,100 per 100 cows</a:t>
            </a:r>
          </a:p>
          <a:p>
            <a:pPr marL="0" indent="0" algn="ctr">
              <a:buNone/>
            </a:pPr>
            <a:r>
              <a:rPr lang="en-US" dirty="0"/>
              <a:t>$14,200 per 200 cows</a:t>
            </a:r>
          </a:p>
          <a:p>
            <a:pPr marL="0" indent="0" algn="ctr">
              <a:buNone/>
            </a:pPr>
            <a:r>
              <a:rPr lang="en-US" dirty="0"/>
              <a:t>$35,500 per 500 cows</a:t>
            </a:r>
          </a:p>
          <a:p>
            <a:pPr marL="0" indent="0">
              <a:buNone/>
            </a:pPr>
            <a:endParaRPr lang="en-US" dirty="0"/>
          </a:p>
        </p:txBody>
      </p:sp>
      <p:sp>
        <p:nvSpPr>
          <p:cNvPr id="6" name="TextBox 5">
            <a:extLst>
              <a:ext uri="{FF2B5EF4-FFF2-40B4-BE49-F238E27FC236}">
                <a16:creationId xmlns:a16="http://schemas.microsoft.com/office/drawing/2014/main" id="{AF4ED9F8-8429-4666-A429-C519C203A991}"/>
              </a:ext>
            </a:extLst>
          </p:cNvPr>
          <p:cNvSpPr txBox="1"/>
          <p:nvPr/>
        </p:nvSpPr>
        <p:spPr>
          <a:xfrm>
            <a:off x="1578542" y="6211669"/>
            <a:ext cx="9548262" cy="646331"/>
          </a:xfrm>
          <a:prstGeom prst="rect">
            <a:avLst/>
          </a:prstGeom>
          <a:noFill/>
        </p:spPr>
        <p:txBody>
          <a:bodyPr wrap="square" rtlCol="0">
            <a:spAutoFit/>
          </a:bodyPr>
          <a:lstStyle/>
          <a:p>
            <a:r>
              <a:rPr lang="en-US" dirty="0"/>
              <a:t>Source: Minnesota Farm Business Management 1997, 2007, 2009, 2014, 2015, 2016 and 2017. About 400 farms per year in data set.</a:t>
            </a:r>
          </a:p>
        </p:txBody>
      </p:sp>
    </p:spTree>
    <p:extLst>
      <p:ext uri="{BB962C8B-B14F-4D97-AF65-F5344CB8AC3E}">
        <p14:creationId xmlns:p14="http://schemas.microsoft.com/office/powerpoint/2010/main" val="2957568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E90899-DBFD-4281-8853-A0E73D663554}"/>
              </a:ext>
            </a:extLst>
          </p:cNvPr>
          <p:cNvSpPr>
            <a:spLocks noGrp="1"/>
          </p:cNvSpPr>
          <p:nvPr>
            <p:ph type="title"/>
          </p:nvPr>
        </p:nvSpPr>
        <p:spPr>
          <a:xfrm>
            <a:off x="556532" y="643467"/>
            <a:ext cx="11210925" cy="744836"/>
          </a:xfrm>
        </p:spPr>
        <p:txBody>
          <a:bodyPr vert="horz" lIns="91440" tIns="45720" rIns="91440" bIns="45720" rtlCol="0" anchor="ctr">
            <a:normAutofit/>
          </a:bodyPr>
          <a:lstStyle/>
          <a:p>
            <a:r>
              <a:rPr lang="en-US" sz="3200" kern="1200">
                <a:solidFill>
                  <a:schemeClr val="bg1"/>
                </a:solidFill>
                <a:latin typeface="+mj-lt"/>
                <a:ea typeface="+mj-ea"/>
                <a:cs typeface="+mj-cs"/>
              </a:rPr>
              <a:t>Farm Bill 101</a:t>
            </a:r>
          </a:p>
        </p:txBody>
      </p:sp>
      <p:pic>
        <p:nvPicPr>
          <p:cNvPr id="6" name="Picture 5" descr="A screenshot of a cell phone&#10;&#10;Description generated with very high confidence">
            <a:extLst>
              <a:ext uri="{FF2B5EF4-FFF2-40B4-BE49-F238E27FC236}">
                <a16:creationId xmlns:a16="http://schemas.microsoft.com/office/drawing/2014/main" id="{B1BE3128-3AD4-4688-9012-448CC74333C5}"/>
              </a:ext>
            </a:extLst>
          </p:cNvPr>
          <p:cNvPicPr>
            <a:picLocks noChangeAspect="1"/>
          </p:cNvPicPr>
          <p:nvPr/>
        </p:nvPicPr>
        <p:blipFill>
          <a:blip r:embed="rId3"/>
          <a:stretch>
            <a:fillRect/>
          </a:stretch>
        </p:blipFill>
        <p:spPr>
          <a:xfrm>
            <a:off x="2715847" y="1675227"/>
            <a:ext cx="6760305" cy="4394199"/>
          </a:xfrm>
          <a:prstGeom prst="rect">
            <a:avLst/>
          </a:prstGeom>
        </p:spPr>
      </p:pic>
    </p:spTree>
    <p:extLst>
      <p:ext uri="{BB962C8B-B14F-4D97-AF65-F5344CB8AC3E}">
        <p14:creationId xmlns:p14="http://schemas.microsoft.com/office/powerpoint/2010/main" val="4292006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generated with high confidence">
            <a:extLst>
              <a:ext uri="{FF2B5EF4-FFF2-40B4-BE49-F238E27FC236}">
                <a16:creationId xmlns:a16="http://schemas.microsoft.com/office/drawing/2014/main" id="{8FF45D8D-E848-4554-B891-02A0C2B8C02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9100" y="643467"/>
            <a:ext cx="9773800" cy="5571066"/>
          </a:xfrm>
          <a:prstGeom prst="rect">
            <a:avLst/>
          </a:prstGeom>
        </p:spPr>
      </p:pic>
    </p:spTree>
    <p:extLst>
      <p:ext uri="{BB962C8B-B14F-4D97-AF65-F5344CB8AC3E}">
        <p14:creationId xmlns:p14="http://schemas.microsoft.com/office/powerpoint/2010/main" val="109672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6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generated with very high confidence">
            <a:extLst>
              <a:ext uri="{FF2B5EF4-FFF2-40B4-BE49-F238E27FC236}">
                <a16:creationId xmlns:a16="http://schemas.microsoft.com/office/drawing/2014/main" id="{9746750C-EA76-4EC9-B27B-F97680A9F0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1834" y="643467"/>
            <a:ext cx="9948332" cy="5571066"/>
          </a:xfrm>
          <a:prstGeom prst="rect">
            <a:avLst/>
          </a:prstGeom>
        </p:spPr>
      </p:pic>
    </p:spTree>
    <p:extLst>
      <p:ext uri="{BB962C8B-B14F-4D97-AF65-F5344CB8AC3E}">
        <p14:creationId xmlns:p14="http://schemas.microsoft.com/office/powerpoint/2010/main" val="772587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6F2BA5-D627-465C-A9C0-816911B91A84}"/>
              </a:ext>
            </a:extLst>
          </p:cNvPr>
          <p:cNvSpPr>
            <a:spLocks noGrp="1"/>
          </p:cNvSpPr>
          <p:nvPr>
            <p:ph type="title"/>
          </p:nvPr>
        </p:nvSpPr>
        <p:spPr>
          <a:xfrm>
            <a:off x="556532" y="643467"/>
            <a:ext cx="11210925" cy="744836"/>
          </a:xfrm>
        </p:spPr>
        <p:txBody>
          <a:bodyPr vert="horz" lIns="91440" tIns="45720" rIns="91440" bIns="45720" rtlCol="0" anchor="ctr">
            <a:normAutofit/>
          </a:bodyPr>
          <a:lstStyle/>
          <a:p>
            <a:r>
              <a:rPr lang="en-US" sz="3200" kern="1200">
                <a:solidFill>
                  <a:schemeClr val="bg1"/>
                </a:solidFill>
                <a:latin typeface="+mj-lt"/>
                <a:ea typeface="+mj-ea"/>
                <a:cs typeface="+mj-cs"/>
              </a:rPr>
              <a:t>Macroeconomic factors</a:t>
            </a:r>
          </a:p>
        </p:txBody>
      </p:sp>
      <p:pic>
        <p:nvPicPr>
          <p:cNvPr id="5" name="Content Placeholder 4" descr="A close up of text on a white background&#10;&#10;Description generated with very high confidence">
            <a:extLst>
              <a:ext uri="{FF2B5EF4-FFF2-40B4-BE49-F238E27FC236}">
                <a16:creationId xmlns:a16="http://schemas.microsoft.com/office/drawing/2014/main" id="{868E131C-EC59-4F17-8B07-B56E38B53077}"/>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5"/>
          <a:stretch/>
        </p:blipFill>
        <p:spPr>
          <a:xfrm>
            <a:off x="838004" y="1517081"/>
            <a:ext cx="10647980" cy="5340919"/>
          </a:xfrm>
          <a:prstGeom prst="rect">
            <a:avLst/>
          </a:prstGeom>
        </p:spPr>
      </p:pic>
    </p:spTree>
    <p:extLst>
      <p:ext uri="{BB962C8B-B14F-4D97-AF65-F5344CB8AC3E}">
        <p14:creationId xmlns:p14="http://schemas.microsoft.com/office/powerpoint/2010/main" val="3844099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posing for the camera&#10;&#10;Description generated with very high confidence">
            <a:extLst>
              <a:ext uri="{FF2B5EF4-FFF2-40B4-BE49-F238E27FC236}">
                <a16:creationId xmlns:a16="http://schemas.microsoft.com/office/drawing/2014/main" id="{0734F5A2-1E34-4D75-8B5C-AB6FBC3690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66433"/>
            <a:ext cx="12192001" cy="4666928"/>
          </a:xfrm>
          <a:prstGeom prst="rect">
            <a:avLst/>
          </a:prstGeom>
        </p:spPr>
      </p:pic>
      <p:pic>
        <p:nvPicPr>
          <p:cNvPr id="19" name="Picture 1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Oval 2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87281E-5BC4-4390-BCB4-2890FB9775D6}"/>
              </a:ext>
            </a:extLst>
          </p:cNvPr>
          <p:cNvSpPr>
            <a:spLocks noGrp="1"/>
          </p:cNvSpPr>
          <p:nvPr>
            <p:ph type="title"/>
          </p:nvPr>
        </p:nvSpPr>
        <p:spPr>
          <a:xfrm>
            <a:off x="804998" y="4551037"/>
            <a:ext cx="5021782" cy="1509931"/>
          </a:xfrm>
        </p:spPr>
        <p:txBody>
          <a:bodyPr>
            <a:normAutofit/>
          </a:bodyPr>
          <a:lstStyle/>
          <a:p>
            <a:r>
              <a:rPr lang="en-US" sz="4000" dirty="0">
                <a:solidFill>
                  <a:srgbClr val="000000"/>
                </a:solidFill>
              </a:rPr>
              <a:t>We export from here</a:t>
            </a:r>
          </a:p>
        </p:txBody>
      </p:sp>
      <p:sp>
        <p:nvSpPr>
          <p:cNvPr id="9" name="Content Placeholder 8">
            <a:extLst>
              <a:ext uri="{FF2B5EF4-FFF2-40B4-BE49-F238E27FC236}">
                <a16:creationId xmlns:a16="http://schemas.microsoft.com/office/drawing/2014/main" id="{6913E0BF-7FEE-44B5-B2A9-65A05333BD5E}"/>
              </a:ext>
            </a:extLst>
          </p:cNvPr>
          <p:cNvSpPr>
            <a:spLocks noGrp="1"/>
          </p:cNvSpPr>
          <p:nvPr>
            <p:ph idx="1"/>
          </p:nvPr>
        </p:nvSpPr>
        <p:spPr>
          <a:xfrm>
            <a:off x="6470247" y="4551037"/>
            <a:ext cx="5485779" cy="1957918"/>
          </a:xfrm>
        </p:spPr>
        <p:txBody>
          <a:bodyPr anchor="ctr">
            <a:normAutofit/>
          </a:bodyPr>
          <a:lstStyle/>
          <a:p>
            <a:pPr marL="0" indent="0">
              <a:buNone/>
            </a:pPr>
            <a:r>
              <a:rPr lang="en-US" sz="1700" b="1" dirty="0">
                <a:solidFill>
                  <a:srgbClr val="000000"/>
                </a:solidFill>
              </a:rPr>
              <a:t>Milk Specialties Global: 2018 Exporter of the Year Award winner. (Left to right) USDEC President and CEO Tom Vilsack, Dairy Foods Magazine Kathie Canning, Milk Specialties Global CEO Dave </a:t>
            </a:r>
            <a:r>
              <a:rPr lang="en-US" sz="1700" b="1" dirty="0" err="1">
                <a:solidFill>
                  <a:srgbClr val="000000"/>
                </a:solidFill>
              </a:rPr>
              <a:t>Lenzmeier</a:t>
            </a:r>
            <a:r>
              <a:rPr lang="en-US" sz="1700" b="1" dirty="0">
                <a:solidFill>
                  <a:srgbClr val="000000"/>
                </a:solidFill>
              </a:rPr>
              <a:t> and USDEC Chairman Paul </a:t>
            </a:r>
            <a:r>
              <a:rPr lang="en-US" sz="1700" b="1" dirty="0" err="1">
                <a:solidFill>
                  <a:srgbClr val="000000"/>
                </a:solidFill>
              </a:rPr>
              <a:t>Rovey</a:t>
            </a:r>
            <a:r>
              <a:rPr lang="en-US" sz="1700" b="1" dirty="0">
                <a:solidFill>
                  <a:srgbClr val="000000"/>
                </a:solidFill>
              </a:rPr>
              <a:t>.</a:t>
            </a:r>
            <a:endParaRPr lang="en-US" sz="1700" dirty="0">
              <a:solidFill>
                <a:srgbClr val="000000"/>
              </a:solidFill>
            </a:endParaRPr>
          </a:p>
        </p:txBody>
      </p:sp>
    </p:spTree>
    <p:extLst>
      <p:ext uri="{BB962C8B-B14F-4D97-AF65-F5344CB8AC3E}">
        <p14:creationId xmlns:p14="http://schemas.microsoft.com/office/powerpoint/2010/main" val="470463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87273" y="451353"/>
            <a:ext cx="3473042" cy="994172"/>
          </a:xfrm>
        </p:spPr>
        <p:txBody>
          <a:bodyPr>
            <a:normAutofit fontScale="90000"/>
          </a:bodyPr>
          <a:lstStyle/>
          <a:p>
            <a:pPr algn="ctr"/>
            <a:r>
              <a:rPr lang="en-US" dirty="0"/>
              <a:t>MMPA Board of Directors</a:t>
            </a:r>
          </a:p>
        </p:txBody>
      </p:sp>
      <p:pic>
        <p:nvPicPr>
          <p:cNvPr id="7" name="Content Placeholder 6"/>
          <p:cNvPicPr>
            <a:picLocks noGrp="1" noChangeAspect="1"/>
          </p:cNvPicPr>
          <p:nvPr>
            <p:ph sz="half" idx="1"/>
          </p:nvPr>
        </p:nvPicPr>
        <p:blipFill>
          <a:blip r:embed="rId3"/>
          <a:stretch>
            <a:fillRect/>
          </a:stretch>
        </p:blipFill>
        <p:spPr>
          <a:xfrm>
            <a:off x="1022555" y="815829"/>
            <a:ext cx="5316727" cy="5865444"/>
          </a:xfrm>
          <a:prstGeom prst="rect">
            <a:avLst/>
          </a:prstGeom>
        </p:spPr>
      </p:pic>
      <p:sp>
        <p:nvSpPr>
          <p:cNvPr id="4" name="Content Placeholder 3"/>
          <p:cNvSpPr>
            <a:spLocks noGrp="1"/>
          </p:cNvSpPr>
          <p:nvPr>
            <p:ph sz="half" idx="2"/>
          </p:nvPr>
        </p:nvSpPr>
        <p:spPr>
          <a:xfrm>
            <a:off x="6417940" y="1502567"/>
            <a:ext cx="5569025" cy="4799910"/>
          </a:xfrm>
        </p:spPr>
        <p:txBody>
          <a:bodyPr>
            <a:noAutofit/>
          </a:bodyPr>
          <a:lstStyle/>
          <a:p>
            <a:pPr marL="0" indent="0">
              <a:buNone/>
            </a:pPr>
            <a:r>
              <a:rPr lang="en-US" sz="1500" dirty="0"/>
              <a:t>President: Dave Buck, Goodhue (District 8)</a:t>
            </a:r>
          </a:p>
          <a:p>
            <a:pPr marL="0" indent="0">
              <a:buNone/>
            </a:pPr>
            <a:r>
              <a:rPr lang="en-US" sz="1500" dirty="0"/>
              <a:t>Vice President: Shelly DePestel, Lewiston (Statewide)</a:t>
            </a:r>
          </a:p>
          <a:p>
            <a:pPr marL="0" indent="0">
              <a:buNone/>
            </a:pPr>
            <a:r>
              <a:rPr lang="en-US" sz="1500" dirty="0"/>
              <a:t>Secretary: Bob Dombeck, Perham (District 3)</a:t>
            </a:r>
          </a:p>
          <a:p>
            <a:pPr marL="0" indent="0">
              <a:buNone/>
            </a:pPr>
            <a:r>
              <a:rPr lang="en-US" sz="1500" dirty="0"/>
              <a:t>Treasurer: Rick Smith, Adams (District 11)</a:t>
            </a:r>
          </a:p>
          <a:p>
            <a:pPr marL="0" indent="0">
              <a:buNone/>
            </a:pPr>
            <a:r>
              <a:rPr lang="en-US" sz="1500" dirty="0"/>
              <a:t>District 1: Kristine Spadgenske, Menahga</a:t>
            </a:r>
          </a:p>
          <a:p>
            <a:pPr marL="0" indent="0">
              <a:buNone/>
            </a:pPr>
            <a:r>
              <a:rPr lang="en-US" sz="1500" dirty="0"/>
              <a:t>District 2: Marianne Peterson, Pine City</a:t>
            </a:r>
          </a:p>
          <a:p>
            <a:pPr marL="0" indent="0">
              <a:buNone/>
            </a:pPr>
            <a:r>
              <a:rPr lang="en-US" sz="1500" dirty="0"/>
              <a:t>District 4: Ron Miller, Little Falls</a:t>
            </a:r>
          </a:p>
          <a:p>
            <a:pPr marL="0" indent="0">
              <a:buNone/>
            </a:pPr>
            <a:r>
              <a:rPr lang="en-US" sz="1500" dirty="0"/>
              <a:t>District 5: Kindra Carlson, Pennock</a:t>
            </a:r>
          </a:p>
          <a:p>
            <a:pPr marL="0" indent="0">
              <a:buNone/>
            </a:pPr>
            <a:r>
              <a:rPr lang="en-US" sz="1500" dirty="0"/>
              <a:t>District 6: Tom Sedgeman, Sauk Centre</a:t>
            </a:r>
          </a:p>
          <a:p>
            <a:pPr marL="0" indent="0">
              <a:buNone/>
            </a:pPr>
            <a:r>
              <a:rPr lang="en-US" sz="1500" dirty="0"/>
              <a:t>District 7: Garrett Luthens, Hutchinson,</a:t>
            </a:r>
          </a:p>
          <a:p>
            <a:pPr marL="0" indent="0">
              <a:buNone/>
            </a:pPr>
            <a:r>
              <a:rPr lang="en-US" sz="1500" dirty="0"/>
              <a:t>District 9: Rod Schulze, Holland</a:t>
            </a:r>
          </a:p>
          <a:p>
            <a:pPr marL="0" indent="0">
              <a:buNone/>
            </a:pPr>
            <a:r>
              <a:rPr lang="en-US" sz="1500" dirty="0"/>
              <a:t>District 10: Paul Daley, Pine Island</a:t>
            </a:r>
          </a:p>
          <a:p>
            <a:pPr marL="0" indent="0">
              <a:buNone/>
            </a:pPr>
            <a:r>
              <a:rPr lang="en-US" sz="1500" dirty="0"/>
              <a:t>Statewide: Aaron Vogt, Sauk Centre</a:t>
            </a:r>
          </a:p>
          <a:p>
            <a:pPr marL="0" indent="0">
              <a:buNone/>
            </a:pPr>
            <a:r>
              <a:rPr lang="en-US" sz="1500" dirty="0"/>
              <a:t>Statewide: Pat Lunemann, Clarissa</a:t>
            </a:r>
          </a:p>
          <a:p>
            <a:pPr marL="0" indent="0">
              <a:buNone/>
            </a:pPr>
            <a:r>
              <a:rPr lang="en-US" sz="1500" dirty="0"/>
              <a:t>	</a:t>
            </a:r>
          </a:p>
        </p:txBody>
      </p:sp>
    </p:spTree>
    <p:extLst>
      <p:ext uri="{BB962C8B-B14F-4D97-AF65-F5344CB8AC3E}">
        <p14:creationId xmlns:p14="http://schemas.microsoft.com/office/powerpoint/2010/main" val="12855126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914A-998F-42B1-B192-FB50D8107C2E}"/>
              </a:ext>
            </a:extLst>
          </p:cNvPr>
          <p:cNvSpPr>
            <a:spLocks noGrp="1"/>
          </p:cNvSpPr>
          <p:nvPr>
            <p:ph type="title"/>
          </p:nvPr>
        </p:nvSpPr>
        <p:spPr/>
        <p:txBody>
          <a:bodyPr/>
          <a:lstStyle/>
          <a:p>
            <a:r>
              <a:rPr lang="en-US" dirty="0"/>
              <a:t>Tariffs and trade deals</a:t>
            </a:r>
          </a:p>
        </p:txBody>
      </p:sp>
      <p:sp>
        <p:nvSpPr>
          <p:cNvPr id="3" name="Content Placeholder 2">
            <a:extLst>
              <a:ext uri="{FF2B5EF4-FFF2-40B4-BE49-F238E27FC236}">
                <a16:creationId xmlns:a16="http://schemas.microsoft.com/office/drawing/2014/main" id="{1D656D0F-89DF-4728-A0F8-6A21BA86D978}"/>
              </a:ext>
            </a:extLst>
          </p:cNvPr>
          <p:cNvSpPr>
            <a:spLocks noGrp="1"/>
          </p:cNvSpPr>
          <p:nvPr>
            <p:ph sz="half" idx="1"/>
          </p:nvPr>
        </p:nvSpPr>
        <p:spPr/>
        <p:txBody>
          <a:bodyPr/>
          <a:lstStyle/>
          <a:p>
            <a:pPr marL="0" indent="0" algn="ctr">
              <a:buNone/>
            </a:pPr>
            <a:r>
              <a:rPr lang="en-US" b="1" dirty="0"/>
              <a:t>Tariffs</a:t>
            </a:r>
            <a:endParaRPr lang="en-US" dirty="0"/>
          </a:p>
          <a:p>
            <a:r>
              <a:rPr lang="en-US" dirty="0"/>
              <a:t>$1.5 billion on dairy for 2018</a:t>
            </a:r>
          </a:p>
          <a:p>
            <a:r>
              <a:rPr lang="en-US" dirty="0"/>
              <a:t>$3 billion if stayed for 2019</a:t>
            </a:r>
          </a:p>
          <a:p>
            <a:r>
              <a:rPr lang="en-US" dirty="0"/>
              <a:t>25% on cheese to Mexico</a:t>
            </a:r>
          </a:p>
          <a:p>
            <a:r>
              <a:rPr lang="en-US" dirty="0"/>
              <a:t>10% on yogurt to Canada</a:t>
            </a:r>
          </a:p>
          <a:p>
            <a:endParaRPr lang="en-US" dirty="0"/>
          </a:p>
          <a:p>
            <a:r>
              <a:rPr lang="en-US" dirty="0"/>
              <a:t>Provided about $29/cow in relief payments through MFP</a:t>
            </a:r>
          </a:p>
          <a:p>
            <a:pPr lvl="1"/>
            <a:endParaRPr lang="en-US" dirty="0"/>
          </a:p>
        </p:txBody>
      </p:sp>
      <p:sp>
        <p:nvSpPr>
          <p:cNvPr id="4" name="Content Placeholder 3">
            <a:extLst>
              <a:ext uri="{FF2B5EF4-FFF2-40B4-BE49-F238E27FC236}">
                <a16:creationId xmlns:a16="http://schemas.microsoft.com/office/drawing/2014/main" id="{0A23B8FE-3389-4770-A938-0CEEBA737955}"/>
              </a:ext>
            </a:extLst>
          </p:cNvPr>
          <p:cNvSpPr>
            <a:spLocks noGrp="1"/>
          </p:cNvSpPr>
          <p:nvPr>
            <p:ph sz="half" idx="2"/>
          </p:nvPr>
        </p:nvSpPr>
        <p:spPr/>
        <p:txBody>
          <a:bodyPr/>
          <a:lstStyle/>
          <a:p>
            <a:pPr marL="0" indent="0" algn="ctr">
              <a:buNone/>
            </a:pPr>
            <a:r>
              <a:rPr lang="en-US" b="1" dirty="0"/>
              <a:t>USMCA</a:t>
            </a:r>
          </a:p>
          <a:p>
            <a:r>
              <a:rPr lang="en-US" dirty="0"/>
              <a:t>Resets </a:t>
            </a:r>
            <a:r>
              <a:rPr lang="en-US" dirty="0" err="1"/>
              <a:t>ultrafiltered</a:t>
            </a:r>
            <a:r>
              <a:rPr lang="en-US" dirty="0"/>
              <a:t> milk agreement (caused 9 farms in MN to lose market in 2017)</a:t>
            </a:r>
          </a:p>
          <a:p>
            <a:r>
              <a:rPr lang="en-US" dirty="0"/>
              <a:t>Provides limited access to Canada’s dairy market</a:t>
            </a:r>
          </a:p>
          <a:p>
            <a:r>
              <a:rPr lang="en-US" dirty="0"/>
              <a:t>Limits Canadian exports</a:t>
            </a:r>
          </a:p>
          <a:p>
            <a:r>
              <a:rPr lang="en-US" dirty="0"/>
              <a:t>Maintains structure with Mexico</a:t>
            </a:r>
          </a:p>
        </p:txBody>
      </p:sp>
    </p:spTree>
    <p:extLst>
      <p:ext uri="{BB962C8B-B14F-4D97-AF65-F5344CB8AC3E}">
        <p14:creationId xmlns:p14="http://schemas.microsoft.com/office/powerpoint/2010/main" val="114412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3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7349D87-8A32-4848-934A-C47614F802A8}"/>
              </a:ext>
            </a:extLst>
          </p:cNvPr>
          <p:cNvSpPr>
            <a:spLocks noGrp="1"/>
          </p:cNvSpPr>
          <p:nvPr>
            <p:ph type="title"/>
          </p:nvPr>
        </p:nvSpPr>
        <p:spPr>
          <a:xfrm>
            <a:off x="9093496" y="618681"/>
            <a:ext cx="2613872" cy="4794567"/>
          </a:xfrm>
        </p:spPr>
        <p:txBody>
          <a:bodyPr vert="horz" lIns="91440" tIns="45720" rIns="91440" bIns="45720" rtlCol="0" anchor="ctr">
            <a:normAutofit/>
          </a:bodyPr>
          <a:lstStyle/>
          <a:p>
            <a:pPr algn="l"/>
            <a:r>
              <a:rPr lang="en-US" sz="3600">
                <a:solidFill>
                  <a:srgbClr val="FFFFFF"/>
                </a:solidFill>
              </a:rPr>
              <a:t>Mailbox milk prices</a:t>
            </a: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map&#10;&#10;Description generated with high confidence">
            <a:extLst>
              <a:ext uri="{FF2B5EF4-FFF2-40B4-BE49-F238E27FC236}">
                <a16:creationId xmlns:a16="http://schemas.microsoft.com/office/drawing/2014/main" id="{53E22580-E033-4E3E-B4E5-F4FBEE58AFB5}"/>
              </a:ext>
            </a:extLst>
          </p:cNvPr>
          <p:cNvPicPr>
            <a:picLocks noChangeAspect="1"/>
          </p:cNvPicPr>
          <p:nvPr/>
        </p:nvPicPr>
        <p:blipFill rotWithShape="1">
          <a:blip r:embed="rId3"/>
          <a:srcRect l="2421" r="-2" b="-2"/>
          <a:stretch/>
        </p:blipFill>
        <p:spPr>
          <a:xfrm>
            <a:off x="976251" y="942538"/>
            <a:ext cx="7163222" cy="4808332"/>
          </a:xfrm>
          <a:prstGeom prst="rect">
            <a:avLst/>
          </a:prstGeom>
          <a:effectLst/>
        </p:spPr>
      </p:pic>
      <p:sp>
        <p:nvSpPr>
          <p:cNvPr id="8" name="TextBox 7">
            <a:extLst>
              <a:ext uri="{FF2B5EF4-FFF2-40B4-BE49-F238E27FC236}">
                <a16:creationId xmlns:a16="http://schemas.microsoft.com/office/drawing/2014/main" id="{8765980D-86D0-4B92-B3DE-24D6491264CD}"/>
              </a:ext>
            </a:extLst>
          </p:cNvPr>
          <p:cNvSpPr txBox="1"/>
          <p:nvPr/>
        </p:nvSpPr>
        <p:spPr>
          <a:xfrm>
            <a:off x="493353" y="5657088"/>
            <a:ext cx="3056091" cy="369332"/>
          </a:xfrm>
          <a:prstGeom prst="rect">
            <a:avLst/>
          </a:prstGeom>
          <a:noFill/>
        </p:spPr>
        <p:txBody>
          <a:bodyPr wrap="square" rtlCol="0">
            <a:spAutoFit/>
          </a:bodyPr>
          <a:lstStyle/>
          <a:p>
            <a:r>
              <a:rPr lang="en-US" dirty="0"/>
              <a:t>Source: </a:t>
            </a:r>
            <a:r>
              <a:rPr lang="en-US" i="1" dirty="0"/>
              <a:t>Hoard’s Dairyman</a:t>
            </a:r>
          </a:p>
        </p:txBody>
      </p:sp>
    </p:spTree>
    <p:extLst>
      <p:ext uri="{BB962C8B-B14F-4D97-AF65-F5344CB8AC3E}">
        <p14:creationId xmlns:p14="http://schemas.microsoft.com/office/powerpoint/2010/main" val="2140177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4B1D-2E77-453A-98F6-DD32350C67BB}"/>
              </a:ext>
            </a:extLst>
          </p:cNvPr>
          <p:cNvSpPr>
            <a:spLocks noGrp="1"/>
          </p:cNvSpPr>
          <p:nvPr>
            <p:ph type="title"/>
          </p:nvPr>
        </p:nvSpPr>
        <p:spPr/>
        <p:txBody>
          <a:bodyPr/>
          <a:lstStyle/>
          <a:p>
            <a:r>
              <a:rPr lang="en-US" dirty="0"/>
              <a:t>Current Minnesota Dairy Programs</a:t>
            </a:r>
          </a:p>
        </p:txBody>
      </p:sp>
      <p:sp>
        <p:nvSpPr>
          <p:cNvPr id="3" name="Content Placeholder 2">
            <a:extLst>
              <a:ext uri="{FF2B5EF4-FFF2-40B4-BE49-F238E27FC236}">
                <a16:creationId xmlns:a16="http://schemas.microsoft.com/office/drawing/2014/main" id="{0A4EF429-3194-4B65-BAC2-43B7247030F3}"/>
              </a:ext>
            </a:extLst>
          </p:cNvPr>
          <p:cNvSpPr>
            <a:spLocks noGrp="1"/>
          </p:cNvSpPr>
          <p:nvPr>
            <p:ph idx="1"/>
          </p:nvPr>
        </p:nvSpPr>
        <p:spPr>
          <a:xfrm>
            <a:off x="606424" y="1769890"/>
            <a:ext cx="11585576" cy="5088110"/>
          </a:xfrm>
        </p:spPr>
        <p:txBody>
          <a:bodyPr/>
          <a:lstStyle/>
          <a:p>
            <a:r>
              <a:rPr lang="en-US" dirty="0"/>
              <a:t>Livestock Investment Grants</a:t>
            </a:r>
          </a:p>
          <a:p>
            <a:pPr lvl="1"/>
            <a:r>
              <a:rPr lang="en-US" dirty="0"/>
              <a:t>90% dairy farmer investment with 10% state match</a:t>
            </a:r>
          </a:p>
          <a:p>
            <a:r>
              <a:rPr lang="en-US" dirty="0"/>
              <a:t>Minnesota Dairy Initiative </a:t>
            </a:r>
          </a:p>
          <a:p>
            <a:pPr lvl="1"/>
            <a:r>
              <a:rPr lang="en-US" dirty="0"/>
              <a:t>Seven full- and part-time staff around state to help create dairy teams</a:t>
            </a:r>
          </a:p>
          <a:p>
            <a:r>
              <a:rPr lang="en-US" dirty="0"/>
              <a:t>Dairy Planning Team Grants</a:t>
            </a:r>
          </a:p>
          <a:p>
            <a:pPr lvl="1"/>
            <a:r>
              <a:rPr lang="en-US" dirty="0"/>
              <a:t>Helps farmers </a:t>
            </a:r>
          </a:p>
          <a:p>
            <a:pPr marL="457200" lvl="1" indent="0">
              <a:buNone/>
            </a:pPr>
            <a:endParaRPr lang="en-US" dirty="0"/>
          </a:p>
          <a:p>
            <a:pPr marL="0" indent="0">
              <a:buNone/>
            </a:pPr>
            <a:r>
              <a:rPr lang="en-US" dirty="0"/>
              <a:t>Regulatory:</a:t>
            </a:r>
          </a:p>
          <a:p>
            <a:r>
              <a:rPr lang="en-US" dirty="0"/>
              <a:t>Dairy Inspection</a:t>
            </a:r>
          </a:p>
          <a:p>
            <a:pPr lvl="1"/>
            <a:r>
              <a:rPr lang="en-US" dirty="0"/>
              <a:t>Every single dairy farm and plant inspected every six months (2x/year)</a:t>
            </a:r>
          </a:p>
          <a:p>
            <a:pPr lvl="1"/>
            <a:endParaRPr lang="en-US" dirty="0"/>
          </a:p>
          <a:p>
            <a:pPr lvl="1"/>
            <a:endParaRPr lang="en-US" dirty="0"/>
          </a:p>
          <a:p>
            <a:pPr lvl="1"/>
            <a:endParaRPr lang="en-US" dirty="0"/>
          </a:p>
          <a:p>
            <a:endParaRPr lang="en-US" dirty="0"/>
          </a:p>
          <a:p>
            <a:pPr marL="0" indent="0">
              <a:buNone/>
            </a:pPr>
            <a:endParaRPr lang="en-US" dirty="0"/>
          </a:p>
        </p:txBody>
      </p:sp>
    </p:spTree>
    <p:extLst>
      <p:ext uri="{BB962C8B-B14F-4D97-AF65-F5344CB8AC3E}">
        <p14:creationId xmlns:p14="http://schemas.microsoft.com/office/powerpoint/2010/main" val="30309685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73300-4DBC-4B7E-93B4-ABC2D36D5348}"/>
              </a:ext>
            </a:extLst>
          </p:cNvPr>
          <p:cNvSpPr>
            <a:spLocks noGrp="1"/>
          </p:cNvSpPr>
          <p:nvPr>
            <p:ph type="title"/>
          </p:nvPr>
        </p:nvSpPr>
        <p:spPr/>
        <p:txBody>
          <a:bodyPr/>
          <a:lstStyle/>
          <a:p>
            <a:r>
              <a:rPr lang="en-US" dirty="0"/>
              <a:t>Dairy Stabilization Opportunities in 2019</a:t>
            </a:r>
          </a:p>
        </p:txBody>
      </p:sp>
      <p:sp>
        <p:nvSpPr>
          <p:cNvPr id="3" name="Content Placeholder 2">
            <a:extLst>
              <a:ext uri="{FF2B5EF4-FFF2-40B4-BE49-F238E27FC236}">
                <a16:creationId xmlns:a16="http://schemas.microsoft.com/office/drawing/2014/main" id="{955A85A6-9897-465C-A470-F459AC8FA174}"/>
              </a:ext>
            </a:extLst>
          </p:cNvPr>
          <p:cNvSpPr>
            <a:spLocks noGrp="1"/>
          </p:cNvSpPr>
          <p:nvPr>
            <p:ph idx="1"/>
          </p:nvPr>
        </p:nvSpPr>
        <p:spPr>
          <a:xfrm>
            <a:off x="285135" y="1484671"/>
            <a:ext cx="11906865" cy="5373329"/>
          </a:xfrm>
        </p:spPr>
        <p:txBody>
          <a:bodyPr/>
          <a:lstStyle/>
          <a:p>
            <a:pPr marL="0" indent="0">
              <a:buNone/>
            </a:pPr>
            <a:r>
              <a:rPr lang="en-US" dirty="0"/>
              <a:t>Minnesota Milk suggests:</a:t>
            </a:r>
          </a:p>
          <a:p>
            <a:pPr marL="514350" indent="-514350">
              <a:buFont typeface="+mj-lt"/>
              <a:buAutoNum type="arabicPeriod"/>
            </a:pPr>
            <a:r>
              <a:rPr lang="en-US" dirty="0"/>
              <a:t>Support and encourage the environmental benefits dairy is already adding to the economy through nutrient management, alfalfa and other stewardship practices</a:t>
            </a:r>
          </a:p>
          <a:p>
            <a:pPr marL="0" indent="0">
              <a:buNone/>
            </a:pPr>
            <a:r>
              <a:rPr lang="en-US" dirty="0"/>
              <a:t>	-Farmers have voluntarily taken on many of these practices on their own and/or through government programs. Minnesota could help enhance the practices’ uptake.</a:t>
            </a:r>
          </a:p>
        </p:txBody>
      </p:sp>
    </p:spTree>
    <p:extLst>
      <p:ext uri="{BB962C8B-B14F-4D97-AF65-F5344CB8AC3E}">
        <p14:creationId xmlns:p14="http://schemas.microsoft.com/office/powerpoint/2010/main" val="15081647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73300-4DBC-4B7E-93B4-ABC2D36D5348}"/>
              </a:ext>
            </a:extLst>
          </p:cNvPr>
          <p:cNvSpPr>
            <a:spLocks noGrp="1"/>
          </p:cNvSpPr>
          <p:nvPr>
            <p:ph type="title"/>
          </p:nvPr>
        </p:nvSpPr>
        <p:spPr/>
        <p:txBody>
          <a:bodyPr/>
          <a:lstStyle/>
          <a:p>
            <a:r>
              <a:rPr lang="en-US" dirty="0"/>
              <a:t>Dairy Stabilization Opportunities in 2019</a:t>
            </a:r>
          </a:p>
        </p:txBody>
      </p:sp>
      <p:sp>
        <p:nvSpPr>
          <p:cNvPr id="3" name="Content Placeholder 2">
            <a:extLst>
              <a:ext uri="{FF2B5EF4-FFF2-40B4-BE49-F238E27FC236}">
                <a16:creationId xmlns:a16="http://schemas.microsoft.com/office/drawing/2014/main" id="{955A85A6-9897-465C-A470-F459AC8FA174}"/>
              </a:ext>
            </a:extLst>
          </p:cNvPr>
          <p:cNvSpPr>
            <a:spLocks noGrp="1"/>
          </p:cNvSpPr>
          <p:nvPr>
            <p:ph idx="1"/>
          </p:nvPr>
        </p:nvSpPr>
        <p:spPr>
          <a:xfrm>
            <a:off x="285135" y="1484671"/>
            <a:ext cx="11906865" cy="5373329"/>
          </a:xfrm>
        </p:spPr>
        <p:txBody>
          <a:bodyPr/>
          <a:lstStyle/>
          <a:p>
            <a:pPr marL="0" indent="0">
              <a:buNone/>
            </a:pPr>
            <a:r>
              <a:rPr lang="en-US" dirty="0"/>
              <a:t>Minnesota Milk suggests:</a:t>
            </a:r>
          </a:p>
          <a:p>
            <a:pPr marL="514350" indent="-514350">
              <a:buFont typeface="+mj-lt"/>
              <a:buAutoNum type="arabicPeriod"/>
            </a:pPr>
            <a:r>
              <a:rPr lang="en-US" dirty="0"/>
              <a:t>Support and encourage the environmental benefits dairy is already adding to the economy through nutrient management, alfalfa and other stewardship practices</a:t>
            </a:r>
          </a:p>
          <a:p>
            <a:pPr marL="514350" indent="-514350">
              <a:buFont typeface="+mj-lt"/>
              <a:buAutoNum type="arabicPeriod"/>
            </a:pPr>
            <a:r>
              <a:rPr lang="en-US" dirty="0"/>
              <a:t>Help support federal insurance purchases </a:t>
            </a:r>
          </a:p>
          <a:p>
            <a:pPr lvl="1">
              <a:buFontTx/>
              <a:buChar char="-"/>
            </a:pPr>
            <a:r>
              <a:rPr lang="en-US" dirty="0"/>
              <a:t>Small investment with huge potential</a:t>
            </a:r>
          </a:p>
          <a:p>
            <a:pPr lvl="1">
              <a:buFontTx/>
              <a:buChar char="-"/>
            </a:pPr>
            <a:r>
              <a:rPr lang="en-US" dirty="0"/>
              <a:t>Farms with 225 cows would need $7,500 to purchase one year of insurance</a:t>
            </a:r>
          </a:p>
          <a:p>
            <a:pPr lvl="1">
              <a:buFontTx/>
              <a:buChar char="-"/>
            </a:pPr>
            <a:r>
              <a:rPr lang="en-US" dirty="0"/>
              <a:t>Farms with 50 cows would need about $1,500 </a:t>
            </a:r>
          </a:p>
        </p:txBody>
      </p:sp>
    </p:spTree>
    <p:extLst>
      <p:ext uri="{BB962C8B-B14F-4D97-AF65-F5344CB8AC3E}">
        <p14:creationId xmlns:p14="http://schemas.microsoft.com/office/powerpoint/2010/main" val="186202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73300-4DBC-4B7E-93B4-ABC2D36D5348}"/>
              </a:ext>
            </a:extLst>
          </p:cNvPr>
          <p:cNvSpPr>
            <a:spLocks noGrp="1"/>
          </p:cNvSpPr>
          <p:nvPr>
            <p:ph type="title"/>
          </p:nvPr>
        </p:nvSpPr>
        <p:spPr/>
        <p:txBody>
          <a:bodyPr/>
          <a:lstStyle/>
          <a:p>
            <a:r>
              <a:rPr lang="en-US" dirty="0"/>
              <a:t>Dairy Stabilization Opportunities in 2019</a:t>
            </a:r>
          </a:p>
        </p:txBody>
      </p:sp>
      <p:sp>
        <p:nvSpPr>
          <p:cNvPr id="3" name="Content Placeholder 2">
            <a:extLst>
              <a:ext uri="{FF2B5EF4-FFF2-40B4-BE49-F238E27FC236}">
                <a16:creationId xmlns:a16="http://schemas.microsoft.com/office/drawing/2014/main" id="{955A85A6-9897-465C-A470-F459AC8FA174}"/>
              </a:ext>
            </a:extLst>
          </p:cNvPr>
          <p:cNvSpPr>
            <a:spLocks noGrp="1"/>
          </p:cNvSpPr>
          <p:nvPr>
            <p:ph idx="1"/>
          </p:nvPr>
        </p:nvSpPr>
        <p:spPr>
          <a:xfrm>
            <a:off x="285135" y="1484671"/>
            <a:ext cx="11906865" cy="5373329"/>
          </a:xfrm>
        </p:spPr>
        <p:txBody>
          <a:bodyPr/>
          <a:lstStyle/>
          <a:p>
            <a:pPr marL="0" indent="0">
              <a:buNone/>
            </a:pPr>
            <a:r>
              <a:rPr lang="en-US" dirty="0"/>
              <a:t>Minnesota Milk suggests:</a:t>
            </a:r>
          </a:p>
          <a:p>
            <a:pPr marL="514350" indent="-514350">
              <a:buFont typeface="+mj-lt"/>
              <a:buAutoNum type="arabicPeriod"/>
            </a:pPr>
            <a:r>
              <a:rPr lang="en-US" dirty="0"/>
              <a:t>Support and encourage the environmental benefits dairy is already adding to the economy through nutrient management, alfalfa and other stewardship practices</a:t>
            </a:r>
          </a:p>
          <a:p>
            <a:pPr marL="514350" indent="-514350">
              <a:buFont typeface="+mj-lt"/>
              <a:buAutoNum type="arabicPeriod"/>
            </a:pPr>
            <a:r>
              <a:rPr lang="en-US" dirty="0"/>
              <a:t>Help support federal insurance purchases </a:t>
            </a:r>
          </a:p>
          <a:p>
            <a:pPr lvl="1">
              <a:buFontTx/>
              <a:buChar char="-"/>
            </a:pPr>
            <a:r>
              <a:rPr lang="en-US" dirty="0"/>
              <a:t>Small investment with huge potential</a:t>
            </a:r>
          </a:p>
          <a:p>
            <a:pPr marL="457200" indent="-457200">
              <a:buFont typeface="+mj-lt"/>
              <a:buAutoNum type="arabicPeriod"/>
            </a:pPr>
            <a:r>
              <a:rPr lang="en-US" dirty="0"/>
              <a:t>Include section 199A (DPAD) in tax conformity bill</a:t>
            </a:r>
          </a:p>
          <a:p>
            <a:pPr lvl="1"/>
            <a:r>
              <a:rPr lang="en-US" dirty="0"/>
              <a:t>Was known as “Grain Glitch” – originally would have eliminated federal taxes, then fixed in spring 2018 to return to original intention</a:t>
            </a:r>
          </a:p>
          <a:p>
            <a:pPr lvl="1"/>
            <a:r>
              <a:rPr lang="en-US" dirty="0"/>
              <a:t>Aids all ag. cooperatives (milk, sugar beets, livestock and grain)</a:t>
            </a:r>
          </a:p>
          <a:p>
            <a:pPr lvl="1"/>
            <a:r>
              <a:rPr lang="en-US" dirty="0"/>
              <a:t>Domestic Production Activities Deduction solely for cooperatives</a:t>
            </a:r>
          </a:p>
        </p:txBody>
      </p:sp>
    </p:spTree>
    <p:extLst>
      <p:ext uri="{BB962C8B-B14F-4D97-AF65-F5344CB8AC3E}">
        <p14:creationId xmlns:p14="http://schemas.microsoft.com/office/powerpoint/2010/main" val="2108587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73300-4DBC-4B7E-93B4-ABC2D36D5348}"/>
              </a:ext>
            </a:extLst>
          </p:cNvPr>
          <p:cNvSpPr>
            <a:spLocks noGrp="1"/>
          </p:cNvSpPr>
          <p:nvPr>
            <p:ph type="title"/>
          </p:nvPr>
        </p:nvSpPr>
        <p:spPr/>
        <p:txBody>
          <a:bodyPr/>
          <a:lstStyle/>
          <a:p>
            <a:r>
              <a:rPr lang="en-US" dirty="0"/>
              <a:t>Dairy Stabilization Opportunities in 2019</a:t>
            </a:r>
          </a:p>
        </p:txBody>
      </p:sp>
      <p:sp>
        <p:nvSpPr>
          <p:cNvPr id="3" name="Content Placeholder 2">
            <a:extLst>
              <a:ext uri="{FF2B5EF4-FFF2-40B4-BE49-F238E27FC236}">
                <a16:creationId xmlns:a16="http://schemas.microsoft.com/office/drawing/2014/main" id="{955A85A6-9897-465C-A470-F459AC8FA174}"/>
              </a:ext>
            </a:extLst>
          </p:cNvPr>
          <p:cNvSpPr>
            <a:spLocks noGrp="1"/>
          </p:cNvSpPr>
          <p:nvPr>
            <p:ph idx="1"/>
          </p:nvPr>
        </p:nvSpPr>
        <p:spPr>
          <a:xfrm>
            <a:off x="285135" y="1484671"/>
            <a:ext cx="11906865" cy="5373329"/>
          </a:xfrm>
        </p:spPr>
        <p:txBody>
          <a:bodyPr/>
          <a:lstStyle/>
          <a:p>
            <a:pPr marL="0" indent="0">
              <a:buNone/>
            </a:pPr>
            <a:r>
              <a:rPr lang="en-US" dirty="0"/>
              <a:t>Minnesota Milk suggests:</a:t>
            </a:r>
          </a:p>
          <a:p>
            <a:pPr marL="514350" indent="-514350">
              <a:buFont typeface="+mj-lt"/>
              <a:buAutoNum type="arabicPeriod"/>
            </a:pPr>
            <a:r>
              <a:rPr lang="en-US" dirty="0"/>
              <a:t>Support and encourage the environmental benefits dairy is already adding to the economy through nutrient management, alfalfa and other stewardship practices</a:t>
            </a:r>
          </a:p>
          <a:p>
            <a:pPr marL="514350" indent="-514350">
              <a:buFont typeface="+mj-lt"/>
              <a:buAutoNum type="arabicPeriod"/>
            </a:pPr>
            <a:r>
              <a:rPr lang="en-US" dirty="0"/>
              <a:t>Help support federal insurance purchases </a:t>
            </a:r>
          </a:p>
          <a:p>
            <a:pPr lvl="1">
              <a:buFontTx/>
              <a:buChar char="-"/>
            </a:pPr>
            <a:r>
              <a:rPr lang="en-US" dirty="0"/>
              <a:t>Small investment with huge potential</a:t>
            </a:r>
          </a:p>
          <a:p>
            <a:pPr marL="457200" indent="-457200">
              <a:buFont typeface="+mj-lt"/>
              <a:buAutoNum type="arabicPeriod"/>
            </a:pPr>
            <a:r>
              <a:rPr lang="en-US" dirty="0"/>
              <a:t>Include section 199A (DPAD) in tax conformity bill</a:t>
            </a:r>
          </a:p>
          <a:p>
            <a:pPr lvl="1"/>
            <a:r>
              <a:rPr lang="en-US" dirty="0"/>
              <a:t>Domestic Production Activities Deduction solely for cooperatives</a:t>
            </a:r>
          </a:p>
          <a:p>
            <a:pPr marL="457200" indent="-457200">
              <a:buFont typeface="+mj-lt"/>
              <a:buAutoNum type="arabicPeriod"/>
            </a:pPr>
            <a:r>
              <a:rPr lang="en-US" dirty="0"/>
              <a:t>Enhance Livestock Investment Grants moving forward – entices farmers to reinvest in next generation</a:t>
            </a:r>
          </a:p>
          <a:p>
            <a:pPr lvl="1"/>
            <a:r>
              <a:rPr lang="en-US" dirty="0"/>
              <a:t>Require 90% investment by livestock farmer and 10% by state</a:t>
            </a:r>
          </a:p>
        </p:txBody>
      </p:sp>
    </p:spTree>
    <p:extLst>
      <p:ext uri="{BB962C8B-B14F-4D97-AF65-F5344CB8AC3E}">
        <p14:creationId xmlns:p14="http://schemas.microsoft.com/office/powerpoint/2010/main" val="4054336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C1303-C7BE-4012-A79A-4D78E6482027}"/>
              </a:ext>
            </a:extLst>
          </p:cNvPr>
          <p:cNvSpPr>
            <a:spLocks noGrp="1"/>
          </p:cNvSpPr>
          <p:nvPr>
            <p:ph type="title"/>
          </p:nvPr>
        </p:nvSpPr>
        <p:spPr>
          <a:xfrm>
            <a:off x="648929" y="629266"/>
            <a:ext cx="3651467" cy="1676603"/>
          </a:xfrm>
        </p:spPr>
        <p:txBody>
          <a:bodyPr>
            <a:normAutofit fontScale="90000"/>
          </a:bodyPr>
          <a:lstStyle/>
          <a:p>
            <a:r>
              <a:rPr lang="en-US" dirty="0"/>
              <a:t>Questions?</a:t>
            </a:r>
            <a:br>
              <a:rPr lang="en-US" dirty="0"/>
            </a:br>
            <a:br>
              <a:rPr lang="en-US" dirty="0"/>
            </a:br>
            <a:r>
              <a:rPr lang="en-US" dirty="0"/>
              <a:t>Upcoming </a:t>
            </a:r>
            <a:r>
              <a:rPr lang="en-US" u="sng" dirty="0"/>
              <a:t>dairy events:</a:t>
            </a:r>
          </a:p>
        </p:txBody>
      </p:sp>
      <p:sp>
        <p:nvSpPr>
          <p:cNvPr id="3" name="Content Placeholder 2">
            <a:extLst>
              <a:ext uri="{FF2B5EF4-FFF2-40B4-BE49-F238E27FC236}">
                <a16:creationId xmlns:a16="http://schemas.microsoft.com/office/drawing/2014/main" id="{E3CD14A1-8570-46C3-A017-213E5A0F4D00}"/>
              </a:ext>
            </a:extLst>
          </p:cNvPr>
          <p:cNvSpPr>
            <a:spLocks noGrp="1"/>
          </p:cNvSpPr>
          <p:nvPr>
            <p:ph idx="1"/>
          </p:nvPr>
        </p:nvSpPr>
        <p:spPr>
          <a:xfrm>
            <a:off x="186814" y="2438400"/>
            <a:ext cx="4452242" cy="3972232"/>
          </a:xfrm>
        </p:spPr>
        <p:txBody>
          <a:bodyPr>
            <a:normAutofit/>
          </a:bodyPr>
          <a:lstStyle/>
          <a:p>
            <a:endParaRPr lang="en-US" sz="1800" dirty="0"/>
          </a:p>
          <a:p>
            <a:r>
              <a:rPr lang="en-US" sz="1800" dirty="0"/>
              <a:t>Midwest Dairy Ice Cream Social</a:t>
            </a:r>
          </a:p>
          <a:p>
            <a:pPr lvl="1"/>
            <a:r>
              <a:rPr lang="en-US" sz="1400" dirty="0"/>
              <a:t>January 31, 11 a.m. to 1 p.m.</a:t>
            </a:r>
          </a:p>
          <a:p>
            <a:pPr lvl="1"/>
            <a:r>
              <a:rPr lang="en-US" sz="1400" dirty="0"/>
              <a:t>Featuring Izzy’s Ice Cream!</a:t>
            </a:r>
          </a:p>
          <a:p>
            <a:pPr lvl="1"/>
            <a:r>
              <a:rPr lang="en-US" sz="1400" dirty="0"/>
              <a:t>All staff and legislators invited</a:t>
            </a:r>
            <a:endParaRPr lang="en-US" sz="1800" dirty="0"/>
          </a:p>
          <a:p>
            <a:pPr marL="0" indent="0">
              <a:buNone/>
            </a:pPr>
            <a:endParaRPr lang="en-US" sz="1800" dirty="0"/>
          </a:p>
          <a:p>
            <a:r>
              <a:rPr lang="en-US" sz="1800" dirty="0"/>
              <a:t>Minnesota Milk Dairy Day at the Capitol </a:t>
            </a:r>
          </a:p>
          <a:p>
            <a:pPr lvl="1"/>
            <a:r>
              <a:rPr lang="en-US" sz="1200" dirty="0"/>
              <a:t>March 13, Legislative reception at 4 p.m.</a:t>
            </a:r>
          </a:p>
        </p:txBody>
      </p:sp>
      <p:pic>
        <p:nvPicPr>
          <p:cNvPr id="4" name="Picture 3">
            <a:extLst>
              <a:ext uri="{FF2B5EF4-FFF2-40B4-BE49-F238E27FC236}">
                <a16:creationId xmlns:a16="http://schemas.microsoft.com/office/drawing/2014/main" id="{6FB97916-3082-4517-AB6F-D5082265A43F}"/>
              </a:ext>
            </a:extLst>
          </p:cNvPr>
          <p:cNvPicPr>
            <a:picLocks noChangeAspect="1"/>
          </p:cNvPicPr>
          <p:nvPr/>
        </p:nvPicPr>
        <p:blipFill rotWithShape="1">
          <a:blip r:embed="rId3"/>
          <a:srcRect l="17400"/>
          <a:stretch/>
        </p:blipFill>
        <p:spPr>
          <a:xfrm>
            <a:off x="4639056" y="10"/>
            <a:ext cx="7552944" cy="6857990"/>
          </a:xfrm>
          <a:prstGeom prst="rect">
            <a:avLst/>
          </a:prstGeom>
          <a:effectLst/>
        </p:spPr>
      </p:pic>
    </p:spTree>
    <p:extLst>
      <p:ext uri="{BB962C8B-B14F-4D97-AF65-F5344CB8AC3E}">
        <p14:creationId xmlns:p14="http://schemas.microsoft.com/office/powerpoint/2010/main" val="1512054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sitting at a table in a restaurant&#10;&#10;Description generated with very high confidence">
            <a:extLst>
              <a:ext uri="{FF2B5EF4-FFF2-40B4-BE49-F238E27FC236}">
                <a16:creationId xmlns:a16="http://schemas.microsoft.com/office/drawing/2014/main" id="{CA24B269-FC0A-4568-B9BA-1F4AEF259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368" y="643467"/>
            <a:ext cx="3810062" cy="2543217"/>
          </a:xfrm>
          <a:prstGeom prst="rect">
            <a:avLst/>
          </a:prstGeom>
        </p:spPr>
      </p:pic>
      <p:cxnSp>
        <p:nvCxnSpPr>
          <p:cNvPr id="16" name="Straight Connector 15">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1" name="Picture 10" descr="A person in a store&#10;&#10;Description generated with very high confidence">
            <a:extLst>
              <a:ext uri="{FF2B5EF4-FFF2-40B4-BE49-F238E27FC236}">
                <a16:creationId xmlns:a16="http://schemas.microsoft.com/office/drawing/2014/main" id="{5FF148AB-F2F9-4707-B37F-89199D8753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4151" y="643467"/>
            <a:ext cx="4501269" cy="2543217"/>
          </a:xfrm>
          <a:prstGeom prst="rect">
            <a:avLst/>
          </a:prstGeom>
        </p:spPr>
      </p:pic>
      <p:cxnSp>
        <p:nvCxnSpPr>
          <p:cNvPr id="18" name="Straight Connector 17">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descr="A person standing in a kitchen preparing food&#10;&#10;Description generated with high confidence">
            <a:extLst>
              <a:ext uri="{FF2B5EF4-FFF2-40B4-BE49-F238E27FC236}">
                <a16:creationId xmlns:a16="http://schemas.microsoft.com/office/drawing/2014/main" id="{BCF86AE6-DF56-46C6-A0AA-19F5E4874F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387" y="3671316"/>
            <a:ext cx="3814025" cy="2545862"/>
          </a:xfrm>
          <a:prstGeom prst="rect">
            <a:avLst/>
          </a:prstGeom>
        </p:spPr>
      </p:pic>
      <p:pic>
        <p:nvPicPr>
          <p:cNvPr id="3" name="Picture 2">
            <a:extLst>
              <a:ext uri="{FF2B5EF4-FFF2-40B4-BE49-F238E27FC236}">
                <a16:creationId xmlns:a16="http://schemas.microsoft.com/office/drawing/2014/main" id="{4C32E96B-770C-48BA-AAF2-61386E5A8B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7718" y="3671316"/>
            <a:ext cx="3714136" cy="2553469"/>
          </a:xfrm>
          <a:prstGeom prst="rect">
            <a:avLst/>
          </a:prstGeom>
        </p:spPr>
      </p:pic>
    </p:spTree>
    <p:extLst>
      <p:ext uri="{BB962C8B-B14F-4D97-AF65-F5344CB8AC3E}">
        <p14:creationId xmlns:p14="http://schemas.microsoft.com/office/powerpoint/2010/main" val="735695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2018 Farm Bill </a:t>
            </a:r>
            <a:br>
              <a:rPr lang="en-US" dirty="0"/>
            </a:br>
            <a:r>
              <a:rPr lang="en-US" dirty="0"/>
              <a:t>Dairy Provisions</a:t>
            </a:r>
          </a:p>
        </p:txBody>
      </p:sp>
      <p:sp>
        <p:nvSpPr>
          <p:cNvPr id="3" name="Subtitle 2"/>
          <p:cNvSpPr>
            <a:spLocks noGrp="1"/>
          </p:cNvSpPr>
          <p:nvPr>
            <p:ph type="subTitle" idx="1"/>
          </p:nvPr>
        </p:nvSpPr>
        <p:spPr>
          <a:xfrm>
            <a:off x="1523999" y="3602038"/>
            <a:ext cx="9352085" cy="1840400"/>
          </a:xfrm>
        </p:spPr>
        <p:txBody>
          <a:bodyPr>
            <a:normAutofit/>
          </a:bodyPr>
          <a:lstStyle/>
          <a:p>
            <a:r>
              <a:rPr lang="en-US" dirty="0"/>
              <a:t>December 20, 2018</a:t>
            </a:r>
          </a:p>
          <a:p>
            <a:endParaRPr lang="en-US" dirty="0"/>
          </a:p>
          <a:p>
            <a:r>
              <a:rPr lang="en-US" b="1" dirty="0"/>
              <a:t>National Milk Producers Federation</a:t>
            </a:r>
          </a:p>
        </p:txBody>
      </p:sp>
    </p:spTree>
    <p:extLst>
      <p:ext uri="{BB962C8B-B14F-4D97-AF65-F5344CB8AC3E}">
        <p14:creationId xmlns:p14="http://schemas.microsoft.com/office/powerpoint/2010/main" val="898925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262CE-9E66-48AA-9B84-FFC35143D82D}"/>
              </a:ext>
            </a:extLst>
          </p:cNvPr>
          <p:cNvSpPr>
            <a:spLocks noGrp="1"/>
          </p:cNvSpPr>
          <p:nvPr>
            <p:ph type="title"/>
          </p:nvPr>
        </p:nvSpPr>
        <p:spPr>
          <a:xfrm>
            <a:off x="8017254" y="525439"/>
            <a:ext cx="3336545" cy="1657614"/>
          </a:xfrm>
        </p:spPr>
        <p:txBody>
          <a:bodyPr>
            <a:normAutofit/>
          </a:bodyPr>
          <a:lstStyle/>
          <a:p>
            <a:r>
              <a:rPr lang="en-US" sz="3600"/>
              <a:t>Minnesota Milk Staff</a:t>
            </a:r>
          </a:p>
        </p:txBody>
      </p:sp>
      <p:pic>
        <p:nvPicPr>
          <p:cNvPr id="6" name="Picture 5" descr="A person wearing a suit and tie&#10;&#10;Description generated with very high confidence">
            <a:extLst>
              <a:ext uri="{FF2B5EF4-FFF2-40B4-BE49-F238E27FC236}">
                <a16:creationId xmlns:a16="http://schemas.microsoft.com/office/drawing/2014/main" id="{9A26905A-C74E-4702-8066-E4C8FE855A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73632" y="4839585"/>
            <a:ext cx="1641586" cy="1905169"/>
          </a:xfrm>
          <a:prstGeom prst="rect">
            <a:avLst/>
          </a:prstGeom>
        </p:spPr>
      </p:pic>
      <p:pic>
        <p:nvPicPr>
          <p:cNvPr id="11" name="Content Placeholder 3">
            <a:extLst>
              <a:ext uri="{FF2B5EF4-FFF2-40B4-BE49-F238E27FC236}">
                <a16:creationId xmlns:a16="http://schemas.microsoft.com/office/drawing/2014/main" id="{1EB055FF-E2D2-4417-A6BE-76BB61EDD866}"/>
              </a:ext>
            </a:extLst>
          </p:cNvPr>
          <p:cNvPicPr>
            <a:picLocks noChangeAspect="1"/>
          </p:cNvPicPr>
          <p:nvPr/>
        </p:nvPicPr>
        <p:blipFill>
          <a:blip r:embed="rId4"/>
          <a:stretch>
            <a:fillRect/>
          </a:stretch>
        </p:blipFill>
        <p:spPr>
          <a:xfrm>
            <a:off x="4953437" y="375320"/>
            <a:ext cx="2534150" cy="1657612"/>
          </a:xfrm>
          <a:prstGeom prst="rect">
            <a:avLst/>
          </a:prstGeom>
        </p:spPr>
      </p:pic>
      <p:pic>
        <p:nvPicPr>
          <p:cNvPr id="8" name="Picture 7">
            <a:extLst>
              <a:ext uri="{FF2B5EF4-FFF2-40B4-BE49-F238E27FC236}">
                <a16:creationId xmlns:a16="http://schemas.microsoft.com/office/drawing/2014/main" id="{AD98890C-A83A-402D-96EC-340A9F4ADF05}"/>
              </a:ext>
            </a:extLst>
          </p:cNvPr>
          <p:cNvPicPr>
            <a:picLocks noChangeAspect="1"/>
          </p:cNvPicPr>
          <p:nvPr/>
        </p:nvPicPr>
        <p:blipFill rotWithShape="1">
          <a:blip r:embed="rId5"/>
          <a:srcRect l="-206" t="3368" r="206" b="36045"/>
          <a:stretch/>
        </p:blipFill>
        <p:spPr>
          <a:xfrm>
            <a:off x="4953437" y="2380967"/>
            <a:ext cx="2528946" cy="1915257"/>
          </a:xfrm>
          <a:prstGeom prst="rect">
            <a:avLst/>
          </a:prstGeom>
        </p:spPr>
      </p:pic>
      <p:pic>
        <p:nvPicPr>
          <p:cNvPr id="7" name="Content Placeholder 3">
            <a:extLst>
              <a:ext uri="{FF2B5EF4-FFF2-40B4-BE49-F238E27FC236}">
                <a16:creationId xmlns:a16="http://schemas.microsoft.com/office/drawing/2014/main" id="{D840A1D4-BFA0-47B9-BB46-849FB7810FB8}"/>
              </a:ext>
            </a:extLst>
          </p:cNvPr>
          <p:cNvPicPr>
            <a:picLocks noChangeAspect="1"/>
          </p:cNvPicPr>
          <p:nvPr/>
        </p:nvPicPr>
        <p:blipFill>
          <a:blip r:embed="rId6"/>
          <a:stretch>
            <a:fillRect/>
          </a:stretch>
        </p:blipFill>
        <p:spPr>
          <a:xfrm>
            <a:off x="824351" y="416643"/>
            <a:ext cx="3074477" cy="3854569"/>
          </a:xfrm>
          <a:prstGeom prst="rect">
            <a:avLst/>
          </a:prstGeom>
        </p:spPr>
      </p:pic>
      <p:pic>
        <p:nvPicPr>
          <p:cNvPr id="9" name="Picture 8">
            <a:extLst>
              <a:ext uri="{FF2B5EF4-FFF2-40B4-BE49-F238E27FC236}">
                <a16:creationId xmlns:a16="http://schemas.microsoft.com/office/drawing/2014/main" id="{FB398136-3403-416E-A29D-CD03D44BE776}"/>
              </a:ext>
            </a:extLst>
          </p:cNvPr>
          <p:cNvPicPr>
            <a:picLocks noChangeAspect="1"/>
          </p:cNvPicPr>
          <p:nvPr/>
        </p:nvPicPr>
        <p:blipFill rotWithShape="1">
          <a:blip r:embed="rId7"/>
          <a:srcRect b="19400"/>
          <a:stretch/>
        </p:blipFill>
        <p:spPr>
          <a:xfrm>
            <a:off x="2563280" y="4839584"/>
            <a:ext cx="1828788" cy="1842495"/>
          </a:xfrm>
          <a:prstGeom prst="rect">
            <a:avLst/>
          </a:prstGeom>
        </p:spPr>
      </p:pic>
      <p:pic>
        <p:nvPicPr>
          <p:cNvPr id="5" name="Picture 4" descr="A person wearing a suit and tie&#10;&#10;Description generated with very high confidence">
            <a:extLst>
              <a:ext uri="{FF2B5EF4-FFF2-40B4-BE49-F238E27FC236}">
                <a16:creationId xmlns:a16="http://schemas.microsoft.com/office/drawing/2014/main" id="{B67DF24F-9A8B-4585-B070-800A84B26D1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82134" y="4839584"/>
            <a:ext cx="1909764" cy="1842500"/>
          </a:xfrm>
          <a:prstGeom prst="rect">
            <a:avLst/>
          </a:prstGeom>
        </p:spPr>
      </p:pic>
      <p:sp>
        <p:nvSpPr>
          <p:cNvPr id="3" name="Content Placeholder 2">
            <a:extLst>
              <a:ext uri="{FF2B5EF4-FFF2-40B4-BE49-F238E27FC236}">
                <a16:creationId xmlns:a16="http://schemas.microsoft.com/office/drawing/2014/main" id="{D8600517-3D9F-4149-9E6E-6B6288BE69A8}"/>
              </a:ext>
            </a:extLst>
          </p:cNvPr>
          <p:cNvSpPr>
            <a:spLocks noGrp="1"/>
          </p:cNvSpPr>
          <p:nvPr>
            <p:ph idx="1"/>
          </p:nvPr>
        </p:nvSpPr>
        <p:spPr>
          <a:xfrm>
            <a:off x="8017253" y="2274491"/>
            <a:ext cx="3861101" cy="3902472"/>
          </a:xfrm>
        </p:spPr>
        <p:txBody>
          <a:bodyPr>
            <a:normAutofit lnSpcReduction="10000"/>
          </a:bodyPr>
          <a:lstStyle/>
          <a:p>
            <a:r>
              <a:rPr lang="en-US" sz="2000" dirty="0"/>
              <a:t>Daryn McBeth, contract lobbyist (top left)</a:t>
            </a:r>
          </a:p>
          <a:p>
            <a:r>
              <a:rPr lang="en-US" sz="2000" dirty="0"/>
              <a:t>Lucas Sjostrom, Executive Director (bottom left)</a:t>
            </a:r>
          </a:p>
          <a:p>
            <a:r>
              <a:rPr lang="en-US" sz="2000" dirty="0"/>
              <a:t>Shannon Seifert, Membership Director (mid-right)</a:t>
            </a:r>
          </a:p>
          <a:p>
            <a:r>
              <a:rPr lang="en-US" sz="2000" dirty="0"/>
              <a:t>Jenna Davis, Education and Events Director (mid-bottom</a:t>
            </a:r>
          </a:p>
          <a:p>
            <a:r>
              <a:rPr lang="en-US" sz="2000" dirty="0"/>
              <a:t>Brittney Arnold, Program Assistant (top right)</a:t>
            </a:r>
          </a:p>
          <a:p>
            <a:r>
              <a:rPr lang="en-US" sz="2000" dirty="0"/>
              <a:t>Dr. Marin Bozic, contract economist (bottom right)</a:t>
            </a:r>
          </a:p>
        </p:txBody>
      </p:sp>
      <p:cxnSp>
        <p:nvCxnSpPr>
          <p:cNvPr id="36" name="Straight Connector 35">
            <a:extLst>
              <a:ext uri="{FF2B5EF4-FFF2-40B4-BE49-F238E27FC236}">
                <a16:creationId xmlns:a16="http://schemas.microsoft.com/office/drawing/2014/main" id="{822A5670-0F7B-4199-AEAB-33FBA9CEA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6858001"/>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B1744D-A7DF-4B65-B6E3-DCF12BB2D8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82DD753-EA38-4E86-91FB-05041A44A2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DA63E78-7704-45EF-B5D3-EADDF5D826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218591"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692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75707-AC6F-419C-96B0-049C1C9753FA}"/>
              </a:ext>
            </a:extLst>
          </p:cNvPr>
          <p:cNvSpPr>
            <a:spLocks noGrp="1"/>
          </p:cNvSpPr>
          <p:nvPr>
            <p:ph type="title"/>
          </p:nvPr>
        </p:nvSpPr>
        <p:spPr/>
        <p:txBody>
          <a:bodyPr>
            <a:normAutofit/>
          </a:bodyPr>
          <a:lstStyle/>
          <a:p>
            <a:r>
              <a:rPr lang="en-US" dirty="0"/>
              <a:t>New Bill Reflects NMPF Input</a:t>
            </a:r>
          </a:p>
        </p:txBody>
      </p:sp>
      <p:sp>
        <p:nvSpPr>
          <p:cNvPr id="3" name="Content Placeholder 2">
            <a:extLst>
              <a:ext uri="{FF2B5EF4-FFF2-40B4-BE49-F238E27FC236}">
                <a16:creationId xmlns:a16="http://schemas.microsoft.com/office/drawing/2014/main" id="{022B75E0-E295-4563-9417-80D569AD70F3}"/>
              </a:ext>
            </a:extLst>
          </p:cNvPr>
          <p:cNvSpPr>
            <a:spLocks noGrp="1"/>
          </p:cNvSpPr>
          <p:nvPr>
            <p:ph idx="1"/>
          </p:nvPr>
        </p:nvSpPr>
        <p:spPr>
          <a:xfrm>
            <a:off x="606424" y="1769890"/>
            <a:ext cx="10949877" cy="3724977"/>
          </a:xfrm>
        </p:spPr>
        <p:txBody>
          <a:bodyPr>
            <a:normAutofit fontScale="25000" lnSpcReduction="20000"/>
          </a:bodyPr>
          <a:lstStyle/>
          <a:p>
            <a:pPr>
              <a:lnSpc>
                <a:spcPct val="100000"/>
              </a:lnSpc>
            </a:pPr>
            <a:r>
              <a:rPr lang="en-US" sz="11200" dirty="0">
                <a:solidFill>
                  <a:schemeClr val="tx1"/>
                </a:solidFill>
              </a:rPr>
              <a:t>NMPF and state trade associations like Minnesota Milk worked with Congress last winter to allocate additional resources for dairy program, resulting in passage of budget act that increased dairy baseline by $800 million</a:t>
            </a:r>
          </a:p>
          <a:p>
            <a:pPr lvl="1">
              <a:lnSpc>
                <a:spcPct val="100000"/>
              </a:lnSpc>
            </a:pPr>
            <a:r>
              <a:rPr lang="en-US" sz="8000" dirty="0">
                <a:solidFill>
                  <a:schemeClr val="tx1"/>
                </a:solidFill>
              </a:rPr>
              <a:t>Raised first tier of covered production to include each farm’s first 5 million pounds of annual milk production (about 217 cows) from 4 million pounds</a:t>
            </a:r>
          </a:p>
          <a:p>
            <a:pPr lvl="1">
              <a:lnSpc>
                <a:spcPct val="100000"/>
              </a:lnSpc>
            </a:pPr>
            <a:r>
              <a:rPr lang="en-US" sz="8000" dirty="0">
                <a:solidFill>
                  <a:schemeClr val="tx1"/>
                </a:solidFill>
                <a:ea typeface="Times New Roman" panose="02020603050405020304" pitchFamily="18" charset="0"/>
                <a:cs typeface="Arial" panose="020B0604020202020204" pitchFamily="34" charset="0"/>
              </a:rPr>
              <a:t>Raised the catastrophic coverage level from $4.00 to $5.00 for the first tier of covered production for all dairy farmers</a:t>
            </a:r>
          </a:p>
          <a:p>
            <a:pPr lvl="1">
              <a:lnSpc>
                <a:spcPct val="100000"/>
              </a:lnSpc>
            </a:pPr>
            <a:r>
              <a:rPr lang="en-US" sz="8000" dirty="0">
                <a:solidFill>
                  <a:schemeClr val="tx1"/>
                </a:solidFill>
                <a:ea typeface="Times New Roman" panose="02020603050405020304" pitchFamily="18" charset="0"/>
                <a:cs typeface="Arial" panose="020B0604020202020204" pitchFamily="34" charset="0"/>
              </a:rPr>
              <a:t>Reduced premium rates for the first 5 million pounds of production for more affordable coverage</a:t>
            </a:r>
          </a:p>
          <a:p>
            <a:pPr lvl="1">
              <a:lnSpc>
                <a:spcPct val="100000"/>
              </a:lnSpc>
            </a:pPr>
            <a:r>
              <a:rPr lang="en-US" sz="8000" dirty="0">
                <a:solidFill>
                  <a:schemeClr val="tx1"/>
                </a:solidFill>
                <a:ea typeface="Times New Roman" panose="02020603050405020304" pitchFamily="18" charset="0"/>
                <a:cs typeface="Arial" panose="020B0604020202020204" pitchFamily="34" charset="0"/>
              </a:rPr>
              <a:t>Changed the margin calculation from a bi-monthly to a monthly basis</a:t>
            </a:r>
          </a:p>
          <a:p>
            <a:pPr lvl="1">
              <a:lnSpc>
                <a:spcPct val="100000"/>
              </a:lnSpc>
            </a:pPr>
            <a:r>
              <a:rPr lang="en-US" sz="8000" dirty="0">
                <a:solidFill>
                  <a:schemeClr val="tx1"/>
                </a:solidFill>
              </a:rPr>
              <a:t>Program has generated approx. $250 million in payouts this year</a:t>
            </a:r>
            <a:endParaRPr lang="en-US" sz="11200" dirty="0">
              <a:solidFill>
                <a:schemeClr val="tx1"/>
              </a:solidFill>
            </a:endParaRPr>
          </a:p>
          <a:p>
            <a:pPr>
              <a:lnSpc>
                <a:spcPct val="100000"/>
              </a:lnSpc>
            </a:pPr>
            <a:r>
              <a:rPr lang="en-US" sz="11200" dirty="0">
                <a:solidFill>
                  <a:schemeClr val="tx1"/>
                </a:solidFill>
              </a:rPr>
              <a:t>NMPF then worked with Ag committee leaders to include other important improvements to 2018 Farm Bill</a:t>
            </a:r>
          </a:p>
        </p:txBody>
      </p:sp>
    </p:spTree>
    <p:extLst>
      <p:ext uri="{BB962C8B-B14F-4D97-AF65-F5344CB8AC3E}">
        <p14:creationId xmlns:p14="http://schemas.microsoft.com/office/powerpoint/2010/main" val="22138484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75707-AC6F-419C-96B0-049C1C9753FA}"/>
              </a:ext>
            </a:extLst>
          </p:cNvPr>
          <p:cNvSpPr>
            <a:spLocks noGrp="1"/>
          </p:cNvSpPr>
          <p:nvPr>
            <p:ph type="title"/>
          </p:nvPr>
        </p:nvSpPr>
        <p:spPr/>
        <p:txBody>
          <a:bodyPr>
            <a:normAutofit/>
          </a:bodyPr>
          <a:lstStyle/>
          <a:p>
            <a:r>
              <a:rPr lang="en-US" dirty="0"/>
              <a:t>Dairy Margin Coverage Program</a:t>
            </a:r>
          </a:p>
        </p:txBody>
      </p:sp>
      <p:sp>
        <p:nvSpPr>
          <p:cNvPr id="3" name="Content Placeholder 2">
            <a:extLst>
              <a:ext uri="{FF2B5EF4-FFF2-40B4-BE49-F238E27FC236}">
                <a16:creationId xmlns:a16="http://schemas.microsoft.com/office/drawing/2014/main" id="{022B75E0-E295-4563-9417-80D569AD70F3}"/>
              </a:ext>
            </a:extLst>
          </p:cNvPr>
          <p:cNvSpPr>
            <a:spLocks noGrp="1"/>
          </p:cNvSpPr>
          <p:nvPr>
            <p:ph idx="1"/>
          </p:nvPr>
        </p:nvSpPr>
        <p:spPr/>
        <p:txBody>
          <a:bodyPr>
            <a:normAutofit/>
          </a:bodyPr>
          <a:lstStyle/>
          <a:p>
            <a:pPr>
              <a:lnSpc>
                <a:spcPct val="100000"/>
              </a:lnSpc>
            </a:pPr>
            <a:r>
              <a:rPr lang="en-US" dirty="0"/>
              <a:t>The 2018 Farm Bill rebrands the MPP as the </a:t>
            </a:r>
            <a:r>
              <a:rPr lang="en-US" b="1" dirty="0"/>
              <a:t>Dairy Margin Coverage (DMC) program</a:t>
            </a:r>
            <a:r>
              <a:rPr lang="en-US" dirty="0"/>
              <a:t>, and makes important changes in the safety net for farmers through:</a:t>
            </a:r>
          </a:p>
          <a:p>
            <a:pPr lvl="1">
              <a:lnSpc>
                <a:spcPct val="100000"/>
              </a:lnSpc>
            </a:pPr>
            <a:r>
              <a:rPr lang="en-US" dirty="0"/>
              <a:t>improving the coverage level and premium rate structure </a:t>
            </a:r>
          </a:p>
          <a:p>
            <a:pPr lvl="1">
              <a:lnSpc>
                <a:spcPct val="100000"/>
              </a:lnSpc>
            </a:pPr>
            <a:r>
              <a:rPr lang="en-US" dirty="0"/>
              <a:t>discounting future premiums and refunding past premiums </a:t>
            </a:r>
          </a:p>
          <a:p>
            <a:pPr lvl="1">
              <a:lnSpc>
                <a:spcPct val="100000"/>
              </a:lnSpc>
            </a:pPr>
            <a:r>
              <a:rPr lang="en-US" dirty="0"/>
              <a:t>slashing premiums on catastrophic coverage levels for larger producers, and </a:t>
            </a:r>
          </a:p>
          <a:p>
            <a:pPr lvl="1">
              <a:lnSpc>
                <a:spcPct val="100000"/>
              </a:lnSpc>
            </a:pPr>
            <a:r>
              <a:rPr lang="en-US" dirty="0"/>
              <a:t>eliminating the restrictions against covering milk in both the margin program and Livestock Gross Margin (LGM) insurance.</a:t>
            </a:r>
          </a:p>
        </p:txBody>
      </p:sp>
    </p:spTree>
    <p:extLst>
      <p:ext uri="{BB962C8B-B14F-4D97-AF65-F5344CB8AC3E}">
        <p14:creationId xmlns:p14="http://schemas.microsoft.com/office/powerpoint/2010/main" val="1117936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5E9C8-36A6-4B1B-9639-02955F90ADF5}"/>
              </a:ext>
            </a:extLst>
          </p:cNvPr>
          <p:cNvSpPr>
            <a:spLocks noGrp="1"/>
          </p:cNvSpPr>
          <p:nvPr>
            <p:ph type="title"/>
          </p:nvPr>
        </p:nvSpPr>
        <p:spPr/>
        <p:txBody>
          <a:bodyPr/>
          <a:lstStyle/>
          <a:p>
            <a:r>
              <a:rPr lang="en-US" dirty="0"/>
              <a:t>Margin Coverage Thresholds</a:t>
            </a:r>
          </a:p>
        </p:txBody>
      </p:sp>
      <p:sp>
        <p:nvSpPr>
          <p:cNvPr id="3" name="Content Placeholder 2">
            <a:extLst>
              <a:ext uri="{FF2B5EF4-FFF2-40B4-BE49-F238E27FC236}">
                <a16:creationId xmlns:a16="http://schemas.microsoft.com/office/drawing/2014/main" id="{1BD4E6FC-D8B7-47B5-8FF9-A09AEDE37AD1}"/>
              </a:ext>
            </a:extLst>
          </p:cNvPr>
          <p:cNvSpPr>
            <a:spLocks noGrp="1"/>
          </p:cNvSpPr>
          <p:nvPr>
            <p:ph idx="1"/>
          </p:nvPr>
        </p:nvSpPr>
        <p:spPr>
          <a:xfrm>
            <a:off x="606424" y="1769890"/>
            <a:ext cx="10949877" cy="4388314"/>
          </a:xfrm>
        </p:spPr>
        <p:txBody>
          <a:bodyPr>
            <a:normAutofit lnSpcReduction="10000"/>
          </a:bodyPr>
          <a:lstStyle/>
          <a:p>
            <a:pPr>
              <a:lnSpc>
                <a:spcPct val="120000"/>
              </a:lnSpc>
            </a:pPr>
            <a:r>
              <a:rPr lang="en-US" sz="2400" dirty="0"/>
              <a:t>DMC allows </a:t>
            </a:r>
            <a:r>
              <a:rPr lang="en-US" sz="2400" b="1" dirty="0"/>
              <a:t>all</a:t>
            </a:r>
            <a:r>
              <a:rPr lang="en-US" sz="2400" dirty="0"/>
              <a:t> </a:t>
            </a:r>
            <a:r>
              <a:rPr lang="en-US" sz="2400" b="1" dirty="0"/>
              <a:t>dairy producers </a:t>
            </a:r>
            <a:r>
              <a:rPr lang="en-US" sz="2400" dirty="0"/>
              <a:t>to insure margins on their Tier I (first 5 million pounds) production history at the new, higher levels of $8.50, $9.00 or $9.50. </a:t>
            </a:r>
          </a:p>
          <a:p>
            <a:pPr lvl="1">
              <a:lnSpc>
                <a:spcPct val="120000"/>
              </a:lnSpc>
            </a:pPr>
            <a:r>
              <a:rPr lang="en-US" sz="1800" dirty="0"/>
              <a:t>These new coverage levels will rectify the significant deficiencies in the original MPP feed cost formula enacted by Congress </a:t>
            </a:r>
          </a:p>
          <a:p>
            <a:pPr>
              <a:lnSpc>
                <a:spcPct val="120000"/>
              </a:lnSpc>
            </a:pPr>
            <a:r>
              <a:rPr lang="en-US" sz="2400" dirty="0"/>
              <a:t>If producers select a Tier I margin coverage above $8, those with production history above 5 million pounds will be able to select any coverage level to cover their Tier II production history. </a:t>
            </a:r>
          </a:p>
          <a:p>
            <a:pPr lvl="1">
              <a:lnSpc>
                <a:spcPct val="120000"/>
              </a:lnSpc>
            </a:pPr>
            <a:r>
              <a:rPr lang="en-US" sz="1800" dirty="0"/>
              <a:t>Those who select a Tier 1 margin of $8 or less will be required to cover enrolled Tier II production history </a:t>
            </a:r>
            <a:r>
              <a:rPr lang="en-US" sz="1800" b="1" dirty="0"/>
              <a:t>at that same level.</a:t>
            </a:r>
            <a:r>
              <a:rPr lang="en-US" sz="1800" dirty="0"/>
              <a:t> However, those selecting coverage at $8.50 or higher may choose </a:t>
            </a:r>
            <a:r>
              <a:rPr lang="en-US" sz="1800" b="1" dirty="0"/>
              <a:t>any coverage level</a:t>
            </a:r>
            <a:r>
              <a:rPr lang="en-US" sz="1800" dirty="0"/>
              <a:t> in Tier II.</a:t>
            </a:r>
          </a:p>
        </p:txBody>
      </p:sp>
    </p:spTree>
    <p:extLst>
      <p:ext uri="{BB962C8B-B14F-4D97-AF65-F5344CB8AC3E}">
        <p14:creationId xmlns:p14="http://schemas.microsoft.com/office/powerpoint/2010/main" val="32322199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79D57A-0F66-4798-93CC-B6BA5D33E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6970" y="279919"/>
            <a:ext cx="8546425" cy="6009205"/>
          </a:xfrm>
          <a:prstGeom prst="rect">
            <a:avLst/>
          </a:prstGeom>
        </p:spPr>
      </p:pic>
      <p:sp>
        <p:nvSpPr>
          <p:cNvPr id="2" name="Rectangle: Rounded Corners 1">
            <a:extLst>
              <a:ext uri="{FF2B5EF4-FFF2-40B4-BE49-F238E27FC236}">
                <a16:creationId xmlns:a16="http://schemas.microsoft.com/office/drawing/2014/main" id="{36E5B6A4-C54C-4EA0-859E-6220A14DEF8C}"/>
              </a:ext>
            </a:extLst>
          </p:cNvPr>
          <p:cNvSpPr/>
          <p:nvPr/>
        </p:nvSpPr>
        <p:spPr>
          <a:xfrm>
            <a:off x="3826933" y="1828800"/>
            <a:ext cx="2997200" cy="448733"/>
          </a:xfrm>
          <a:prstGeom prst="roundRect">
            <a:avLst/>
          </a:prstGeom>
          <a:solidFill>
            <a:schemeClr val="accent4">
              <a:alpha val="16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8438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653AB-89CC-47E2-A98A-CE384B07F74E}"/>
              </a:ext>
            </a:extLst>
          </p:cNvPr>
          <p:cNvSpPr>
            <a:spLocks noGrp="1"/>
          </p:cNvSpPr>
          <p:nvPr>
            <p:ph type="title"/>
          </p:nvPr>
        </p:nvSpPr>
        <p:spPr/>
        <p:txBody>
          <a:bodyPr/>
          <a:lstStyle/>
          <a:p>
            <a:r>
              <a:rPr lang="en-US" dirty="0"/>
              <a:t>Premium Discounts</a:t>
            </a:r>
          </a:p>
        </p:txBody>
      </p:sp>
      <p:sp>
        <p:nvSpPr>
          <p:cNvPr id="3" name="Content Placeholder 2">
            <a:extLst>
              <a:ext uri="{FF2B5EF4-FFF2-40B4-BE49-F238E27FC236}">
                <a16:creationId xmlns:a16="http://schemas.microsoft.com/office/drawing/2014/main" id="{8485AC05-DD87-4D91-BA00-CB8B6D2EB582}"/>
              </a:ext>
            </a:extLst>
          </p:cNvPr>
          <p:cNvSpPr>
            <a:spLocks noGrp="1"/>
          </p:cNvSpPr>
          <p:nvPr>
            <p:ph idx="1"/>
          </p:nvPr>
        </p:nvSpPr>
        <p:spPr>
          <a:xfrm>
            <a:off x="606424" y="1769890"/>
            <a:ext cx="10949877" cy="4332330"/>
          </a:xfrm>
        </p:spPr>
        <p:txBody>
          <a:bodyPr>
            <a:normAutofit/>
          </a:bodyPr>
          <a:lstStyle/>
          <a:p>
            <a:pPr>
              <a:lnSpc>
                <a:spcPct val="100000"/>
              </a:lnSpc>
            </a:pPr>
            <a:r>
              <a:rPr lang="en-US" dirty="0"/>
              <a:t>The DMC program allows producers to receive </a:t>
            </a:r>
            <a:r>
              <a:rPr lang="en-US" b="1" dirty="0"/>
              <a:t>a 25-percent discount</a:t>
            </a:r>
            <a:r>
              <a:rPr lang="en-US" dirty="0"/>
              <a:t> on premiums paid to USDA if they lock in their coverage for the entirety of the farm bill (calendar years 2019-2023) </a:t>
            </a:r>
          </a:p>
          <a:p>
            <a:pPr lvl="1">
              <a:lnSpc>
                <a:spcPct val="100000"/>
              </a:lnSpc>
            </a:pPr>
            <a:r>
              <a:rPr lang="en-US" dirty="0"/>
              <a:t>Producers will be allowed to make a separate coverage decision for each tier of production history, meaning they can select the 5-year discount for Tier 1 while choosing their margin coverage threshold each year for Tier II</a:t>
            </a:r>
          </a:p>
        </p:txBody>
      </p:sp>
    </p:spTree>
    <p:extLst>
      <p:ext uri="{BB962C8B-B14F-4D97-AF65-F5344CB8AC3E}">
        <p14:creationId xmlns:p14="http://schemas.microsoft.com/office/powerpoint/2010/main" val="12296216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4CF3-6534-403E-A36B-DB44F9A6B8D3}"/>
              </a:ext>
            </a:extLst>
          </p:cNvPr>
          <p:cNvSpPr>
            <a:spLocks noGrp="1"/>
          </p:cNvSpPr>
          <p:nvPr>
            <p:ph type="title"/>
          </p:nvPr>
        </p:nvSpPr>
        <p:spPr/>
        <p:txBody>
          <a:bodyPr/>
          <a:lstStyle/>
          <a:p>
            <a:r>
              <a:rPr lang="en-US" dirty="0"/>
              <a:t>Premium Discounts</a:t>
            </a:r>
          </a:p>
        </p:txBody>
      </p:sp>
      <p:sp>
        <p:nvSpPr>
          <p:cNvPr id="3" name="Content Placeholder 2">
            <a:extLst>
              <a:ext uri="{FF2B5EF4-FFF2-40B4-BE49-F238E27FC236}">
                <a16:creationId xmlns:a16="http://schemas.microsoft.com/office/drawing/2014/main" id="{0C0189C4-1163-496B-89A0-DC819284C489}"/>
              </a:ext>
            </a:extLst>
          </p:cNvPr>
          <p:cNvSpPr>
            <a:spLocks noGrp="1"/>
          </p:cNvSpPr>
          <p:nvPr>
            <p:ph idx="1"/>
          </p:nvPr>
        </p:nvSpPr>
        <p:spPr/>
        <p:txBody>
          <a:bodyPr/>
          <a:lstStyle/>
          <a:p>
            <a:pPr>
              <a:lnSpc>
                <a:spcPct val="100000"/>
              </a:lnSpc>
            </a:pPr>
            <a:r>
              <a:rPr lang="en-US" dirty="0"/>
              <a:t>The 2018 Farm Bill allows dairy operations to receive a </a:t>
            </a:r>
            <a:r>
              <a:rPr lang="en-US" b="1" dirty="0"/>
              <a:t>75-percent credit</a:t>
            </a:r>
            <a:r>
              <a:rPr lang="en-US" dirty="0"/>
              <a:t> of the </a:t>
            </a:r>
            <a:r>
              <a:rPr lang="en-US" u="sng" dirty="0"/>
              <a:t>net</a:t>
            </a:r>
            <a:r>
              <a:rPr lang="en-US" dirty="0"/>
              <a:t> MPP premium paid to USDA (premium fees minus indemnity payments) from 2014‐2017 that will be applied to future DMC premiums</a:t>
            </a:r>
          </a:p>
          <a:p>
            <a:pPr lvl="1">
              <a:lnSpc>
                <a:spcPct val="100000"/>
              </a:lnSpc>
            </a:pPr>
            <a:r>
              <a:rPr lang="en-US" dirty="0"/>
              <a:t>For farmers who do not wish to use that credit, they can receive </a:t>
            </a:r>
            <a:r>
              <a:rPr lang="en-US" b="1" dirty="0"/>
              <a:t>50 percent of their net premiums from 2014-2017 as a direct refund</a:t>
            </a:r>
          </a:p>
        </p:txBody>
      </p:sp>
    </p:spTree>
    <p:extLst>
      <p:ext uri="{BB962C8B-B14F-4D97-AF65-F5344CB8AC3E}">
        <p14:creationId xmlns:p14="http://schemas.microsoft.com/office/powerpoint/2010/main" val="18158790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8AAF-BADD-453B-A444-0715E4CC7D8C}"/>
              </a:ext>
            </a:extLst>
          </p:cNvPr>
          <p:cNvSpPr>
            <a:spLocks noGrp="1"/>
          </p:cNvSpPr>
          <p:nvPr>
            <p:ph type="title"/>
          </p:nvPr>
        </p:nvSpPr>
        <p:spPr/>
        <p:txBody>
          <a:bodyPr/>
          <a:lstStyle/>
          <a:p>
            <a:r>
              <a:rPr lang="en-US" dirty="0"/>
              <a:t>Farm Milk Production History</a:t>
            </a:r>
          </a:p>
        </p:txBody>
      </p:sp>
      <p:sp>
        <p:nvSpPr>
          <p:cNvPr id="3" name="Content Placeholder 2">
            <a:extLst>
              <a:ext uri="{FF2B5EF4-FFF2-40B4-BE49-F238E27FC236}">
                <a16:creationId xmlns:a16="http://schemas.microsoft.com/office/drawing/2014/main" id="{AD509932-35A6-4FA0-8602-E688C3DBB9AF}"/>
              </a:ext>
            </a:extLst>
          </p:cNvPr>
          <p:cNvSpPr>
            <a:spLocks noGrp="1"/>
          </p:cNvSpPr>
          <p:nvPr>
            <p:ph idx="1"/>
          </p:nvPr>
        </p:nvSpPr>
        <p:spPr/>
        <p:txBody>
          <a:bodyPr/>
          <a:lstStyle/>
          <a:p>
            <a:pPr>
              <a:lnSpc>
                <a:spcPct val="100000"/>
              </a:lnSpc>
            </a:pPr>
            <a:r>
              <a:rPr lang="en-US" dirty="0"/>
              <a:t>Bill maintains existing production history calculations from the 2014 Farm Bill, allowing producers to use 2011, 2012 or 2013 as their base production level</a:t>
            </a:r>
          </a:p>
          <a:p>
            <a:pPr lvl="1">
              <a:lnSpc>
                <a:spcPct val="100000"/>
              </a:lnSpc>
            </a:pPr>
            <a:r>
              <a:rPr lang="en-US" dirty="0"/>
              <a:t>A farm’s production history is indexed to national milk production growth through Jan. 1, 2019</a:t>
            </a:r>
          </a:p>
          <a:p>
            <a:pPr lvl="1">
              <a:lnSpc>
                <a:spcPct val="100000"/>
              </a:lnSpc>
            </a:pPr>
            <a:r>
              <a:rPr lang="en-US" dirty="0"/>
              <a:t>Dairies not in operation in 2014 or earlier, as well as new dairies, will designate one year to establish milk production history</a:t>
            </a:r>
          </a:p>
        </p:txBody>
      </p:sp>
    </p:spTree>
    <p:extLst>
      <p:ext uri="{BB962C8B-B14F-4D97-AF65-F5344CB8AC3E}">
        <p14:creationId xmlns:p14="http://schemas.microsoft.com/office/powerpoint/2010/main" val="29372406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8AAF-BADD-453B-A444-0715E4CC7D8C}"/>
              </a:ext>
            </a:extLst>
          </p:cNvPr>
          <p:cNvSpPr>
            <a:spLocks noGrp="1"/>
          </p:cNvSpPr>
          <p:nvPr>
            <p:ph type="title"/>
          </p:nvPr>
        </p:nvSpPr>
        <p:spPr/>
        <p:txBody>
          <a:bodyPr/>
          <a:lstStyle/>
          <a:p>
            <a:r>
              <a:rPr lang="en-US" dirty="0"/>
              <a:t>Farm Milk Production History – Coverage Range</a:t>
            </a:r>
          </a:p>
        </p:txBody>
      </p:sp>
      <p:sp>
        <p:nvSpPr>
          <p:cNvPr id="3" name="Content Placeholder 2">
            <a:extLst>
              <a:ext uri="{FF2B5EF4-FFF2-40B4-BE49-F238E27FC236}">
                <a16:creationId xmlns:a16="http://schemas.microsoft.com/office/drawing/2014/main" id="{AD509932-35A6-4FA0-8602-E688C3DBB9AF}"/>
              </a:ext>
            </a:extLst>
          </p:cNvPr>
          <p:cNvSpPr>
            <a:spLocks noGrp="1"/>
          </p:cNvSpPr>
          <p:nvPr>
            <p:ph idx="1"/>
          </p:nvPr>
        </p:nvSpPr>
        <p:spPr/>
        <p:txBody>
          <a:bodyPr/>
          <a:lstStyle/>
          <a:p>
            <a:pPr>
              <a:lnSpc>
                <a:spcPct val="100000"/>
              </a:lnSpc>
            </a:pPr>
            <a:r>
              <a:rPr lang="en-US" dirty="0"/>
              <a:t>Farms will be able to cover </a:t>
            </a:r>
            <a:r>
              <a:rPr lang="en-US" b="1" dirty="0"/>
              <a:t>up to 95 percent </a:t>
            </a:r>
            <a:r>
              <a:rPr lang="en-US" dirty="0"/>
              <a:t>of their production history, an increase from the 90-percent maximum in the MPP</a:t>
            </a:r>
          </a:p>
          <a:p>
            <a:pPr>
              <a:lnSpc>
                <a:spcPct val="100000"/>
              </a:lnSpc>
            </a:pPr>
            <a:r>
              <a:rPr lang="en-US" dirty="0"/>
              <a:t>DMC program reduces the current 25-percent minimum annual milk production coverage requirement down to </a:t>
            </a:r>
            <a:r>
              <a:rPr lang="en-US" b="1" dirty="0"/>
              <a:t>5 percent </a:t>
            </a:r>
          </a:p>
          <a:p>
            <a:pPr lvl="1">
              <a:lnSpc>
                <a:spcPct val="100000"/>
              </a:lnSpc>
            </a:pPr>
            <a:r>
              <a:rPr lang="en-US" dirty="0"/>
              <a:t>Larger farms that may not have benefitted from the lower Tier I premium rates because of the 25-percent coverage requirement will have a better opportunity to cover only the production history that makes the most economic sense for them.</a:t>
            </a:r>
          </a:p>
        </p:txBody>
      </p:sp>
    </p:spTree>
    <p:extLst>
      <p:ext uri="{BB962C8B-B14F-4D97-AF65-F5344CB8AC3E}">
        <p14:creationId xmlns:p14="http://schemas.microsoft.com/office/powerpoint/2010/main" val="4508230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04252-7908-479E-A019-B021B40E2B86}"/>
              </a:ext>
            </a:extLst>
          </p:cNvPr>
          <p:cNvSpPr>
            <a:spLocks noGrp="1"/>
          </p:cNvSpPr>
          <p:nvPr>
            <p:ph type="title"/>
          </p:nvPr>
        </p:nvSpPr>
        <p:spPr/>
        <p:txBody>
          <a:bodyPr/>
          <a:lstStyle/>
          <a:p>
            <a:r>
              <a:rPr lang="en-US" dirty="0"/>
              <a:t>Expanded Flexibility</a:t>
            </a:r>
          </a:p>
        </p:txBody>
      </p:sp>
      <p:sp>
        <p:nvSpPr>
          <p:cNvPr id="3" name="Content Placeholder 2">
            <a:extLst>
              <a:ext uri="{FF2B5EF4-FFF2-40B4-BE49-F238E27FC236}">
                <a16:creationId xmlns:a16="http://schemas.microsoft.com/office/drawing/2014/main" id="{B9002857-A335-4739-A33A-0C45E7C2B1CD}"/>
              </a:ext>
            </a:extLst>
          </p:cNvPr>
          <p:cNvSpPr>
            <a:spLocks noGrp="1"/>
          </p:cNvSpPr>
          <p:nvPr>
            <p:ph idx="1"/>
          </p:nvPr>
        </p:nvSpPr>
        <p:spPr/>
        <p:txBody>
          <a:bodyPr>
            <a:normAutofit fontScale="92500" lnSpcReduction="10000"/>
          </a:bodyPr>
          <a:lstStyle/>
          <a:p>
            <a:pPr>
              <a:lnSpc>
                <a:spcPct val="100000"/>
              </a:lnSpc>
            </a:pPr>
            <a:r>
              <a:rPr lang="en-US" dirty="0"/>
              <a:t>2018 Farm Bill allows operations to </a:t>
            </a:r>
            <a:r>
              <a:rPr lang="en-US" b="1" dirty="0"/>
              <a:t>fully participate</a:t>
            </a:r>
            <a:r>
              <a:rPr lang="en-US" dirty="0"/>
              <a:t> in both the DMC and Livestock Gross Margin (LGM) programs</a:t>
            </a:r>
          </a:p>
          <a:p>
            <a:pPr lvl="1">
              <a:lnSpc>
                <a:spcPct val="100000"/>
              </a:lnSpc>
            </a:pPr>
            <a:r>
              <a:rPr lang="en-US" dirty="0"/>
              <a:t>DMC, LGM - no restriction, same milk in both</a:t>
            </a:r>
          </a:p>
          <a:p>
            <a:pPr lvl="1">
              <a:lnSpc>
                <a:spcPct val="100000"/>
              </a:lnSpc>
            </a:pPr>
            <a:r>
              <a:rPr lang="en-US" dirty="0"/>
              <a:t>DMC, DRP - no restriction, same milk in both</a:t>
            </a:r>
          </a:p>
          <a:p>
            <a:pPr lvl="1">
              <a:lnSpc>
                <a:spcPct val="100000"/>
              </a:lnSpc>
            </a:pPr>
            <a:r>
              <a:rPr lang="en-US" dirty="0"/>
              <a:t>DRP, LGM - can be in both, but not same milk </a:t>
            </a:r>
          </a:p>
          <a:p>
            <a:pPr>
              <a:lnSpc>
                <a:spcPct val="100000"/>
              </a:lnSpc>
            </a:pPr>
            <a:r>
              <a:rPr lang="en-US"/>
              <a:t>Producers </a:t>
            </a:r>
            <a:r>
              <a:rPr lang="en-US" dirty="0"/>
              <a:t>who were locked out of MPP this year because they were contractually obligated to cover production under LGM will be able to retroactively sign up for MPP coverage for calendar year 2018 and benefit from the more attractive Tier I coverage and the payments generated this year</a:t>
            </a:r>
          </a:p>
        </p:txBody>
      </p:sp>
    </p:spTree>
    <p:extLst>
      <p:ext uri="{BB962C8B-B14F-4D97-AF65-F5344CB8AC3E}">
        <p14:creationId xmlns:p14="http://schemas.microsoft.com/office/powerpoint/2010/main" val="436291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8956E-33D0-482F-ADE4-83F04767AA57}"/>
              </a:ext>
            </a:extLst>
          </p:cNvPr>
          <p:cNvSpPr>
            <a:spLocks noGrp="1"/>
          </p:cNvSpPr>
          <p:nvPr>
            <p:ph type="title"/>
          </p:nvPr>
        </p:nvSpPr>
        <p:spPr/>
        <p:txBody>
          <a:bodyPr/>
          <a:lstStyle/>
          <a:p>
            <a:r>
              <a:rPr lang="en-US" dirty="0"/>
              <a:t>Class 1 Price Mover</a:t>
            </a:r>
          </a:p>
        </p:txBody>
      </p:sp>
      <p:sp>
        <p:nvSpPr>
          <p:cNvPr id="3" name="Content Placeholder 2">
            <a:extLst>
              <a:ext uri="{FF2B5EF4-FFF2-40B4-BE49-F238E27FC236}">
                <a16:creationId xmlns:a16="http://schemas.microsoft.com/office/drawing/2014/main" id="{6A73109F-102E-4D11-8F10-23A8EA6CEFBC}"/>
              </a:ext>
            </a:extLst>
          </p:cNvPr>
          <p:cNvSpPr>
            <a:spLocks noGrp="1"/>
          </p:cNvSpPr>
          <p:nvPr>
            <p:ph idx="1"/>
          </p:nvPr>
        </p:nvSpPr>
        <p:spPr>
          <a:xfrm>
            <a:off x="606424" y="1769890"/>
            <a:ext cx="10949877" cy="4369653"/>
          </a:xfrm>
        </p:spPr>
        <p:txBody>
          <a:bodyPr>
            <a:normAutofit lnSpcReduction="10000"/>
          </a:bodyPr>
          <a:lstStyle/>
          <a:p>
            <a:pPr>
              <a:lnSpc>
                <a:spcPct val="110000"/>
              </a:lnSpc>
            </a:pPr>
            <a:r>
              <a:rPr lang="en-US" dirty="0"/>
              <a:t>USDA must change Class I mover pricing formula for skim milk in Federal Milk Marketing Orders from the previous higher of the Class III or Class IV (advanced) skim milk prices to the average of the Class III or Class IV (advanced) skim milk prices, plus $0.74/cwt </a:t>
            </a:r>
          </a:p>
          <a:p>
            <a:pPr lvl="1">
              <a:lnSpc>
                <a:spcPct val="110000"/>
              </a:lnSpc>
            </a:pPr>
            <a:r>
              <a:rPr lang="en-US" dirty="0"/>
              <a:t>This will provide fluid processors and other milk marketers a better means to hedge Class I price risk using dairy futures markets</a:t>
            </a:r>
          </a:p>
          <a:p>
            <a:pPr lvl="1">
              <a:lnSpc>
                <a:spcPct val="110000"/>
              </a:lnSpc>
            </a:pPr>
            <a:r>
              <a:rPr lang="en-US" dirty="0"/>
              <a:t>Between August 2017 and December 2018, this change would have resulted in an average $0.25-per-cwt. higher Class I mover than the previous “higher of” mover</a:t>
            </a:r>
          </a:p>
        </p:txBody>
      </p:sp>
    </p:spTree>
    <p:extLst>
      <p:ext uri="{BB962C8B-B14F-4D97-AF65-F5344CB8AC3E}">
        <p14:creationId xmlns:p14="http://schemas.microsoft.com/office/powerpoint/2010/main" val="3602934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9B52F-D8F7-4C75-8E6D-53F3C44FA825}"/>
              </a:ext>
            </a:extLst>
          </p:cNvPr>
          <p:cNvSpPr>
            <a:spLocks noGrp="1"/>
          </p:cNvSpPr>
          <p:nvPr>
            <p:ph type="title"/>
          </p:nvPr>
        </p:nvSpPr>
        <p:spPr>
          <a:xfrm>
            <a:off x="606424" y="341853"/>
            <a:ext cx="10949877" cy="593096"/>
          </a:xfrm>
        </p:spPr>
        <p:txBody>
          <a:bodyPr>
            <a:normAutofit fontScale="90000"/>
          </a:bodyPr>
          <a:lstStyle/>
          <a:p>
            <a:r>
              <a:rPr lang="en-US" dirty="0"/>
              <a:t>Minnesota Milk</a:t>
            </a:r>
          </a:p>
        </p:txBody>
      </p:sp>
      <p:pic>
        <p:nvPicPr>
          <p:cNvPr id="5" name="Content Placeholder 4" descr="A group of people sitting at a table&#10;&#10;Description generated with very high confidence">
            <a:extLst>
              <a:ext uri="{FF2B5EF4-FFF2-40B4-BE49-F238E27FC236}">
                <a16:creationId xmlns:a16="http://schemas.microsoft.com/office/drawing/2014/main" id="{D75B639D-0FB4-4C4C-8772-E9A00B8A3D4E}"/>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314546" y="1773069"/>
            <a:ext cx="3283032" cy="2346285"/>
          </a:xfrm>
        </p:spPr>
      </p:pic>
      <p:pic>
        <p:nvPicPr>
          <p:cNvPr id="7" name="Picture 6" descr="A group of people in a room&#10;&#10;Description generated with very high confidence">
            <a:extLst>
              <a:ext uri="{FF2B5EF4-FFF2-40B4-BE49-F238E27FC236}">
                <a16:creationId xmlns:a16="http://schemas.microsoft.com/office/drawing/2014/main" id="{FE2063F6-0622-41F5-9BD0-B47F8BC59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546" y="4241866"/>
            <a:ext cx="3277885" cy="2458414"/>
          </a:xfrm>
          <a:prstGeom prst="rect">
            <a:avLst/>
          </a:prstGeom>
        </p:spPr>
      </p:pic>
      <p:pic>
        <p:nvPicPr>
          <p:cNvPr id="9" name="Picture 8" descr="A group of people posing for a photo&#10;&#10;Description generated with very high confidence">
            <a:extLst>
              <a:ext uri="{FF2B5EF4-FFF2-40B4-BE49-F238E27FC236}">
                <a16:creationId xmlns:a16="http://schemas.microsoft.com/office/drawing/2014/main" id="{50F692C5-DEA0-46F4-8EE7-B3CE662FA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6881" y="1773069"/>
            <a:ext cx="3458489" cy="2344738"/>
          </a:xfrm>
          <a:prstGeom prst="rect">
            <a:avLst/>
          </a:prstGeom>
        </p:spPr>
      </p:pic>
      <p:pic>
        <p:nvPicPr>
          <p:cNvPr id="11" name="Picture 10" descr="A red and black truck sitting on the ground&#10;&#10;Description generated with high confidence">
            <a:extLst>
              <a:ext uri="{FF2B5EF4-FFF2-40B4-BE49-F238E27FC236}">
                <a16:creationId xmlns:a16="http://schemas.microsoft.com/office/drawing/2014/main" id="{E8DF6E51-FD18-437F-B2EC-B5344C6517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365447" y="4244514"/>
            <a:ext cx="3461103" cy="2458414"/>
          </a:xfrm>
          <a:prstGeom prst="rect">
            <a:avLst/>
          </a:prstGeom>
        </p:spPr>
      </p:pic>
      <p:sp>
        <p:nvSpPr>
          <p:cNvPr id="12" name="Title 1">
            <a:extLst>
              <a:ext uri="{FF2B5EF4-FFF2-40B4-BE49-F238E27FC236}">
                <a16:creationId xmlns:a16="http://schemas.microsoft.com/office/drawing/2014/main" id="{E8B1710B-606E-4604-8994-8FF43E8DE426}"/>
              </a:ext>
            </a:extLst>
          </p:cNvPr>
          <p:cNvSpPr txBox="1">
            <a:spLocks/>
          </p:cNvSpPr>
          <p:nvPr/>
        </p:nvSpPr>
        <p:spPr>
          <a:xfrm>
            <a:off x="-3521451" y="1000236"/>
            <a:ext cx="10949877" cy="593096"/>
          </a:xfrm>
          <a:prstGeom prst="rect">
            <a:avLst/>
          </a:prstGeom>
        </p:spPr>
        <p:txBody>
          <a:bodyPr vert="horz" lIns="91440" tIns="45720" rIns="91440" bIns="45720" rtlCol="0" anchor="ctr">
            <a:normAutofit fontScale="90000" lnSpcReduction="10000"/>
          </a:bodyPr>
          <a:lstStyle>
            <a:lvl1pPr algn="ctr" defTabSz="914400" rtl="0" eaLnBrk="1" latinLnBrk="0" hangingPunct="1">
              <a:lnSpc>
                <a:spcPct val="90000"/>
              </a:lnSpc>
              <a:spcBef>
                <a:spcPct val="0"/>
              </a:spcBef>
              <a:buNone/>
              <a:defRPr sz="4400" kern="1200">
                <a:solidFill>
                  <a:schemeClr val="accent5">
                    <a:lumMod val="75000"/>
                  </a:schemeClr>
                </a:solidFill>
                <a:latin typeface="+mj-lt"/>
                <a:ea typeface="+mj-ea"/>
                <a:cs typeface="+mj-cs"/>
              </a:defRPr>
            </a:lvl1pPr>
          </a:lstStyle>
          <a:p>
            <a:r>
              <a:rPr lang="en-US" dirty="0"/>
              <a:t>Policy</a:t>
            </a:r>
          </a:p>
        </p:txBody>
      </p:sp>
      <p:sp>
        <p:nvSpPr>
          <p:cNvPr id="13" name="Title 1">
            <a:extLst>
              <a:ext uri="{FF2B5EF4-FFF2-40B4-BE49-F238E27FC236}">
                <a16:creationId xmlns:a16="http://schemas.microsoft.com/office/drawing/2014/main" id="{7E2C452E-D0C2-44F4-A3B1-CBDB2C08EAB4}"/>
              </a:ext>
            </a:extLst>
          </p:cNvPr>
          <p:cNvSpPr txBox="1">
            <a:spLocks/>
          </p:cNvSpPr>
          <p:nvPr/>
        </p:nvSpPr>
        <p:spPr>
          <a:xfrm>
            <a:off x="619752" y="1025648"/>
            <a:ext cx="10949877" cy="593096"/>
          </a:xfrm>
          <a:prstGeom prst="rect">
            <a:avLst/>
          </a:prstGeom>
        </p:spPr>
        <p:txBody>
          <a:bodyPr vert="horz" lIns="91440" tIns="45720" rIns="91440" bIns="45720" rtlCol="0" anchor="ctr">
            <a:normAutofit fontScale="90000" lnSpcReduction="10000"/>
          </a:bodyPr>
          <a:lstStyle>
            <a:lvl1pPr algn="ctr" defTabSz="914400" rtl="0" eaLnBrk="1" latinLnBrk="0" hangingPunct="1">
              <a:lnSpc>
                <a:spcPct val="90000"/>
              </a:lnSpc>
              <a:spcBef>
                <a:spcPct val="0"/>
              </a:spcBef>
              <a:buNone/>
              <a:defRPr sz="4400" kern="1200">
                <a:solidFill>
                  <a:schemeClr val="accent5">
                    <a:lumMod val="75000"/>
                  </a:schemeClr>
                </a:solidFill>
                <a:latin typeface="+mj-lt"/>
                <a:ea typeface="+mj-ea"/>
                <a:cs typeface="+mj-cs"/>
              </a:defRPr>
            </a:lvl1pPr>
          </a:lstStyle>
          <a:p>
            <a:r>
              <a:rPr lang="en-US" dirty="0"/>
              <a:t>Membership</a:t>
            </a:r>
          </a:p>
        </p:txBody>
      </p:sp>
      <p:sp>
        <p:nvSpPr>
          <p:cNvPr id="14" name="Title 1">
            <a:extLst>
              <a:ext uri="{FF2B5EF4-FFF2-40B4-BE49-F238E27FC236}">
                <a16:creationId xmlns:a16="http://schemas.microsoft.com/office/drawing/2014/main" id="{B4EFFA41-5E76-4B5A-8E68-CB2DE4B3FE02}"/>
              </a:ext>
            </a:extLst>
          </p:cNvPr>
          <p:cNvSpPr txBox="1">
            <a:spLocks/>
          </p:cNvSpPr>
          <p:nvPr/>
        </p:nvSpPr>
        <p:spPr>
          <a:xfrm>
            <a:off x="4712174" y="1106255"/>
            <a:ext cx="10949877" cy="593096"/>
          </a:xfrm>
          <a:prstGeom prst="rect">
            <a:avLst/>
          </a:prstGeom>
        </p:spPr>
        <p:txBody>
          <a:bodyPr vert="horz" lIns="91440" tIns="45720" rIns="91440" bIns="45720" rtlCol="0" anchor="ctr">
            <a:normAutofit fontScale="52500" lnSpcReduction="20000"/>
          </a:bodyPr>
          <a:lstStyle>
            <a:lvl1pPr algn="ctr" defTabSz="914400" rtl="0" eaLnBrk="1" latinLnBrk="0" hangingPunct="1">
              <a:lnSpc>
                <a:spcPct val="90000"/>
              </a:lnSpc>
              <a:spcBef>
                <a:spcPct val="0"/>
              </a:spcBef>
              <a:buNone/>
              <a:defRPr sz="4400" kern="1200">
                <a:solidFill>
                  <a:schemeClr val="accent5">
                    <a:lumMod val="75000"/>
                  </a:schemeClr>
                </a:solidFill>
                <a:latin typeface="+mj-lt"/>
                <a:ea typeface="+mj-ea"/>
                <a:cs typeface="+mj-cs"/>
              </a:defRPr>
            </a:lvl1pPr>
          </a:lstStyle>
          <a:p>
            <a:r>
              <a:rPr lang="en-US" dirty="0"/>
              <a:t>Education/</a:t>
            </a:r>
          </a:p>
          <a:p>
            <a:r>
              <a:rPr lang="en-US" dirty="0"/>
              <a:t>Events</a:t>
            </a:r>
          </a:p>
        </p:txBody>
      </p:sp>
      <p:pic>
        <p:nvPicPr>
          <p:cNvPr id="18" name="Picture 17" descr="A group of people on a boat in the water&#10;&#10;Description generated with very high confidence">
            <a:extLst>
              <a:ext uri="{FF2B5EF4-FFF2-40B4-BE49-F238E27FC236}">
                <a16:creationId xmlns:a16="http://schemas.microsoft.com/office/drawing/2014/main" id="{2416B45F-66C6-4CE7-910A-7F9CFBC2EB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6520" y="1805370"/>
            <a:ext cx="3141186" cy="2355889"/>
          </a:xfrm>
          <a:prstGeom prst="rect">
            <a:avLst/>
          </a:prstGeom>
        </p:spPr>
      </p:pic>
      <p:pic>
        <p:nvPicPr>
          <p:cNvPr id="20" name="Picture 19" descr="A group of people standing in front of a crowd&#10;&#10;Description generated with very high confidence">
            <a:extLst>
              <a:ext uri="{FF2B5EF4-FFF2-40B4-BE49-F238E27FC236}">
                <a16:creationId xmlns:a16="http://schemas.microsoft.com/office/drawing/2014/main" id="{0A80BDFA-E23D-4867-AB04-5E58F6A4432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616520" y="4241866"/>
            <a:ext cx="3218124" cy="2458414"/>
          </a:xfrm>
          <a:prstGeom prst="rect">
            <a:avLst/>
          </a:prstGeom>
        </p:spPr>
      </p:pic>
    </p:spTree>
    <p:extLst>
      <p:ext uri="{BB962C8B-B14F-4D97-AF65-F5344CB8AC3E}">
        <p14:creationId xmlns:p14="http://schemas.microsoft.com/office/powerpoint/2010/main" val="1206678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9283D-9361-4256-9A87-729E61FE78A7}"/>
              </a:ext>
            </a:extLst>
          </p:cNvPr>
          <p:cNvSpPr>
            <a:spLocks noGrp="1"/>
          </p:cNvSpPr>
          <p:nvPr>
            <p:ph type="title"/>
          </p:nvPr>
        </p:nvSpPr>
        <p:spPr/>
        <p:txBody>
          <a:bodyPr/>
          <a:lstStyle/>
          <a:p>
            <a:r>
              <a:rPr lang="en-US" dirty="0"/>
              <a:t>What’s Next?</a:t>
            </a:r>
          </a:p>
        </p:txBody>
      </p:sp>
      <p:sp>
        <p:nvSpPr>
          <p:cNvPr id="3" name="Content Placeholder 2">
            <a:extLst>
              <a:ext uri="{FF2B5EF4-FFF2-40B4-BE49-F238E27FC236}">
                <a16:creationId xmlns:a16="http://schemas.microsoft.com/office/drawing/2014/main" id="{B6DC6B3C-EC6E-4DBE-BBA4-E0F50A3B51F3}"/>
              </a:ext>
            </a:extLst>
          </p:cNvPr>
          <p:cNvSpPr>
            <a:spLocks noGrp="1"/>
          </p:cNvSpPr>
          <p:nvPr>
            <p:ph idx="1"/>
          </p:nvPr>
        </p:nvSpPr>
        <p:spPr/>
        <p:txBody>
          <a:bodyPr>
            <a:normAutofit lnSpcReduction="10000"/>
          </a:bodyPr>
          <a:lstStyle/>
          <a:p>
            <a:pPr>
              <a:lnSpc>
                <a:spcPct val="100000"/>
              </a:lnSpc>
            </a:pPr>
            <a:r>
              <a:rPr lang="en-US" dirty="0"/>
              <a:t>NMPF and state trade associations like Minnesota Milk will work closely with USDA to implement new program changes as expeditiously as possible</a:t>
            </a:r>
          </a:p>
          <a:p>
            <a:pPr>
              <a:lnSpc>
                <a:spcPct val="100000"/>
              </a:lnSpc>
            </a:pPr>
            <a:r>
              <a:rPr lang="en-US" dirty="0"/>
              <a:t>NMPF and state trade associations will provide additional information about DMC program as USDA begins taking Congress’ farm bill language and implementing the DMC program.</a:t>
            </a:r>
          </a:p>
          <a:p>
            <a:pPr>
              <a:lnSpc>
                <a:spcPct val="100000"/>
              </a:lnSpc>
            </a:pPr>
            <a:r>
              <a:rPr lang="en-US" dirty="0"/>
              <a:t>New rates and coverage </a:t>
            </a:r>
            <a:r>
              <a:rPr lang="en-US" b="1" dirty="0"/>
              <a:t>will be effective Jan. 1, 2019.</a:t>
            </a:r>
          </a:p>
          <a:p>
            <a:pPr lvl="1">
              <a:lnSpc>
                <a:spcPct val="100000"/>
              </a:lnSpc>
            </a:pPr>
            <a:r>
              <a:rPr lang="en-US" dirty="0"/>
              <a:t>Once producers sign up, their coverage will be retroactive to the beginning of 2019</a:t>
            </a:r>
          </a:p>
        </p:txBody>
      </p:sp>
    </p:spTree>
    <p:extLst>
      <p:ext uri="{BB962C8B-B14F-4D97-AF65-F5344CB8AC3E}">
        <p14:creationId xmlns:p14="http://schemas.microsoft.com/office/powerpoint/2010/main" val="1310133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4474-931B-4689-BDC8-A3114C3F87A8}"/>
              </a:ext>
            </a:extLst>
          </p:cNvPr>
          <p:cNvSpPr>
            <a:spLocks noGrp="1"/>
          </p:cNvSpPr>
          <p:nvPr>
            <p:ph type="title"/>
          </p:nvPr>
        </p:nvSpPr>
        <p:spPr/>
        <p:txBody>
          <a:bodyPr/>
          <a:lstStyle/>
          <a:p>
            <a:r>
              <a:rPr lang="en-US" dirty="0"/>
              <a:t>Milk Pricing through FMMOs</a:t>
            </a:r>
          </a:p>
        </p:txBody>
      </p:sp>
      <p:sp>
        <p:nvSpPr>
          <p:cNvPr id="3" name="Content Placeholder 2">
            <a:extLst>
              <a:ext uri="{FF2B5EF4-FFF2-40B4-BE49-F238E27FC236}">
                <a16:creationId xmlns:a16="http://schemas.microsoft.com/office/drawing/2014/main" id="{6F060912-BD3F-4186-91A5-3132673E9045}"/>
              </a:ext>
            </a:extLst>
          </p:cNvPr>
          <p:cNvSpPr>
            <a:spLocks noGrp="1"/>
          </p:cNvSpPr>
          <p:nvPr>
            <p:ph idx="1"/>
          </p:nvPr>
        </p:nvSpPr>
        <p:spPr/>
        <p:txBody>
          <a:bodyPr/>
          <a:lstStyle/>
          <a:p>
            <a:r>
              <a:rPr lang="en-US" dirty="0"/>
              <a:t>Four classes</a:t>
            </a:r>
          </a:p>
          <a:p>
            <a:r>
              <a:rPr lang="en-US" dirty="0"/>
              <a:t>Advanced price (estimate) plus formulas (real) provide milk checks</a:t>
            </a:r>
          </a:p>
          <a:p>
            <a:r>
              <a:rPr lang="en-US" dirty="0"/>
              <a:t>Producers are paid minimum 2x/month</a:t>
            </a:r>
          </a:p>
          <a:p>
            <a:r>
              <a:rPr lang="en-US" dirty="0"/>
              <a:t>Cooperatives do not need to pay minimum (but often do to compete)</a:t>
            </a:r>
          </a:p>
        </p:txBody>
      </p:sp>
    </p:spTree>
    <p:extLst>
      <p:ext uri="{BB962C8B-B14F-4D97-AF65-F5344CB8AC3E}">
        <p14:creationId xmlns:p14="http://schemas.microsoft.com/office/powerpoint/2010/main" val="23332873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9AA0D-2F8A-4E19-9D19-318FC065EA4F}"/>
              </a:ext>
            </a:extLst>
          </p:cNvPr>
          <p:cNvSpPr>
            <a:spLocks noGrp="1"/>
          </p:cNvSpPr>
          <p:nvPr>
            <p:ph type="title"/>
          </p:nvPr>
        </p:nvSpPr>
        <p:spPr/>
        <p:txBody>
          <a:bodyPr/>
          <a:lstStyle/>
          <a:p>
            <a:r>
              <a:rPr lang="en-US" dirty="0"/>
              <a:t>Milk Pricing: Class I - fluid</a:t>
            </a:r>
          </a:p>
        </p:txBody>
      </p:sp>
      <p:sp>
        <p:nvSpPr>
          <p:cNvPr id="3" name="Content Placeholder 2">
            <a:extLst>
              <a:ext uri="{FF2B5EF4-FFF2-40B4-BE49-F238E27FC236}">
                <a16:creationId xmlns:a16="http://schemas.microsoft.com/office/drawing/2014/main" id="{62A9EB70-A1B9-4D97-A8CF-970FF572F863}"/>
              </a:ext>
            </a:extLst>
          </p:cNvPr>
          <p:cNvSpPr>
            <a:spLocks noGrp="1"/>
          </p:cNvSpPr>
          <p:nvPr>
            <p:ph idx="1"/>
          </p:nvPr>
        </p:nvSpPr>
        <p:spPr/>
        <p:txBody>
          <a:bodyPr/>
          <a:lstStyle/>
          <a:p>
            <a:r>
              <a:rPr lang="en-US" b="1" dirty="0"/>
              <a:t>Class I Price = (Class I skim milk price x 0.965) + (Class I butterfat price x 3.5)</a:t>
            </a:r>
          </a:p>
          <a:p>
            <a:r>
              <a:rPr lang="en-US" dirty="0"/>
              <a:t>Class I Skim Milk Price = Higher of advanced Class III or IV skim milk pricing factors + applicable Class I differential</a:t>
            </a:r>
          </a:p>
          <a:p>
            <a:r>
              <a:rPr lang="en-US" dirty="0"/>
              <a:t>Class I Butterfat Price = Advanced butterfat pricing factor + (applicable Class I differential ÷ 100)</a:t>
            </a:r>
          </a:p>
          <a:p>
            <a:r>
              <a:rPr lang="en-US" dirty="0"/>
              <a:t>Advanced pricing factors are computed using applicable price formulas, except that product price averages are for two weeks.</a:t>
            </a:r>
          </a:p>
        </p:txBody>
      </p:sp>
    </p:spTree>
    <p:extLst>
      <p:ext uri="{BB962C8B-B14F-4D97-AF65-F5344CB8AC3E}">
        <p14:creationId xmlns:p14="http://schemas.microsoft.com/office/powerpoint/2010/main" val="8200724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9AA0D-2F8A-4E19-9D19-318FC065EA4F}"/>
              </a:ext>
            </a:extLst>
          </p:cNvPr>
          <p:cNvSpPr>
            <a:spLocks noGrp="1"/>
          </p:cNvSpPr>
          <p:nvPr>
            <p:ph type="title"/>
          </p:nvPr>
        </p:nvSpPr>
        <p:spPr/>
        <p:txBody>
          <a:bodyPr/>
          <a:lstStyle/>
          <a:p>
            <a:r>
              <a:rPr lang="en-US" dirty="0"/>
              <a:t>Milk Pricing: Class II – </a:t>
            </a:r>
            <a:br>
              <a:rPr lang="en-US" dirty="0"/>
            </a:br>
            <a:r>
              <a:rPr lang="en-US" dirty="0"/>
              <a:t>yogurt/cream cheese</a:t>
            </a:r>
          </a:p>
        </p:txBody>
      </p:sp>
      <p:sp>
        <p:nvSpPr>
          <p:cNvPr id="3" name="Content Placeholder 2">
            <a:extLst>
              <a:ext uri="{FF2B5EF4-FFF2-40B4-BE49-F238E27FC236}">
                <a16:creationId xmlns:a16="http://schemas.microsoft.com/office/drawing/2014/main" id="{62A9EB70-A1B9-4D97-A8CF-970FF572F863}"/>
              </a:ext>
            </a:extLst>
          </p:cNvPr>
          <p:cNvSpPr>
            <a:spLocks noGrp="1"/>
          </p:cNvSpPr>
          <p:nvPr>
            <p:ph idx="1"/>
          </p:nvPr>
        </p:nvSpPr>
        <p:spPr/>
        <p:txBody>
          <a:bodyPr/>
          <a:lstStyle/>
          <a:p>
            <a:r>
              <a:rPr lang="en-US" b="1" dirty="0"/>
              <a:t>Class II Price = (Class II skim milk price × 0.965) + (Class II butterfat price × 3.5) </a:t>
            </a:r>
          </a:p>
          <a:p>
            <a:r>
              <a:rPr lang="en-US" dirty="0"/>
              <a:t>Class II Skim Milk Price = Advanced Class IV skim milk pricing factor + $0.70 </a:t>
            </a:r>
          </a:p>
          <a:p>
            <a:r>
              <a:rPr lang="en-US" dirty="0"/>
              <a:t>Class II Butterfat Price = Butterfat price + $0.007 </a:t>
            </a:r>
          </a:p>
          <a:p>
            <a:r>
              <a:rPr lang="en-US" dirty="0"/>
              <a:t>Class II Nonfat Solids Price = Class II skim milk price ÷ 9</a:t>
            </a:r>
          </a:p>
        </p:txBody>
      </p:sp>
    </p:spTree>
    <p:extLst>
      <p:ext uri="{BB962C8B-B14F-4D97-AF65-F5344CB8AC3E}">
        <p14:creationId xmlns:p14="http://schemas.microsoft.com/office/powerpoint/2010/main" val="1805455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9AA0D-2F8A-4E19-9D19-318FC065EA4F}"/>
              </a:ext>
            </a:extLst>
          </p:cNvPr>
          <p:cNvSpPr>
            <a:spLocks noGrp="1"/>
          </p:cNvSpPr>
          <p:nvPr>
            <p:ph type="title"/>
          </p:nvPr>
        </p:nvSpPr>
        <p:spPr/>
        <p:txBody>
          <a:bodyPr/>
          <a:lstStyle/>
          <a:p>
            <a:r>
              <a:rPr lang="en-US" dirty="0"/>
              <a:t>Milk Pricing: Class III - cheese </a:t>
            </a:r>
          </a:p>
        </p:txBody>
      </p:sp>
      <p:sp>
        <p:nvSpPr>
          <p:cNvPr id="3" name="Content Placeholder 2">
            <a:extLst>
              <a:ext uri="{FF2B5EF4-FFF2-40B4-BE49-F238E27FC236}">
                <a16:creationId xmlns:a16="http://schemas.microsoft.com/office/drawing/2014/main" id="{62A9EB70-A1B9-4D97-A8CF-970FF572F863}"/>
              </a:ext>
            </a:extLst>
          </p:cNvPr>
          <p:cNvSpPr>
            <a:spLocks noGrp="1"/>
          </p:cNvSpPr>
          <p:nvPr>
            <p:ph idx="1"/>
          </p:nvPr>
        </p:nvSpPr>
        <p:spPr/>
        <p:txBody>
          <a:bodyPr/>
          <a:lstStyle/>
          <a:p>
            <a:r>
              <a:rPr lang="en-US" b="1" dirty="0"/>
              <a:t>Class III Price = (Class III skim milk price × 0.965) + (Butterfat price × 3.5) </a:t>
            </a:r>
          </a:p>
          <a:p>
            <a:r>
              <a:rPr lang="en-US" dirty="0"/>
              <a:t>Class III Skim Milk Price = (Protein price × 3.1) + (Other solids price × 5.9) </a:t>
            </a:r>
          </a:p>
          <a:p>
            <a:r>
              <a:rPr lang="en-US" dirty="0"/>
              <a:t>Protein Price = ((Cheese price – 0.2003) × 1.383) + ((((Cheese price – 0.2003) × 1.572) – Butterfat price × 0.9) × 1.17) </a:t>
            </a:r>
          </a:p>
          <a:p>
            <a:r>
              <a:rPr lang="en-US" dirty="0"/>
              <a:t>Other Solids Price = (Dry whey price – 0.1991) × 1.03 </a:t>
            </a:r>
          </a:p>
          <a:p>
            <a:r>
              <a:rPr lang="en-US" dirty="0"/>
              <a:t>Butterfat Price = (Butter price – 0.1715) × 1.211</a:t>
            </a:r>
          </a:p>
        </p:txBody>
      </p:sp>
    </p:spTree>
    <p:extLst>
      <p:ext uri="{BB962C8B-B14F-4D97-AF65-F5344CB8AC3E}">
        <p14:creationId xmlns:p14="http://schemas.microsoft.com/office/powerpoint/2010/main" val="12191240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9AA0D-2F8A-4E19-9D19-318FC065EA4F}"/>
              </a:ext>
            </a:extLst>
          </p:cNvPr>
          <p:cNvSpPr>
            <a:spLocks noGrp="1"/>
          </p:cNvSpPr>
          <p:nvPr>
            <p:ph type="title"/>
          </p:nvPr>
        </p:nvSpPr>
        <p:spPr/>
        <p:txBody>
          <a:bodyPr/>
          <a:lstStyle/>
          <a:p>
            <a:r>
              <a:rPr lang="en-US" dirty="0"/>
              <a:t>Milk Pricing: Class IV – powder/butter</a:t>
            </a:r>
          </a:p>
        </p:txBody>
      </p:sp>
      <p:sp>
        <p:nvSpPr>
          <p:cNvPr id="3" name="Content Placeholder 2">
            <a:extLst>
              <a:ext uri="{FF2B5EF4-FFF2-40B4-BE49-F238E27FC236}">
                <a16:creationId xmlns:a16="http://schemas.microsoft.com/office/drawing/2014/main" id="{62A9EB70-A1B9-4D97-A8CF-970FF572F863}"/>
              </a:ext>
            </a:extLst>
          </p:cNvPr>
          <p:cNvSpPr>
            <a:spLocks noGrp="1"/>
          </p:cNvSpPr>
          <p:nvPr>
            <p:ph idx="1"/>
          </p:nvPr>
        </p:nvSpPr>
        <p:spPr/>
        <p:txBody>
          <a:bodyPr/>
          <a:lstStyle/>
          <a:p>
            <a:r>
              <a:rPr lang="en-US" b="1" dirty="0"/>
              <a:t>Class IV Price = (Class IV skim milk price × 0.965) + (Butterfat price × 3.5) </a:t>
            </a:r>
            <a:endParaRPr lang="en-US" dirty="0"/>
          </a:p>
          <a:p>
            <a:r>
              <a:rPr lang="en-US" dirty="0"/>
              <a:t>Class IV Skim Milk Price = Nonfat solids price × 9</a:t>
            </a:r>
          </a:p>
          <a:p>
            <a:r>
              <a:rPr lang="en-US" dirty="0"/>
              <a:t>Nonfat Solids Price = (Nonfat dry milk price – 0.1678) × 0.99</a:t>
            </a:r>
          </a:p>
          <a:p>
            <a:r>
              <a:rPr lang="en-US" dirty="0"/>
              <a:t>Butterfat Price = (Butter price – 0.1715) × 1.211</a:t>
            </a:r>
          </a:p>
        </p:txBody>
      </p:sp>
    </p:spTree>
    <p:extLst>
      <p:ext uri="{BB962C8B-B14F-4D97-AF65-F5344CB8AC3E}">
        <p14:creationId xmlns:p14="http://schemas.microsoft.com/office/powerpoint/2010/main" val="34985995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9AA0D-2F8A-4E19-9D19-318FC065EA4F}"/>
              </a:ext>
            </a:extLst>
          </p:cNvPr>
          <p:cNvSpPr>
            <a:spLocks noGrp="1"/>
          </p:cNvSpPr>
          <p:nvPr>
            <p:ph type="title"/>
          </p:nvPr>
        </p:nvSpPr>
        <p:spPr/>
        <p:txBody>
          <a:bodyPr/>
          <a:lstStyle/>
          <a:p>
            <a:r>
              <a:rPr lang="en-US" dirty="0"/>
              <a:t>Somatic Cell Adjustment Rate</a:t>
            </a:r>
          </a:p>
        </p:txBody>
      </p:sp>
      <p:sp>
        <p:nvSpPr>
          <p:cNvPr id="3" name="Content Placeholder 2">
            <a:extLst>
              <a:ext uri="{FF2B5EF4-FFF2-40B4-BE49-F238E27FC236}">
                <a16:creationId xmlns:a16="http://schemas.microsoft.com/office/drawing/2014/main" id="{62A9EB70-A1B9-4D97-A8CF-970FF572F863}"/>
              </a:ext>
            </a:extLst>
          </p:cNvPr>
          <p:cNvSpPr>
            <a:spLocks noGrp="1"/>
          </p:cNvSpPr>
          <p:nvPr>
            <p:ph idx="1"/>
          </p:nvPr>
        </p:nvSpPr>
        <p:spPr/>
        <p:txBody>
          <a:bodyPr/>
          <a:lstStyle/>
          <a:p>
            <a:r>
              <a:rPr lang="en-US" b="1" dirty="0"/>
              <a:t>Somatic Cell Adjustment Rate = Cheese price × 0.0005 rounded to the fifth decimal place. Rate is per 1,000 somatic cell count difference from 350,000.</a:t>
            </a:r>
          </a:p>
        </p:txBody>
      </p:sp>
    </p:spTree>
    <p:extLst>
      <p:ext uri="{BB962C8B-B14F-4D97-AF65-F5344CB8AC3E}">
        <p14:creationId xmlns:p14="http://schemas.microsoft.com/office/powerpoint/2010/main" val="2609529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D356B-E66A-44C8-8BC8-6277914A45F7}"/>
              </a:ext>
            </a:extLst>
          </p:cNvPr>
          <p:cNvSpPr>
            <a:spLocks noGrp="1"/>
          </p:cNvSpPr>
          <p:nvPr>
            <p:ph type="title"/>
          </p:nvPr>
        </p:nvSpPr>
        <p:spPr/>
        <p:txBody>
          <a:bodyPr/>
          <a:lstStyle/>
          <a:p>
            <a:r>
              <a:rPr lang="en-US" dirty="0"/>
              <a:t>Minnesota Milk 2019 House Ag Update</a:t>
            </a:r>
          </a:p>
        </p:txBody>
      </p:sp>
      <p:pic>
        <p:nvPicPr>
          <p:cNvPr id="7" name="Content Placeholder 6">
            <a:extLst>
              <a:ext uri="{FF2B5EF4-FFF2-40B4-BE49-F238E27FC236}">
                <a16:creationId xmlns:a16="http://schemas.microsoft.com/office/drawing/2014/main" id="{71631D09-BB10-4A17-9B45-1933A51F0B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929" y="2001951"/>
            <a:ext cx="11784142" cy="5513970"/>
          </a:xfrm>
        </p:spPr>
      </p:pic>
    </p:spTree>
    <p:extLst>
      <p:ext uri="{BB962C8B-B14F-4D97-AF65-F5344CB8AC3E}">
        <p14:creationId xmlns:p14="http://schemas.microsoft.com/office/powerpoint/2010/main" val="1006373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9AA0D-2F8A-4E19-9D19-318FC065EA4F}"/>
              </a:ext>
            </a:extLst>
          </p:cNvPr>
          <p:cNvSpPr>
            <a:spLocks noGrp="1"/>
          </p:cNvSpPr>
          <p:nvPr>
            <p:ph type="title"/>
          </p:nvPr>
        </p:nvSpPr>
        <p:spPr/>
        <p:txBody>
          <a:bodyPr/>
          <a:lstStyle/>
          <a:p>
            <a:r>
              <a:rPr lang="en-US" dirty="0"/>
              <a:t>Milk Pricing</a:t>
            </a:r>
          </a:p>
        </p:txBody>
      </p:sp>
      <p:sp>
        <p:nvSpPr>
          <p:cNvPr id="3" name="Content Placeholder 2">
            <a:extLst>
              <a:ext uri="{FF2B5EF4-FFF2-40B4-BE49-F238E27FC236}">
                <a16:creationId xmlns:a16="http://schemas.microsoft.com/office/drawing/2014/main" id="{62A9EB70-A1B9-4D97-A8CF-970FF572F863}"/>
              </a:ext>
            </a:extLst>
          </p:cNvPr>
          <p:cNvSpPr>
            <a:spLocks noGrp="1"/>
          </p:cNvSpPr>
          <p:nvPr>
            <p:ph idx="1"/>
          </p:nvPr>
        </p:nvSpPr>
        <p:spPr>
          <a:xfrm>
            <a:off x="606424" y="1769890"/>
            <a:ext cx="10949877" cy="4871542"/>
          </a:xfrm>
        </p:spPr>
        <p:txBody>
          <a:bodyPr>
            <a:normAutofit/>
          </a:bodyPr>
          <a:lstStyle/>
          <a:p>
            <a:r>
              <a:rPr lang="en-US" dirty="0"/>
              <a:t>Class I Price = (Class I skim milk price x 0.965) + (Class I butterfat price x 3.5)</a:t>
            </a:r>
          </a:p>
          <a:p>
            <a:r>
              <a:rPr lang="en-US" dirty="0"/>
              <a:t>Class II Price = (Class II skim milk price × 0.965) + (Class II butterfat price × 3.5) </a:t>
            </a:r>
          </a:p>
          <a:p>
            <a:r>
              <a:rPr lang="en-US" dirty="0"/>
              <a:t>Class III Price = (Class III skim milk price × 0.965) + (Butterfat price × 3.5) </a:t>
            </a:r>
          </a:p>
          <a:p>
            <a:r>
              <a:rPr lang="en-US" dirty="0"/>
              <a:t>Class IV Price = (Class IV skim milk price × 0.965) + (Butterfat price × 3.5) </a:t>
            </a:r>
          </a:p>
          <a:p>
            <a:r>
              <a:rPr lang="en-US" dirty="0"/>
              <a:t>Somatic Cell Adjustment Rate = Cheese price × 0.0005 rounded to the fifth decimal place. Rate is per 1,000 somatic cell count difference from 350,000.</a:t>
            </a:r>
          </a:p>
          <a:p>
            <a:endParaRPr lang="en-US" dirty="0"/>
          </a:p>
        </p:txBody>
      </p:sp>
    </p:spTree>
    <p:extLst>
      <p:ext uri="{BB962C8B-B14F-4D97-AF65-F5344CB8AC3E}">
        <p14:creationId xmlns:p14="http://schemas.microsoft.com/office/powerpoint/2010/main" val="2267798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D2434-1795-4DD0-A19B-4885AF5C5512}"/>
              </a:ext>
            </a:extLst>
          </p:cNvPr>
          <p:cNvSpPr>
            <a:spLocks noGrp="1"/>
          </p:cNvSpPr>
          <p:nvPr>
            <p:ph type="title"/>
          </p:nvPr>
        </p:nvSpPr>
        <p:spPr>
          <a:xfrm>
            <a:off x="4965430" y="629268"/>
            <a:ext cx="6586491" cy="1286160"/>
          </a:xfrm>
        </p:spPr>
        <p:txBody>
          <a:bodyPr anchor="b">
            <a:normAutofit/>
          </a:bodyPr>
          <a:lstStyle/>
          <a:p>
            <a:r>
              <a:rPr lang="en-US" sz="4100" dirty="0"/>
              <a:t>Required Reading: </a:t>
            </a:r>
            <a:br>
              <a:rPr lang="en-US" sz="4100" dirty="0"/>
            </a:br>
            <a:r>
              <a:rPr lang="en-US" sz="4100" dirty="0"/>
              <a:t>Men to Remember</a:t>
            </a:r>
          </a:p>
        </p:txBody>
      </p:sp>
      <p:pic>
        <p:nvPicPr>
          <p:cNvPr id="8" name="Content Placeholder 4">
            <a:extLst>
              <a:ext uri="{FF2B5EF4-FFF2-40B4-BE49-F238E27FC236}">
                <a16:creationId xmlns:a16="http://schemas.microsoft.com/office/drawing/2014/main" id="{CACD4BE8-6101-4733-88F4-1DDA3B0AF3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ABE35"/>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CB3D84C-97A7-41CD-8886-11BCDFC878F1}"/>
              </a:ext>
            </a:extLst>
          </p:cNvPr>
          <p:cNvSpPr>
            <a:spLocks noGrp="1"/>
          </p:cNvSpPr>
          <p:nvPr>
            <p:ph idx="1"/>
          </p:nvPr>
        </p:nvSpPr>
        <p:spPr>
          <a:xfrm>
            <a:off x="4965431" y="2438400"/>
            <a:ext cx="7226549" cy="4419600"/>
          </a:xfrm>
        </p:spPr>
        <p:txBody>
          <a:bodyPr>
            <a:normAutofit/>
          </a:bodyPr>
          <a:lstStyle/>
          <a:p>
            <a:r>
              <a:rPr lang="en-US" sz="2000" dirty="0"/>
              <a:t>Jean Baptiste Faribault – first cattle in 1820</a:t>
            </a:r>
          </a:p>
          <a:p>
            <a:r>
              <a:rPr lang="en-US" sz="2000" dirty="0"/>
              <a:t>History of Minnesota Dairy Industry – the </a:t>
            </a:r>
            <a:r>
              <a:rPr lang="en-US" sz="2000" u="sng" dirty="0"/>
              <a:t>Butter</a:t>
            </a:r>
            <a:r>
              <a:rPr lang="en-US" sz="2000" dirty="0"/>
              <a:t> state</a:t>
            </a:r>
          </a:p>
          <a:p>
            <a:pPr lvl="1"/>
            <a:r>
              <a:rPr lang="en-US" sz="1600" dirty="0"/>
              <a:t>Land O’Lakes (begun in St. Paul-1921) </a:t>
            </a:r>
          </a:p>
          <a:p>
            <a:pPr lvl="1"/>
            <a:r>
              <a:rPr lang="en-US" sz="1600" dirty="0"/>
              <a:t>First District Association (1894-Litchfield)</a:t>
            </a:r>
          </a:p>
          <a:p>
            <a:pPr lvl="1"/>
            <a:r>
              <a:rPr lang="en-US" sz="1600" dirty="0"/>
              <a:t>40,344 cows in 1860</a:t>
            </a:r>
          </a:p>
          <a:p>
            <a:pPr lvl="1"/>
            <a:r>
              <a:rPr lang="en-US" sz="1600" dirty="0"/>
              <a:t>1,863,000 cows in 1945</a:t>
            </a:r>
          </a:p>
          <a:p>
            <a:pPr lvl="1"/>
            <a:r>
              <a:rPr lang="en-US" sz="1600" dirty="0"/>
              <a:t>450,000 cows today</a:t>
            </a:r>
          </a:p>
          <a:p>
            <a:r>
              <a:rPr lang="en-US" sz="2000" dirty="0"/>
              <a:t>How Minnesota cooperatives bailed out the federal government during the Great Depression</a:t>
            </a:r>
          </a:p>
          <a:p>
            <a:r>
              <a:rPr lang="en-US" sz="2000" dirty="0"/>
              <a:t>Professor Theophilus Levi </a:t>
            </a:r>
            <a:r>
              <a:rPr lang="en-US" sz="2000" dirty="0" err="1"/>
              <a:t>Haecker</a:t>
            </a:r>
            <a:r>
              <a:rPr lang="en-US" sz="2000" dirty="0"/>
              <a:t> (Univ. of Minn.)</a:t>
            </a:r>
          </a:p>
          <a:p>
            <a:pPr lvl="1"/>
            <a:r>
              <a:rPr lang="en-US" sz="1600" dirty="0"/>
              <a:t>Arrived in 1891</a:t>
            </a:r>
          </a:p>
          <a:p>
            <a:pPr lvl="1"/>
            <a:r>
              <a:rPr lang="en-US" sz="1600" dirty="0"/>
              <a:t>Became a cooperative evangelist built on </a:t>
            </a:r>
            <a:r>
              <a:rPr lang="en-US" sz="1600" u="sng" dirty="0"/>
              <a:t>quality</a:t>
            </a:r>
          </a:p>
          <a:p>
            <a:pPr lvl="1"/>
            <a:r>
              <a:rPr lang="en-US" sz="1600" dirty="0"/>
              <a:t>Farmers added $0.05 to $0.07 to their $0.10 per pound through cooperating and increasing quality</a:t>
            </a:r>
          </a:p>
          <a:p>
            <a:endParaRPr lang="en-US" sz="2000" dirty="0"/>
          </a:p>
        </p:txBody>
      </p:sp>
    </p:spTree>
    <p:extLst>
      <p:ext uri="{BB962C8B-B14F-4D97-AF65-F5344CB8AC3E}">
        <p14:creationId xmlns:p14="http://schemas.microsoft.com/office/powerpoint/2010/main" val="23593835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PF PPT Template">
      <a:majorFont>
        <a:latin typeface="Franklin Gothic Heavy"/>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63D48BD-0E1B-4B11-A936-45E6A06052D3}" vid="{94959CBB-2491-445B-9188-3254425CD3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2912</Words>
  <Application>Microsoft Office PowerPoint</Application>
  <PresentationFormat>Widescreen</PresentationFormat>
  <Paragraphs>398</Paragraphs>
  <Slides>66</Slides>
  <Notes>66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66</vt:i4>
      </vt:variant>
    </vt:vector>
  </HeadingPairs>
  <TitlesOfParts>
    <vt:vector size="75" baseType="lpstr">
      <vt:lpstr>Arial</vt:lpstr>
      <vt:lpstr>Calibri</vt:lpstr>
      <vt:lpstr>Courier New</vt:lpstr>
      <vt:lpstr>Franklin Gothic Book</vt:lpstr>
      <vt:lpstr>Franklin Gothic Heavy</vt:lpstr>
      <vt:lpstr>Franklin Gothic Medium</vt:lpstr>
      <vt:lpstr>Times New Roman</vt:lpstr>
      <vt:lpstr>Wingdings</vt:lpstr>
      <vt:lpstr>Office Theme</vt:lpstr>
      <vt:lpstr>Minnesota Milk 2019 House Ag Update</vt:lpstr>
      <vt:lpstr>Minnesota Milk 2019 Update</vt:lpstr>
      <vt:lpstr>Minnesota Milk</vt:lpstr>
      <vt:lpstr>MMPA Board of Directors</vt:lpstr>
      <vt:lpstr>Minnesota Milk Staff</vt:lpstr>
      <vt:lpstr>Minnesota Milk</vt:lpstr>
      <vt:lpstr>Minnesota Milk 2019 House Ag Update</vt:lpstr>
      <vt:lpstr>Milk Pricing</vt:lpstr>
      <vt:lpstr>Required Reading:  Men to Remember</vt:lpstr>
      <vt:lpstr>Introduction: Lucas Sjostrom and Minnesota Milk</vt:lpstr>
      <vt:lpstr>PowerPoint Presentation</vt:lpstr>
      <vt:lpstr>Sjostrom Farms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Dairy Cow Distribution (2011)</vt:lpstr>
      <vt:lpstr>Current Dairy Cow Movements 2001-2011</vt:lpstr>
      <vt:lpstr>PowerPoint Presentation</vt:lpstr>
      <vt:lpstr>PowerPoint Presentation</vt:lpstr>
      <vt:lpstr>PowerPoint Presentation</vt:lpstr>
      <vt:lpstr>PowerPoint Presentation</vt:lpstr>
      <vt:lpstr>Minnesota Dairy Impact</vt:lpstr>
      <vt:lpstr>Redhead Creamery LLC/ Jer-Lindy Farms LLC</vt:lpstr>
      <vt:lpstr>Jer-Lindy Farms and Redhead Creamery</vt:lpstr>
      <vt:lpstr>Dairy plants in Minnesota</vt:lpstr>
      <vt:lpstr>Dairy plants in the Upper Midwest</vt:lpstr>
      <vt:lpstr>Today’s economics:  Percent farms exiting nears 10%</vt:lpstr>
      <vt:lpstr>Today’s situation</vt:lpstr>
      <vt:lpstr>Opportunities ahead</vt:lpstr>
      <vt:lpstr>What does a cow generate (revenue)?</vt:lpstr>
      <vt:lpstr>Farm Bill 101</vt:lpstr>
      <vt:lpstr>PowerPoint Presentation</vt:lpstr>
      <vt:lpstr>PowerPoint Presentation</vt:lpstr>
      <vt:lpstr>Macroeconomic factors</vt:lpstr>
      <vt:lpstr>We export from here</vt:lpstr>
      <vt:lpstr>Tariffs and trade deals</vt:lpstr>
      <vt:lpstr>Mailbox milk prices</vt:lpstr>
      <vt:lpstr>Current Minnesota Dairy Programs</vt:lpstr>
      <vt:lpstr>Dairy Stabilization Opportunities in 2019</vt:lpstr>
      <vt:lpstr>Dairy Stabilization Opportunities in 2019</vt:lpstr>
      <vt:lpstr>Dairy Stabilization Opportunities in 2019</vt:lpstr>
      <vt:lpstr>Dairy Stabilization Opportunities in 2019</vt:lpstr>
      <vt:lpstr>Questions?  Upcoming dairy events:</vt:lpstr>
      <vt:lpstr>PowerPoint Presentation</vt:lpstr>
      <vt:lpstr>2018 Farm Bill  Dairy Provisions</vt:lpstr>
      <vt:lpstr>New Bill Reflects NMPF Input</vt:lpstr>
      <vt:lpstr>Dairy Margin Coverage Program</vt:lpstr>
      <vt:lpstr>Margin Coverage Thresholds</vt:lpstr>
      <vt:lpstr>PowerPoint Presentation</vt:lpstr>
      <vt:lpstr>Premium Discounts</vt:lpstr>
      <vt:lpstr>Premium Discounts</vt:lpstr>
      <vt:lpstr>Farm Milk Production History</vt:lpstr>
      <vt:lpstr>Farm Milk Production History – Coverage Range</vt:lpstr>
      <vt:lpstr>Expanded Flexibility</vt:lpstr>
      <vt:lpstr>Class 1 Price Mover</vt:lpstr>
      <vt:lpstr>What’s Next?</vt:lpstr>
      <vt:lpstr>Milk Pricing through FMMOs</vt:lpstr>
      <vt:lpstr>Milk Pricing: Class I - fluid</vt:lpstr>
      <vt:lpstr>Milk Pricing: Class II –  yogurt/cream cheese</vt:lpstr>
      <vt:lpstr>Milk Pricing: Class III - cheese </vt:lpstr>
      <vt:lpstr>Milk Pricing: Class IV – powder/butter</vt:lpstr>
      <vt:lpstr>Somatic Cell Adjustment Rate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2019-01-22T04:16:29Z</dcterms:created>
  <dcterms:modified xsi:type="dcterms:W3CDTF">2019-01-22T04:19:41Z</dcterms:modified>
</cp:coreProperties>
</file>