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</p:sldMasterIdLst>
  <p:notesMasterIdLst>
    <p:notesMasterId r:id="rId28"/>
  </p:notesMasterIdLst>
  <p:handoutMasterIdLst>
    <p:handoutMasterId r:id="rId29"/>
  </p:handoutMasterIdLst>
  <p:sldIdLst>
    <p:sldId id="468" r:id="rId2"/>
    <p:sldId id="434" r:id="rId3"/>
    <p:sldId id="260" r:id="rId4"/>
    <p:sldId id="450" r:id="rId5"/>
    <p:sldId id="451" r:id="rId6"/>
    <p:sldId id="452" r:id="rId7"/>
    <p:sldId id="470" r:id="rId8"/>
    <p:sldId id="454" r:id="rId9"/>
    <p:sldId id="432" r:id="rId10"/>
    <p:sldId id="471" r:id="rId11"/>
    <p:sldId id="481" r:id="rId12"/>
    <p:sldId id="482" r:id="rId13"/>
    <p:sldId id="483" r:id="rId14"/>
    <p:sldId id="264" r:id="rId15"/>
    <p:sldId id="446" r:id="rId16"/>
    <p:sldId id="462" r:id="rId17"/>
    <p:sldId id="442" r:id="rId18"/>
    <p:sldId id="477" r:id="rId19"/>
    <p:sldId id="437" r:id="rId20"/>
    <p:sldId id="443" r:id="rId21"/>
    <p:sldId id="467" r:id="rId22"/>
    <p:sldId id="476" r:id="rId23"/>
    <p:sldId id="439" r:id="rId24"/>
    <p:sldId id="478" r:id="rId25"/>
    <p:sldId id="479" r:id="rId26"/>
    <p:sldId id="48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9" autoAdjust="0"/>
    <p:restoredTop sz="74438" autoAdjust="0"/>
  </p:normalViewPr>
  <p:slideViewPr>
    <p:cSldViewPr>
      <p:cViewPr varScale="1">
        <p:scale>
          <a:sx n="86" d="100"/>
          <a:sy n="86" d="100"/>
        </p:scale>
        <p:origin x="19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68" y="-9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-fp-cluster\EMisselt$\Erik%20Misselt\Budget\Reimbursement%20pie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s-fp-cluster\EMisselt$\Erik%20Misselt\Budget\Projected%20Revenue%20Shee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</a:rPr>
              <a:t>REIMBURSEMENTS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2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61238445472869"/>
          <c:y val="5.584175648256734E-2"/>
          <c:w val="0.84532469652992548"/>
          <c:h val="0.94415826838439088"/>
        </c:manualLayout>
      </c:layout>
      <c:pie3D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explosion val="29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33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9329896907216496E-2"/>
                  <c:y val="-2.95508274231678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B055B338-F9AC-47ED-B14A-0BCAFA6CB3A1}" type="VALUE">
                      <a:rPr lang="en-US" sz="200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pPr>
                        <a:defRPr sz="2000">
                          <a:latin typeface="Trebuchet MS" panose="020B0603020202020204" pitchFamily="34" charset="0"/>
                        </a:defRPr>
                      </a:pPr>
                      <a:t>[VALUE]</a:t>
                    </a:fld>
                    <a:endParaRPr lang="en-US" sz="2000">
                      <a:solidFill>
                        <a:schemeClr val="tx1"/>
                      </a:solidFill>
                      <a:latin typeface="Trebuchet MS" panose="020B0603020202020204" pitchFamily="34" charset="0"/>
                    </a:endParaRPr>
                  </a:p>
                  <a:p>
                    <a:pPr>
                      <a:defRPr sz="2000">
                        <a:latin typeface="Trebuchet MS" panose="020B0603020202020204" pitchFamily="34" charset="0"/>
                      </a:defRPr>
                    </a:pPr>
                    <a:r>
                      <a:rPr lang="en-US" sz="2000" baseline="0">
                        <a:latin typeface="Trebuchet MS" panose="020B0603020202020204" pitchFamily="34" charset="0"/>
                      </a:rPr>
                      <a:t> </a:t>
                    </a:r>
                    <a:fld id="{C049A944-68A7-4C5E-9821-E7DF87ABD2CD}" type="PERCENTAGE">
                      <a:rPr lang="en-US" sz="2000" baseline="0">
                        <a:solidFill>
                          <a:srgbClr val="FF0000"/>
                        </a:solidFill>
                        <a:latin typeface="Trebuchet MS" panose="020B0603020202020204" pitchFamily="34" charset="0"/>
                      </a:rPr>
                      <a:pPr>
                        <a:defRPr sz="2000">
                          <a:latin typeface="Trebuchet MS" panose="020B0603020202020204" pitchFamily="34" charset="0"/>
                        </a:defRPr>
                      </a:pPr>
                      <a:t>[PERCENTAGE]</a:t>
                    </a:fld>
                    <a:endParaRPr lang="en-US" sz="2000" baseline="0"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463917525773205"/>
                  <c:y val="-0.180260047281323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60F22E53-583B-481E-A069-79ECAFE102D2}" type="VALUE">
                      <a:rPr lang="en-US" sz="2000">
                        <a:solidFill>
                          <a:schemeClr val="tx1"/>
                        </a:solidFill>
                        <a:latin typeface="Trebuchet MS" panose="020B0603020202020204" pitchFamily="34" charset="0"/>
                      </a:rPr>
                      <a:pPr>
                        <a:defRPr sz="200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</a:defRPr>
                      </a:pPr>
                      <a:t>[VALUE]</a:t>
                    </a:fld>
                    <a:r>
                      <a:rPr lang="en-US" sz="2000" baseline="0">
                        <a:latin typeface="Trebuchet MS" panose="020B0603020202020204" pitchFamily="34" charset="0"/>
                      </a:rPr>
                      <a:t> </a:t>
                    </a:r>
                  </a:p>
                  <a:p>
                    <a:pPr>
                      <a:defRPr sz="2000">
                        <a:solidFill>
                          <a:schemeClr val="accent1"/>
                        </a:solidFill>
                        <a:latin typeface="Trebuchet MS" panose="020B0603020202020204" pitchFamily="34" charset="0"/>
                      </a:defRPr>
                    </a:pPr>
                    <a:fld id="{77D0F215-450D-440A-BC37-26AD7F40E72D}" type="PERCENTAGE">
                      <a:rPr lang="en-US" sz="2000" baseline="0">
                        <a:solidFill>
                          <a:srgbClr val="FF0000"/>
                        </a:solidFill>
                        <a:latin typeface="Trebuchet MS" panose="020B0603020202020204" pitchFamily="34" charset="0"/>
                      </a:rPr>
                      <a:pPr>
                        <a:defRPr sz="2000">
                          <a:solidFill>
                            <a:schemeClr val="accent1"/>
                          </a:solidFill>
                          <a:latin typeface="Trebuchet MS" panose="020B0603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Sheet1!$A$4:$A$5</c:f>
              <c:strCache>
                <c:ptCount val="2"/>
                <c:pt idx="0">
                  <c:v>FY 18 POST Operating Expenses</c:v>
                </c:pt>
                <c:pt idx="1">
                  <c:v>Training Reimbursement to Local Governments</c:v>
                </c:pt>
              </c:strCache>
            </c:strRef>
          </c:cat>
          <c:val>
            <c:numRef>
              <c:f>Sheet1!$B$4:$B$5</c:f>
              <c:numCache>
                <c:formatCode>"$"#,##0</c:formatCode>
                <c:ptCount val="2"/>
                <c:pt idx="0">
                  <c:v>1149693</c:v>
                </c:pt>
                <c:pt idx="1">
                  <c:v>8946010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6913304651351573E-2"/>
          <c:y val="0.70542176243926957"/>
          <c:w val="0.46038943907784724"/>
          <c:h val="0.20078255962279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Board</a:t>
            </a:r>
            <a:r>
              <a:rPr lang="en-US" sz="18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Projected Fund Balance FY 2019-2023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894770626497776"/>
          <c:y val="2.0547945205479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80891722773783"/>
          <c:y val="9.0639269406392706E-2"/>
          <c:w val="0.88409446441477424"/>
          <c:h val="0.783985546327257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'39% surcharge'!$A$3</c:f>
              <c:strCache>
                <c:ptCount val="1"/>
                <c:pt idx="0">
                  <c:v>Direct Appropriation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'39% surcharge'!$B$2:$F$2</c:f>
              <c:strCache>
                <c:ptCount val="5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  <c:pt idx="4">
                  <c:v>FY2023</c:v>
                </c:pt>
              </c:strCache>
            </c:strRef>
          </c:cat>
          <c:val>
            <c:numRef>
              <c:f>'39% surcharge'!$B$3:$F$3</c:f>
              <c:numCache>
                <c:formatCode>General</c:formatCode>
                <c:ptCount val="5"/>
                <c:pt idx="0">
                  <c:v>4156</c:v>
                </c:pt>
                <c:pt idx="1">
                  <c:v>4056</c:v>
                </c:pt>
                <c:pt idx="2">
                  <c:v>4056</c:v>
                </c:pt>
                <c:pt idx="3">
                  <c:v>4056</c:v>
                </c:pt>
                <c:pt idx="4">
                  <c:v>4056</c:v>
                </c:pt>
              </c:numCache>
            </c:numRef>
          </c:val>
        </c:ser>
        <c:ser>
          <c:idx val="0"/>
          <c:order val="1"/>
          <c:tx>
            <c:strRef>
              <c:f>'39% surcharge'!$A$4</c:f>
              <c:strCache>
                <c:ptCount val="1"/>
                <c:pt idx="0">
                  <c:v>Projected Surcharge Revenues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'39% surcharge'!$B$2:$F$2</c:f>
              <c:strCache>
                <c:ptCount val="5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  <c:pt idx="4">
                  <c:v>FY2023</c:v>
                </c:pt>
              </c:strCache>
            </c:strRef>
          </c:cat>
          <c:val>
            <c:numRef>
              <c:f>'39% surcharge'!$B$4:$F$4</c:f>
              <c:numCache>
                <c:formatCode>General</c:formatCode>
                <c:ptCount val="5"/>
                <c:pt idx="0">
                  <c:v>3659</c:v>
                </c:pt>
                <c:pt idx="1">
                  <c:v>3498</c:v>
                </c:pt>
                <c:pt idx="2">
                  <c:v>3343</c:v>
                </c:pt>
                <c:pt idx="3">
                  <c:v>3196</c:v>
                </c:pt>
                <c:pt idx="4">
                  <c:v>3054</c:v>
                </c:pt>
              </c:numCache>
            </c:numRef>
          </c:val>
        </c:ser>
        <c:ser>
          <c:idx val="1"/>
          <c:order val="2"/>
          <c:tx>
            <c:strRef>
              <c:f>'39% surcharge'!$A$5</c:f>
              <c:strCache>
                <c:ptCount val="1"/>
                <c:pt idx="0">
                  <c:v>Revenue-Appropriation Difference Per Year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B328A1-5A68-49E7-9D40-C75BB08C8D93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D645F0-73A5-450F-8D97-87F29A32D12A}" type="VALUE">
                      <a:rPr lang="en-US" sz="120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1A2371-8E85-4994-B403-3B7390167075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6BCC49-AA67-4670-87E3-C982CA293110}" type="VALUE">
                      <a:rPr lang="en-US" sz="120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6E73512-2BBA-4274-9D2F-D36CD6A36397}" type="VALUE">
                      <a:rPr lang="en-US" sz="120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'39% surcharge'!$B$2:$F$2</c:f>
              <c:strCache>
                <c:ptCount val="5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  <c:pt idx="4">
                  <c:v>FY2023</c:v>
                </c:pt>
              </c:strCache>
            </c:strRef>
          </c:cat>
          <c:val>
            <c:numRef>
              <c:f>'39% surcharge'!$B$5:$F$5</c:f>
              <c:numCache>
                <c:formatCode>0;[Red]0</c:formatCode>
                <c:ptCount val="5"/>
                <c:pt idx="0">
                  <c:v>-497</c:v>
                </c:pt>
                <c:pt idx="1">
                  <c:v>-558</c:v>
                </c:pt>
                <c:pt idx="2">
                  <c:v>-713</c:v>
                </c:pt>
                <c:pt idx="3">
                  <c:v>-860</c:v>
                </c:pt>
                <c:pt idx="4">
                  <c:v>-1002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262336"/>
        <c:axId val="289263120"/>
      </c:barChart>
      <c:catAx>
        <c:axId val="28926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9263120"/>
        <c:crosses val="autoZero"/>
        <c:auto val="0"/>
        <c:lblAlgn val="ctr"/>
        <c:lblOffset val="100"/>
        <c:noMultiLvlLbl val="0"/>
      </c:catAx>
      <c:valAx>
        <c:axId val="28926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shade val="48000"/>
                  <a:satMod val="11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Dollars</a:t>
                </a:r>
                <a:r>
                  <a:rPr lang="en-US" sz="14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in Thousands</a:t>
                </a:r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926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0.7808</cdr:x>
      <cdr:y>0</cdr:y>
    </cdr:from>
    <cdr:to>
      <cdr:x>0.98229</cdr:x>
      <cdr:y>0.11206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68440" y="0"/>
          <a:ext cx="1695030" cy="6233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Current</a:t>
          </a:r>
          <a:r>
            <a:rPr lang="en-US" sz="1100" b="1" baseline="0" dirty="0">
              <a:latin typeface="Arial" panose="020B0604020202020204" pitchFamily="34" charset="0"/>
              <a:cs typeface="Arial" panose="020B0604020202020204" pitchFamily="34" charset="0"/>
            </a:rPr>
            <a:t> Surcharge: 39% of the first $25, or $9.75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643"/>
            <a:ext cx="2971800" cy="4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643"/>
            <a:ext cx="2971800" cy="4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ffectLst/>
              </a:defRPr>
            </a:lvl1pPr>
          </a:lstStyle>
          <a:p>
            <a:pPr>
              <a:defRPr/>
            </a:pPr>
            <a:fld id="{07863458-5C1B-4697-980A-BEF3BEA863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135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108"/>
            <a:ext cx="5029200" cy="411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643"/>
            <a:ext cx="2971800" cy="4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643"/>
            <a:ext cx="2971800" cy="4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ffectLst/>
              </a:defRPr>
            </a:lvl1pPr>
          </a:lstStyle>
          <a:p>
            <a:pPr>
              <a:defRPr/>
            </a:pPr>
            <a:fld id="{C4C8C994-7781-4C42-9F1C-426CA36125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8113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0A48F3-DCAC-452C-8DB1-40FD06AF71A6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97027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5ED34B-49DD-426C-86E2-D18F46C75478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2808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5ED34B-49DD-426C-86E2-D18F46C75478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2836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5ED34B-49DD-426C-86E2-D18F46C7547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7840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5ED34B-49DD-426C-86E2-D18F46C75478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0012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2A4BE1-6B42-4201-8542-77EDAD810A7D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1056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4E9A13-ABD7-4C8B-990D-BFF5DF78C9F4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50191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933378-8BAE-4FEC-BF79-9702B3F90F48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59973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E824D9-640F-4967-8852-6ECF41580065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07093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4EC651-7D97-4855-9A56-AD31AF6052EB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81527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C69311-4225-43F4-903F-90763126F0F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196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EA95B5-30A1-418F-9534-8149A270B079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68210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B66947-455D-4203-AB8F-E24EA9780B53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11772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C2BEB2-A38A-4B7F-8446-3CD8D6E8ED4B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00644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8C994-7781-4C42-9F1C-426CA36125F9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3695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7F1002-D9E3-4C47-AE8A-3DBE7B9617F5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4944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121416-D2C8-432E-A9CE-37E84AB1002B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0961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DC9D90-79D4-4141-85C1-BF1DD263D76D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5836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1AE281-F84C-4941-91CE-77802ECE5779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9659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D6E568-6E48-4916-A9EB-F0AD3428D107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32038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C92F41-2607-43ED-A013-7E355AB6951E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5497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F92DF5-62E2-4EB4-9F49-0ACA62E0DCF7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9647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47CBAA-D310-4204-8CFC-0159DCA51169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9234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5FE-30CC-44A4-9326-914AA0C732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28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4558-82F5-4035-9FA0-818974617B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71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7361-FF52-4213-A0A7-F9B7185D5C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150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5D28-0FAC-4DF8-9F63-3536A0E79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4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A4F-C0F4-494D-920F-2E354D3806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098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CA9C-A781-4366-AD30-01D2A4FA12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106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0F10-3299-4331-8BAC-4BE7154DDD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237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4FF4-70C4-49BF-A308-06A7FCF9F0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420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3ED2-F45F-487A-B46D-563D7EF1B8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70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1647-26A0-4A37-98CF-8D5E01C0D5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211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6D2B-F2FD-4CE1-BAE3-7228A25388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7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2338-DC6C-49DD-851D-8D47B2076C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82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2B8D2EC-F17F-4D9A-BBE6-08E4123407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30480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Minnesota Board of Peace Officer Standards and Training</a:t>
            </a:r>
            <a:endParaRPr lang="en-US" sz="1400" dirty="0" smtClean="0"/>
          </a:p>
        </p:txBody>
      </p:sp>
      <p:sp>
        <p:nvSpPr>
          <p:cNvPr id="136195" name="WordArt 1027"/>
          <p:cNvSpPr>
            <a:spLocks noChangeArrowheads="1" noChangeShapeType="1" noTextEdit="1"/>
          </p:cNvSpPr>
          <p:nvPr/>
        </p:nvSpPr>
        <p:spPr bwMode="auto">
          <a:xfrm>
            <a:off x="685800" y="4819650"/>
            <a:ext cx="77724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Minnesota POST Board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55" y="339090"/>
            <a:ext cx="3996690" cy="392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Key Service Strategies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rebuchet MS" panose="020B0603020202020204" pitchFamily="34" charset="0"/>
              </a:rPr>
              <a:t>Create and administer licensing </a:t>
            </a:r>
            <a:r>
              <a:rPr lang="en-US" sz="3200" dirty="0" smtClean="0">
                <a:latin typeface="Trebuchet MS" panose="020B0603020202020204" pitchFamily="34" charset="0"/>
              </a:rPr>
              <a:t>exams (on-line)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rebuchet MS" panose="020B0603020202020204" pitchFamily="34" charset="0"/>
              </a:rPr>
              <a:t>Monitor agency compliance with mandated policies and procedures (annual)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rebuchet MS" panose="020B0603020202020204" pitchFamily="34" charset="0"/>
              </a:rPr>
              <a:t>Conduct On-site Compliance reviews of police agencies (annual)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rebuchet MS" panose="020B0603020202020204" pitchFamily="34" charset="0"/>
              </a:rPr>
              <a:t>Monitor compliance with standards of conduct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rebuchet MS" panose="020B0603020202020204" pitchFamily="34" charset="0"/>
              </a:rPr>
              <a:t>Manage Training Re-imbursement Fund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Board Initiatives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New set of learning objectives for PPOE’s (2015)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PPOE curriculum incorporates new learning </a:t>
            </a:r>
            <a:r>
              <a:rPr lang="en-US" dirty="0" err="1" smtClean="0">
                <a:latin typeface="Trebuchet MS" panose="020B0603020202020204" pitchFamily="34" charset="0"/>
              </a:rPr>
              <a:t>obejctives</a:t>
            </a:r>
            <a:r>
              <a:rPr lang="en-US" dirty="0" smtClean="0">
                <a:latin typeface="Trebuchet MS" panose="020B0603020202020204" pitchFamily="34" charset="0"/>
              </a:rPr>
              <a:t> (2017)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Licensing exam developed for on-line delivery through Pearson Vue (2017)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New Exam released on-line (Oct. 2018)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  <p:extLst>
      <p:ext uri="{BB962C8B-B14F-4D97-AF65-F5344CB8AC3E}">
        <p14:creationId xmlns:p14="http://schemas.microsoft.com/office/powerpoint/2010/main" val="6201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Board Initiatives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“</a:t>
            </a:r>
            <a:r>
              <a:rPr lang="en-US" u="sng" dirty="0" smtClean="0">
                <a:latin typeface="Trebuchet MS" panose="020B0603020202020204" pitchFamily="34" charset="0"/>
              </a:rPr>
              <a:t>Pathways to Policing</a:t>
            </a:r>
            <a:r>
              <a:rPr lang="en-US" dirty="0" smtClean="0">
                <a:latin typeface="Trebuchet MS" panose="020B0603020202020204" pitchFamily="34" charset="0"/>
              </a:rPr>
              <a:t>” funding $ 400,000 (FY19)</a:t>
            </a:r>
          </a:p>
          <a:p>
            <a:pPr marL="915035" lvl="1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Candidates with 2 or 4 year degrees</a:t>
            </a:r>
          </a:p>
          <a:p>
            <a:pPr marL="915035" lvl="1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22 week program for licensure</a:t>
            </a:r>
          </a:p>
          <a:p>
            <a:pPr marL="915035" lvl="1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Reimburse up to 50% of costs incurred by agencies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u="sng" dirty="0" smtClean="0">
                <a:latin typeface="Trebuchet MS" panose="020B0603020202020204" pitchFamily="34" charset="0"/>
              </a:rPr>
              <a:t>Police Training Bill </a:t>
            </a:r>
            <a:r>
              <a:rPr lang="en-US" dirty="0" smtClean="0">
                <a:latin typeface="Trebuchet MS" panose="020B0603020202020204" pitchFamily="34" charset="0"/>
              </a:rPr>
              <a:t> § 626.8469 (2017)</a:t>
            </a:r>
          </a:p>
          <a:p>
            <a:pPr marL="915035" lvl="1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16 CEU’s within 3 year license cycle: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Mental illness/crisis response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Conflict management/mediation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Cultural diversity/implicit bias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 smtClean="0"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  <p:extLst>
      <p:ext uri="{BB962C8B-B14F-4D97-AF65-F5344CB8AC3E}">
        <p14:creationId xmlns:p14="http://schemas.microsoft.com/office/powerpoint/2010/main" val="18515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Board Initiatives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2947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u="sng" dirty="0" smtClean="0">
                <a:latin typeface="Trebuchet MS" panose="020B0603020202020204" pitchFamily="34" charset="0"/>
              </a:rPr>
              <a:t>Rulemaking</a:t>
            </a:r>
          </a:p>
          <a:p>
            <a:pPr marL="915035" lvl="1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Add 3 </a:t>
            </a:r>
            <a:r>
              <a:rPr lang="en-US" dirty="0" err="1" smtClean="0">
                <a:latin typeface="Trebuchet MS" panose="020B0603020202020204" pitchFamily="34" charset="0"/>
              </a:rPr>
              <a:t>misd</a:t>
            </a:r>
            <a:r>
              <a:rPr lang="en-US" dirty="0" smtClean="0">
                <a:latin typeface="Trebuchet MS" panose="020B0603020202020204" pitchFamily="34" charset="0"/>
              </a:rPr>
              <a:t>. convictions to standards of conduct: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Domestic Assault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Misdemeanor Assault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4</a:t>
            </a:r>
            <a:r>
              <a:rPr lang="en-US" baseline="30000" dirty="0" smtClean="0">
                <a:latin typeface="Trebuchet MS" panose="020B0603020202020204" pitchFamily="34" charset="0"/>
              </a:rPr>
              <a:t>th</a:t>
            </a:r>
            <a:r>
              <a:rPr lang="en-US" dirty="0" smtClean="0">
                <a:latin typeface="Trebuchet MS" panose="020B0603020202020204" pitchFamily="34" charset="0"/>
              </a:rPr>
              <a:t> Degree DWI</a:t>
            </a:r>
          </a:p>
          <a:p>
            <a:pPr marL="722947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1065847" lvl="2" indent="-3429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rebuchet MS" panose="020B0603020202020204" pitchFamily="34" charset="0"/>
              </a:rPr>
              <a:t>Update obsolete rules</a:t>
            </a:r>
            <a:endParaRPr lang="en-US" dirty="0" smtClean="0">
              <a:latin typeface="Trebuchet MS" panose="020B0603020202020204" pitchFamily="34" charset="0"/>
            </a:endParaRPr>
          </a:p>
          <a:p>
            <a:pPr marL="722947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latin typeface="Trebuchet MS" panose="020B0603020202020204" pitchFamily="34" charset="0"/>
            </a:endParaRPr>
          </a:p>
          <a:p>
            <a:pPr marL="722947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722947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dirty="0" smtClean="0"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  <p:extLst>
      <p:ext uri="{BB962C8B-B14F-4D97-AF65-F5344CB8AC3E}">
        <p14:creationId xmlns:p14="http://schemas.microsoft.com/office/powerpoint/2010/main" val="40527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Agency Statistics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534400" cy="457200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Monotype Sorts" pitchFamily="2" charset="2"/>
              <a:buNone/>
              <a:defRPr/>
            </a:pPr>
            <a:endParaRPr lang="en-US" sz="3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Monotype Sorts" pitchFamily="2" charset="2"/>
              <a:buNone/>
              <a:defRPr/>
            </a:pPr>
            <a:r>
              <a:rPr lang="en-US" sz="4400" u="sng" dirty="0" smtClean="0">
                <a:latin typeface="Trebuchet MS" pitchFamily="34" charset="0"/>
              </a:rPr>
              <a:t>431</a:t>
            </a:r>
            <a:r>
              <a:rPr lang="en-US" sz="4400" dirty="0" smtClean="0">
                <a:latin typeface="Trebuchet MS" pitchFamily="34" charset="0"/>
              </a:rPr>
              <a:t> law enforcement agencies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Monotype Sorts" pitchFamily="2" charset="2"/>
              <a:buNone/>
              <a:defRPr/>
            </a:pPr>
            <a:endParaRPr lang="en-US" sz="1000" dirty="0" smtClean="0">
              <a:latin typeface="Trebuchet MS" pitchFamily="34" charset="0"/>
            </a:endParaRPr>
          </a:p>
          <a:p>
            <a:pPr marL="1417320" lvl="3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latin typeface="Trebuchet MS" pitchFamily="34" charset="0"/>
              </a:rPr>
              <a:t>Municipal PDs			321</a:t>
            </a:r>
          </a:p>
          <a:p>
            <a:pPr marL="1417320" lvl="3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latin typeface="Trebuchet MS" pitchFamily="34" charset="0"/>
              </a:rPr>
              <a:t>Sheriffs’ Offices	  	</a:t>
            </a:r>
            <a:r>
              <a:rPr lang="en-US" sz="4000" dirty="0">
                <a:latin typeface="Trebuchet MS" pitchFamily="34" charset="0"/>
              </a:rPr>
              <a:t> </a:t>
            </a:r>
            <a:r>
              <a:rPr lang="en-US" sz="4000" dirty="0" smtClean="0">
                <a:latin typeface="Trebuchet MS" pitchFamily="34" charset="0"/>
              </a:rPr>
              <a:t> 87</a:t>
            </a:r>
          </a:p>
          <a:p>
            <a:pPr marL="1417320" lvl="3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latin typeface="Trebuchet MS" pitchFamily="34" charset="0"/>
              </a:rPr>
              <a:t>Tribal PDs		    	    	    9</a:t>
            </a:r>
          </a:p>
          <a:p>
            <a:pPr marL="1417320" lvl="3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latin typeface="Trebuchet MS" pitchFamily="34" charset="0"/>
              </a:rPr>
              <a:t>Non-municipal PDs	   	    8</a:t>
            </a:r>
          </a:p>
          <a:p>
            <a:pPr marL="1417320" lvl="3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latin typeface="Trebuchet MS" pitchFamily="34" charset="0"/>
              </a:rPr>
              <a:t>State Agencies	   	    	    6</a:t>
            </a:r>
          </a:p>
        </p:txBody>
      </p:sp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Minnesota Board of Peace Officer Standards and Training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6">
                    <a:tint val="1000"/>
                  </a:schemeClr>
                </a:solidFill>
              </a:rPr>
              <a:t>    </a:t>
            </a: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 Staffing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4400" smtClean="0"/>
              <a:t>	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4400" smtClean="0"/>
              <a:t>	C</a:t>
            </a:r>
            <a:r>
              <a:rPr lang="en-US" altLang="en-US" sz="4400" smtClean="0">
                <a:latin typeface="Trebuchet MS" panose="020B0603020202020204" pitchFamily="34" charset="0"/>
              </a:rPr>
              <a:t>urrent:   11 FTE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4400" smtClean="0">
                <a:latin typeface="Trebuchet MS" panose="020B0603020202020204" pitchFamily="34" charset="0"/>
              </a:rPr>
              <a:t>	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4400" smtClean="0">
                <a:latin typeface="Trebuchet MS" panose="020B0603020202020204" pitchFamily="34" charset="0"/>
              </a:rPr>
              <a:t>	In 2009:    13 FTE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4400" smtClean="0">
                <a:latin typeface="Trebuchet MS" panose="020B0603020202020204" pitchFamily="34" charset="0"/>
              </a:rPr>
              <a:t> 	In 2001:    15 FTE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Staff Positions</a:t>
            </a:r>
            <a:endParaRPr lang="en-US" sz="54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latin typeface="Trebuchet MS" pitchFamily="34" charset="0"/>
              </a:rPr>
              <a:t>Executive Director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latin typeface="Trebuchet MS" pitchFamily="34" charset="0"/>
              </a:rPr>
              <a:t>Assistant Executive Director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latin typeface="Trebuchet MS" pitchFamily="34" charset="0"/>
              </a:rPr>
              <a:t>Testing &amp; Licensing Coordinator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latin typeface="Trebuchet MS" pitchFamily="34" charset="0"/>
              </a:rPr>
              <a:t>Standards Coordinators (2)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latin typeface="Trebuchet MS" pitchFamily="34" charset="0"/>
              </a:rPr>
              <a:t>Pre-service Education Coordinator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latin typeface="Trebuchet MS" pitchFamily="34" charset="0"/>
              </a:rPr>
              <a:t>Continuing Education Coordinator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latin typeface="Trebuchet MS" pitchFamily="34" charset="0"/>
              </a:rPr>
              <a:t>Continuing Education Credit Coordinator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>
                <a:latin typeface="Trebuchet MS" pitchFamily="34" charset="0"/>
              </a:rPr>
              <a:t>Office and Administrative Support (3)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"/>
              <a:defRPr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POST Board Members</a:t>
            </a:r>
            <a:endParaRPr lang="en-US" sz="4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6525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Appointed by the Governor to 4-year staggered terms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latin typeface="Trebuchet MS" panose="020B060302020202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BCA Supt. (only ex-officio member)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 Police Chiefs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 Sheriffs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4 Peace Officers (one trooper)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 Former Officers current LE faculty members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 College Administrator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 Public Members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 Elected Official (Community outside of metro &lt;5,000)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024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/>
          </p:cNvSpPr>
          <p:nvPr/>
        </p:nvSpPr>
        <p:spPr bwMode="auto">
          <a:xfrm>
            <a:off x="0" y="0"/>
            <a:ext cx="8593138" cy="5621338"/>
          </a:xfrm>
          <a:custGeom>
            <a:avLst/>
            <a:gdLst>
              <a:gd name="T0" fmla="*/ 7788007 w 7304405"/>
              <a:gd name="T1" fmla="*/ 0 h 8244840"/>
              <a:gd name="T2" fmla="*/ 0 w 7304405"/>
              <a:gd name="T3" fmla="*/ 0 h 8244840"/>
              <a:gd name="T4" fmla="*/ 0 w 7304405"/>
              <a:gd name="T5" fmla="*/ 5621234 h 8244840"/>
              <a:gd name="T6" fmla="*/ 314174 w 7304405"/>
              <a:gd name="T7" fmla="*/ 5577639 h 8244840"/>
              <a:gd name="T8" fmla="*/ 1071452 w 7304405"/>
              <a:gd name="T9" fmla="*/ 5447369 h 8244840"/>
              <a:gd name="T10" fmla="*/ 1816715 w 7304405"/>
              <a:gd name="T11" fmla="*/ 5293151 h 8244840"/>
              <a:gd name="T12" fmla="*/ 2543983 w 7304405"/>
              <a:gd name="T13" fmla="*/ 5115391 h 8244840"/>
              <a:gd name="T14" fmla="*/ 3245258 w 7304405"/>
              <a:gd name="T15" fmla="*/ 4918292 h 8244840"/>
              <a:gd name="T16" fmla="*/ 3914849 w 7304405"/>
              <a:gd name="T17" fmla="*/ 4706668 h 8244840"/>
              <a:gd name="T18" fmla="*/ 4550245 w 7304405"/>
              <a:gd name="T19" fmla="*/ 4481845 h 8244840"/>
              <a:gd name="T20" fmla="*/ 5148930 w 7304405"/>
              <a:gd name="T21" fmla="*/ 4245147 h 8244840"/>
              <a:gd name="T22" fmla="*/ 5708393 w 7304405"/>
              <a:gd name="T23" fmla="*/ 3997896 h 8244840"/>
              <a:gd name="T24" fmla="*/ 6226122 w 7304405"/>
              <a:gd name="T25" fmla="*/ 3741418 h 8244840"/>
              <a:gd name="T26" fmla="*/ 6699603 w 7304405"/>
              <a:gd name="T27" fmla="*/ 3477034 h 8244840"/>
              <a:gd name="T28" fmla="*/ 7126325 w 7304405"/>
              <a:gd name="T29" fmla="*/ 3206071 h 8244840"/>
              <a:gd name="T30" fmla="*/ 7503772 w 7304405"/>
              <a:gd name="T31" fmla="*/ 2929851 h 8244840"/>
              <a:gd name="T32" fmla="*/ 7829433 w 7304405"/>
              <a:gd name="T33" fmla="*/ 2649698 h 8244840"/>
              <a:gd name="T34" fmla="*/ 8100798 w 7304405"/>
              <a:gd name="T35" fmla="*/ 2366936 h 8244840"/>
              <a:gd name="T36" fmla="*/ 8315348 w 7304405"/>
              <a:gd name="T37" fmla="*/ 2082889 h 8244840"/>
              <a:gd name="T38" fmla="*/ 8470576 w 7304405"/>
              <a:gd name="T39" fmla="*/ 1798881 h 8244840"/>
              <a:gd name="T40" fmla="*/ 8563966 w 7304405"/>
              <a:gd name="T41" fmla="*/ 1516236 h 8244840"/>
              <a:gd name="T42" fmla="*/ 8593007 w 7304405"/>
              <a:gd name="T43" fmla="*/ 1236276 h 8244840"/>
              <a:gd name="T44" fmla="*/ 8555185 w 7304405"/>
              <a:gd name="T45" fmla="*/ 960327 h 8244840"/>
              <a:gd name="T46" fmla="*/ 8447987 w 7304405"/>
              <a:gd name="T47" fmla="*/ 689712 h 8244840"/>
              <a:gd name="T48" fmla="*/ 8268901 w 7304405"/>
              <a:gd name="T49" fmla="*/ 425755 h 8244840"/>
              <a:gd name="T50" fmla="*/ 8015416 w 7304405"/>
              <a:gd name="T51" fmla="*/ 169779 h 8244840"/>
              <a:gd name="T52" fmla="*/ 7788007 w 7304405"/>
              <a:gd name="T53" fmla="*/ 0 h 824484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04405" h="8244840">
                <a:moveTo>
                  <a:pt x="6620021" y="0"/>
                </a:moveTo>
                <a:lnTo>
                  <a:pt x="0" y="0"/>
                </a:lnTo>
                <a:lnTo>
                  <a:pt x="0" y="8244687"/>
                </a:lnTo>
                <a:lnTo>
                  <a:pt x="267057" y="8180746"/>
                </a:lnTo>
                <a:lnTo>
                  <a:pt x="910764" y="7989679"/>
                </a:lnTo>
                <a:lnTo>
                  <a:pt x="1544258" y="7763487"/>
                </a:lnTo>
                <a:lnTo>
                  <a:pt x="2162456" y="7502766"/>
                </a:lnTo>
                <a:lnTo>
                  <a:pt x="2758559" y="7213679"/>
                </a:lnTo>
                <a:lnTo>
                  <a:pt x="3327730" y="6903290"/>
                </a:lnTo>
                <a:lnTo>
                  <a:pt x="3867834" y="6573541"/>
                </a:lnTo>
                <a:lnTo>
                  <a:pt x="4376733" y="6226375"/>
                </a:lnTo>
                <a:lnTo>
                  <a:pt x="4852292" y="5863731"/>
                </a:lnTo>
                <a:lnTo>
                  <a:pt x="5292376" y="5487553"/>
                </a:lnTo>
                <a:lnTo>
                  <a:pt x="5694848" y="5099781"/>
                </a:lnTo>
                <a:lnTo>
                  <a:pt x="6057573" y="4702358"/>
                </a:lnTo>
                <a:lnTo>
                  <a:pt x="6378414" y="4297225"/>
                </a:lnTo>
                <a:lnTo>
                  <a:pt x="6655235" y="3886323"/>
                </a:lnTo>
                <a:lnTo>
                  <a:pt x="6885902" y="3471595"/>
                </a:lnTo>
                <a:lnTo>
                  <a:pt x="7068276" y="3054982"/>
                </a:lnTo>
                <a:lnTo>
                  <a:pt x="7200224" y="2638426"/>
                </a:lnTo>
                <a:lnTo>
                  <a:pt x="7279608" y="2223869"/>
                </a:lnTo>
                <a:lnTo>
                  <a:pt x="7304294" y="1813251"/>
                </a:lnTo>
                <a:lnTo>
                  <a:pt x="7272144" y="1408515"/>
                </a:lnTo>
                <a:lnTo>
                  <a:pt x="7181023" y="1011603"/>
                </a:lnTo>
                <a:lnTo>
                  <a:pt x="7028795" y="624456"/>
                </a:lnTo>
                <a:lnTo>
                  <a:pt x="6813325" y="249015"/>
                </a:lnTo>
                <a:lnTo>
                  <a:pt x="66200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object 3"/>
          <p:cNvSpPr>
            <a:spLocks/>
          </p:cNvSpPr>
          <p:nvPr/>
        </p:nvSpPr>
        <p:spPr bwMode="auto">
          <a:xfrm>
            <a:off x="120650" y="368300"/>
            <a:ext cx="977900" cy="42863"/>
          </a:xfrm>
          <a:custGeom>
            <a:avLst/>
            <a:gdLst>
              <a:gd name="T0" fmla="*/ 0 w 831215"/>
              <a:gd name="T1" fmla="*/ 42506 h 60959"/>
              <a:gd name="T2" fmla="*/ 977869 w 831215"/>
              <a:gd name="T3" fmla="*/ 42506 h 60959"/>
              <a:gd name="T4" fmla="*/ 977869 w 831215"/>
              <a:gd name="T5" fmla="*/ 0 h 60959"/>
              <a:gd name="T6" fmla="*/ 0 w 831215"/>
              <a:gd name="T7" fmla="*/ 0 h 60959"/>
              <a:gd name="T8" fmla="*/ 0 w 831215"/>
              <a:gd name="T9" fmla="*/ 42506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1215" h="60959">
                <a:moveTo>
                  <a:pt x="0" y="60451"/>
                </a:moveTo>
                <a:lnTo>
                  <a:pt x="831189" y="60451"/>
                </a:lnTo>
                <a:lnTo>
                  <a:pt x="831189" y="0"/>
                </a:lnTo>
                <a:lnTo>
                  <a:pt x="0" y="0"/>
                </a:lnTo>
                <a:lnTo>
                  <a:pt x="0" y="60451"/>
                </a:lnTo>
                <a:close/>
              </a:path>
            </a:pathLst>
          </a:custGeom>
          <a:solidFill>
            <a:srgbClr val="CFD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2" name="object 8"/>
          <p:cNvSpPr>
            <a:spLocks/>
          </p:cNvSpPr>
          <p:nvPr/>
        </p:nvSpPr>
        <p:spPr bwMode="auto">
          <a:xfrm>
            <a:off x="8018463" y="368300"/>
            <a:ext cx="977900" cy="42863"/>
          </a:xfrm>
          <a:custGeom>
            <a:avLst/>
            <a:gdLst>
              <a:gd name="T0" fmla="*/ 977869 w 831215"/>
              <a:gd name="T1" fmla="*/ 42506 h 60959"/>
              <a:gd name="T2" fmla="*/ 0 w 831215"/>
              <a:gd name="T3" fmla="*/ 42506 h 60959"/>
              <a:gd name="T4" fmla="*/ 0 w 831215"/>
              <a:gd name="T5" fmla="*/ 0 h 60959"/>
              <a:gd name="T6" fmla="*/ 977869 w 831215"/>
              <a:gd name="T7" fmla="*/ 0 h 60959"/>
              <a:gd name="T8" fmla="*/ 977869 w 831215"/>
              <a:gd name="T9" fmla="*/ 42506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1215" h="60959">
                <a:moveTo>
                  <a:pt x="831189" y="60451"/>
                </a:moveTo>
                <a:lnTo>
                  <a:pt x="0" y="60451"/>
                </a:lnTo>
                <a:lnTo>
                  <a:pt x="0" y="0"/>
                </a:lnTo>
                <a:lnTo>
                  <a:pt x="831189" y="0"/>
                </a:lnTo>
                <a:lnTo>
                  <a:pt x="831189" y="60451"/>
                </a:lnTo>
                <a:close/>
              </a:path>
            </a:pathLst>
          </a:custGeom>
          <a:solidFill>
            <a:srgbClr val="CFD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3" name="object 10"/>
          <p:cNvSpPr>
            <a:spLocks/>
          </p:cNvSpPr>
          <p:nvPr/>
        </p:nvSpPr>
        <p:spPr bwMode="auto">
          <a:xfrm>
            <a:off x="1084263" y="187325"/>
            <a:ext cx="6970712" cy="404813"/>
          </a:xfrm>
          <a:custGeom>
            <a:avLst/>
            <a:gdLst>
              <a:gd name="T0" fmla="*/ 53781 w 5925820"/>
              <a:gd name="T1" fmla="*/ 0 h 594360"/>
              <a:gd name="T2" fmla="*/ 3725 w 5925820"/>
              <a:gd name="T3" fmla="*/ 6371 h 594360"/>
              <a:gd name="T4" fmla="*/ 0 w 5925820"/>
              <a:gd name="T5" fmla="*/ 29496 h 594360"/>
              <a:gd name="T6" fmla="*/ 44 w 5925820"/>
              <a:gd name="T7" fmla="*/ 375316 h 594360"/>
              <a:gd name="T8" fmla="*/ 11003 w 5925820"/>
              <a:gd name="T9" fmla="*/ 402655 h 594360"/>
              <a:gd name="T10" fmla="*/ 50943 w 5925820"/>
              <a:gd name="T11" fmla="*/ 404812 h 594360"/>
              <a:gd name="T12" fmla="*/ 6916351 w 5925820"/>
              <a:gd name="T13" fmla="*/ 404812 h 594360"/>
              <a:gd name="T14" fmla="*/ 6966387 w 5925820"/>
              <a:gd name="T15" fmla="*/ 398441 h 594360"/>
              <a:gd name="T16" fmla="*/ 6970113 w 5925820"/>
              <a:gd name="T17" fmla="*/ 375316 h 594360"/>
              <a:gd name="T18" fmla="*/ 6970069 w 5925820"/>
              <a:gd name="T19" fmla="*/ 29496 h 594360"/>
              <a:gd name="T20" fmla="*/ 6959110 w 5925820"/>
              <a:gd name="T21" fmla="*/ 2158 h 594360"/>
              <a:gd name="T22" fmla="*/ 53781 w 5925820"/>
              <a:gd name="T23" fmla="*/ 0 h 5943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25820" h="594360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551052"/>
                </a:lnTo>
                <a:lnTo>
                  <a:pt x="9354" y="591191"/>
                </a:lnTo>
                <a:lnTo>
                  <a:pt x="43307" y="594359"/>
                </a:lnTo>
                <a:lnTo>
                  <a:pt x="5879608" y="594359"/>
                </a:lnTo>
                <a:lnTo>
                  <a:pt x="5922143" y="585005"/>
                </a:lnTo>
                <a:lnTo>
                  <a:pt x="5925311" y="551052"/>
                </a:lnTo>
                <a:lnTo>
                  <a:pt x="5925273" y="43307"/>
                </a:lnTo>
                <a:lnTo>
                  <a:pt x="5915957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CFD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4" name="object 12"/>
          <p:cNvSpPr>
            <a:spLocks/>
          </p:cNvSpPr>
          <p:nvPr/>
        </p:nvSpPr>
        <p:spPr bwMode="auto">
          <a:xfrm>
            <a:off x="3270250" y="2076450"/>
            <a:ext cx="2262188" cy="4152900"/>
          </a:xfrm>
          <a:custGeom>
            <a:avLst/>
            <a:gdLst>
              <a:gd name="T0" fmla="*/ 25003 w 1923414"/>
              <a:gd name="T1" fmla="*/ 0 h 6092190"/>
              <a:gd name="T2" fmla="*/ 0 w 1923414"/>
              <a:gd name="T3" fmla="*/ 4152190 h 6092190"/>
              <a:gd name="T4" fmla="*/ 310910 w 1923414"/>
              <a:gd name="T5" fmla="*/ 4152822 h 6092190"/>
              <a:gd name="T6" fmla="*/ 334571 w 1923414"/>
              <a:gd name="T7" fmla="*/ 224864 h 6092190"/>
              <a:gd name="T8" fmla="*/ 2260151 w 1923414"/>
              <a:gd name="T9" fmla="*/ 224864 h 6092190"/>
              <a:gd name="T10" fmla="*/ 2261472 w 1923414"/>
              <a:gd name="T11" fmla="*/ 4519 h 6092190"/>
              <a:gd name="T12" fmla="*/ 25003 w 1923414"/>
              <a:gd name="T13" fmla="*/ 0 h 6092190"/>
              <a:gd name="T14" fmla="*/ 2260151 w 1923414"/>
              <a:gd name="T15" fmla="*/ 224864 h 6092190"/>
              <a:gd name="T16" fmla="*/ 334571 w 1923414"/>
              <a:gd name="T17" fmla="*/ 224864 h 6092190"/>
              <a:gd name="T18" fmla="*/ 2260127 w 1923414"/>
              <a:gd name="T19" fmla="*/ 228760 h 6092190"/>
              <a:gd name="T20" fmla="*/ 2260151 w 1923414"/>
              <a:gd name="T21" fmla="*/ 224864 h 60921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23414" h="6092190">
                <a:moveTo>
                  <a:pt x="21259" y="0"/>
                </a:moveTo>
                <a:lnTo>
                  <a:pt x="0" y="6091148"/>
                </a:lnTo>
                <a:lnTo>
                  <a:pt x="264350" y="6092075"/>
                </a:lnTo>
                <a:lnTo>
                  <a:pt x="284467" y="329869"/>
                </a:lnTo>
                <a:lnTo>
                  <a:pt x="1921682" y="329869"/>
                </a:lnTo>
                <a:lnTo>
                  <a:pt x="1922805" y="6629"/>
                </a:lnTo>
                <a:lnTo>
                  <a:pt x="21259" y="0"/>
                </a:lnTo>
                <a:close/>
              </a:path>
              <a:path w="1923414" h="6092190">
                <a:moveTo>
                  <a:pt x="1921682" y="329869"/>
                </a:moveTo>
                <a:lnTo>
                  <a:pt x="284467" y="329869"/>
                </a:lnTo>
                <a:lnTo>
                  <a:pt x="1921662" y="335584"/>
                </a:lnTo>
                <a:lnTo>
                  <a:pt x="1921682" y="3298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5" name="object 13"/>
          <p:cNvSpPr>
            <a:spLocks noChangeArrowheads="1"/>
          </p:cNvSpPr>
          <p:nvPr/>
        </p:nvSpPr>
        <p:spPr bwMode="auto">
          <a:xfrm>
            <a:off x="1039813" y="850900"/>
            <a:ext cx="6967537" cy="557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6" name="object 15"/>
          <p:cNvSpPr>
            <a:spLocks/>
          </p:cNvSpPr>
          <p:nvPr/>
        </p:nvSpPr>
        <p:spPr bwMode="auto">
          <a:xfrm>
            <a:off x="2154238" y="1609725"/>
            <a:ext cx="1498600" cy="549275"/>
          </a:xfrm>
          <a:custGeom>
            <a:avLst/>
            <a:gdLst>
              <a:gd name="T0" fmla="*/ 0 w 1274445"/>
              <a:gd name="T1" fmla="*/ 0 h 805180"/>
              <a:gd name="T2" fmla="*/ 1498152 w 1274445"/>
              <a:gd name="T3" fmla="*/ 0 h 805180"/>
              <a:gd name="T4" fmla="*/ 1498152 w 1274445"/>
              <a:gd name="T5" fmla="*/ 548928 h 805180"/>
              <a:gd name="T6" fmla="*/ 0 w 1274445"/>
              <a:gd name="T7" fmla="*/ 548928 h 805180"/>
              <a:gd name="T8" fmla="*/ 0 w 1274445"/>
              <a:gd name="T9" fmla="*/ 0 h 805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4445" h="805180">
                <a:moveTo>
                  <a:pt x="0" y="0"/>
                </a:moveTo>
                <a:lnTo>
                  <a:pt x="1274064" y="0"/>
                </a:lnTo>
                <a:lnTo>
                  <a:pt x="1274064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7" name="object 16"/>
          <p:cNvSpPr>
            <a:spLocks/>
          </p:cNvSpPr>
          <p:nvPr/>
        </p:nvSpPr>
        <p:spPr bwMode="auto">
          <a:xfrm>
            <a:off x="2168525" y="1617663"/>
            <a:ext cx="1423988" cy="504825"/>
          </a:xfrm>
          <a:custGeom>
            <a:avLst/>
            <a:gdLst>
              <a:gd name="T0" fmla="*/ 1369896 w 1210310"/>
              <a:gd name="T1" fmla="*/ 0 h 740410"/>
              <a:gd name="T2" fmla="*/ 50953 w 1210310"/>
              <a:gd name="T3" fmla="*/ 0 h 740410"/>
              <a:gd name="T4" fmla="*/ 3260 w 1210310"/>
              <a:gd name="T5" fmla="*/ 6977 h 740410"/>
              <a:gd name="T6" fmla="*/ 0 w 1210310"/>
              <a:gd name="T7" fmla="*/ 475107 h 740410"/>
              <a:gd name="T8" fmla="*/ 528 w 1210310"/>
              <a:gd name="T9" fmla="*/ 489516 h 740410"/>
              <a:gd name="T10" fmla="*/ 3726 w 1210310"/>
              <a:gd name="T11" fmla="*/ 498256 h 740410"/>
              <a:gd name="T12" fmla="*/ 12040 w 1210310"/>
              <a:gd name="T13" fmla="*/ 502744 h 740410"/>
              <a:gd name="T14" fmla="*/ 27912 w 1210310"/>
              <a:gd name="T15" fmla="*/ 504398 h 740410"/>
              <a:gd name="T16" fmla="*/ 53791 w 1210310"/>
              <a:gd name="T17" fmla="*/ 504634 h 740410"/>
              <a:gd name="T18" fmla="*/ 1372735 w 1210310"/>
              <a:gd name="T19" fmla="*/ 504634 h 740410"/>
              <a:gd name="T20" fmla="*/ 1420428 w 1210310"/>
              <a:gd name="T21" fmla="*/ 497657 h 740410"/>
              <a:gd name="T22" fmla="*/ 1423688 w 1210310"/>
              <a:gd name="T23" fmla="*/ 29527 h 740410"/>
              <a:gd name="T24" fmla="*/ 1423159 w 1210310"/>
              <a:gd name="T25" fmla="*/ 15118 h 740410"/>
              <a:gd name="T26" fmla="*/ 1419961 w 1210310"/>
              <a:gd name="T27" fmla="*/ 6378 h 740410"/>
              <a:gd name="T28" fmla="*/ 1411648 w 1210310"/>
              <a:gd name="T29" fmla="*/ 1889 h 740410"/>
              <a:gd name="T30" fmla="*/ 1395776 w 1210310"/>
              <a:gd name="T31" fmla="*/ 236 h 740410"/>
              <a:gd name="T32" fmla="*/ 1369896 w 1210310"/>
              <a:gd name="T33" fmla="*/ 0 h 740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0310" h="740410">
                <a:moveTo>
                  <a:pt x="1164335" y="0"/>
                </a:moveTo>
                <a:lnTo>
                  <a:pt x="43307" y="0"/>
                </a:lnTo>
                <a:lnTo>
                  <a:pt x="2771" y="10233"/>
                </a:lnTo>
                <a:lnTo>
                  <a:pt x="0" y="696823"/>
                </a:lnTo>
                <a:lnTo>
                  <a:pt x="449" y="717957"/>
                </a:lnTo>
                <a:lnTo>
                  <a:pt x="3167" y="730776"/>
                </a:lnTo>
                <a:lnTo>
                  <a:pt x="10233" y="737358"/>
                </a:lnTo>
                <a:lnTo>
                  <a:pt x="23724" y="739784"/>
                </a:lnTo>
                <a:lnTo>
                  <a:pt x="45719" y="740130"/>
                </a:lnTo>
                <a:lnTo>
                  <a:pt x="1166748" y="740130"/>
                </a:lnTo>
                <a:lnTo>
                  <a:pt x="1207284" y="729897"/>
                </a:lnTo>
                <a:lnTo>
                  <a:pt x="1210055" y="43307"/>
                </a:lnTo>
                <a:lnTo>
                  <a:pt x="1209605" y="22173"/>
                </a:lnTo>
                <a:lnTo>
                  <a:pt x="1206887" y="9354"/>
                </a:lnTo>
                <a:lnTo>
                  <a:pt x="1199822" y="2771"/>
                </a:lnTo>
                <a:lnTo>
                  <a:pt x="1186331" y="346"/>
                </a:lnTo>
                <a:lnTo>
                  <a:pt x="1164335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8" name="object 17"/>
          <p:cNvSpPr>
            <a:spLocks/>
          </p:cNvSpPr>
          <p:nvPr/>
        </p:nvSpPr>
        <p:spPr bwMode="auto">
          <a:xfrm>
            <a:off x="2168525" y="1617663"/>
            <a:ext cx="1423988" cy="504825"/>
          </a:xfrm>
          <a:custGeom>
            <a:avLst/>
            <a:gdLst>
              <a:gd name="T0" fmla="*/ 1369897 w 1210310"/>
              <a:gd name="T1" fmla="*/ 0 h 740410"/>
              <a:gd name="T2" fmla="*/ 1419961 w 1210310"/>
              <a:gd name="T3" fmla="*/ 6378 h 740410"/>
              <a:gd name="T4" fmla="*/ 1423689 w 1210310"/>
              <a:gd name="T5" fmla="*/ 473461 h 740410"/>
              <a:gd name="T6" fmla="*/ 1423281 w 1210310"/>
              <a:gd name="T7" fmla="*/ 488459 h 740410"/>
              <a:gd name="T8" fmla="*/ 1372735 w 1210310"/>
              <a:gd name="T9" fmla="*/ 504634 h 740410"/>
              <a:gd name="T10" fmla="*/ 53792 w 1210310"/>
              <a:gd name="T11" fmla="*/ 504634 h 740410"/>
              <a:gd name="T12" fmla="*/ 27912 w 1210310"/>
              <a:gd name="T13" fmla="*/ 504398 h 740410"/>
              <a:gd name="T14" fmla="*/ 0 w 1210310"/>
              <a:gd name="T15" fmla="*/ 475107 h 740410"/>
              <a:gd name="T16" fmla="*/ 0 w 1210310"/>
              <a:gd name="T17" fmla="*/ 31173 h 740410"/>
              <a:gd name="T18" fmla="*/ 407 w 1210310"/>
              <a:gd name="T19" fmla="*/ 16175 h 740410"/>
              <a:gd name="T20" fmla="*/ 50953 w 1210310"/>
              <a:gd name="T21" fmla="*/ 0 h 740410"/>
              <a:gd name="T22" fmla="*/ 1369897 w 12103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0310" h="740410">
                <a:moveTo>
                  <a:pt x="1164336" y="0"/>
                </a:moveTo>
                <a:lnTo>
                  <a:pt x="1206887" y="9354"/>
                </a:lnTo>
                <a:lnTo>
                  <a:pt x="1210056" y="694410"/>
                </a:lnTo>
                <a:lnTo>
                  <a:pt x="1209709" y="716406"/>
                </a:lnTo>
                <a:lnTo>
                  <a:pt x="1166748" y="740130"/>
                </a:lnTo>
                <a:lnTo>
                  <a:pt x="45720" y="740130"/>
                </a:lnTo>
                <a:lnTo>
                  <a:pt x="23724" y="739784"/>
                </a:lnTo>
                <a:lnTo>
                  <a:pt x="0" y="696823"/>
                </a:lnTo>
                <a:lnTo>
                  <a:pt x="0" y="45720"/>
                </a:lnTo>
                <a:lnTo>
                  <a:pt x="346" y="23724"/>
                </a:lnTo>
                <a:lnTo>
                  <a:pt x="43307" y="0"/>
                </a:lnTo>
                <a:lnTo>
                  <a:pt x="116433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9" name="object 18"/>
          <p:cNvSpPr>
            <a:spLocks/>
          </p:cNvSpPr>
          <p:nvPr/>
        </p:nvSpPr>
        <p:spPr bwMode="auto">
          <a:xfrm>
            <a:off x="2154238" y="2263775"/>
            <a:ext cx="1498600" cy="549275"/>
          </a:xfrm>
          <a:custGeom>
            <a:avLst/>
            <a:gdLst>
              <a:gd name="T0" fmla="*/ 0 w 1274445"/>
              <a:gd name="T1" fmla="*/ 0 h 805179"/>
              <a:gd name="T2" fmla="*/ 1498152 w 1274445"/>
              <a:gd name="T3" fmla="*/ 0 h 805179"/>
              <a:gd name="T4" fmla="*/ 1498152 w 1274445"/>
              <a:gd name="T5" fmla="*/ 548929 h 805179"/>
              <a:gd name="T6" fmla="*/ 0 w 1274445"/>
              <a:gd name="T7" fmla="*/ 548929 h 805179"/>
              <a:gd name="T8" fmla="*/ 0 w 1274445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4445" h="805179">
                <a:moveTo>
                  <a:pt x="0" y="0"/>
                </a:moveTo>
                <a:lnTo>
                  <a:pt x="1274064" y="0"/>
                </a:lnTo>
                <a:lnTo>
                  <a:pt x="1274064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0" name="object 19"/>
          <p:cNvSpPr>
            <a:spLocks/>
          </p:cNvSpPr>
          <p:nvPr/>
        </p:nvSpPr>
        <p:spPr bwMode="auto">
          <a:xfrm>
            <a:off x="2168525" y="2271713"/>
            <a:ext cx="1423988" cy="504825"/>
          </a:xfrm>
          <a:custGeom>
            <a:avLst/>
            <a:gdLst>
              <a:gd name="T0" fmla="*/ 1369896 w 1210310"/>
              <a:gd name="T1" fmla="*/ 0 h 740410"/>
              <a:gd name="T2" fmla="*/ 50953 w 1210310"/>
              <a:gd name="T3" fmla="*/ 0 h 740410"/>
              <a:gd name="T4" fmla="*/ 3260 w 1210310"/>
              <a:gd name="T5" fmla="*/ 6977 h 740410"/>
              <a:gd name="T6" fmla="*/ 0 w 1210310"/>
              <a:gd name="T7" fmla="*/ 475107 h 740410"/>
              <a:gd name="T8" fmla="*/ 528 w 1210310"/>
              <a:gd name="T9" fmla="*/ 489516 h 740410"/>
              <a:gd name="T10" fmla="*/ 3726 w 1210310"/>
              <a:gd name="T11" fmla="*/ 498256 h 740410"/>
              <a:gd name="T12" fmla="*/ 12040 w 1210310"/>
              <a:gd name="T13" fmla="*/ 502744 h 740410"/>
              <a:gd name="T14" fmla="*/ 27912 w 1210310"/>
              <a:gd name="T15" fmla="*/ 504398 h 740410"/>
              <a:gd name="T16" fmla="*/ 53791 w 1210310"/>
              <a:gd name="T17" fmla="*/ 504634 h 740410"/>
              <a:gd name="T18" fmla="*/ 1372735 w 1210310"/>
              <a:gd name="T19" fmla="*/ 504634 h 740410"/>
              <a:gd name="T20" fmla="*/ 1420428 w 1210310"/>
              <a:gd name="T21" fmla="*/ 497657 h 740410"/>
              <a:gd name="T22" fmla="*/ 1423688 w 1210310"/>
              <a:gd name="T23" fmla="*/ 29527 h 740410"/>
              <a:gd name="T24" fmla="*/ 1423159 w 1210310"/>
              <a:gd name="T25" fmla="*/ 15118 h 740410"/>
              <a:gd name="T26" fmla="*/ 1419961 w 1210310"/>
              <a:gd name="T27" fmla="*/ 6378 h 740410"/>
              <a:gd name="T28" fmla="*/ 1411648 w 1210310"/>
              <a:gd name="T29" fmla="*/ 1889 h 740410"/>
              <a:gd name="T30" fmla="*/ 1395776 w 1210310"/>
              <a:gd name="T31" fmla="*/ 236 h 740410"/>
              <a:gd name="T32" fmla="*/ 1369896 w 1210310"/>
              <a:gd name="T33" fmla="*/ 0 h 740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0310" h="740410">
                <a:moveTo>
                  <a:pt x="1164335" y="0"/>
                </a:moveTo>
                <a:lnTo>
                  <a:pt x="43307" y="0"/>
                </a:lnTo>
                <a:lnTo>
                  <a:pt x="2771" y="10233"/>
                </a:lnTo>
                <a:lnTo>
                  <a:pt x="0" y="696823"/>
                </a:lnTo>
                <a:lnTo>
                  <a:pt x="449" y="717957"/>
                </a:lnTo>
                <a:lnTo>
                  <a:pt x="3167" y="730776"/>
                </a:lnTo>
                <a:lnTo>
                  <a:pt x="10233" y="737358"/>
                </a:lnTo>
                <a:lnTo>
                  <a:pt x="23724" y="739784"/>
                </a:lnTo>
                <a:lnTo>
                  <a:pt x="45719" y="740130"/>
                </a:lnTo>
                <a:lnTo>
                  <a:pt x="1166748" y="740130"/>
                </a:lnTo>
                <a:lnTo>
                  <a:pt x="1207284" y="729897"/>
                </a:lnTo>
                <a:lnTo>
                  <a:pt x="1210055" y="43307"/>
                </a:lnTo>
                <a:lnTo>
                  <a:pt x="1209605" y="22173"/>
                </a:lnTo>
                <a:lnTo>
                  <a:pt x="1206887" y="9354"/>
                </a:lnTo>
                <a:lnTo>
                  <a:pt x="1199822" y="2771"/>
                </a:lnTo>
                <a:lnTo>
                  <a:pt x="1186331" y="346"/>
                </a:lnTo>
                <a:lnTo>
                  <a:pt x="1164335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1" name="object 20"/>
          <p:cNvSpPr>
            <a:spLocks/>
          </p:cNvSpPr>
          <p:nvPr/>
        </p:nvSpPr>
        <p:spPr bwMode="auto">
          <a:xfrm>
            <a:off x="2168525" y="2271713"/>
            <a:ext cx="1423988" cy="504825"/>
          </a:xfrm>
          <a:custGeom>
            <a:avLst/>
            <a:gdLst>
              <a:gd name="T0" fmla="*/ 1369897 w 1210310"/>
              <a:gd name="T1" fmla="*/ 0 h 740410"/>
              <a:gd name="T2" fmla="*/ 1419961 w 1210310"/>
              <a:gd name="T3" fmla="*/ 6378 h 740410"/>
              <a:gd name="T4" fmla="*/ 1423689 w 1210310"/>
              <a:gd name="T5" fmla="*/ 473461 h 740410"/>
              <a:gd name="T6" fmla="*/ 1423281 w 1210310"/>
              <a:gd name="T7" fmla="*/ 488459 h 740410"/>
              <a:gd name="T8" fmla="*/ 1372735 w 1210310"/>
              <a:gd name="T9" fmla="*/ 504634 h 740410"/>
              <a:gd name="T10" fmla="*/ 53792 w 1210310"/>
              <a:gd name="T11" fmla="*/ 504634 h 740410"/>
              <a:gd name="T12" fmla="*/ 27912 w 1210310"/>
              <a:gd name="T13" fmla="*/ 504398 h 740410"/>
              <a:gd name="T14" fmla="*/ 0 w 1210310"/>
              <a:gd name="T15" fmla="*/ 475107 h 740410"/>
              <a:gd name="T16" fmla="*/ 0 w 1210310"/>
              <a:gd name="T17" fmla="*/ 31173 h 740410"/>
              <a:gd name="T18" fmla="*/ 407 w 1210310"/>
              <a:gd name="T19" fmla="*/ 16175 h 740410"/>
              <a:gd name="T20" fmla="*/ 50953 w 1210310"/>
              <a:gd name="T21" fmla="*/ 0 h 740410"/>
              <a:gd name="T22" fmla="*/ 1369897 w 12103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0310" h="740410">
                <a:moveTo>
                  <a:pt x="1164336" y="0"/>
                </a:moveTo>
                <a:lnTo>
                  <a:pt x="1206887" y="9354"/>
                </a:lnTo>
                <a:lnTo>
                  <a:pt x="1210056" y="694410"/>
                </a:lnTo>
                <a:lnTo>
                  <a:pt x="1209709" y="716406"/>
                </a:lnTo>
                <a:lnTo>
                  <a:pt x="1166748" y="740130"/>
                </a:lnTo>
                <a:lnTo>
                  <a:pt x="45720" y="740130"/>
                </a:lnTo>
                <a:lnTo>
                  <a:pt x="23724" y="739784"/>
                </a:lnTo>
                <a:lnTo>
                  <a:pt x="0" y="696823"/>
                </a:lnTo>
                <a:lnTo>
                  <a:pt x="0" y="45720"/>
                </a:lnTo>
                <a:lnTo>
                  <a:pt x="346" y="23724"/>
                </a:lnTo>
                <a:lnTo>
                  <a:pt x="43307" y="0"/>
                </a:lnTo>
                <a:lnTo>
                  <a:pt x="116433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2" name="object 21"/>
          <p:cNvSpPr>
            <a:spLocks/>
          </p:cNvSpPr>
          <p:nvPr/>
        </p:nvSpPr>
        <p:spPr bwMode="auto">
          <a:xfrm>
            <a:off x="2154238" y="2936875"/>
            <a:ext cx="1498600" cy="549275"/>
          </a:xfrm>
          <a:custGeom>
            <a:avLst/>
            <a:gdLst>
              <a:gd name="T0" fmla="*/ 0 w 1274445"/>
              <a:gd name="T1" fmla="*/ 0 h 805179"/>
              <a:gd name="T2" fmla="*/ 1498152 w 1274445"/>
              <a:gd name="T3" fmla="*/ 0 h 805179"/>
              <a:gd name="T4" fmla="*/ 1498152 w 1274445"/>
              <a:gd name="T5" fmla="*/ 548929 h 805179"/>
              <a:gd name="T6" fmla="*/ 0 w 1274445"/>
              <a:gd name="T7" fmla="*/ 548929 h 805179"/>
              <a:gd name="T8" fmla="*/ 0 w 1274445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4445" h="805179">
                <a:moveTo>
                  <a:pt x="0" y="0"/>
                </a:moveTo>
                <a:lnTo>
                  <a:pt x="1274064" y="0"/>
                </a:lnTo>
                <a:lnTo>
                  <a:pt x="1274064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3" name="object 22"/>
          <p:cNvSpPr>
            <a:spLocks/>
          </p:cNvSpPr>
          <p:nvPr/>
        </p:nvSpPr>
        <p:spPr bwMode="auto">
          <a:xfrm>
            <a:off x="2168525" y="2944813"/>
            <a:ext cx="1423988" cy="504825"/>
          </a:xfrm>
          <a:custGeom>
            <a:avLst/>
            <a:gdLst>
              <a:gd name="T0" fmla="*/ 1369896 w 1210310"/>
              <a:gd name="T1" fmla="*/ 0 h 740410"/>
              <a:gd name="T2" fmla="*/ 50953 w 1210310"/>
              <a:gd name="T3" fmla="*/ 0 h 740410"/>
              <a:gd name="T4" fmla="*/ 3260 w 1210310"/>
              <a:gd name="T5" fmla="*/ 6977 h 740410"/>
              <a:gd name="T6" fmla="*/ 0 w 1210310"/>
              <a:gd name="T7" fmla="*/ 475107 h 740410"/>
              <a:gd name="T8" fmla="*/ 528 w 1210310"/>
              <a:gd name="T9" fmla="*/ 489516 h 740410"/>
              <a:gd name="T10" fmla="*/ 3726 w 1210310"/>
              <a:gd name="T11" fmla="*/ 498256 h 740410"/>
              <a:gd name="T12" fmla="*/ 12040 w 1210310"/>
              <a:gd name="T13" fmla="*/ 502744 h 740410"/>
              <a:gd name="T14" fmla="*/ 27912 w 1210310"/>
              <a:gd name="T15" fmla="*/ 504398 h 740410"/>
              <a:gd name="T16" fmla="*/ 53791 w 1210310"/>
              <a:gd name="T17" fmla="*/ 504634 h 740410"/>
              <a:gd name="T18" fmla="*/ 1372735 w 1210310"/>
              <a:gd name="T19" fmla="*/ 504634 h 740410"/>
              <a:gd name="T20" fmla="*/ 1420428 w 1210310"/>
              <a:gd name="T21" fmla="*/ 497657 h 740410"/>
              <a:gd name="T22" fmla="*/ 1423688 w 1210310"/>
              <a:gd name="T23" fmla="*/ 29527 h 740410"/>
              <a:gd name="T24" fmla="*/ 1423159 w 1210310"/>
              <a:gd name="T25" fmla="*/ 15118 h 740410"/>
              <a:gd name="T26" fmla="*/ 1419961 w 1210310"/>
              <a:gd name="T27" fmla="*/ 6378 h 740410"/>
              <a:gd name="T28" fmla="*/ 1411648 w 1210310"/>
              <a:gd name="T29" fmla="*/ 1889 h 740410"/>
              <a:gd name="T30" fmla="*/ 1395776 w 1210310"/>
              <a:gd name="T31" fmla="*/ 236 h 740410"/>
              <a:gd name="T32" fmla="*/ 1369896 w 1210310"/>
              <a:gd name="T33" fmla="*/ 0 h 740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0310" h="740410">
                <a:moveTo>
                  <a:pt x="1164335" y="0"/>
                </a:moveTo>
                <a:lnTo>
                  <a:pt x="43307" y="0"/>
                </a:lnTo>
                <a:lnTo>
                  <a:pt x="2771" y="10233"/>
                </a:lnTo>
                <a:lnTo>
                  <a:pt x="0" y="696823"/>
                </a:lnTo>
                <a:lnTo>
                  <a:pt x="449" y="717957"/>
                </a:lnTo>
                <a:lnTo>
                  <a:pt x="3167" y="730776"/>
                </a:lnTo>
                <a:lnTo>
                  <a:pt x="10233" y="737358"/>
                </a:lnTo>
                <a:lnTo>
                  <a:pt x="23724" y="739784"/>
                </a:lnTo>
                <a:lnTo>
                  <a:pt x="45719" y="740130"/>
                </a:lnTo>
                <a:lnTo>
                  <a:pt x="1166748" y="740130"/>
                </a:lnTo>
                <a:lnTo>
                  <a:pt x="1207284" y="729897"/>
                </a:lnTo>
                <a:lnTo>
                  <a:pt x="1210055" y="43307"/>
                </a:lnTo>
                <a:lnTo>
                  <a:pt x="1209605" y="22173"/>
                </a:lnTo>
                <a:lnTo>
                  <a:pt x="1206887" y="9354"/>
                </a:lnTo>
                <a:lnTo>
                  <a:pt x="1199822" y="2771"/>
                </a:lnTo>
                <a:lnTo>
                  <a:pt x="1186331" y="346"/>
                </a:lnTo>
                <a:lnTo>
                  <a:pt x="1164335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4" name="object 23"/>
          <p:cNvSpPr>
            <a:spLocks/>
          </p:cNvSpPr>
          <p:nvPr/>
        </p:nvSpPr>
        <p:spPr bwMode="auto">
          <a:xfrm>
            <a:off x="2168525" y="2944813"/>
            <a:ext cx="1423988" cy="504825"/>
          </a:xfrm>
          <a:custGeom>
            <a:avLst/>
            <a:gdLst>
              <a:gd name="T0" fmla="*/ 1369897 w 1210310"/>
              <a:gd name="T1" fmla="*/ 0 h 740410"/>
              <a:gd name="T2" fmla="*/ 1419961 w 1210310"/>
              <a:gd name="T3" fmla="*/ 6378 h 740410"/>
              <a:gd name="T4" fmla="*/ 1423689 w 1210310"/>
              <a:gd name="T5" fmla="*/ 473461 h 740410"/>
              <a:gd name="T6" fmla="*/ 1423281 w 1210310"/>
              <a:gd name="T7" fmla="*/ 488459 h 740410"/>
              <a:gd name="T8" fmla="*/ 1372735 w 1210310"/>
              <a:gd name="T9" fmla="*/ 504634 h 740410"/>
              <a:gd name="T10" fmla="*/ 53792 w 1210310"/>
              <a:gd name="T11" fmla="*/ 504634 h 740410"/>
              <a:gd name="T12" fmla="*/ 27912 w 1210310"/>
              <a:gd name="T13" fmla="*/ 504398 h 740410"/>
              <a:gd name="T14" fmla="*/ 0 w 1210310"/>
              <a:gd name="T15" fmla="*/ 475107 h 740410"/>
              <a:gd name="T16" fmla="*/ 0 w 1210310"/>
              <a:gd name="T17" fmla="*/ 31173 h 740410"/>
              <a:gd name="T18" fmla="*/ 407 w 1210310"/>
              <a:gd name="T19" fmla="*/ 16175 h 740410"/>
              <a:gd name="T20" fmla="*/ 50953 w 1210310"/>
              <a:gd name="T21" fmla="*/ 0 h 740410"/>
              <a:gd name="T22" fmla="*/ 1369897 w 12103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0310" h="740410">
                <a:moveTo>
                  <a:pt x="1164336" y="0"/>
                </a:moveTo>
                <a:lnTo>
                  <a:pt x="1206887" y="9354"/>
                </a:lnTo>
                <a:lnTo>
                  <a:pt x="1210056" y="694410"/>
                </a:lnTo>
                <a:lnTo>
                  <a:pt x="1209709" y="716406"/>
                </a:lnTo>
                <a:lnTo>
                  <a:pt x="1166748" y="740130"/>
                </a:lnTo>
                <a:lnTo>
                  <a:pt x="45720" y="740130"/>
                </a:lnTo>
                <a:lnTo>
                  <a:pt x="23724" y="739784"/>
                </a:lnTo>
                <a:lnTo>
                  <a:pt x="0" y="696823"/>
                </a:lnTo>
                <a:lnTo>
                  <a:pt x="0" y="45720"/>
                </a:lnTo>
                <a:lnTo>
                  <a:pt x="346" y="23724"/>
                </a:lnTo>
                <a:lnTo>
                  <a:pt x="43307" y="0"/>
                </a:lnTo>
                <a:lnTo>
                  <a:pt x="116433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5" name="object 24"/>
          <p:cNvSpPr>
            <a:spLocks/>
          </p:cNvSpPr>
          <p:nvPr/>
        </p:nvSpPr>
        <p:spPr bwMode="auto">
          <a:xfrm>
            <a:off x="2154238" y="3608388"/>
            <a:ext cx="1498600" cy="547687"/>
          </a:xfrm>
          <a:custGeom>
            <a:avLst/>
            <a:gdLst>
              <a:gd name="T0" fmla="*/ 0 w 1274445"/>
              <a:gd name="T1" fmla="*/ 0 h 805179"/>
              <a:gd name="T2" fmla="*/ 1498152 w 1274445"/>
              <a:gd name="T3" fmla="*/ 0 h 805179"/>
              <a:gd name="T4" fmla="*/ 1498152 w 1274445"/>
              <a:gd name="T5" fmla="*/ 547342 h 805179"/>
              <a:gd name="T6" fmla="*/ 0 w 1274445"/>
              <a:gd name="T7" fmla="*/ 547342 h 805179"/>
              <a:gd name="T8" fmla="*/ 0 w 1274445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4445" h="805179">
                <a:moveTo>
                  <a:pt x="0" y="0"/>
                </a:moveTo>
                <a:lnTo>
                  <a:pt x="1274064" y="0"/>
                </a:lnTo>
                <a:lnTo>
                  <a:pt x="1274064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6" name="object 25"/>
          <p:cNvSpPr>
            <a:spLocks/>
          </p:cNvSpPr>
          <p:nvPr/>
        </p:nvSpPr>
        <p:spPr bwMode="auto">
          <a:xfrm>
            <a:off x="2168525" y="3614738"/>
            <a:ext cx="1423988" cy="504825"/>
          </a:xfrm>
          <a:custGeom>
            <a:avLst/>
            <a:gdLst>
              <a:gd name="T0" fmla="*/ 1369896 w 1210310"/>
              <a:gd name="T1" fmla="*/ 0 h 740410"/>
              <a:gd name="T2" fmla="*/ 50953 w 1210310"/>
              <a:gd name="T3" fmla="*/ 0 h 740410"/>
              <a:gd name="T4" fmla="*/ 3260 w 1210310"/>
              <a:gd name="T5" fmla="*/ 6977 h 740410"/>
              <a:gd name="T6" fmla="*/ 0 w 1210310"/>
              <a:gd name="T7" fmla="*/ 475107 h 740410"/>
              <a:gd name="T8" fmla="*/ 528 w 1210310"/>
              <a:gd name="T9" fmla="*/ 489516 h 740410"/>
              <a:gd name="T10" fmla="*/ 3726 w 1210310"/>
              <a:gd name="T11" fmla="*/ 498256 h 740410"/>
              <a:gd name="T12" fmla="*/ 12040 w 1210310"/>
              <a:gd name="T13" fmla="*/ 502744 h 740410"/>
              <a:gd name="T14" fmla="*/ 27912 w 1210310"/>
              <a:gd name="T15" fmla="*/ 504398 h 740410"/>
              <a:gd name="T16" fmla="*/ 53791 w 1210310"/>
              <a:gd name="T17" fmla="*/ 504634 h 740410"/>
              <a:gd name="T18" fmla="*/ 1372735 w 1210310"/>
              <a:gd name="T19" fmla="*/ 504634 h 740410"/>
              <a:gd name="T20" fmla="*/ 1420428 w 1210310"/>
              <a:gd name="T21" fmla="*/ 497657 h 740410"/>
              <a:gd name="T22" fmla="*/ 1423688 w 1210310"/>
              <a:gd name="T23" fmla="*/ 29527 h 740410"/>
              <a:gd name="T24" fmla="*/ 1423159 w 1210310"/>
              <a:gd name="T25" fmla="*/ 15118 h 740410"/>
              <a:gd name="T26" fmla="*/ 1419961 w 1210310"/>
              <a:gd name="T27" fmla="*/ 6378 h 740410"/>
              <a:gd name="T28" fmla="*/ 1411648 w 1210310"/>
              <a:gd name="T29" fmla="*/ 1889 h 740410"/>
              <a:gd name="T30" fmla="*/ 1395776 w 1210310"/>
              <a:gd name="T31" fmla="*/ 236 h 740410"/>
              <a:gd name="T32" fmla="*/ 1369896 w 1210310"/>
              <a:gd name="T33" fmla="*/ 0 h 740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0310" h="740410">
                <a:moveTo>
                  <a:pt x="1164335" y="0"/>
                </a:moveTo>
                <a:lnTo>
                  <a:pt x="43307" y="0"/>
                </a:lnTo>
                <a:lnTo>
                  <a:pt x="2771" y="10233"/>
                </a:lnTo>
                <a:lnTo>
                  <a:pt x="0" y="696823"/>
                </a:lnTo>
                <a:lnTo>
                  <a:pt x="449" y="717957"/>
                </a:lnTo>
                <a:lnTo>
                  <a:pt x="3167" y="730776"/>
                </a:lnTo>
                <a:lnTo>
                  <a:pt x="10233" y="737358"/>
                </a:lnTo>
                <a:lnTo>
                  <a:pt x="23724" y="739784"/>
                </a:lnTo>
                <a:lnTo>
                  <a:pt x="45719" y="740130"/>
                </a:lnTo>
                <a:lnTo>
                  <a:pt x="1166748" y="740130"/>
                </a:lnTo>
                <a:lnTo>
                  <a:pt x="1207284" y="729897"/>
                </a:lnTo>
                <a:lnTo>
                  <a:pt x="1210055" y="43307"/>
                </a:lnTo>
                <a:lnTo>
                  <a:pt x="1209605" y="22173"/>
                </a:lnTo>
                <a:lnTo>
                  <a:pt x="1206887" y="9354"/>
                </a:lnTo>
                <a:lnTo>
                  <a:pt x="1199822" y="2771"/>
                </a:lnTo>
                <a:lnTo>
                  <a:pt x="1186331" y="346"/>
                </a:lnTo>
                <a:lnTo>
                  <a:pt x="1164335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7" name="object 26"/>
          <p:cNvSpPr>
            <a:spLocks/>
          </p:cNvSpPr>
          <p:nvPr/>
        </p:nvSpPr>
        <p:spPr bwMode="auto">
          <a:xfrm>
            <a:off x="2168525" y="3614738"/>
            <a:ext cx="1423988" cy="504825"/>
          </a:xfrm>
          <a:custGeom>
            <a:avLst/>
            <a:gdLst>
              <a:gd name="T0" fmla="*/ 1369897 w 1210310"/>
              <a:gd name="T1" fmla="*/ 0 h 740410"/>
              <a:gd name="T2" fmla="*/ 1419961 w 1210310"/>
              <a:gd name="T3" fmla="*/ 6378 h 740410"/>
              <a:gd name="T4" fmla="*/ 1423689 w 1210310"/>
              <a:gd name="T5" fmla="*/ 473461 h 740410"/>
              <a:gd name="T6" fmla="*/ 1423281 w 1210310"/>
              <a:gd name="T7" fmla="*/ 488459 h 740410"/>
              <a:gd name="T8" fmla="*/ 1372735 w 1210310"/>
              <a:gd name="T9" fmla="*/ 504634 h 740410"/>
              <a:gd name="T10" fmla="*/ 53792 w 1210310"/>
              <a:gd name="T11" fmla="*/ 504634 h 740410"/>
              <a:gd name="T12" fmla="*/ 27912 w 1210310"/>
              <a:gd name="T13" fmla="*/ 504398 h 740410"/>
              <a:gd name="T14" fmla="*/ 0 w 1210310"/>
              <a:gd name="T15" fmla="*/ 475107 h 740410"/>
              <a:gd name="T16" fmla="*/ 0 w 1210310"/>
              <a:gd name="T17" fmla="*/ 31173 h 740410"/>
              <a:gd name="T18" fmla="*/ 407 w 1210310"/>
              <a:gd name="T19" fmla="*/ 16175 h 740410"/>
              <a:gd name="T20" fmla="*/ 50953 w 1210310"/>
              <a:gd name="T21" fmla="*/ 0 h 740410"/>
              <a:gd name="T22" fmla="*/ 1369897 w 12103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0310" h="740410">
                <a:moveTo>
                  <a:pt x="1164336" y="0"/>
                </a:moveTo>
                <a:lnTo>
                  <a:pt x="1206887" y="9354"/>
                </a:lnTo>
                <a:lnTo>
                  <a:pt x="1210056" y="694410"/>
                </a:lnTo>
                <a:lnTo>
                  <a:pt x="1209709" y="716406"/>
                </a:lnTo>
                <a:lnTo>
                  <a:pt x="1166748" y="740130"/>
                </a:lnTo>
                <a:lnTo>
                  <a:pt x="45720" y="740130"/>
                </a:lnTo>
                <a:lnTo>
                  <a:pt x="23724" y="739784"/>
                </a:lnTo>
                <a:lnTo>
                  <a:pt x="0" y="696823"/>
                </a:lnTo>
                <a:lnTo>
                  <a:pt x="0" y="45720"/>
                </a:lnTo>
                <a:lnTo>
                  <a:pt x="346" y="23724"/>
                </a:lnTo>
                <a:lnTo>
                  <a:pt x="43307" y="0"/>
                </a:lnTo>
                <a:lnTo>
                  <a:pt x="116433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8" name="object 27"/>
          <p:cNvSpPr>
            <a:spLocks/>
          </p:cNvSpPr>
          <p:nvPr/>
        </p:nvSpPr>
        <p:spPr bwMode="auto">
          <a:xfrm>
            <a:off x="2154238" y="4270375"/>
            <a:ext cx="1498600" cy="549275"/>
          </a:xfrm>
          <a:custGeom>
            <a:avLst/>
            <a:gdLst>
              <a:gd name="T0" fmla="*/ 0 w 1274445"/>
              <a:gd name="T1" fmla="*/ 0 h 805179"/>
              <a:gd name="T2" fmla="*/ 1498152 w 1274445"/>
              <a:gd name="T3" fmla="*/ 0 h 805179"/>
              <a:gd name="T4" fmla="*/ 1498152 w 1274445"/>
              <a:gd name="T5" fmla="*/ 548929 h 805179"/>
              <a:gd name="T6" fmla="*/ 0 w 1274445"/>
              <a:gd name="T7" fmla="*/ 548929 h 805179"/>
              <a:gd name="T8" fmla="*/ 0 w 1274445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4445" h="805179">
                <a:moveTo>
                  <a:pt x="0" y="0"/>
                </a:moveTo>
                <a:lnTo>
                  <a:pt x="1274064" y="0"/>
                </a:lnTo>
                <a:lnTo>
                  <a:pt x="1274064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9" name="object 28"/>
          <p:cNvSpPr>
            <a:spLocks/>
          </p:cNvSpPr>
          <p:nvPr/>
        </p:nvSpPr>
        <p:spPr bwMode="auto">
          <a:xfrm>
            <a:off x="2168525" y="4278313"/>
            <a:ext cx="1423988" cy="504825"/>
          </a:xfrm>
          <a:custGeom>
            <a:avLst/>
            <a:gdLst>
              <a:gd name="T0" fmla="*/ 1369896 w 1210310"/>
              <a:gd name="T1" fmla="*/ 0 h 740409"/>
              <a:gd name="T2" fmla="*/ 50953 w 1210310"/>
              <a:gd name="T3" fmla="*/ 0 h 740409"/>
              <a:gd name="T4" fmla="*/ 3260 w 1210310"/>
              <a:gd name="T5" fmla="*/ 6977 h 740409"/>
              <a:gd name="T6" fmla="*/ 0 w 1210310"/>
              <a:gd name="T7" fmla="*/ 475107 h 740409"/>
              <a:gd name="T8" fmla="*/ 528 w 1210310"/>
              <a:gd name="T9" fmla="*/ 489517 h 740409"/>
              <a:gd name="T10" fmla="*/ 3726 w 1210310"/>
              <a:gd name="T11" fmla="*/ 498257 h 740409"/>
              <a:gd name="T12" fmla="*/ 12040 w 1210310"/>
              <a:gd name="T13" fmla="*/ 502745 h 740409"/>
              <a:gd name="T14" fmla="*/ 27912 w 1210310"/>
              <a:gd name="T15" fmla="*/ 504399 h 740409"/>
              <a:gd name="T16" fmla="*/ 53791 w 1210310"/>
              <a:gd name="T17" fmla="*/ 504635 h 740409"/>
              <a:gd name="T18" fmla="*/ 1372735 w 1210310"/>
              <a:gd name="T19" fmla="*/ 504635 h 740409"/>
              <a:gd name="T20" fmla="*/ 1420428 w 1210310"/>
              <a:gd name="T21" fmla="*/ 497658 h 740409"/>
              <a:gd name="T22" fmla="*/ 1423688 w 1210310"/>
              <a:gd name="T23" fmla="*/ 29528 h 740409"/>
              <a:gd name="T24" fmla="*/ 1423159 w 1210310"/>
              <a:gd name="T25" fmla="*/ 15118 h 740409"/>
              <a:gd name="T26" fmla="*/ 1419961 w 1210310"/>
              <a:gd name="T27" fmla="*/ 6378 h 740409"/>
              <a:gd name="T28" fmla="*/ 1411648 w 1210310"/>
              <a:gd name="T29" fmla="*/ 1889 h 740409"/>
              <a:gd name="T30" fmla="*/ 1395776 w 1210310"/>
              <a:gd name="T31" fmla="*/ 236 h 740409"/>
              <a:gd name="T32" fmla="*/ 1369896 w 1210310"/>
              <a:gd name="T33" fmla="*/ 0 h 7404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0310" h="740409">
                <a:moveTo>
                  <a:pt x="1164335" y="0"/>
                </a:moveTo>
                <a:lnTo>
                  <a:pt x="43307" y="0"/>
                </a:lnTo>
                <a:lnTo>
                  <a:pt x="2771" y="10233"/>
                </a:lnTo>
                <a:lnTo>
                  <a:pt x="0" y="696823"/>
                </a:lnTo>
                <a:lnTo>
                  <a:pt x="449" y="717957"/>
                </a:lnTo>
                <a:lnTo>
                  <a:pt x="3167" y="730776"/>
                </a:lnTo>
                <a:lnTo>
                  <a:pt x="10233" y="737358"/>
                </a:lnTo>
                <a:lnTo>
                  <a:pt x="23724" y="739784"/>
                </a:lnTo>
                <a:lnTo>
                  <a:pt x="45719" y="740130"/>
                </a:lnTo>
                <a:lnTo>
                  <a:pt x="1166748" y="740130"/>
                </a:lnTo>
                <a:lnTo>
                  <a:pt x="1207284" y="729897"/>
                </a:lnTo>
                <a:lnTo>
                  <a:pt x="1210055" y="43307"/>
                </a:lnTo>
                <a:lnTo>
                  <a:pt x="1209605" y="22173"/>
                </a:lnTo>
                <a:lnTo>
                  <a:pt x="1206887" y="9354"/>
                </a:lnTo>
                <a:lnTo>
                  <a:pt x="1199822" y="2771"/>
                </a:lnTo>
                <a:lnTo>
                  <a:pt x="1186331" y="346"/>
                </a:lnTo>
                <a:lnTo>
                  <a:pt x="1164335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0" name="object 29"/>
          <p:cNvSpPr>
            <a:spLocks/>
          </p:cNvSpPr>
          <p:nvPr/>
        </p:nvSpPr>
        <p:spPr bwMode="auto">
          <a:xfrm>
            <a:off x="2168525" y="4278313"/>
            <a:ext cx="1423988" cy="504825"/>
          </a:xfrm>
          <a:custGeom>
            <a:avLst/>
            <a:gdLst>
              <a:gd name="T0" fmla="*/ 1369897 w 1210310"/>
              <a:gd name="T1" fmla="*/ 0 h 740409"/>
              <a:gd name="T2" fmla="*/ 1419961 w 1210310"/>
              <a:gd name="T3" fmla="*/ 6378 h 740409"/>
              <a:gd name="T4" fmla="*/ 1423689 w 1210310"/>
              <a:gd name="T5" fmla="*/ 473462 h 740409"/>
              <a:gd name="T6" fmla="*/ 1423281 w 1210310"/>
              <a:gd name="T7" fmla="*/ 488459 h 740409"/>
              <a:gd name="T8" fmla="*/ 1372735 w 1210310"/>
              <a:gd name="T9" fmla="*/ 504635 h 740409"/>
              <a:gd name="T10" fmla="*/ 53792 w 1210310"/>
              <a:gd name="T11" fmla="*/ 504635 h 740409"/>
              <a:gd name="T12" fmla="*/ 27912 w 1210310"/>
              <a:gd name="T13" fmla="*/ 504399 h 740409"/>
              <a:gd name="T14" fmla="*/ 0 w 1210310"/>
              <a:gd name="T15" fmla="*/ 475107 h 740409"/>
              <a:gd name="T16" fmla="*/ 0 w 1210310"/>
              <a:gd name="T17" fmla="*/ 31173 h 740409"/>
              <a:gd name="T18" fmla="*/ 407 w 1210310"/>
              <a:gd name="T19" fmla="*/ 16175 h 740409"/>
              <a:gd name="T20" fmla="*/ 50953 w 1210310"/>
              <a:gd name="T21" fmla="*/ 0 h 740409"/>
              <a:gd name="T22" fmla="*/ 1369897 w 12103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0310" h="740409">
                <a:moveTo>
                  <a:pt x="1164336" y="0"/>
                </a:moveTo>
                <a:lnTo>
                  <a:pt x="1206887" y="9354"/>
                </a:lnTo>
                <a:lnTo>
                  <a:pt x="1210056" y="694410"/>
                </a:lnTo>
                <a:lnTo>
                  <a:pt x="1209709" y="716406"/>
                </a:lnTo>
                <a:lnTo>
                  <a:pt x="1166748" y="740130"/>
                </a:lnTo>
                <a:lnTo>
                  <a:pt x="45720" y="740130"/>
                </a:lnTo>
                <a:lnTo>
                  <a:pt x="23724" y="739784"/>
                </a:lnTo>
                <a:lnTo>
                  <a:pt x="0" y="696823"/>
                </a:lnTo>
                <a:lnTo>
                  <a:pt x="0" y="45720"/>
                </a:lnTo>
                <a:lnTo>
                  <a:pt x="346" y="23724"/>
                </a:lnTo>
                <a:lnTo>
                  <a:pt x="43307" y="0"/>
                </a:lnTo>
                <a:lnTo>
                  <a:pt x="116433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object 30"/>
          <p:cNvSpPr>
            <a:spLocks/>
          </p:cNvSpPr>
          <p:nvPr/>
        </p:nvSpPr>
        <p:spPr bwMode="auto">
          <a:xfrm>
            <a:off x="2154238" y="4932363"/>
            <a:ext cx="1498600" cy="549275"/>
          </a:xfrm>
          <a:custGeom>
            <a:avLst/>
            <a:gdLst>
              <a:gd name="T0" fmla="*/ 0 w 1274445"/>
              <a:gd name="T1" fmla="*/ 0 h 805179"/>
              <a:gd name="T2" fmla="*/ 1498152 w 1274445"/>
              <a:gd name="T3" fmla="*/ 0 h 805179"/>
              <a:gd name="T4" fmla="*/ 1498152 w 1274445"/>
              <a:gd name="T5" fmla="*/ 548929 h 805179"/>
              <a:gd name="T6" fmla="*/ 0 w 1274445"/>
              <a:gd name="T7" fmla="*/ 548929 h 805179"/>
              <a:gd name="T8" fmla="*/ 0 w 1274445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4445" h="805179">
                <a:moveTo>
                  <a:pt x="0" y="0"/>
                </a:moveTo>
                <a:lnTo>
                  <a:pt x="1274064" y="0"/>
                </a:lnTo>
                <a:lnTo>
                  <a:pt x="1274064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2" name="object 31"/>
          <p:cNvSpPr>
            <a:spLocks/>
          </p:cNvSpPr>
          <p:nvPr/>
        </p:nvSpPr>
        <p:spPr bwMode="auto">
          <a:xfrm>
            <a:off x="2168525" y="4940300"/>
            <a:ext cx="1423988" cy="504825"/>
          </a:xfrm>
          <a:custGeom>
            <a:avLst/>
            <a:gdLst>
              <a:gd name="T0" fmla="*/ 1369896 w 1210310"/>
              <a:gd name="T1" fmla="*/ 0 h 740409"/>
              <a:gd name="T2" fmla="*/ 50953 w 1210310"/>
              <a:gd name="T3" fmla="*/ 0 h 740409"/>
              <a:gd name="T4" fmla="*/ 3260 w 1210310"/>
              <a:gd name="T5" fmla="*/ 6977 h 740409"/>
              <a:gd name="T6" fmla="*/ 0 w 1210310"/>
              <a:gd name="T7" fmla="*/ 475107 h 740409"/>
              <a:gd name="T8" fmla="*/ 528 w 1210310"/>
              <a:gd name="T9" fmla="*/ 489517 h 740409"/>
              <a:gd name="T10" fmla="*/ 3726 w 1210310"/>
              <a:gd name="T11" fmla="*/ 498257 h 740409"/>
              <a:gd name="T12" fmla="*/ 12040 w 1210310"/>
              <a:gd name="T13" fmla="*/ 502745 h 740409"/>
              <a:gd name="T14" fmla="*/ 27912 w 1210310"/>
              <a:gd name="T15" fmla="*/ 504399 h 740409"/>
              <a:gd name="T16" fmla="*/ 53791 w 1210310"/>
              <a:gd name="T17" fmla="*/ 504635 h 740409"/>
              <a:gd name="T18" fmla="*/ 1372735 w 1210310"/>
              <a:gd name="T19" fmla="*/ 504635 h 740409"/>
              <a:gd name="T20" fmla="*/ 1420428 w 1210310"/>
              <a:gd name="T21" fmla="*/ 497658 h 740409"/>
              <a:gd name="T22" fmla="*/ 1423688 w 1210310"/>
              <a:gd name="T23" fmla="*/ 29528 h 740409"/>
              <a:gd name="T24" fmla="*/ 1423159 w 1210310"/>
              <a:gd name="T25" fmla="*/ 15118 h 740409"/>
              <a:gd name="T26" fmla="*/ 1419961 w 1210310"/>
              <a:gd name="T27" fmla="*/ 6378 h 740409"/>
              <a:gd name="T28" fmla="*/ 1411648 w 1210310"/>
              <a:gd name="T29" fmla="*/ 1889 h 740409"/>
              <a:gd name="T30" fmla="*/ 1395776 w 1210310"/>
              <a:gd name="T31" fmla="*/ 236 h 740409"/>
              <a:gd name="T32" fmla="*/ 1369896 w 1210310"/>
              <a:gd name="T33" fmla="*/ 0 h 7404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0310" h="740409">
                <a:moveTo>
                  <a:pt x="1164335" y="0"/>
                </a:moveTo>
                <a:lnTo>
                  <a:pt x="43307" y="0"/>
                </a:lnTo>
                <a:lnTo>
                  <a:pt x="2771" y="10233"/>
                </a:lnTo>
                <a:lnTo>
                  <a:pt x="0" y="696823"/>
                </a:lnTo>
                <a:lnTo>
                  <a:pt x="449" y="717957"/>
                </a:lnTo>
                <a:lnTo>
                  <a:pt x="3167" y="730776"/>
                </a:lnTo>
                <a:lnTo>
                  <a:pt x="10233" y="737358"/>
                </a:lnTo>
                <a:lnTo>
                  <a:pt x="23724" y="739784"/>
                </a:lnTo>
                <a:lnTo>
                  <a:pt x="45719" y="740130"/>
                </a:lnTo>
                <a:lnTo>
                  <a:pt x="1166748" y="740130"/>
                </a:lnTo>
                <a:lnTo>
                  <a:pt x="1207284" y="729897"/>
                </a:lnTo>
                <a:lnTo>
                  <a:pt x="1210055" y="43307"/>
                </a:lnTo>
                <a:lnTo>
                  <a:pt x="1209605" y="22173"/>
                </a:lnTo>
                <a:lnTo>
                  <a:pt x="1206887" y="9354"/>
                </a:lnTo>
                <a:lnTo>
                  <a:pt x="1199822" y="2771"/>
                </a:lnTo>
                <a:lnTo>
                  <a:pt x="1186331" y="346"/>
                </a:lnTo>
                <a:lnTo>
                  <a:pt x="1164335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3" name="object 32"/>
          <p:cNvSpPr>
            <a:spLocks/>
          </p:cNvSpPr>
          <p:nvPr/>
        </p:nvSpPr>
        <p:spPr bwMode="auto">
          <a:xfrm>
            <a:off x="2168525" y="4940300"/>
            <a:ext cx="1423988" cy="504825"/>
          </a:xfrm>
          <a:custGeom>
            <a:avLst/>
            <a:gdLst>
              <a:gd name="T0" fmla="*/ 1369897 w 1210310"/>
              <a:gd name="T1" fmla="*/ 0 h 740409"/>
              <a:gd name="T2" fmla="*/ 1419961 w 1210310"/>
              <a:gd name="T3" fmla="*/ 6378 h 740409"/>
              <a:gd name="T4" fmla="*/ 1423689 w 1210310"/>
              <a:gd name="T5" fmla="*/ 473462 h 740409"/>
              <a:gd name="T6" fmla="*/ 1423281 w 1210310"/>
              <a:gd name="T7" fmla="*/ 488459 h 740409"/>
              <a:gd name="T8" fmla="*/ 1372735 w 1210310"/>
              <a:gd name="T9" fmla="*/ 504635 h 740409"/>
              <a:gd name="T10" fmla="*/ 53792 w 1210310"/>
              <a:gd name="T11" fmla="*/ 504635 h 740409"/>
              <a:gd name="T12" fmla="*/ 27912 w 1210310"/>
              <a:gd name="T13" fmla="*/ 504399 h 740409"/>
              <a:gd name="T14" fmla="*/ 0 w 1210310"/>
              <a:gd name="T15" fmla="*/ 475107 h 740409"/>
              <a:gd name="T16" fmla="*/ 0 w 1210310"/>
              <a:gd name="T17" fmla="*/ 31172 h 740409"/>
              <a:gd name="T18" fmla="*/ 407 w 1210310"/>
              <a:gd name="T19" fmla="*/ 16175 h 740409"/>
              <a:gd name="T20" fmla="*/ 50953 w 1210310"/>
              <a:gd name="T21" fmla="*/ 0 h 740409"/>
              <a:gd name="T22" fmla="*/ 1369897 w 12103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0310" h="740409">
                <a:moveTo>
                  <a:pt x="1164336" y="0"/>
                </a:moveTo>
                <a:lnTo>
                  <a:pt x="1206887" y="9354"/>
                </a:lnTo>
                <a:lnTo>
                  <a:pt x="1210056" y="694410"/>
                </a:lnTo>
                <a:lnTo>
                  <a:pt x="1209709" y="716406"/>
                </a:lnTo>
                <a:lnTo>
                  <a:pt x="1166748" y="740130"/>
                </a:lnTo>
                <a:lnTo>
                  <a:pt x="45720" y="740130"/>
                </a:lnTo>
                <a:lnTo>
                  <a:pt x="23724" y="739784"/>
                </a:lnTo>
                <a:lnTo>
                  <a:pt x="0" y="696823"/>
                </a:lnTo>
                <a:lnTo>
                  <a:pt x="0" y="45719"/>
                </a:lnTo>
                <a:lnTo>
                  <a:pt x="346" y="23724"/>
                </a:lnTo>
                <a:lnTo>
                  <a:pt x="43307" y="0"/>
                </a:lnTo>
                <a:lnTo>
                  <a:pt x="116433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4" name="object 33"/>
          <p:cNvSpPr>
            <a:spLocks/>
          </p:cNvSpPr>
          <p:nvPr/>
        </p:nvSpPr>
        <p:spPr bwMode="auto">
          <a:xfrm>
            <a:off x="2154238" y="5586413"/>
            <a:ext cx="1498600" cy="549275"/>
          </a:xfrm>
          <a:custGeom>
            <a:avLst/>
            <a:gdLst>
              <a:gd name="T0" fmla="*/ 0 w 1274445"/>
              <a:gd name="T1" fmla="*/ 0 h 805179"/>
              <a:gd name="T2" fmla="*/ 1498152 w 1274445"/>
              <a:gd name="T3" fmla="*/ 0 h 805179"/>
              <a:gd name="T4" fmla="*/ 1498152 w 1274445"/>
              <a:gd name="T5" fmla="*/ 548928 h 805179"/>
              <a:gd name="T6" fmla="*/ 0 w 1274445"/>
              <a:gd name="T7" fmla="*/ 548928 h 805179"/>
              <a:gd name="T8" fmla="*/ 0 w 1274445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4445" h="805179">
                <a:moveTo>
                  <a:pt x="0" y="0"/>
                </a:moveTo>
                <a:lnTo>
                  <a:pt x="1274064" y="0"/>
                </a:lnTo>
                <a:lnTo>
                  <a:pt x="1274064" y="804671"/>
                </a:lnTo>
                <a:lnTo>
                  <a:pt x="0" y="8046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5" name="object 34"/>
          <p:cNvSpPr>
            <a:spLocks/>
          </p:cNvSpPr>
          <p:nvPr/>
        </p:nvSpPr>
        <p:spPr bwMode="auto">
          <a:xfrm>
            <a:off x="2168525" y="5594350"/>
            <a:ext cx="1423988" cy="504825"/>
          </a:xfrm>
          <a:custGeom>
            <a:avLst/>
            <a:gdLst>
              <a:gd name="T0" fmla="*/ 1369896 w 1210310"/>
              <a:gd name="T1" fmla="*/ 0 h 740409"/>
              <a:gd name="T2" fmla="*/ 50953 w 1210310"/>
              <a:gd name="T3" fmla="*/ 0 h 740409"/>
              <a:gd name="T4" fmla="*/ 3260 w 1210310"/>
              <a:gd name="T5" fmla="*/ 6977 h 740409"/>
              <a:gd name="T6" fmla="*/ 0 w 1210310"/>
              <a:gd name="T7" fmla="*/ 475107 h 740409"/>
              <a:gd name="T8" fmla="*/ 528 w 1210310"/>
              <a:gd name="T9" fmla="*/ 489517 h 740409"/>
              <a:gd name="T10" fmla="*/ 3726 w 1210310"/>
              <a:gd name="T11" fmla="*/ 498257 h 740409"/>
              <a:gd name="T12" fmla="*/ 12040 w 1210310"/>
              <a:gd name="T13" fmla="*/ 502745 h 740409"/>
              <a:gd name="T14" fmla="*/ 27912 w 1210310"/>
              <a:gd name="T15" fmla="*/ 504399 h 740409"/>
              <a:gd name="T16" fmla="*/ 53791 w 1210310"/>
              <a:gd name="T17" fmla="*/ 504635 h 740409"/>
              <a:gd name="T18" fmla="*/ 1372735 w 1210310"/>
              <a:gd name="T19" fmla="*/ 504635 h 740409"/>
              <a:gd name="T20" fmla="*/ 1420428 w 1210310"/>
              <a:gd name="T21" fmla="*/ 497658 h 740409"/>
              <a:gd name="T22" fmla="*/ 1423688 w 1210310"/>
              <a:gd name="T23" fmla="*/ 29528 h 740409"/>
              <a:gd name="T24" fmla="*/ 1423159 w 1210310"/>
              <a:gd name="T25" fmla="*/ 15118 h 740409"/>
              <a:gd name="T26" fmla="*/ 1419961 w 1210310"/>
              <a:gd name="T27" fmla="*/ 6378 h 740409"/>
              <a:gd name="T28" fmla="*/ 1411648 w 1210310"/>
              <a:gd name="T29" fmla="*/ 1889 h 740409"/>
              <a:gd name="T30" fmla="*/ 1395776 w 1210310"/>
              <a:gd name="T31" fmla="*/ 236 h 740409"/>
              <a:gd name="T32" fmla="*/ 1369896 w 1210310"/>
              <a:gd name="T33" fmla="*/ 0 h 7404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10310" h="740409">
                <a:moveTo>
                  <a:pt x="1164335" y="0"/>
                </a:moveTo>
                <a:lnTo>
                  <a:pt x="43307" y="0"/>
                </a:lnTo>
                <a:lnTo>
                  <a:pt x="2771" y="10233"/>
                </a:lnTo>
                <a:lnTo>
                  <a:pt x="0" y="696823"/>
                </a:lnTo>
                <a:lnTo>
                  <a:pt x="449" y="717957"/>
                </a:lnTo>
                <a:lnTo>
                  <a:pt x="3167" y="730776"/>
                </a:lnTo>
                <a:lnTo>
                  <a:pt x="10233" y="737358"/>
                </a:lnTo>
                <a:lnTo>
                  <a:pt x="23724" y="739784"/>
                </a:lnTo>
                <a:lnTo>
                  <a:pt x="45719" y="740130"/>
                </a:lnTo>
                <a:lnTo>
                  <a:pt x="1166748" y="740130"/>
                </a:lnTo>
                <a:lnTo>
                  <a:pt x="1207284" y="729897"/>
                </a:lnTo>
                <a:lnTo>
                  <a:pt x="1210055" y="43307"/>
                </a:lnTo>
                <a:lnTo>
                  <a:pt x="1209605" y="22173"/>
                </a:lnTo>
                <a:lnTo>
                  <a:pt x="1206887" y="9354"/>
                </a:lnTo>
                <a:lnTo>
                  <a:pt x="1199822" y="2771"/>
                </a:lnTo>
                <a:lnTo>
                  <a:pt x="1186331" y="346"/>
                </a:lnTo>
                <a:lnTo>
                  <a:pt x="1164335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6" name="object 35"/>
          <p:cNvSpPr>
            <a:spLocks/>
          </p:cNvSpPr>
          <p:nvPr/>
        </p:nvSpPr>
        <p:spPr bwMode="auto">
          <a:xfrm>
            <a:off x="2168525" y="5594350"/>
            <a:ext cx="1423988" cy="504825"/>
          </a:xfrm>
          <a:custGeom>
            <a:avLst/>
            <a:gdLst>
              <a:gd name="T0" fmla="*/ 1369897 w 1210310"/>
              <a:gd name="T1" fmla="*/ 0 h 740409"/>
              <a:gd name="T2" fmla="*/ 1419961 w 1210310"/>
              <a:gd name="T3" fmla="*/ 6378 h 740409"/>
              <a:gd name="T4" fmla="*/ 1423689 w 1210310"/>
              <a:gd name="T5" fmla="*/ 473462 h 740409"/>
              <a:gd name="T6" fmla="*/ 1423281 w 1210310"/>
              <a:gd name="T7" fmla="*/ 488459 h 740409"/>
              <a:gd name="T8" fmla="*/ 1372735 w 1210310"/>
              <a:gd name="T9" fmla="*/ 504635 h 740409"/>
              <a:gd name="T10" fmla="*/ 53792 w 1210310"/>
              <a:gd name="T11" fmla="*/ 504635 h 740409"/>
              <a:gd name="T12" fmla="*/ 27912 w 1210310"/>
              <a:gd name="T13" fmla="*/ 504399 h 740409"/>
              <a:gd name="T14" fmla="*/ 0 w 1210310"/>
              <a:gd name="T15" fmla="*/ 475107 h 740409"/>
              <a:gd name="T16" fmla="*/ 0 w 1210310"/>
              <a:gd name="T17" fmla="*/ 31173 h 740409"/>
              <a:gd name="T18" fmla="*/ 407 w 1210310"/>
              <a:gd name="T19" fmla="*/ 16175 h 740409"/>
              <a:gd name="T20" fmla="*/ 50953 w 1210310"/>
              <a:gd name="T21" fmla="*/ 0 h 740409"/>
              <a:gd name="T22" fmla="*/ 1369897 w 12103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0310" h="740409">
                <a:moveTo>
                  <a:pt x="1164336" y="0"/>
                </a:moveTo>
                <a:lnTo>
                  <a:pt x="1206887" y="9354"/>
                </a:lnTo>
                <a:lnTo>
                  <a:pt x="1210056" y="694410"/>
                </a:lnTo>
                <a:lnTo>
                  <a:pt x="1209709" y="716406"/>
                </a:lnTo>
                <a:lnTo>
                  <a:pt x="1166748" y="740130"/>
                </a:lnTo>
                <a:lnTo>
                  <a:pt x="45720" y="740130"/>
                </a:lnTo>
                <a:lnTo>
                  <a:pt x="23724" y="739784"/>
                </a:lnTo>
                <a:lnTo>
                  <a:pt x="0" y="696823"/>
                </a:lnTo>
                <a:lnTo>
                  <a:pt x="0" y="45720"/>
                </a:lnTo>
                <a:lnTo>
                  <a:pt x="346" y="23724"/>
                </a:lnTo>
                <a:lnTo>
                  <a:pt x="43307" y="0"/>
                </a:lnTo>
                <a:lnTo>
                  <a:pt x="116433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7" name="object 36"/>
          <p:cNvSpPr>
            <a:spLocks/>
          </p:cNvSpPr>
          <p:nvPr/>
        </p:nvSpPr>
        <p:spPr bwMode="auto">
          <a:xfrm>
            <a:off x="5534025" y="5588000"/>
            <a:ext cx="1514475" cy="547688"/>
          </a:xfrm>
          <a:custGeom>
            <a:avLst/>
            <a:gdLst>
              <a:gd name="T0" fmla="*/ 0 w 1286510"/>
              <a:gd name="T1" fmla="*/ 0 h 805179"/>
              <a:gd name="T2" fmla="*/ 1514175 w 1286510"/>
              <a:gd name="T3" fmla="*/ 0 h 805179"/>
              <a:gd name="T4" fmla="*/ 1514175 w 1286510"/>
              <a:gd name="T5" fmla="*/ 547342 h 805179"/>
              <a:gd name="T6" fmla="*/ 0 w 1286510"/>
              <a:gd name="T7" fmla="*/ 547342 h 805179"/>
              <a:gd name="T8" fmla="*/ 0 w 1286510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6510" h="805179">
                <a:moveTo>
                  <a:pt x="0" y="0"/>
                </a:moveTo>
                <a:lnTo>
                  <a:pt x="1286255" y="0"/>
                </a:lnTo>
                <a:lnTo>
                  <a:pt x="1286255" y="804671"/>
                </a:lnTo>
                <a:lnTo>
                  <a:pt x="0" y="8046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8" name="object 37"/>
          <p:cNvSpPr>
            <a:spLocks/>
          </p:cNvSpPr>
          <p:nvPr/>
        </p:nvSpPr>
        <p:spPr bwMode="auto">
          <a:xfrm>
            <a:off x="5548313" y="5595938"/>
            <a:ext cx="1439862" cy="504825"/>
          </a:xfrm>
          <a:custGeom>
            <a:avLst/>
            <a:gdLst>
              <a:gd name="T0" fmla="*/ 53825 w 1223010"/>
              <a:gd name="T1" fmla="*/ 0 h 740409"/>
              <a:gd name="T2" fmla="*/ 3729 w 1223010"/>
              <a:gd name="T3" fmla="*/ 6378 h 740409"/>
              <a:gd name="T4" fmla="*/ 0 w 1223010"/>
              <a:gd name="T5" fmla="*/ 29528 h 740409"/>
              <a:gd name="T6" fmla="*/ 44 w 1223010"/>
              <a:gd name="T7" fmla="*/ 475211 h 740409"/>
              <a:gd name="T8" fmla="*/ 11013 w 1223010"/>
              <a:gd name="T9" fmla="*/ 502578 h 740409"/>
              <a:gd name="T10" fmla="*/ 50986 w 1223010"/>
              <a:gd name="T11" fmla="*/ 504738 h 740409"/>
              <a:gd name="T12" fmla="*/ 1385905 w 1223010"/>
              <a:gd name="T13" fmla="*/ 504738 h 740409"/>
              <a:gd name="T14" fmla="*/ 1435982 w 1223010"/>
              <a:gd name="T15" fmla="*/ 498361 h 740409"/>
              <a:gd name="T16" fmla="*/ 1439711 w 1223010"/>
              <a:gd name="T17" fmla="*/ 475211 h 740409"/>
              <a:gd name="T18" fmla="*/ 1439667 w 1223010"/>
              <a:gd name="T19" fmla="*/ 29528 h 740409"/>
              <a:gd name="T20" fmla="*/ 1428699 w 1223010"/>
              <a:gd name="T21" fmla="*/ 2160 h 740409"/>
              <a:gd name="T22" fmla="*/ 53825 w 12230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09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696975"/>
                </a:lnTo>
                <a:lnTo>
                  <a:pt x="9354" y="737114"/>
                </a:lnTo>
                <a:lnTo>
                  <a:pt x="43307" y="740282"/>
                </a:lnTo>
                <a:lnTo>
                  <a:pt x="1177179" y="740282"/>
                </a:lnTo>
                <a:lnTo>
                  <a:pt x="1219714" y="730928"/>
                </a:lnTo>
                <a:lnTo>
                  <a:pt x="1222882" y="696975"/>
                </a:lnTo>
                <a:lnTo>
                  <a:pt x="1222844" y="43307"/>
                </a:lnTo>
                <a:lnTo>
                  <a:pt x="1213528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9" name="object 38"/>
          <p:cNvSpPr>
            <a:spLocks/>
          </p:cNvSpPr>
          <p:nvPr/>
        </p:nvSpPr>
        <p:spPr bwMode="auto">
          <a:xfrm>
            <a:off x="5548313" y="5595938"/>
            <a:ext cx="1439862" cy="504825"/>
          </a:xfrm>
          <a:custGeom>
            <a:avLst/>
            <a:gdLst>
              <a:gd name="T0" fmla="*/ 53827 w 1223010"/>
              <a:gd name="T1" fmla="*/ 0 h 740409"/>
              <a:gd name="T2" fmla="*/ 3730 w 1223010"/>
              <a:gd name="T3" fmla="*/ 6378 h 740409"/>
              <a:gd name="T4" fmla="*/ 0 w 1223010"/>
              <a:gd name="T5" fmla="*/ 473566 h 740409"/>
              <a:gd name="T6" fmla="*/ 407 w 1223010"/>
              <a:gd name="T7" fmla="*/ 488563 h 740409"/>
              <a:gd name="T8" fmla="*/ 50986 w 1223010"/>
              <a:gd name="T9" fmla="*/ 504738 h 740409"/>
              <a:gd name="T10" fmla="*/ 1385886 w 1223010"/>
              <a:gd name="T11" fmla="*/ 504739 h 740409"/>
              <a:gd name="T12" fmla="*/ 1411781 w 1223010"/>
              <a:gd name="T13" fmla="*/ 504502 h 740409"/>
              <a:gd name="T14" fmla="*/ 1439711 w 1223010"/>
              <a:gd name="T15" fmla="*/ 475211 h 740409"/>
              <a:gd name="T16" fmla="*/ 1439712 w 1223010"/>
              <a:gd name="T17" fmla="*/ 31173 h 740409"/>
              <a:gd name="T18" fmla="*/ 1439304 w 1223010"/>
              <a:gd name="T19" fmla="*/ 16175 h 740409"/>
              <a:gd name="T20" fmla="*/ 1388726 w 1223010"/>
              <a:gd name="T21" fmla="*/ 0 h 740409"/>
              <a:gd name="T22" fmla="*/ 53827 w 12230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09">
                <a:moveTo>
                  <a:pt x="45720" y="0"/>
                </a:moveTo>
                <a:lnTo>
                  <a:pt x="3168" y="9354"/>
                </a:lnTo>
                <a:lnTo>
                  <a:pt x="0" y="694563"/>
                </a:lnTo>
                <a:lnTo>
                  <a:pt x="346" y="716558"/>
                </a:lnTo>
                <a:lnTo>
                  <a:pt x="43307" y="740282"/>
                </a:lnTo>
                <a:lnTo>
                  <a:pt x="1177163" y="740283"/>
                </a:lnTo>
                <a:lnTo>
                  <a:pt x="1199158" y="739936"/>
                </a:lnTo>
                <a:lnTo>
                  <a:pt x="1222882" y="696975"/>
                </a:lnTo>
                <a:lnTo>
                  <a:pt x="1222883" y="45720"/>
                </a:lnTo>
                <a:lnTo>
                  <a:pt x="1222536" y="23724"/>
                </a:lnTo>
                <a:lnTo>
                  <a:pt x="1179575" y="0"/>
                </a:lnTo>
                <a:lnTo>
                  <a:pt x="4572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0" name="object 39"/>
          <p:cNvSpPr>
            <a:spLocks/>
          </p:cNvSpPr>
          <p:nvPr/>
        </p:nvSpPr>
        <p:spPr bwMode="auto">
          <a:xfrm>
            <a:off x="5534025" y="4932363"/>
            <a:ext cx="1514475" cy="549275"/>
          </a:xfrm>
          <a:custGeom>
            <a:avLst/>
            <a:gdLst>
              <a:gd name="T0" fmla="*/ 0 w 1286510"/>
              <a:gd name="T1" fmla="*/ 0 h 805179"/>
              <a:gd name="T2" fmla="*/ 1514175 w 1286510"/>
              <a:gd name="T3" fmla="*/ 0 h 805179"/>
              <a:gd name="T4" fmla="*/ 1514175 w 1286510"/>
              <a:gd name="T5" fmla="*/ 548929 h 805179"/>
              <a:gd name="T6" fmla="*/ 0 w 1286510"/>
              <a:gd name="T7" fmla="*/ 548929 h 805179"/>
              <a:gd name="T8" fmla="*/ 0 w 1286510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6510" h="805179">
                <a:moveTo>
                  <a:pt x="0" y="0"/>
                </a:moveTo>
                <a:lnTo>
                  <a:pt x="1286255" y="0"/>
                </a:lnTo>
                <a:lnTo>
                  <a:pt x="1286255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1" name="object 40"/>
          <p:cNvSpPr>
            <a:spLocks/>
          </p:cNvSpPr>
          <p:nvPr/>
        </p:nvSpPr>
        <p:spPr bwMode="auto">
          <a:xfrm>
            <a:off x="5548313" y="4940300"/>
            <a:ext cx="1439862" cy="504825"/>
          </a:xfrm>
          <a:custGeom>
            <a:avLst/>
            <a:gdLst>
              <a:gd name="T0" fmla="*/ 53825 w 1223010"/>
              <a:gd name="T1" fmla="*/ 0 h 740409"/>
              <a:gd name="T2" fmla="*/ 3729 w 1223010"/>
              <a:gd name="T3" fmla="*/ 6378 h 740409"/>
              <a:gd name="T4" fmla="*/ 0 w 1223010"/>
              <a:gd name="T5" fmla="*/ 29528 h 740409"/>
              <a:gd name="T6" fmla="*/ 44 w 1223010"/>
              <a:gd name="T7" fmla="*/ 475211 h 740409"/>
              <a:gd name="T8" fmla="*/ 11013 w 1223010"/>
              <a:gd name="T9" fmla="*/ 502578 h 740409"/>
              <a:gd name="T10" fmla="*/ 50986 w 1223010"/>
              <a:gd name="T11" fmla="*/ 504738 h 740409"/>
              <a:gd name="T12" fmla="*/ 1385905 w 1223010"/>
              <a:gd name="T13" fmla="*/ 504738 h 740409"/>
              <a:gd name="T14" fmla="*/ 1435982 w 1223010"/>
              <a:gd name="T15" fmla="*/ 498361 h 740409"/>
              <a:gd name="T16" fmla="*/ 1439711 w 1223010"/>
              <a:gd name="T17" fmla="*/ 475211 h 740409"/>
              <a:gd name="T18" fmla="*/ 1439667 w 1223010"/>
              <a:gd name="T19" fmla="*/ 29528 h 740409"/>
              <a:gd name="T20" fmla="*/ 1428699 w 1223010"/>
              <a:gd name="T21" fmla="*/ 2160 h 740409"/>
              <a:gd name="T22" fmla="*/ 53825 w 12230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09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696975"/>
                </a:lnTo>
                <a:lnTo>
                  <a:pt x="9354" y="737114"/>
                </a:lnTo>
                <a:lnTo>
                  <a:pt x="43307" y="740282"/>
                </a:lnTo>
                <a:lnTo>
                  <a:pt x="1177179" y="740282"/>
                </a:lnTo>
                <a:lnTo>
                  <a:pt x="1219714" y="730928"/>
                </a:lnTo>
                <a:lnTo>
                  <a:pt x="1222882" y="696975"/>
                </a:lnTo>
                <a:lnTo>
                  <a:pt x="1222844" y="43307"/>
                </a:lnTo>
                <a:lnTo>
                  <a:pt x="1213528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2" name="object 41"/>
          <p:cNvSpPr>
            <a:spLocks/>
          </p:cNvSpPr>
          <p:nvPr/>
        </p:nvSpPr>
        <p:spPr bwMode="auto">
          <a:xfrm>
            <a:off x="5548313" y="4940300"/>
            <a:ext cx="1439862" cy="504825"/>
          </a:xfrm>
          <a:custGeom>
            <a:avLst/>
            <a:gdLst>
              <a:gd name="T0" fmla="*/ 53827 w 1223010"/>
              <a:gd name="T1" fmla="*/ 0 h 740409"/>
              <a:gd name="T2" fmla="*/ 3730 w 1223010"/>
              <a:gd name="T3" fmla="*/ 6378 h 740409"/>
              <a:gd name="T4" fmla="*/ 0 w 1223010"/>
              <a:gd name="T5" fmla="*/ 473566 h 740409"/>
              <a:gd name="T6" fmla="*/ 407 w 1223010"/>
              <a:gd name="T7" fmla="*/ 488563 h 740409"/>
              <a:gd name="T8" fmla="*/ 50986 w 1223010"/>
              <a:gd name="T9" fmla="*/ 504738 h 740409"/>
              <a:gd name="T10" fmla="*/ 1385886 w 1223010"/>
              <a:gd name="T11" fmla="*/ 504738 h 740409"/>
              <a:gd name="T12" fmla="*/ 1411781 w 1223010"/>
              <a:gd name="T13" fmla="*/ 504502 h 740409"/>
              <a:gd name="T14" fmla="*/ 1439711 w 1223010"/>
              <a:gd name="T15" fmla="*/ 475211 h 740409"/>
              <a:gd name="T16" fmla="*/ 1439712 w 1223010"/>
              <a:gd name="T17" fmla="*/ 31172 h 740409"/>
              <a:gd name="T18" fmla="*/ 1439304 w 1223010"/>
              <a:gd name="T19" fmla="*/ 16175 h 740409"/>
              <a:gd name="T20" fmla="*/ 1388726 w 1223010"/>
              <a:gd name="T21" fmla="*/ 0 h 740409"/>
              <a:gd name="T22" fmla="*/ 53827 w 12230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09">
                <a:moveTo>
                  <a:pt x="45720" y="0"/>
                </a:moveTo>
                <a:lnTo>
                  <a:pt x="3168" y="9354"/>
                </a:lnTo>
                <a:lnTo>
                  <a:pt x="0" y="694562"/>
                </a:lnTo>
                <a:lnTo>
                  <a:pt x="346" y="716558"/>
                </a:lnTo>
                <a:lnTo>
                  <a:pt x="43307" y="740282"/>
                </a:lnTo>
                <a:lnTo>
                  <a:pt x="1177163" y="740282"/>
                </a:lnTo>
                <a:lnTo>
                  <a:pt x="1199158" y="739936"/>
                </a:lnTo>
                <a:lnTo>
                  <a:pt x="1222882" y="696975"/>
                </a:lnTo>
                <a:lnTo>
                  <a:pt x="1222883" y="45719"/>
                </a:lnTo>
                <a:lnTo>
                  <a:pt x="1222536" y="23724"/>
                </a:lnTo>
                <a:lnTo>
                  <a:pt x="1179575" y="0"/>
                </a:lnTo>
                <a:lnTo>
                  <a:pt x="4572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3" name="object 42"/>
          <p:cNvSpPr>
            <a:spLocks/>
          </p:cNvSpPr>
          <p:nvPr/>
        </p:nvSpPr>
        <p:spPr bwMode="auto">
          <a:xfrm>
            <a:off x="5534025" y="4270375"/>
            <a:ext cx="1514475" cy="549275"/>
          </a:xfrm>
          <a:custGeom>
            <a:avLst/>
            <a:gdLst>
              <a:gd name="T0" fmla="*/ 0 w 1286510"/>
              <a:gd name="T1" fmla="*/ 0 h 805179"/>
              <a:gd name="T2" fmla="*/ 1514175 w 1286510"/>
              <a:gd name="T3" fmla="*/ 0 h 805179"/>
              <a:gd name="T4" fmla="*/ 1514175 w 1286510"/>
              <a:gd name="T5" fmla="*/ 548929 h 805179"/>
              <a:gd name="T6" fmla="*/ 0 w 1286510"/>
              <a:gd name="T7" fmla="*/ 548929 h 805179"/>
              <a:gd name="T8" fmla="*/ 0 w 1286510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6510" h="805179">
                <a:moveTo>
                  <a:pt x="0" y="0"/>
                </a:moveTo>
                <a:lnTo>
                  <a:pt x="1286255" y="0"/>
                </a:lnTo>
                <a:lnTo>
                  <a:pt x="1286255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4" name="object 43"/>
          <p:cNvSpPr>
            <a:spLocks/>
          </p:cNvSpPr>
          <p:nvPr/>
        </p:nvSpPr>
        <p:spPr bwMode="auto">
          <a:xfrm>
            <a:off x="5548313" y="4278313"/>
            <a:ext cx="1439862" cy="504825"/>
          </a:xfrm>
          <a:custGeom>
            <a:avLst/>
            <a:gdLst>
              <a:gd name="T0" fmla="*/ 53825 w 1223010"/>
              <a:gd name="T1" fmla="*/ 0 h 740409"/>
              <a:gd name="T2" fmla="*/ 3729 w 1223010"/>
              <a:gd name="T3" fmla="*/ 6378 h 740409"/>
              <a:gd name="T4" fmla="*/ 0 w 1223010"/>
              <a:gd name="T5" fmla="*/ 29528 h 740409"/>
              <a:gd name="T6" fmla="*/ 44 w 1223010"/>
              <a:gd name="T7" fmla="*/ 475211 h 740409"/>
              <a:gd name="T8" fmla="*/ 11013 w 1223010"/>
              <a:gd name="T9" fmla="*/ 502578 h 740409"/>
              <a:gd name="T10" fmla="*/ 50986 w 1223010"/>
              <a:gd name="T11" fmla="*/ 504738 h 740409"/>
              <a:gd name="T12" fmla="*/ 1385905 w 1223010"/>
              <a:gd name="T13" fmla="*/ 504738 h 740409"/>
              <a:gd name="T14" fmla="*/ 1435982 w 1223010"/>
              <a:gd name="T15" fmla="*/ 498361 h 740409"/>
              <a:gd name="T16" fmla="*/ 1439711 w 1223010"/>
              <a:gd name="T17" fmla="*/ 475211 h 740409"/>
              <a:gd name="T18" fmla="*/ 1439667 w 1223010"/>
              <a:gd name="T19" fmla="*/ 29528 h 740409"/>
              <a:gd name="T20" fmla="*/ 1428699 w 1223010"/>
              <a:gd name="T21" fmla="*/ 2160 h 740409"/>
              <a:gd name="T22" fmla="*/ 53825 w 12230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09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696975"/>
                </a:lnTo>
                <a:lnTo>
                  <a:pt x="9354" y="737114"/>
                </a:lnTo>
                <a:lnTo>
                  <a:pt x="43307" y="740282"/>
                </a:lnTo>
                <a:lnTo>
                  <a:pt x="1177179" y="740282"/>
                </a:lnTo>
                <a:lnTo>
                  <a:pt x="1219714" y="730928"/>
                </a:lnTo>
                <a:lnTo>
                  <a:pt x="1222882" y="696975"/>
                </a:lnTo>
                <a:lnTo>
                  <a:pt x="1222844" y="43307"/>
                </a:lnTo>
                <a:lnTo>
                  <a:pt x="1213528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5" name="object 44"/>
          <p:cNvSpPr>
            <a:spLocks/>
          </p:cNvSpPr>
          <p:nvPr/>
        </p:nvSpPr>
        <p:spPr bwMode="auto">
          <a:xfrm>
            <a:off x="5548313" y="4278313"/>
            <a:ext cx="1439862" cy="504825"/>
          </a:xfrm>
          <a:custGeom>
            <a:avLst/>
            <a:gdLst>
              <a:gd name="T0" fmla="*/ 53827 w 1223010"/>
              <a:gd name="T1" fmla="*/ 0 h 740409"/>
              <a:gd name="T2" fmla="*/ 3730 w 1223010"/>
              <a:gd name="T3" fmla="*/ 6378 h 740409"/>
              <a:gd name="T4" fmla="*/ 0 w 1223010"/>
              <a:gd name="T5" fmla="*/ 473566 h 740409"/>
              <a:gd name="T6" fmla="*/ 407 w 1223010"/>
              <a:gd name="T7" fmla="*/ 488563 h 740409"/>
              <a:gd name="T8" fmla="*/ 50986 w 1223010"/>
              <a:gd name="T9" fmla="*/ 504738 h 740409"/>
              <a:gd name="T10" fmla="*/ 1385886 w 1223010"/>
              <a:gd name="T11" fmla="*/ 504739 h 740409"/>
              <a:gd name="T12" fmla="*/ 1411781 w 1223010"/>
              <a:gd name="T13" fmla="*/ 504502 h 740409"/>
              <a:gd name="T14" fmla="*/ 1439711 w 1223010"/>
              <a:gd name="T15" fmla="*/ 475211 h 740409"/>
              <a:gd name="T16" fmla="*/ 1439712 w 1223010"/>
              <a:gd name="T17" fmla="*/ 31173 h 740409"/>
              <a:gd name="T18" fmla="*/ 1439304 w 1223010"/>
              <a:gd name="T19" fmla="*/ 16175 h 740409"/>
              <a:gd name="T20" fmla="*/ 1388726 w 1223010"/>
              <a:gd name="T21" fmla="*/ 0 h 740409"/>
              <a:gd name="T22" fmla="*/ 53827 w 1223010"/>
              <a:gd name="T23" fmla="*/ 0 h 7404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09">
                <a:moveTo>
                  <a:pt x="45720" y="0"/>
                </a:moveTo>
                <a:lnTo>
                  <a:pt x="3168" y="9354"/>
                </a:lnTo>
                <a:lnTo>
                  <a:pt x="0" y="694563"/>
                </a:lnTo>
                <a:lnTo>
                  <a:pt x="346" y="716558"/>
                </a:lnTo>
                <a:lnTo>
                  <a:pt x="43307" y="740282"/>
                </a:lnTo>
                <a:lnTo>
                  <a:pt x="1177163" y="740283"/>
                </a:lnTo>
                <a:lnTo>
                  <a:pt x="1199158" y="739936"/>
                </a:lnTo>
                <a:lnTo>
                  <a:pt x="1222882" y="696975"/>
                </a:lnTo>
                <a:lnTo>
                  <a:pt x="1222883" y="45720"/>
                </a:lnTo>
                <a:lnTo>
                  <a:pt x="1222536" y="23724"/>
                </a:lnTo>
                <a:lnTo>
                  <a:pt x="1179575" y="0"/>
                </a:lnTo>
                <a:lnTo>
                  <a:pt x="4572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6" name="object 45"/>
          <p:cNvSpPr>
            <a:spLocks/>
          </p:cNvSpPr>
          <p:nvPr/>
        </p:nvSpPr>
        <p:spPr bwMode="auto">
          <a:xfrm>
            <a:off x="5534025" y="3608388"/>
            <a:ext cx="1514475" cy="549275"/>
          </a:xfrm>
          <a:custGeom>
            <a:avLst/>
            <a:gdLst>
              <a:gd name="T0" fmla="*/ 0 w 1286510"/>
              <a:gd name="T1" fmla="*/ 0 h 805179"/>
              <a:gd name="T2" fmla="*/ 1514175 w 1286510"/>
              <a:gd name="T3" fmla="*/ 0 h 805179"/>
              <a:gd name="T4" fmla="*/ 1514175 w 1286510"/>
              <a:gd name="T5" fmla="*/ 548929 h 805179"/>
              <a:gd name="T6" fmla="*/ 0 w 1286510"/>
              <a:gd name="T7" fmla="*/ 548929 h 805179"/>
              <a:gd name="T8" fmla="*/ 0 w 1286510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6510" h="805179">
                <a:moveTo>
                  <a:pt x="0" y="0"/>
                </a:moveTo>
                <a:lnTo>
                  <a:pt x="1286255" y="0"/>
                </a:lnTo>
                <a:lnTo>
                  <a:pt x="1286255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7" name="object 46"/>
          <p:cNvSpPr>
            <a:spLocks/>
          </p:cNvSpPr>
          <p:nvPr/>
        </p:nvSpPr>
        <p:spPr bwMode="auto">
          <a:xfrm>
            <a:off x="5548313" y="3616325"/>
            <a:ext cx="1439862" cy="504825"/>
          </a:xfrm>
          <a:custGeom>
            <a:avLst/>
            <a:gdLst>
              <a:gd name="T0" fmla="*/ 53825 w 1223010"/>
              <a:gd name="T1" fmla="*/ 0 h 740410"/>
              <a:gd name="T2" fmla="*/ 3729 w 1223010"/>
              <a:gd name="T3" fmla="*/ 6378 h 740410"/>
              <a:gd name="T4" fmla="*/ 0 w 1223010"/>
              <a:gd name="T5" fmla="*/ 29527 h 740410"/>
              <a:gd name="T6" fmla="*/ 44 w 1223010"/>
              <a:gd name="T7" fmla="*/ 475210 h 740410"/>
              <a:gd name="T8" fmla="*/ 11013 w 1223010"/>
              <a:gd name="T9" fmla="*/ 502578 h 740410"/>
              <a:gd name="T10" fmla="*/ 50986 w 1223010"/>
              <a:gd name="T11" fmla="*/ 504738 h 740410"/>
              <a:gd name="T12" fmla="*/ 1385905 w 1223010"/>
              <a:gd name="T13" fmla="*/ 504738 h 740410"/>
              <a:gd name="T14" fmla="*/ 1435982 w 1223010"/>
              <a:gd name="T15" fmla="*/ 498360 h 740410"/>
              <a:gd name="T16" fmla="*/ 1439711 w 1223010"/>
              <a:gd name="T17" fmla="*/ 475210 h 740410"/>
              <a:gd name="T18" fmla="*/ 1439667 w 1223010"/>
              <a:gd name="T19" fmla="*/ 29527 h 740410"/>
              <a:gd name="T20" fmla="*/ 1428699 w 1223010"/>
              <a:gd name="T21" fmla="*/ 2160 h 740410"/>
              <a:gd name="T22" fmla="*/ 53825 w 12230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10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696975"/>
                </a:lnTo>
                <a:lnTo>
                  <a:pt x="9354" y="737114"/>
                </a:lnTo>
                <a:lnTo>
                  <a:pt x="43307" y="740282"/>
                </a:lnTo>
                <a:lnTo>
                  <a:pt x="1177179" y="740282"/>
                </a:lnTo>
                <a:lnTo>
                  <a:pt x="1219714" y="730928"/>
                </a:lnTo>
                <a:lnTo>
                  <a:pt x="1222882" y="696975"/>
                </a:lnTo>
                <a:lnTo>
                  <a:pt x="1222844" y="43307"/>
                </a:lnTo>
                <a:lnTo>
                  <a:pt x="1213528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8" name="object 48"/>
          <p:cNvSpPr>
            <a:spLocks/>
          </p:cNvSpPr>
          <p:nvPr/>
        </p:nvSpPr>
        <p:spPr bwMode="auto">
          <a:xfrm>
            <a:off x="5532438" y="2938463"/>
            <a:ext cx="1512887" cy="547687"/>
          </a:xfrm>
          <a:custGeom>
            <a:avLst/>
            <a:gdLst>
              <a:gd name="T0" fmla="*/ 0 w 1286510"/>
              <a:gd name="T1" fmla="*/ 0 h 805179"/>
              <a:gd name="T2" fmla="*/ 1512587 w 1286510"/>
              <a:gd name="T3" fmla="*/ 0 h 805179"/>
              <a:gd name="T4" fmla="*/ 1512587 w 1286510"/>
              <a:gd name="T5" fmla="*/ 547342 h 805179"/>
              <a:gd name="T6" fmla="*/ 0 w 1286510"/>
              <a:gd name="T7" fmla="*/ 547342 h 805179"/>
              <a:gd name="T8" fmla="*/ 0 w 1286510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6510" h="805179">
                <a:moveTo>
                  <a:pt x="0" y="0"/>
                </a:moveTo>
                <a:lnTo>
                  <a:pt x="1286255" y="0"/>
                </a:lnTo>
                <a:lnTo>
                  <a:pt x="1286255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9" name="object 49"/>
          <p:cNvSpPr>
            <a:spLocks/>
          </p:cNvSpPr>
          <p:nvPr/>
        </p:nvSpPr>
        <p:spPr bwMode="auto">
          <a:xfrm>
            <a:off x="5546725" y="2944813"/>
            <a:ext cx="1438275" cy="504825"/>
          </a:xfrm>
          <a:custGeom>
            <a:avLst/>
            <a:gdLst>
              <a:gd name="T0" fmla="*/ 53766 w 1223010"/>
              <a:gd name="T1" fmla="*/ 0 h 740410"/>
              <a:gd name="T2" fmla="*/ 3724 w 1223010"/>
              <a:gd name="T3" fmla="*/ 6378 h 740410"/>
              <a:gd name="T4" fmla="*/ 0 w 1223010"/>
              <a:gd name="T5" fmla="*/ 29527 h 740410"/>
              <a:gd name="T6" fmla="*/ 44 w 1223010"/>
              <a:gd name="T7" fmla="*/ 475210 h 740410"/>
              <a:gd name="T8" fmla="*/ 11000 w 1223010"/>
              <a:gd name="T9" fmla="*/ 502578 h 740410"/>
              <a:gd name="T10" fmla="*/ 50930 w 1223010"/>
              <a:gd name="T11" fmla="*/ 504738 h 740410"/>
              <a:gd name="T12" fmla="*/ 1384377 w 1223010"/>
              <a:gd name="T13" fmla="*/ 504738 h 740410"/>
              <a:gd name="T14" fmla="*/ 1434399 w 1223010"/>
              <a:gd name="T15" fmla="*/ 498360 h 740410"/>
              <a:gd name="T16" fmla="*/ 1438124 w 1223010"/>
              <a:gd name="T17" fmla="*/ 475210 h 740410"/>
              <a:gd name="T18" fmla="*/ 1438080 w 1223010"/>
              <a:gd name="T19" fmla="*/ 29527 h 740410"/>
              <a:gd name="T20" fmla="*/ 1427124 w 1223010"/>
              <a:gd name="T21" fmla="*/ 2160 h 740410"/>
              <a:gd name="T22" fmla="*/ 53766 w 12230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10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696975"/>
                </a:lnTo>
                <a:lnTo>
                  <a:pt x="9354" y="737114"/>
                </a:lnTo>
                <a:lnTo>
                  <a:pt x="43307" y="740282"/>
                </a:lnTo>
                <a:lnTo>
                  <a:pt x="1177179" y="740282"/>
                </a:lnTo>
                <a:lnTo>
                  <a:pt x="1219714" y="730928"/>
                </a:lnTo>
                <a:lnTo>
                  <a:pt x="1222882" y="696975"/>
                </a:lnTo>
                <a:lnTo>
                  <a:pt x="1222844" y="43307"/>
                </a:lnTo>
                <a:lnTo>
                  <a:pt x="1213528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0" name="object 50"/>
          <p:cNvSpPr>
            <a:spLocks/>
          </p:cNvSpPr>
          <p:nvPr/>
        </p:nvSpPr>
        <p:spPr bwMode="auto">
          <a:xfrm>
            <a:off x="5546725" y="2944813"/>
            <a:ext cx="1438275" cy="504825"/>
          </a:xfrm>
          <a:custGeom>
            <a:avLst/>
            <a:gdLst>
              <a:gd name="T0" fmla="*/ 53767 w 1223010"/>
              <a:gd name="T1" fmla="*/ 0 h 740410"/>
              <a:gd name="T2" fmla="*/ 3726 w 1223010"/>
              <a:gd name="T3" fmla="*/ 6378 h 740410"/>
              <a:gd name="T4" fmla="*/ 0 w 1223010"/>
              <a:gd name="T5" fmla="*/ 473566 h 740410"/>
              <a:gd name="T6" fmla="*/ 407 w 1223010"/>
              <a:gd name="T7" fmla="*/ 488562 h 740410"/>
              <a:gd name="T8" fmla="*/ 50930 w 1223010"/>
              <a:gd name="T9" fmla="*/ 504738 h 740410"/>
              <a:gd name="T10" fmla="*/ 1384358 w 1223010"/>
              <a:gd name="T11" fmla="*/ 504738 h 740410"/>
              <a:gd name="T12" fmla="*/ 1410225 w 1223010"/>
              <a:gd name="T13" fmla="*/ 504502 h 740410"/>
              <a:gd name="T14" fmla="*/ 1438124 w 1223010"/>
              <a:gd name="T15" fmla="*/ 475210 h 740410"/>
              <a:gd name="T16" fmla="*/ 1438126 w 1223010"/>
              <a:gd name="T17" fmla="*/ 31173 h 740410"/>
              <a:gd name="T18" fmla="*/ 1437718 w 1223010"/>
              <a:gd name="T19" fmla="*/ 16175 h 740410"/>
              <a:gd name="T20" fmla="*/ 1387195 w 1223010"/>
              <a:gd name="T21" fmla="*/ 0 h 740410"/>
              <a:gd name="T22" fmla="*/ 53767 w 12230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10">
                <a:moveTo>
                  <a:pt x="45720" y="0"/>
                </a:moveTo>
                <a:lnTo>
                  <a:pt x="3168" y="9354"/>
                </a:lnTo>
                <a:lnTo>
                  <a:pt x="0" y="694563"/>
                </a:lnTo>
                <a:lnTo>
                  <a:pt x="346" y="716558"/>
                </a:lnTo>
                <a:lnTo>
                  <a:pt x="43307" y="740282"/>
                </a:lnTo>
                <a:lnTo>
                  <a:pt x="1177163" y="740283"/>
                </a:lnTo>
                <a:lnTo>
                  <a:pt x="1199158" y="739936"/>
                </a:lnTo>
                <a:lnTo>
                  <a:pt x="1222882" y="696975"/>
                </a:lnTo>
                <a:lnTo>
                  <a:pt x="1222883" y="45720"/>
                </a:lnTo>
                <a:lnTo>
                  <a:pt x="1222536" y="23724"/>
                </a:lnTo>
                <a:lnTo>
                  <a:pt x="1179575" y="0"/>
                </a:lnTo>
                <a:lnTo>
                  <a:pt x="4572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1" name="object 51"/>
          <p:cNvSpPr>
            <a:spLocks/>
          </p:cNvSpPr>
          <p:nvPr/>
        </p:nvSpPr>
        <p:spPr bwMode="auto">
          <a:xfrm>
            <a:off x="5534025" y="2263775"/>
            <a:ext cx="1514475" cy="549275"/>
          </a:xfrm>
          <a:custGeom>
            <a:avLst/>
            <a:gdLst>
              <a:gd name="T0" fmla="*/ 0 w 1286510"/>
              <a:gd name="T1" fmla="*/ 0 h 805179"/>
              <a:gd name="T2" fmla="*/ 1514175 w 1286510"/>
              <a:gd name="T3" fmla="*/ 0 h 805179"/>
              <a:gd name="T4" fmla="*/ 1514175 w 1286510"/>
              <a:gd name="T5" fmla="*/ 548929 h 805179"/>
              <a:gd name="T6" fmla="*/ 0 w 1286510"/>
              <a:gd name="T7" fmla="*/ 548929 h 805179"/>
              <a:gd name="T8" fmla="*/ 0 w 1286510"/>
              <a:gd name="T9" fmla="*/ 0 h 805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6510" h="805179">
                <a:moveTo>
                  <a:pt x="0" y="0"/>
                </a:moveTo>
                <a:lnTo>
                  <a:pt x="1286255" y="0"/>
                </a:lnTo>
                <a:lnTo>
                  <a:pt x="1286255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2" name="object 52"/>
          <p:cNvSpPr>
            <a:spLocks/>
          </p:cNvSpPr>
          <p:nvPr/>
        </p:nvSpPr>
        <p:spPr bwMode="auto">
          <a:xfrm>
            <a:off x="5548313" y="2271713"/>
            <a:ext cx="1439862" cy="504825"/>
          </a:xfrm>
          <a:custGeom>
            <a:avLst/>
            <a:gdLst>
              <a:gd name="T0" fmla="*/ 53825 w 1223010"/>
              <a:gd name="T1" fmla="*/ 0 h 740410"/>
              <a:gd name="T2" fmla="*/ 3729 w 1223010"/>
              <a:gd name="T3" fmla="*/ 6378 h 740410"/>
              <a:gd name="T4" fmla="*/ 0 w 1223010"/>
              <a:gd name="T5" fmla="*/ 29527 h 740410"/>
              <a:gd name="T6" fmla="*/ 44 w 1223010"/>
              <a:gd name="T7" fmla="*/ 475210 h 740410"/>
              <a:gd name="T8" fmla="*/ 11013 w 1223010"/>
              <a:gd name="T9" fmla="*/ 502578 h 740410"/>
              <a:gd name="T10" fmla="*/ 50986 w 1223010"/>
              <a:gd name="T11" fmla="*/ 504738 h 740410"/>
              <a:gd name="T12" fmla="*/ 1385905 w 1223010"/>
              <a:gd name="T13" fmla="*/ 504738 h 740410"/>
              <a:gd name="T14" fmla="*/ 1435982 w 1223010"/>
              <a:gd name="T15" fmla="*/ 498360 h 740410"/>
              <a:gd name="T16" fmla="*/ 1439711 w 1223010"/>
              <a:gd name="T17" fmla="*/ 475210 h 740410"/>
              <a:gd name="T18" fmla="*/ 1439667 w 1223010"/>
              <a:gd name="T19" fmla="*/ 29527 h 740410"/>
              <a:gd name="T20" fmla="*/ 1428699 w 1223010"/>
              <a:gd name="T21" fmla="*/ 2160 h 740410"/>
              <a:gd name="T22" fmla="*/ 53825 w 12230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10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696975"/>
                </a:lnTo>
                <a:lnTo>
                  <a:pt x="9354" y="737114"/>
                </a:lnTo>
                <a:lnTo>
                  <a:pt x="43307" y="740282"/>
                </a:lnTo>
                <a:lnTo>
                  <a:pt x="1177179" y="740282"/>
                </a:lnTo>
                <a:lnTo>
                  <a:pt x="1219714" y="730928"/>
                </a:lnTo>
                <a:lnTo>
                  <a:pt x="1222882" y="696975"/>
                </a:lnTo>
                <a:lnTo>
                  <a:pt x="1222844" y="43307"/>
                </a:lnTo>
                <a:lnTo>
                  <a:pt x="1213528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3" name="object 53"/>
          <p:cNvSpPr>
            <a:spLocks/>
          </p:cNvSpPr>
          <p:nvPr/>
        </p:nvSpPr>
        <p:spPr bwMode="auto">
          <a:xfrm>
            <a:off x="5548313" y="2271713"/>
            <a:ext cx="1439862" cy="504825"/>
          </a:xfrm>
          <a:custGeom>
            <a:avLst/>
            <a:gdLst>
              <a:gd name="T0" fmla="*/ 53827 w 1223010"/>
              <a:gd name="T1" fmla="*/ 0 h 740410"/>
              <a:gd name="T2" fmla="*/ 3730 w 1223010"/>
              <a:gd name="T3" fmla="*/ 6378 h 740410"/>
              <a:gd name="T4" fmla="*/ 0 w 1223010"/>
              <a:gd name="T5" fmla="*/ 473566 h 740410"/>
              <a:gd name="T6" fmla="*/ 407 w 1223010"/>
              <a:gd name="T7" fmla="*/ 488562 h 740410"/>
              <a:gd name="T8" fmla="*/ 50986 w 1223010"/>
              <a:gd name="T9" fmla="*/ 504738 h 740410"/>
              <a:gd name="T10" fmla="*/ 1385886 w 1223010"/>
              <a:gd name="T11" fmla="*/ 504738 h 740410"/>
              <a:gd name="T12" fmla="*/ 1411781 w 1223010"/>
              <a:gd name="T13" fmla="*/ 504502 h 740410"/>
              <a:gd name="T14" fmla="*/ 1439711 w 1223010"/>
              <a:gd name="T15" fmla="*/ 475210 h 740410"/>
              <a:gd name="T16" fmla="*/ 1439712 w 1223010"/>
              <a:gd name="T17" fmla="*/ 31173 h 740410"/>
              <a:gd name="T18" fmla="*/ 1439304 w 1223010"/>
              <a:gd name="T19" fmla="*/ 16175 h 740410"/>
              <a:gd name="T20" fmla="*/ 1388726 w 1223010"/>
              <a:gd name="T21" fmla="*/ 0 h 740410"/>
              <a:gd name="T22" fmla="*/ 53827 w 12230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10">
                <a:moveTo>
                  <a:pt x="45720" y="0"/>
                </a:moveTo>
                <a:lnTo>
                  <a:pt x="3168" y="9354"/>
                </a:lnTo>
                <a:lnTo>
                  <a:pt x="0" y="694563"/>
                </a:lnTo>
                <a:lnTo>
                  <a:pt x="346" y="716558"/>
                </a:lnTo>
                <a:lnTo>
                  <a:pt x="43307" y="740282"/>
                </a:lnTo>
                <a:lnTo>
                  <a:pt x="1177163" y="740283"/>
                </a:lnTo>
                <a:lnTo>
                  <a:pt x="1199158" y="739936"/>
                </a:lnTo>
                <a:lnTo>
                  <a:pt x="1222882" y="696975"/>
                </a:lnTo>
                <a:lnTo>
                  <a:pt x="1222883" y="45720"/>
                </a:lnTo>
                <a:lnTo>
                  <a:pt x="1222536" y="23724"/>
                </a:lnTo>
                <a:lnTo>
                  <a:pt x="1179575" y="0"/>
                </a:lnTo>
                <a:lnTo>
                  <a:pt x="4572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4" name="object 54"/>
          <p:cNvSpPr>
            <a:spLocks/>
          </p:cNvSpPr>
          <p:nvPr/>
        </p:nvSpPr>
        <p:spPr bwMode="auto">
          <a:xfrm>
            <a:off x="3838575" y="1460500"/>
            <a:ext cx="1512888" cy="523875"/>
          </a:xfrm>
          <a:custGeom>
            <a:avLst/>
            <a:gdLst>
              <a:gd name="T0" fmla="*/ 0 w 1286510"/>
              <a:gd name="T1" fmla="*/ 0 h 768350"/>
              <a:gd name="T2" fmla="*/ 1512589 w 1286510"/>
              <a:gd name="T3" fmla="*/ 0 h 768350"/>
              <a:gd name="T4" fmla="*/ 1512589 w 1286510"/>
              <a:gd name="T5" fmla="*/ 523702 h 768350"/>
              <a:gd name="T6" fmla="*/ 0 w 1286510"/>
              <a:gd name="T7" fmla="*/ 523702 h 768350"/>
              <a:gd name="T8" fmla="*/ 0 w 1286510"/>
              <a:gd name="T9" fmla="*/ 0 h 768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6510" h="768350">
                <a:moveTo>
                  <a:pt x="0" y="0"/>
                </a:moveTo>
                <a:lnTo>
                  <a:pt x="1286256" y="0"/>
                </a:lnTo>
                <a:lnTo>
                  <a:pt x="1286256" y="768096"/>
                </a:lnTo>
                <a:lnTo>
                  <a:pt x="0" y="7680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5" name="object 55"/>
          <p:cNvSpPr>
            <a:spLocks/>
          </p:cNvSpPr>
          <p:nvPr/>
        </p:nvSpPr>
        <p:spPr bwMode="auto">
          <a:xfrm>
            <a:off x="3851275" y="1468438"/>
            <a:ext cx="1439863" cy="479425"/>
          </a:xfrm>
          <a:custGeom>
            <a:avLst/>
            <a:gdLst>
              <a:gd name="T0" fmla="*/ 1385886 w 1223010"/>
              <a:gd name="T1" fmla="*/ 0 h 704214"/>
              <a:gd name="T2" fmla="*/ 50986 w 1223010"/>
              <a:gd name="T3" fmla="*/ 0 h 704214"/>
              <a:gd name="T4" fmla="*/ 3262 w 1223010"/>
              <a:gd name="T5" fmla="*/ 6967 h 704214"/>
              <a:gd name="T6" fmla="*/ 0 w 1223010"/>
              <a:gd name="T7" fmla="*/ 449596 h 704214"/>
              <a:gd name="T8" fmla="*/ 529 w 1223010"/>
              <a:gd name="T9" fmla="*/ 463984 h 704214"/>
              <a:gd name="T10" fmla="*/ 3729 w 1223010"/>
              <a:gd name="T11" fmla="*/ 472711 h 704214"/>
              <a:gd name="T12" fmla="*/ 12047 w 1223010"/>
              <a:gd name="T13" fmla="*/ 477193 h 704214"/>
              <a:gd name="T14" fmla="*/ 27931 w 1223010"/>
              <a:gd name="T15" fmla="*/ 478844 h 704214"/>
              <a:gd name="T16" fmla="*/ 53825 w 1223010"/>
              <a:gd name="T17" fmla="*/ 479080 h 704214"/>
              <a:gd name="T18" fmla="*/ 1388727 w 1223010"/>
              <a:gd name="T19" fmla="*/ 479079 h 704214"/>
              <a:gd name="T20" fmla="*/ 1436450 w 1223010"/>
              <a:gd name="T21" fmla="*/ 472113 h 704214"/>
              <a:gd name="T22" fmla="*/ 1439712 w 1223010"/>
              <a:gd name="T23" fmla="*/ 29483 h 704214"/>
              <a:gd name="T24" fmla="*/ 1439183 w 1223010"/>
              <a:gd name="T25" fmla="*/ 15095 h 704214"/>
              <a:gd name="T26" fmla="*/ 1435983 w 1223010"/>
              <a:gd name="T27" fmla="*/ 6368 h 704214"/>
              <a:gd name="T28" fmla="*/ 1427665 w 1223010"/>
              <a:gd name="T29" fmla="*/ 1886 h 704214"/>
              <a:gd name="T30" fmla="*/ 1411782 w 1223010"/>
              <a:gd name="T31" fmla="*/ 236 h 704214"/>
              <a:gd name="T32" fmla="*/ 1385886 w 1223010"/>
              <a:gd name="T33" fmla="*/ 0 h 7042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3010" h="704214">
                <a:moveTo>
                  <a:pt x="1177162" y="0"/>
                </a:moveTo>
                <a:lnTo>
                  <a:pt x="43307" y="0"/>
                </a:lnTo>
                <a:lnTo>
                  <a:pt x="2771" y="10233"/>
                </a:lnTo>
                <a:lnTo>
                  <a:pt x="0" y="660399"/>
                </a:lnTo>
                <a:lnTo>
                  <a:pt x="449" y="681533"/>
                </a:lnTo>
                <a:lnTo>
                  <a:pt x="3167" y="694352"/>
                </a:lnTo>
                <a:lnTo>
                  <a:pt x="10233" y="700935"/>
                </a:lnTo>
                <a:lnTo>
                  <a:pt x="23724" y="703360"/>
                </a:lnTo>
                <a:lnTo>
                  <a:pt x="45719" y="703707"/>
                </a:lnTo>
                <a:lnTo>
                  <a:pt x="1179575" y="703706"/>
                </a:lnTo>
                <a:lnTo>
                  <a:pt x="1220111" y="693473"/>
                </a:lnTo>
                <a:lnTo>
                  <a:pt x="1222882" y="43307"/>
                </a:lnTo>
                <a:lnTo>
                  <a:pt x="1222432" y="22173"/>
                </a:lnTo>
                <a:lnTo>
                  <a:pt x="1219714" y="9354"/>
                </a:lnTo>
                <a:lnTo>
                  <a:pt x="1212649" y="2771"/>
                </a:lnTo>
                <a:lnTo>
                  <a:pt x="1199158" y="346"/>
                </a:lnTo>
                <a:lnTo>
                  <a:pt x="1177162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6" name="object 56"/>
          <p:cNvSpPr>
            <a:spLocks/>
          </p:cNvSpPr>
          <p:nvPr/>
        </p:nvSpPr>
        <p:spPr bwMode="auto">
          <a:xfrm>
            <a:off x="3851275" y="1468438"/>
            <a:ext cx="1439863" cy="479425"/>
          </a:xfrm>
          <a:custGeom>
            <a:avLst/>
            <a:gdLst>
              <a:gd name="T0" fmla="*/ 1385887 w 1223010"/>
              <a:gd name="T1" fmla="*/ 0 h 704214"/>
              <a:gd name="T2" fmla="*/ 1435983 w 1223010"/>
              <a:gd name="T3" fmla="*/ 6368 h 704214"/>
              <a:gd name="T4" fmla="*/ 1439713 w 1223010"/>
              <a:gd name="T5" fmla="*/ 447954 h 704214"/>
              <a:gd name="T6" fmla="*/ 1439305 w 1223010"/>
              <a:gd name="T7" fmla="*/ 462928 h 704214"/>
              <a:gd name="T8" fmla="*/ 1388727 w 1223010"/>
              <a:gd name="T9" fmla="*/ 479079 h 704214"/>
              <a:gd name="T10" fmla="*/ 53825 w 1223010"/>
              <a:gd name="T11" fmla="*/ 479080 h 704214"/>
              <a:gd name="T12" fmla="*/ 27931 w 1223010"/>
              <a:gd name="T13" fmla="*/ 478844 h 704214"/>
              <a:gd name="T14" fmla="*/ 0 w 1223010"/>
              <a:gd name="T15" fmla="*/ 449596 h 704214"/>
              <a:gd name="T16" fmla="*/ 0 w 1223010"/>
              <a:gd name="T17" fmla="*/ 31126 h 704214"/>
              <a:gd name="T18" fmla="*/ 407 w 1223010"/>
              <a:gd name="T19" fmla="*/ 16151 h 704214"/>
              <a:gd name="T20" fmla="*/ 50986 w 1223010"/>
              <a:gd name="T21" fmla="*/ 0 h 704214"/>
              <a:gd name="T22" fmla="*/ 1385887 w 1223010"/>
              <a:gd name="T23" fmla="*/ 0 h 7042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04214">
                <a:moveTo>
                  <a:pt x="1177163" y="0"/>
                </a:moveTo>
                <a:lnTo>
                  <a:pt x="1219714" y="9354"/>
                </a:lnTo>
                <a:lnTo>
                  <a:pt x="1222883" y="657987"/>
                </a:lnTo>
                <a:lnTo>
                  <a:pt x="1222536" y="679982"/>
                </a:lnTo>
                <a:lnTo>
                  <a:pt x="1179575" y="703706"/>
                </a:lnTo>
                <a:lnTo>
                  <a:pt x="45719" y="703707"/>
                </a:lnTo>
                <a:lnTo>
                  <a:pt x="23724" y="703360"/>
                </a:lnTo>
                <a:lnTo>
                  <a:pt x="0" y="660399"/>
                </a:lnTo>
                <a:lnTo>
                  <a:pt x="0" y="45720"/>
                </a:lnTo>
                <a:lnTo>
                  <a:pt x="346" y="23724"/>
                </a:lnTo>
                <a:lnTo>
                  <a:pt x="43307" y="0"/>
                </a:lnTo>
                <a:lnTo>
                  <a:pt x="117716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7" name="object 57"/>
          <p:cNvSpPr>
            <a:spLocks/>
          </p:cNvSpPr>
          <p:nvPr/>
        </p:nvSpPr>
        <p:spPr bwMode="auto">
          <a:xfrm>
            <a:off x="5534025" y="1609725"/>
            <a:ext cx="1514475" cy="549275"/>
          </a:xfrm>
          <a:custGeom>
            <a:avLst/>
            <a:gdLst>
              <a:gd name="T0" fmla="*/ 0 w 1286510"/>
              <a:gd name="T1" fmla="*/ 0 h 805180"/>
              <a:gd name="T2" fmla="*/ 1514175 w 1286510"/>
              <a:gd name="T3" fmla="*/ 0 h 805180"/>
              <a:gd name="T4" fmla="*/ 1514175 w 1286510"/>
              <a:gd name="T5" fmla="*/ 548928 h 805180"/>
              <a:gd name="T6" fmla="*/ 0 w 1286510"/>
              <a:gd name="T7" fmla="*/ 548928 h 805180"/>
              <a:gd name="T8" fmla="*/ 0 w 1286510"/>
              <a:gd name="T9" fmla="*/ 0 h 805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6510" h="805180">
                <a:moveTo>
                  <a:pt x="0" y="0"/>
                </a:moveTo>
                <a:lnTo>
                  <a:pt x="1286255" y="0"/>
                </a:lnTo>
                <a:lnTo>
                  <a:pt x="1286255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8" name="object 58"/>
          <p:cNvSpPr>
            <a:spLocks/>
          </p:cNvSpPr>
          <p:nvPr/>
        </p:nvSpPr>
        <p:spPr bwMode="auto">
          <a:xfrm>
            <a:off x="5548313" y="1617663"/>
            <a:ext cx="1439862" cy="504825"/>
          </a:xfrm>
          <a:custGeom>
            <a:avLst/>
            <a:gdLst>
              <a:gd name="T0" fmla="*/ 53825 w 1223010"/>
              <a:gd name="T1" fmla="*/ 0 h 740410"/>
              <a:gd name="T2" fmla="*/ 3729 w 1223010"/>
              <a:gd name="T3" fmla="*/ 6378 h 740410"/>
              <a:gd name="T4" fmla="*/ 0 w 1223010"/>
              <a:gd name="T5" fmla="*/ 29527 h 740410"/>
              <a:gd name="T6" fmla="*/ 44 w 1223010"/>
              <a:gd name="T7" fmla="*/ 475210 h 740410"/>
              <a:gd name="T8" fmla="*/ 11013 w 1223010"/>
              <a:gd name="T9" fmla="*/ 502578 h 740410"/>
              <a:gd name="T10" fmla="*/ 50986 w 1223010"/>
              <a:gd name="T11" fmla="*/ 504738 h 740410"/>
              <a:gd name="T12" fmla="*/ 1385905 w 1223010"/>
              <a:gd name="T13" fmla="*/ 504738 h 740410"/>
              <a:gd name="T14" fmla="*/ 1435982 w 1223010"/>
              <a:gd name="T15" fmla="*/ 498360 h 740410"/>
              <a:gd name="T16" fmla="*/ 1439711 w 1223010"/>
              <a:gd name="T17" fmla="*/ 475210 h 740410"/>
              <a:gd name="T18" fmla="*/ 1439667 w 1223010"/>
              <a:gd name="T19" fmla="*/ 29527 h 740410"/>
              <a:gd name="T20" fmla="*/ 1428699 w 1223010"/>
              <a:gd name="T21" fmla="*/ 2160 h 740410"/>
              <a:gd name="T22" fmla="*/ 53825 w 12230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10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696975"/>
                </a:lnTo>
                <a:lnTo>
                  <a:pt x="9354" y="737114"/>
                </a:lnTo>
                <a:lnTo>
                  <a:pt x="43307" y="740282"/>
                </a:lnTo>
                <a:lnTo>
                  <a:pt x="1177179" y="740282"/>
                </a:lnTo>
                <a:lnTo>
                  <a:pt x="1219714" y="730928"/>
                </a:lnTo>
                <a:lnTo>
                  <a:pt x="1222882" y="696975"/>
                </a:lnTo>
                <a:lnTo>
                  <a:pt x="1222844" y="43307"/>
                </a:lnTo>
                <a:lnTo>
                  <a:pt x="1213528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9" name="object 59"/>
          <p:cNvSpPr>
            <a:spLocks/>
          </p:cNvSpPr>
          <p:nvPr/>
        </p:nvSpPr>
        <p:spPr bwMode="auto">
          <a:xfrm>
            <a:off x="5548313" y="1617663"/>
            <a:ext cx="1439862" cy="504825"/>
          </a:xfrm>
          <a:custGeom>
            <a:avLst/>
            <a:gdLst>
              <a:gd name="T0" fmla="*/ 53827 w 1223010"/>
              <a:gd name="T1" fmla="*/ 0 h 740410"/>
              <a:gd name="T2" fmla="*/ 3730 w 1223010"/>
              <a:gd name="T3" fmla="*/ 6378 h 740410"/>
              <a:gd name="T4" fmla="*/ 0 w 1223010"/>
              <a:gd name="T5" fmla="*/ 473566 h 740410"/>
              <a:gd name="T6" fmla="*/ 407 w 1223010"/>
              <a:gd name="T7" fmla="*/ 488562 h 740410"/>
              <a:gd name="T8" fmla="*/ 50986 w 1223010"/>
              <a:gd name="T9" fmla="*/ 504738 h 740410"/>
              <a:gd name="T10" fmla="*/ 1385886 w 1223010"/>
              <a:gd name="T11" fmla="*/ 504738 h 740410"/>
              <a:gd name="T12" fmla="*/ 1411781 w 1223010"/>
              <a:gd name="T13" fmla="*/ 504502 h 740410"/>
              <a:gd name="T14" fmla="*/ 1439711 w 1223010"/>
              <a:gd name="T15" fmla="*/ 475210 h 740410"/>
              <a:gd name="T16" fmla="*/ 1439712 w 1223010"/>
              <a:gd name="T17" fmla="*/ 31173 h 740410"/>
              <a:gd name="T18" fmla="*/ 1439304 w 1223010"/>
              <a:gd name="T19" fmla="*/ 16175 h 740410"/>
              <a:gd name="T20" fmla="*/ 1388726 w 1223010"/>
              <a:gd name="T21" fmla="*/ 0 h 740410"/>
              <a:gd name="T22" fmla="*/ 53827 w 1223010"/>
              <a:gd name="T23" fmla="*/ 0 h 7404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23010" h="740410">
                <a:moveTo>
                  <a:pt x="45720" y="0"/>
                </a:moveTo>
                <a:lnTo>
                  <a:pt x="3168" y="9354"/>
                </a:lnTo>
                <a:lnTo>
                  <a:pt x="0" y="694563"/>
                </a:lnTo>
                <a:lnTo>
                  <a:pt x="346" y="716558"/>
                </a:lnTo>
                <a:lnTo>
                  <a:pt x="43307" y="740282"/>
                </a:lnTo>
                <a:lnTo>
                  <a:pt x="1177163" y="740283"/>
                </a:lnTo>
                <a:lnTo>
                  <a:pt x="1199158" y="739936"/>
                </a:lnTo>
                <a:lnTo>
                  <a:pt x="1222882" y="696975"/>
                </a:lnTo>
                <a:lnTo>
                  <a:pt x="1222883" y="45720"/>
                </a:lnTo>
                <a:lnTo>
                  <a:pt x="1222536" y="23724"/>
                </a:lnTo>
                <a:lnTo>
                  <a:pt x="1179575" y="0"/>
                </a:lnTo>
                <a:lnTo>
                  <a:pt x="4572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object 60"/>
          <p:cNvSpPr txBox="1"/>
          <p:nvPr/>
        </p:nvSpPr>
        <p:spPr>
          <a:xfrm>
            <a:off x="3919538" y="3146425"/>
            <a:ext cx="1306512" cy="1571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300" b="1" spc="110" dirty="0">
                <a:solidFill>
                  <a:srgbClr val="00539B"/>
                </a:solidFill>
                <a:latin typeface="Arial"/>
                <a:cs typeface="Arial"/>
              </a:rPr>
              <a:t>Committees</a:t>
            </a:r>
            <a:endParaRPr sz="1300" dirty="0">
              <a:latin typeface="Arial"/>
              <a:cs typeface="Arial"/>
            </a:endParaRPr>
          </a:p>
          <a:p>
            <a:pPr marL="31115">
              <a:spcBef>
                <a:spcPts val="310"/>
              </a:spcBef>
              <a:defRPr/>
            </a:pPr>
            <a:r>
              <a:rPr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•</a:t>
            </a:r>
            <a:r>
              <a:rPr lang="en-US"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 Executive</a:t>
            </a:r>
            <a:endParaRPr sz="1600" dirty="0">
              <a:latin typeface="Century Gothic"/>
              <a:cs typeface="Century Gothic"/>
            </a:endParaRPr>
          </a:p>
          <a:p>
            <a:pPr marL="31115">
              <a:spcBef>
                <a:spcPts val="175"/>
              </a:spcBef>
              <a:defRPr/>
            </a:pPr>
            <a:r>
              <a:rPr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•</a:t>
            </a:r>
            <a:r>
              <a:rPr lang="en-US"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 By Laws</a:t>
            </a:r>
            <a:endParaRPr sz="1600" dirty="0">
              <a:latin typeface="Century Gothic"/>
              <a:cs typeface="Century Gothic"/>
            </a:endParaRPr>
          </a:p>
          <a:p>
            <a:pPr marL="31115">
              <a:spcBef>
                <a:spcPts val="175"/>
              </a:spcBef>
              <a:defRPr/>
            </a:pPr>
            <a:r>
              <a:rPr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•</a:t>
            </a:r>
            <a:r>
              <a:rPr lang="en-US"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 Standards</a:t>
            </a:r>
            <a:endParaRPr sz="1600" dirty="0">
              <a:latin typeface="Century Gothic"/>
              <a:cs typeface="Century Gothic"/>
            </a:endParaRPr>
          </a:p>
          <a:p>
            <a:pPr marL="31115">
              <a:spcBef>
                <a:spcPts val="175"/>
              </a:spcBef>
              <a:defRPr/>
            </a:pPr>
            <a:r>
              <a:rPr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•</a:t>
            </a:r>
            <a:r>
              <a:rPr lang="en-US"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 Training</a:t>
            </a:r>
            <a:endParaRPr sz="1600" dirty="0">
              <a:latin typeface="Century Gothic"/>
              <a:cs typeface="Century Gothic"/>
            </a:endParaRPr>
          </a:p>
          <a:p>
            <a:pPr marL="31115">
              <a:spcBef>
                <a:spcPts val="175"/>
              </a:spcBef>
              <a:defRPr/>
            </a:pPr>
            <a:r>
              <a:rPr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•</a:t>
            </a:r>
            <a:r>
              <a:rPr lang="en-US" sz="1600" spc="-130" dirty="0">
                <a:solidFill>
                  <a:srgbClr val="00539B"/>
                </a:solidFill>
                <a:latin typeface="Century Gothic"/>
                <a:cs typeface="Century Gothic"/>
              </a:rPr>
              <a:t> Complaint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2821" name="object 62"/>
          <p:cNvSpPr txBox="1">
            <a:spLocks noChangeArrowheads="1"/>
          </p:cNvSpPr>
          <p:nvPr/>
        </p:nvSpPr>
        <p:spPr bwMode="auto">
          <a:xfrm>
            <a:off x="2255838" y="1724025"/>
            <a:ext cx="14589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9250" indent="20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Officer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2" name="object 64"/>
          <p:cNvSpPr txBox="1">
            <a:spLocks noChangeArrowheads="1"/>
          </p:cNvSpPr>
          <p:nvPr/>
        </p:nvSpPr>
        <p:spPr bwMode="auto">
          <a:xfrm>
            <a:off x="2268538" y="2395538"/>
            <a:ext cx="14589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Sheriff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3" name="object 66"/>
          <p:cNvSpPr txBox="1">
            <a:spLocks noChangeArrowheads="1"/>
          </p:cNvSpPr>
          <p:nvPr/>
        </p:nvSpPr>
        <p:spPr bwMode="auto">
          <a:xfrm>
            <a:off x="2660650" y="3036888"/>
            <a:ext cx="6207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 indent="-38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Chief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4" name="object 67"/>
          <p:cNvSpPr txBox="1">
            <a:spLocks noChangeArrowheads="1"/>
          </p:cNvSpPr>
          <p:nvPr/>
        </p:nvSpPr>
        <p:spPr bwMode="auto">
          <a:xfrm>
            <a:off x="2584450" y="3719513"/>
            <a:ext cx="8032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8" indent="93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Trooper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5" name="object 69"/>
          <p:cNvSpPr txBox="1">
            <a:spLocks noChangeArrowheads="1"/>
          </p:cNvSpPr>
          <p:nvPr/>
        </p:nvSpPr>
        <p:spPr bwMode="auto">
          <a:xfrm>
            <a:off x="2173288" y="4330700"/>
            <a:ext cx="1458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3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 of Peace Officer Education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6" name="object 71"/>
          <p:cNvSpPr txBox="1">
            <a:spLocks noChangeArrowheads="1"/>
          </p:cNvSpPr>
          <p:nvPr/>
        </p:nvSpPr>
        <p:spPr bwMode="auto">
          <a:xfrm>
            <a:off x="2330450" y="5029200"/>
            <a:ext cx="1458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06388" indent="73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</a:t>
            </a:r>
          </a:p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endParaRPr lang="en-US" alt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7" name="object 73"/>
          <p:cNvSpPr txBox="1">
            <a:spLocks noChangeArrowheads="1"/>
          </p:cNvSpPr>
          <p:nvPr/>
        </p:nvSpPr>
        <p:spPr bwMode="auto">
          <a:xfrm>
            <a:off x="2052638" y="5646738"/>
            <a:ext cx="1674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Trainer Peace Officer Education Program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8" name="object 75"/>
          <p:cNvSpPr txBox="1">
            <a:spLocks noChangeArrowheads="1"/>
          </p:cNvSpPr>
          <p:nvPr/>
        </p:nvSpPr>
        <p:spPr bwMode="auto">
          <a:xfrm>
            <a:off x="5462588" y="5638800"/>
            <a:ext cx="166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Trainer Peace Officer Education Program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29" name="object 76"/>
          <p:cNvSpPr txBox="1">
            <a:spLocks noChangeArrowheads="1"/>
          </p:cNvSpPr>
          <p:nvPr/>
        </p:nvSpPr>
        <p:spPr bwMode="auto">
          <a:xfrm>
            <a:off x="5975350" y="5062538"/>
            <a:ext cx="7826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730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Member</a:t>
            </a:r>
            <a:endParaRPr lang="en-US" altLang="en-US" sz="11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30" name="object 78"/>
          <p:cNvSpPr txBox="1">
            <a:spLocks noChangeArrowheads="1"/>
          </p:cNvSpPr>
          <p:nvPr/>
        </p:nvSpPr>
        <p:spPr bwMode="auto">
          <a:xfrm>
            <a:off x="5427663" y="432276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City Official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25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5,000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63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31" name="object 80"/>
          <p:cNvSpPr txBox="1">
            <a:spLocks noChangeArrowheads="1"/>
          </p:cNvSpPr>
          <p:nvPr/>
        </p:nvSpPr>
        <p:spPr bwMode="auto">
          <a:xfrm>
            <a:off x="5511800" y="3638550"/>
            <a:ext cx="147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63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BCA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spcBef>
                <a:spcPts val="75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 or Designee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32" name="object 82"/>
          <p:cNvSpPr txBox="1">
            <a:spLocks noChangeArrowheads="1"/>
          </p:cNvSpPr>
          <p:nvPr/>
        </p:nvSpPr>
        <p:spPr bwMode="auto">
          <a:xfrm>
            <a:off x="5572125" y="3098800"/>
            <a:ext cx="1473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15925" indent="-38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Chief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33" name="object 84"/>
          <p:cNvSpPr txBox="1">
            <a:spLocks noChangeArrowheads="1"/>
          </p:cNvSpPr>
          <p:nvPr/>
        </p:nvSpPr>
        <p:spPr bwMode="auto">
          <a:xfrm>
            <a:off x="5562600" y="2403475"/>
            <a:ext cx="1473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Sheriff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34" name="object 86"/>
          <p:cNvSpPr txBox="1">
            <a:spLocks noChangeArrowheads="1"/>
          </p:cNvSpPr>
          <p:nvPr/>
        </p:nvSpPr>
        <p:spPr bwMode="auto">
          <a:xfrm>
            <a:off x="3862388" y="1627188"/>
            <a:ext cx="14732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9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1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Board Chair</a:t>
            </a:r>
            <a:endParaRPr lang="en-US" altLang="en-US" sz="11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25"/>
              </a:spcBef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35" name="object 88"/>
          <p:cNvSpPr txBox="1">
            <a:spLocks noChangeArrowheads="1"/>
          </p:cNvSpPr>
          <p:nvPr/>
        </p:nvSpPr>
        <p:spPr bwMode="auto">
          <a:xfrm>
            <a:off x="5559425" y="1768475"/>
            <a:ext cx="1473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9250" indent="20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Officer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31925" y="158750"/>
            <a:ext cx="618331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pc="170" dirty="0">
                <a:solidFill>
                  <a:srgbClr val="00539B"/>
                </a:solidFill>
                <a:latin typeface="Arial"/>
                <a:cs typeface="Arial"/>
              </a:rPr>
              <a:t>Governor</a:t>
            </a:r>
            <a:r>
              <a:rPr lang="en-US" spc="100" dirty="0">
                <a:solidFill>
                  <a:srgbClr val="00539B"/>
                </a:solidFill>
                <a:latin typeface="Arial"/>
                <a:cs typeface="Arial"/>
              </a:rPr>
              <a:t> </a:t>
            </a:r>
            <a:r>
              <a:rPr lang="en-US" spc="180" dirty="0">
                <a:solidFill>
                  <a:srgbClr val="00539B"/>
                </a:solidFill>
                <a:latin typeface="Arial"/>
                <a:cs typeface="Arial"/>
              </a:rPr>
              <a:t>Appointed</a:t>
            </a:r>
            <a:r>
              <a:rPr lang="en-US" spc="100" dirty="0">
                <a:solidFill>
                  <a:srgbClr val="00539B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539B"/>
                </a:solidFill>
                <a:latin typeface="Arial"/>
                <a:cs typeface="Arial"/>
              </a:rPr>
              <a:t>15</a:t>
            </a:r>
            <a:r>
              <a:rPr lang="en-US" spc="100" dirty="0">
                <a:solidFill>
                  <a:srgbClr val="00539B"/>
                </a:solidFill>
                <a:latin typeface="Arial"/>
                <a:cs typeface="Arial"/>
              </a:rPr>
              <a:t> </a:t>
            </a:r>
            <a:r>
              <a:rPr lang="en-US" spc="235" dirty="0">
                <a:solidFill>
                  <a:srgbClr val="00539B"/>
                </a:solidFill>
                <a:latin typeface="Arial"/>
                <a:cs typeface="Arial"/>
              </a:rPr>
              <a:t>Member</a:t>
            </a:r>
            <a:r>
              <a:rPr lang="en-US" spc="100" dirty="0">
                <a:solidFill>
                  <a:srgbClr val="00539B"/>
                </a:solidFill>
                <a:latin typeface="Arial"/>
                <a:cs typeface="Arial"/>
              </a:rPr>
              <a:t> </a:t>
            </a:r>
            <a:r>
              <a:rPr lang="en-US" spc="190" dirty="0">
                <a:solidFill>
                  <a:srgbClr val="00539B"/>
                </a:solidFill>
                <a:latin typeface="Arial"/>
                <a:cs typeface="Arial"/>
              </a:rPr>
              <a:t>Board</a:t>
            </a:r>
            <a:endParaRPr lang="en-US" dirty="0">
              <a:latin typeface="Arial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Minnesota Board of Peace Officer Standards and Training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 Funding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 rtlCol="0">
            <a:normAutofit lnSpcReduction="10000"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357.021  Special Revenue Account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Surcharge on certain criminal and traffic convictions.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3600" dirty="0" smtClean="0">
                <a:latin typeface="Trebuchet MS" pitchFamily="34" charset="0"/>
              </a:rPr>
              <a:t>	- Original surcharge:   $25.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3600" dirty="0" smtClean="0">
                <a:latin typeface="Trebuchet MS" pitchFamily="34" charset="0"/>
              </a:rPr>
              <a:t>	- Current surcharge:   $75.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 smtClean="0">
              <a:latin typeface="Trebuchet MS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POST is funded from original $25.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 Board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Created by legislation in 1977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1400" dirty="0" smtClean="0">
              <a:latin typeface="Trebuchet MS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626.84:  Enabling Legislation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1400" dirty="0" smtClean="0">
              <a:latin typeface="Trebuchet MS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Chap. 6700: Administrative Rules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36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Monotype Sorts" pitchFamily="2" charset="2"/>
              <a:buNone/>
              <a:defRPr/>
            </a:pPr>
            <a:endParaRPr lang="en-US" sz="3600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Surcharge Distribution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3725"/>
          </a:xfrm>
        </p:spPr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 1 % to DNR for training 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Trebuchet MS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39 % to POST </a:t>
            </a: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Legislature sets POST budget</a:t>
            </a:r>
          </a:p>
          <a:p>
            <a:pPr marL="1419606" lvl="2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Trebuchet MS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60 % to General Fund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None/>
              <a:defRPr/>
            </a:pPr>
            <a:endParaRPr lang="en-US" sz="3600" dirty="0" smtClean="0">
              <a:latin typeface="Trebuchet MS" pitchFamily="34" charset="0"/>
            </a:endParaRPr>
          </a:p>
          <a:p>
            <a:pPr marL="1476756" lvl="2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>
              <a:latin typeface="Trebuchet MS" pitchFamily="34" charset="0"/>
            </a:endParaRPr>
          </a:p>
          <a:p>
            <a:pPr marL="1248156" lvl="2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Training Reimbursement</a:t>
            </a:r>
            <a:br>
              <a:rPr lang="en-US" sz="4400" dirty="0" smtClean="0"/>
            </a:br>
            <a:r>
              <a:rPr lang="en-US" sz="4400" dirty="0" smtClean="0"/>
              <a:t>(per-officer share)</a:t>
            </a:r>
            <a:endParaRPr lang="en-US" sz="44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8925"/>
          </a:xfrm>
        </p:spPr>
        <p:txBody>
          <a:bodyPr>
            <a:normAutofit/>
          </a:bodyPr>
          <a:lstStyle/>
          <a:p>
            <a:pPr marL="1133856"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4400" dirty="0" smtClean="0">
                <a:latin typeface="Trebuchet MS" pitchFamily="34" charset="0"/>
              </a:rPr>
              <a:t>1998		$316	Low</a:t>
            </a:r>
          </a:p>
          <a:p>
            <a:pPr marL="1133856"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4400" dirty="0" smtClean="0">
                <a:latin typeface="Trebuchet MS" pitchFamily="34" charset="0"/>
              </a:rPr>
              <a:t>2018*		$957	High	 </a:t>
            </a:r>
          </a:p>
          <a:p>
            <a:pPr marL="905256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4400" dirty="0" smtClean="0">
                <a:latin typeface="Trebuchet MS" pitchFamily="34" charset="0"/>
              </a:rPr>
              <a:t>*</a:t>
            </a:r>
            <a:r>
              <a:rPr lang="en-US" sz="3600" dirty="0" smtClean="0">
                <a:latin typeface="Trebuchet MS" pitchFamily="34" charset="0"/>
              </a:rPr>
              <a:t>New training mandates began July 1, 2018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5664200"/>
            <a:ext cx="2895600" cy="508000"/>
          </a:xfrm>
        </p:spPr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Minnesota Board of Peace Officer Standards and Training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50938"/>
            <a:ext cx="8229600" cy="4975225"/>
          </a:xfrm>
          <a:extLst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Total Reimbursement Fund . . . . .  $8,946,010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Total Eligible Officers . . . . . . . . . . 9,472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Per Share Amount . . . . . . . . . . . . .  $957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Agencies Submitted . . . . . . . . . . . .   397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anose="020B0603020202020204" pitchFamily="34" charset="0"/>
              </a:rPr>
              <a:t>Total statewide training cost estimates: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rebuchet MS" panose="020B0603020202020204" pitchFamily="34" charset="0"/>
              </a:rPr>
              <a:t>$34.5 million +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0" indent="0">
              <a:spcBef>
                <a:spcPts val="655"/>
              </a:spcBef>
              <a:buFont typeface="Wingdings 2" panose="05020102010507070707" pitchFamily="18" charset="2"/>
              <a:buNone/>
              <a:defRPr/>
            </a:pPr>
            <a:r>
              <a:rPr lang="en-US" spc="25" dirty="0" smtClean="0">
                <a:latin typeface="Arial"/>
                <a:cs typeface="Arial"/>
              </a:rPr>
              <a:t> </a:t>
            </a:r>
          </a:p>
          <a:p>
            <a:pPr marL="12700">
              <a:spcBef>
                <a:spcPts val="655"/>
              </a:spcBef>
              <a:defRPr/>
            </a:pPr>
            <a:endParaRPr lang="en-US" dirty="0" smtClean="0"/>
          </a:p>
          <a:p>
            <a:pPr lvl="8">
              <a:buFont typeface="Wingdings 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9939" name="object 10"/>
          <p:cNvSpPr>
            <a:spLocks/>
          </p:cNvSpPr>
          <p:nvPr/>
        </p:nvSpPr>
        <p:spPr bwMode="auto">
          <a:xfrm>
            <a:off x="1096963" y="233363"/>
            <a:ext cx="6802437" cy="604837"/>
          </a:xfrm>
          <a:custGeom>
            <a:avLst/>
            <a:gdLst>
              <a:gd name="T0" fmla="*/ 0 w 5925820"/>
              <a:gd name="T1" fmla="*/ 0 h 594360"/>
              <a:gd name="T2" fmla="*/ 5925820 w 5925820"/>
              <a:gd name="T3" fmla="*/ 594360 h 594360"/>
            </a:gdLst>
            <a:ahLst/>
            <a:cxnLst/>
            <a:rect l="T0" t="T1" r="T2" b="T3"/>
            <a:pathLst>
              <a:path w="5925820" h="594360">
                <a:moveTo>
                  <a:pt x="45719" y="0"/>
                </a:moveTo>
                <a:lnTo>
                  <a:pt x="3167" y="9354"/>
                </a:lnTo>
                <a:lnTo>
                  <a:pt x="0" y="43307"/>
                </a:lnTo>
                <a:lnTo>
                  <a:pt x="37" y="551052"/>
                </a:lnTo>
                <a:lnTo>
                  <a:pt x="9354" y="591191"/>
                </a:lnTo>
                <a:lnTo>
                  <a:pt x="43307" y="594359"/>
                </a:lnTo>
                <a:lnTo>
                  <a:pt x="5879608" y="594359"/>
                </a:lnTo>
                <a:lnTo>
                  <a:pt x="5922143" y="585005"/>
                </a:lnTo>
                <a:lnTo>
                  <a:pt x="5925311" y="551052"/>
                </a:lnTo>
                <a:lnTo>
                  <a:pt x="5925273" y="43307"/>
                </a:lnTo>
                <a:lnTo>
                  <a:pt x="5915957" y="3168"/>
                </a:lnTo>
                <a:lnTo>
                  <a:pt x="45719" y="0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bg1"/>
                </a:solidFill>
              </a:rPr>
              <a:t>2018 REIMBURSEMENT</a:t>
            </a:r>
          </a:p>
        </p:txBody>
      </p:sp>
      <p:sp>
        <p:nvSpPr>
          <p:cNvPr id="39940" name="object 7"/>
          <p:cNvSpPr>
            <a:spLocks/>
          </p:cNvSpPr>
          <p:nvPr/>
        </p:nvSpPr>
        <p:spPr bwMode="auto">
          <a:xfrm>
            <a:off x="134938" y="452438"/>
            <a:ext cx="977900" cy="41275"/>
          </a:xfrm>
          <a:custGeom>
            <a:avLst/>
            <a:gdLst>
              <a:gd name="T0" fmla="*/ 0 w 831215"/>
              <a:gd name="T1" fmla="*/ 40931 h 60959"/>
              <a:gd name="T2" fmla="*/ 977869 w 831215"/>
              <a:gd name="T3" fmla="*/ 40931 h 60959"/>
              <a:gd name="T4" fmla="*/ 977869 w 831215"/>
              <a:gd name="T5" fmla="*/ 0 h 60959"/>
              <a:gd name="T6" fmla="*/ 0 w 831215"/>
              <a:gd name="T7" fmla="*/ 0 h 60959"/>
              <a:gd name="T8" fmla="*/ 0 w 831215"/>
              <a:gd name="T9" fmla="*/ 40931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1215" h="60959">
                <a:moveTo>
                  <a:pt x="0" y="60451"/>
                </a:moveTo>
                <a:lnTo>
                  <a:pt x="831189" y="60451"/>
                </a:lnTo>
                <a:lnTo>
                  <a:pt x="831189" y="0"/>
                </a:lnTo>
                <a:lnTo>
                  <a:pt x="0" y="0"/>
                </a:lnTo>
                <a:lnTo>
                  <a:pt x="0" y="60451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object 7"/>
          <p:cNvSpPr>
            <a:spLocks/>
          </p:cNvSpPr>
          <p:nvPr/>
        </p:nvSpPr>
        <p:spPr bwMode="auto">
          <a:xfrm>
            <a:off x="7708900" y="493713"/>
            <a:ext cx="977900" cy="41275"/>
          </a:xfrm>
          <a:custGeom>
            <a:avLst/>
            <a:gdLst>
              <a:gd name="T0" fmla="*/ 0 w 831215"/>
              <a:gd name="T1" fmla="*/ 40931 h 60959"/>
              <a:gd name="T2" fmla="*/ 977869 w 831215"/>
              <a:gd name="T3" fmla="*/ 40931 h 60959"/>
              <a:gd name="T4" fmla="*/ 977869 w 831215"/>
              <a:gd name="T5" fmla="*/ 0 h 60959"/>
              <a:gd name="T6" fmla="*/ 0 w 831215"/>
              <a:gd name="T7" fmla="*/ 0 h 60959"/>
              <a:gd name="T8" fmla="*/ 0 w 831215"/>
              <a:gd name="T9" fmla="*/ 40931 h 60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1215" h="60959">
                <a:moveTo>
                  <a:pt x="0" y="60451"/>
                </a:moveTo>
                <a:lnTo>
                  <a:pt x="831189" y="60451"/>
                </a:lnTo>
                <a:lnTo>
                  <a:pt x="831189" y="0"/>
                </a:lnTo>
                <a:lnTo>
                  <a:pt x="0" y="0"/>
                </a:lnTo>
                <a:lnTo>
                  <a:pt x="0" y="60451"/>
                </a:lnTo>
                <a:close/>
              </a:path>
            </a:pathLst>
          </a:custGeom>
          <a:solidFill>
            <a:srgbClr val="00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Budget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Monotype Sorts" pitchFamily="2" charset="2"/>
              <a:buNone/>
              <a:defRPr/>
            </a:pPr>
            <a:r>
              <a:rPr lang="en-US" sz="4000" dirty="0" smtClean="0">
                <a:latin typeface="Trebuchet MS" pitchFamily="34" charset="0"/>
              </a:rPr>
              <a:t>For FY 19:  </a:t>
            </a:r>
            <a:r>
              <a:rPr lang="en-US" sz="4000" u="sng" dirty="0" smtClean="0">
                <a:latin typeface="Trebuchet MS" pitchFamily="34" charset="0"/>
              </a:rPr>
              <a:t>$10,246,000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rebuchet MS" pitchFamily="34" charset="0"/>
              </a:rPr>
              <a:t>$4,056,000	        </a:t>
            </a:r>
            <a:r>
              <a:rPr lang="en-US" sz="3000" dirty="0" smtClean="0">
                <a:latin typeface="Trebuchet MS" pitchFamily="34" charset="0"/>
              </a:rPr>
              <a:t>Special  Rev </a:t>
            </a:r>
            <a:r>
              <a:rPr lang="en-US" sz="3200" dirty="0" smtClean="0">
                <a:latin typeface="Trebuchet MS" pitchFamily="34" charset="0"/>
              </a:rPr>
              <a:t>(orig.)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rebuchet MS" pitchFamily="34" charset="0"/>
              </a:rPr>
              <a:t>$     90,000 </a:t>
            </a:r>
            <a:r>
              <a:rPr lang="en-US" sz="3000" dirty="0" smtClean="0">
                <a:latin typeface="Trebuchet MS" pitchFamily="34" charset="0"/>
              </a:rPr>
              <a:t>(est)    Special  Rev (2007)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rebuchet MS" pitchFamily="34" charset="0"/>
              </a:rPr>
              <a:t>$   100,000 </a:t>
            </a:r>
            <a:r>
              <a:rPr lang="en-US" sz="3000" dirty="0" smtClean="0">
                <a:latin typeface="Trebuchet MS" pitchFamily="34" charset="0"/>
              </a:rPr>
              <a:t>one-time app. (</a:t>
            </a:r>
            <a:r>
              <a:rPr lang="en-US" sz="2000" dirty="0" smtClean="0">
                <a:latin typeface="Trebuchet MS" pitchFamily="34" charset="0"/>
              </a:rPr>
              <a:t>De-Escalation Training)</a:t>
            </a:r>
            <a:r>
              <a:rPr lang="en-US" dirty="0" smtClean="0">
                <a:latin typeface="Trebuchet MS" pitchFamily="34" charset="0"/>
              </a:rPr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rebuchet MS" pitchFamily="34" charset="0"/>
              </a:rPr>
              <a:t>$ </a:t>
            </a:r>
            <a:r>
              <a:rPr lang="en-US" sz="3000" dirty="0" smtClean="0">
                <a:latin typeface="Trebuchet MS" pitchFamily="34" charset="0"/>
              </a:rPr>
              <a:t>6,000,000</a:t>
            </a:r>
            <a:r>
              <a:rPr lang="en-US" dirty="0" smtClean="0">
                <a:latin typeface="Trebuchet MS" pitchFamily="34" charset="0"/>
              </a:rPr>
              <a:t>  Training Appropriation FY 18-21</a:t>
            </a:r>
          </a:p>
          <a:p>
            <a:pPr marL="804862" lvl="3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dirty="0" smtClean="0">
                <a:latin typeface="Trebuchet MS" pitchFamily="34" charset="0"/>
              </a:rPr>
              <a:t>	</a:t>
            </a:r>
            <a:r>
              <a:rPr lang="en-US" sz="2600" dirty="0" smtClean="0">
                <a:latin typeface="Trebuchet MS" pitchFamily="34" charset="0"/>
              </a:rPr>
              <a:t>(Sunsets FY 2022)</a:t>
            </a:r>
            <a:r>
              <a:rPr lang="en-US" dirty="0" smtClean="0">
                <a:latin typeface="Trebuchet MS" pitchFamily="34" charset="0"/>
              </a:rPr>
              <a:t>	 </a:t>
            </a:r>
            <a:r>
              <a:rPr lang="en-US" dirty="0">
                <a:latin typeface="Trebuchet MS" pitchFamily="34" charset="0"/>
              </a:rPr>
              <a:t>	</a:t>
            </a:r>
            <a:r>
              <a:rPr lang="en-US" dirty="0" smtClean="0">
                <a:latin typeface="Trebuchet MS" pitchFamily="34" charset="0"/>
              </a:rPr>
              <a:t>		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200" dirty="0" smtClean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2400" dirty="0" smtClean="0">
                <a:latin typeface="Trebuchet MS" pitchFamily="34" charset="0"/>
              </a:rPr>
              <a:t>89%  </a:t>
            </a:r>
            <a:r>
              <a:rPr lang="en-US" sz="2400" dirty="0">
                <a:latin typeface="Trebuchet MS" pitchFamily="34" charset="0"/>
              </a:rPr>
              <a:t>Training Reimbursement </a:t>
            </a:r>
            <a:r>
              <a:rPr lang="en-US" sz="2400" dirty="0" smtClean="0">
                <a:latin typeface="Trebuchet MS" pitchFamily="34" charset="0"/>
              </a:rPr>
              <a:t>Account (FY 18)</a:t>
            </a:r>
            <a:endParaRPr lang="en-US" sz="2400" dirty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Monotype Sorts" pitchFamily="2" charset="2"/>
              <a:buNone/>
              <a:defRPr/>
            </a:pPr>
            <a:r>
              <a:rPr lang="en-US" sz="2400" dirty="0" smtClean="0">
                <a:latin typeface="Trebuchet MS" pitchFamily="34" charset="0"/>
              </a:rPr>
              <a:t>11%  Operating Budget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Monotype Sorts" pitchFamily="2" charset="2"/>
              <a:buNone/>
              <a:defRPr/>
            </a:pP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 </a:t>
            </a:r>
            <a:endParaRPr lang="en-US" sz="24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Monotype Sorts" pitchFamily="2" charset="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Minnesota Board of Peace Officer Standards and Training</a:t>
            </a:r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24806368"/>
              </p:ext>
            </p:extLst>
          </p:nvPr>
        </p:nvGraphicFramePr>
        <p:xfrm>
          <a:off x="468630" y="434340"/>
          <a:ext cx="8206740" cy="598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Minnesota Board of Peace Officer Standards and Training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38270252"/>
              </p:ext>
            </p:extLst>
          </p:nvPr>
        </p:nvGraphicFramePr>
        <p:xfrm>
          <a:off x="365760" y="647700"/>
          <a:ext cx="841248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7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700" dirty="0" smtClean="0"/>
              <a:t>Questions</a:t>
            </a:r>
            <a:r>
              <a:rPr lang="en-US" dirty="0" smtClean="0"/>
              <a:t> </a:t>
            </a:r>
            <a:r>
              <a:rPr lang="en-US" sz="6000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  <p:extLst>
      <p:ext uri="{BB962C8B-B14F-4D97-AF65-F5344CB8AC3E}">
        <p14:creationId xmlns:p14="http://schemas.microsoft.com/office/powerpoint/2010/main" val="21453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Mission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848600" cy="4724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4000" dirty="0" smtClean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000" dirty="0" smtClean="0">
                <a:latin typeface="Trebuchet MS" pitchFamily="34" charset="0"/>
              </a:rPr>
              <a:t>“The POST Board advances the professionalism of Minnesota’s peace officers by adopting and regulating education, selection, licensing and training standards.”</a:t>
            </a:r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Minnesota Board of Peace Officer Standards and Training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the change?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State has vested interest in  </a:t>
            </a:r>
            <a:r>
              <a:rPr lang="en-US" sz="3600" u="sng" dirty="0" smtClean="0">
                <a:latin typeface="Trebuchet MS" pitchFamily="34" charset="0"/>
              </a:rPr>
              <a:t>professional</a:t>
            </a:r>
            <a:r>
              <a:rPr lang="en-US" sz="3600" dirty="0" smtClean="0">
                <a:latin typeface="Trebuchet MS" pitchFamily="34" charset="0"/>
              </a:rPr>
              <a:t> and </a:t>
            </a:r>
            <a:r>
              <a:rPr lang="en-US" sz="3600" u="sng" dirty="0" smtClean="0">
                <a:latin typeface="Trebuchet MS" pitchFamily="34" charset="0"/>
              </a:rPr>
              <a:t>consistent</a:t>
            </a:r>
            <a:r>
              <a:rPr lang="en-US" sz="3600" dirty="0" smtClean="0">
                <a:latin typeface="Trebuchet MS" pitchFamily="34" charset="0"/>
              </a:rPr>
              <a:t> police practices statewide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3600" dirty="0" smtClean="0">
              <a:latin typeface="Trebuchet MS" pitchFamily="34" charset="0"/>
            </a:endParaRP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Effective, contemporary policing demanded a better educated officer 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College classroom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895600" y="48768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Change Process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latin typeface="Trebuchet MS" pitchFamily="34" charset="0"/>
              </a:rPr>
              <a:t>Partnership between Higher Ed &amp; Law Enforcement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4000" dirty="0" smtClean="0">
              <a:latin typeface="Trebuchet MS" pitchFamily="34" charset="0"/>
            </a:endParaRP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latin typeface="Trebuchet MS" pitchFamily="34" charset="0"/>
              </a:rPr>
              <a:t>Students earn a 2-year or 4-year degree in LE or CJS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000" dirty="0">
                <a:latin typeface="Trebuchet MS" pitchFamily="34" charset="0"/>
              </a:rPr>
              <a:t> </a:t>
            </a:r>
            <a:endParaRPr lang="en-US" sz="4000" dirty="0" smtClean="0">
              <a:latin typeface="Trebuchet MS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latin typeface="Trebuchet MS" pitchFamily="34" charset="0"/>
              </a:rPr>
              <a:t>The POST Board certifies 30 PPOE degree programs statewide</a:t>
            </a:r>
            <a:endParaRPr lang="en-US" sz="4000" dirty="0">
              <a:latin typeface="Trebuchet MS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000" dirty="0" smtClean="0">
                <a:latin typeface="Trebuchet MS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172200"/>
            <a:ext cx="3352800" cy="517525"/>
          </a:xfrm>
        </p:spPr>
        <p:txBody>
          <a:bodyPr/>
          <a:lstStyle/>
          <a:p>
            <a:pPr>
              <a:defRPr/>
            </a:pPr>
            <a:r>
              <a:rPr lang="en-US" sz="1400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Results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4000" dirty="0" smtClean="0">
                <a:latin typeface="Trebuchet MS" pitchFamily="34" charset="0"/>
              </a:rPr>
              <a:t>Minnesota set the standard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4000" dirty="0" smtClean="0">
                <a:latin typeface="Trebuchet MS" pitchFamily="34" charset="0"/>
              </a:rPr>
              <a:t>All entry-level officers have at least a 2-year degree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4000" dirty="0" smtClean="0">
                <a:latin typeface="Trebuchet MS" pitchFamily="34" charset="0"/>
              </a:rPr>
              <a:t>A significant % have a 4-year degree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4000" dirty="0" smtClean="0">
                <a:latin typeface="Trebuchet MS" pitchFamily="34" charset="0"/>
              </a:rPr>
              <a:t>Graduate degrees, including MAs and JDs are not uncommon.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POST Board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3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anose="020B0603020202020204" pitchFamily="34" charset="0"/>
              </a:rPr>
              <a:t>Licensing and Regulatory Board that performs a unique public service by providing key services to our stakeholders……..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3600" dirty="0" smtClean="0">
              <a:latin typeface="Trebuchet MS" panose="020B060302020202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marL="1362075" lvl="4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Stakeholders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Peace Officers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Citizens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MPPOA, MCPA, MSA (assoc.)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Courts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LMC, AMC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Other state agencies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Governor’s Office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Legislature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Special interest groups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rebuchet MS" pitchFamily="34" charset="0"/>
              </a:rPr>
              <a:t>Media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Services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600" dirty="0" smtClean="0">
                <a:latin typeface="Trebuchet MS" panose="020B0603020202020204" pitchFamily="34" charset="0"/>
              </a:rPr>
              <a:t>License/Re-license Officers: </a:t>
            </a:r>
            <a:endParaRPr lang="en-US" altLang="en-US" sz="3600" u="sng" dirty="0" smtClean="0">
              <a:latin typeface="Trebuchet MS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2" charset="2"/>
              <a:buNone/>
              <a:defRPr/>
            </a:pPr>
            <a:endParaRPr lang="en-US" altLang="en-US" sz="3600" dirty="0" smtClean="0">
              <a:latin typeface="Trebuchet MS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2" charset="2"/>
              <a:buNone/>
              <a:defRPr/>
            </a:pPr>
            <a:r>
              <a:rPr lang="en-US" altLang="en-US" sz="3600" dirty="0">
                <a:latin typeface="Trebuchet MS" pitchFamily="34" charset="0"/>
              </a:rPr>
              <a:t>	</a:t>
            </a:r>
            <a:r>
              <a:rPr lang="en-US" altLang="en-US" sz="3600" dirty="0" smtClean="0">
                <a:latin typeface="Trebuchet MS" pitchFamily="34" charset="0"/>
              </a:rPr>
              <a:t>Peace Officers		10,787	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2" charset="2"/>
              <a:buNone/>
              <a:defRPr/>
            </a:pPr>
            <a:r>
              <a:rPr lang="en-US" altLang="en-US" sz="3600" dirty="0" smtClean="0">
                <a:latin typeface="Trebuchet MS" pitchFamily="34" charset="0"/>
              </a:rPr>
              <a:t>	Part-time Officers	</a:t>
            </a:r>
            <a:r>
              <a:rPr lang="en-US" altLang="en-US" sz="3600" u="sng" dirty="0" smtClean="0">
                <a:latin typeface="Trebuchet MS" pitchFamily="34" charset="0"/>
              </a:rPr>
              <a:t>     109</a:t>
            </a:r>
            <a:endParaRPr lang="en-US" altLang="en-US" sz="3600" dirty="0" smtClean="0">
              <a:latin typeface="Trebuchet MS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Monotype Sorts" pitchFamily="2" charset="2"/>
              <a:buNone/>
              <a:defRPr/>
            </a:pPr>
            <a:r>
              <a:rPr lang="en-US" altLang="en-US" sz="3600" dirty="0" smtClean="0">
                <a:latin typeface="Trebuchet MS" pitchFamily="34" charset="0"/>
              </a:rPr>
              <a:t>		Total </a:t>
            </a:r>
            <a:r>
              <a:rPr lang="en-US" altLang="en-US" sz="3600" u="sng" dirty="0" smtClean="0">
                <a:latin typeface="Trebuchet MS" pitchFamily="34" charset="0"/>
              </a:rPr>
              <a:t>Active</a:t>
            </a:r>
            <a:r>
              <a:rPr lang="en-US" altLang="en-US" sz="3600" dirty="0" smtClean="0">
                <a:latin typeface="Trebuchet MS" pitchFamily="34" charset="0"/>
              </a:rPr>
              <a:t>:  	10,896 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altLang="en-US" sz="3600" dirty="0" smtClean="0">
              <a:latin typeface="Trebuchet MS" pitchFamily="34" charset="0"/>
            </a:endParaRPr>
          </a:p>
        </p:txBody>
      </p:sp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Minnesota Board of Peace Officer Standards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2966</TotalTime>
  <Words>901</Words>
  <Application>Microsoft Office PowerPoint</Application>
  <PresentationFormat>On-screen Show (4:3)</PresentationFormat>
  <Paragraphs>252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Book Antiqua</vt:lpstr>
      <vt:lpstr>Century Gothic</vt:lpstr>
      <vt:lpstr>Impact</vt:lpstr>
      <vt:lpstr>Lucida Sans</vt:lpstr>
      <vt:lpstr>Monotype Sorts</vt:lpstr>
      <vt:lpstr>Times New Roman</vt:lpstr>
      <vt:lpstr>Trebuchet MS</vt:lpstr>
      <vt:lpstr>Wingdings</vt:lpstr>
      <vt:lpstr>Wingdings 2</vt:lpstr>
      <vt:lpstr>Wingdings 3</vt:lpstr>
      <vt:lpstr>Apex</vt:lpstr>
      <vt:lpstr>PowerPoint Presentation</vt:lpstr>
      <vt:lpstr>Post Board</vt:lpstr>
      <vt:lpstr>Mission</vt:lpstr>
      <vt:lpstr>Why the change?</vt:lpstr>
      <vt:lpstr>Change Process</vt:lpstr>
      <vt:lpstr>The Results</vt:lpstr>
      <vt:lpstr>POST Board</vt:lpstr>
      <vt:lpstr>Stakeholders</vt:lpstr>
      <vt:lpstr>Key Services </vt:lpstr>
      <vt:lpstr>Key Service Strategies</vt:lpstr>
      <vt:lpstr>Board Initiatives</vt:lpstr>
      <vt:lpstr>Board Initiatives</vt:lpstr>
      <vt:lpstr>Board Initiatives</vt:lpstr>
      <vt:lpstr>Agency Statistics</vt:lpstr>
      <vt:lpstr>    POST Staffing</vt:lpstr>
      <vt:lpstr>Staff Positions</vt:lpstr>
      <vt:lpstr>POST Board Members</vt:lpstr>
      <vt:lpstr>PowerPoint Presentation</vt:lpstr>
      <vt:lpstr>POST Funding</vt:lpstr>
      <vt:lpstr>Surcharge Distribution</vt:lpstr>
      <vt:lpstr>Training Reimbursement (per-officer share)</vt:lpstr>
      <vt:lpstr>PowerPoint Presentation</vt:lpstr>
      <vt:lpstr>Budget</vt:lpstr>
      <vt:lpstr>PowerPoint Presentation</vt:lpstr>
      <vt:lpstr>PowerPoint Presentation</vt:lpstr>
      <vt:lpstr>     Questions ?</vt:lpstr>
    </vt:vector>
  </TitlesOfParts>
  <Company>Minnesota POST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M. Roelofs</dc:creator>
  <cp:lastModifiedBy>Gove, Nathan (DPS)</cp:lastModifiedBy>
  <cp:revision>254</cp:revision>
  <cp:lastPrinted>2019-01-16T13:57:15Z</cp:lastPrinted>
  <dcterms:created xsi:type="dcterms:W3CDTF">2000-04-11T19:09:45Z</dcterms:created>
  <dcterms:modified xsi:type="dcterms:W3CDTF">2019-01-16T16:14:40Z</dcterms:modified>
</cp:coreProperties>
</file>