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7" r:id="rId2"/>
    <p:sldId id="265" r:id="rId3"/>
    <p:sldId id="289" r:id="rId4"/>
    <p:sldId id="285" r:id="rId5"/>
    <p:sldId id="284" r:id="rId6"/>
    <p:sldId id="291" r:id="rId7"/>
    <p:sldId id="294" r:id="rId8"/>
    <p:sldId id="306" r:id="rId9"/>
    <p:sldId id="312" r:id="rId10"/>
    <p:sldId id="279" r:id="rId11"/>
    <p:sldId id="308" r:id="rId12"/>
    <p:sldId id="309" r:id="rId13"/>
    <p:sldId id="311" r:id="rId14"/>
    <p:sldId id="297" r:id="rId15"/>
    <p:sldId id="301" r:id="rId16"/>
    <p:sldId id="302" r:id="rId17"/>
    <p:sldId id="304" r:id="rId18"/>
    <p:sldId id="299" r:id="rId19"/>
    <p:sldId id="307" r:id="rId20"/>
    <p:sldId id="275" r:id="rId21"/>
    <p:sldId id="31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215"/>
    <a:srgbClr val="F2BC36"/>
    <a:srgbClr val="F5D993"/>
    <a:srgbClr val="97CB9B"/>
    <a:srgbClr val="85C5CE"/>
    <a:srgbClr val="6A7B95"/>
    <a:srgbClr val="BBE0E3"/>
    <a:srgbClr val="F7F7F7"/>
    <a:srgbClr val="007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6187" autoAdjust="0"/>
  </p:normalViewPr>
  <p:slideViewPr>
    <p:cSldViewPr>
      <p:cViewPr varScale="1">
        <p:scale>
          <a:sx n="90" d="100"/>
          <a:sy n="90" d="100"/>
        </p:scale>
        <p:origin x="10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5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24769-C063-4BB4-B4BC-B71B0B7E348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C8FEA-43C8-478A-9631-1FA3D9C1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974E51-088F-4BC6-B362-E610555B7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119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83392-8466-4375-8B5E-DEC541AC7D6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13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Transitioning from Mainframe to MNLARS</a:t>
            </a:r>
          </a:p>
          <a:p>
            <a:endParaRPr lang="en-US" dirty="0" smtClean="0"/>
          </a:p>
          <a:p>
            <a:r>
              <a:rPr lang="en-US" b="1" dirty="0" smtClean="0"/>
              <a:t>Mainframe Drawbacks</a:t>
            </a:r>
          </a:p>
          <a:p>
            <a:r>
              <a:rPr lang="en-US" dirty="0" smtClean="0"/>
              <a:t>No room on screens to accommodate any extra information we’d like collected</a:t>
            </a:r>
          </a:p>
          <a:p>
            <a:r>
              <a:rPr lang="en-US" dirty="0" smtClean="0"/>
              <a:t>Limited character spacing for names and addresses</a:t>
            </a:r>
          </a:p>
          <a:p>
            <a:r>
              <a:rPr lang="en-US" dirty="0" smtClean="0"/>
              <a:t>Limited space for number of owners/lienholders (only 2)</a:t>
            </a:r>
          </a:p>
          <a:p>
            <a:endParaRPr lang="en-US" dirty="0" smtClean="0"/>
          </a:p>
          <a:p>
            <a:r>
              <a:rPr lang="en-US" i="1" dirty="0" smtClean="0"/>
              <a:t>Next slide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10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Files, flags, registration class indicators, customer letter types etc., are all in codes – not only do they need to be entered as a code, they display on the record as a code. </a:t>
            </a:r>
          </a:p>
          <a:p>
            <a:endParaRPr lang="en-US" dirty="0" smtClean="0"/>
          </a:p>
          <a:p>
            <a:r>
              <a:rPr lang="en-US" dirty="0" smtClean="0"/>
              <a:t>If I click on </a:t>
            </a:r>
            <a:r>
              <a:rPr lang="en-US" dirty="0" err="1" smtClean="0"/>
              <a:t>Susp</a:t>
            </a:r>
            <a:r>
              <a:rPr lang="en-US" dirty="0" smtClean="0"/>
              <a:t> Code Screens (notice there are 6 of them), this is what I see.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137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vehicle record displace the elements in white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264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MNLARS is able to capture more information such </a:t>
            </a:r>
            <a:r>
              <a:rPr lang="en-US" dirty="0" err="1" smtClean="0"/>
              <a:t>aas</a:t>
            </a:r>
            <a:r>
              <a:rPr lang="en-US" dirty="0" smtClean="0"/>
              <a:t> purchase price, trade in value, plate of trade in vehicle. </a:t>
            </a:r>
          </a:p>
          <a:p>
            <a:endParaRPr lang="en-US" dirty="0" smtClean="0"/>
          </a:p>
          <a:p>
            <a:r>
              <a:rPr lang="en-US" dirty="0" smtClean="0"/>
              <a:t>It keeps a running total of fees due.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371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allows deputy registrars to order most special plates not stocked in their office, directly from </a:t>
            </a:r>
            <a:r>
              <a:rPr lang="en-US" dirty="0" err="1" smtClean="0"/>
              <a:t>MINNCORR</a:t>
            </a:r>
            <a:r>
              <a:rPr lang="en-US" dirty="0" smtClean="0"/>
              <a:t> – reducing the time a customer has to wait for a special plate</a:t>
            </a:r>
          </a:p>
          <a:p>
            <a:endParaRPr lang="en-US" dirty="0" smtClean="0"/>
          </a:p>
          <a:p>
            <a:r>
              <a:rPr lang="en-US" dirty="0" smtClean="0"/>
              <a:t>If the county the vehicle is kept in has a </a:t>
            </a:r>
            <a:r>
              <a:rPr lang="en-US" dirty="0" err="1" smtClean="0"/>
              <a:t>wheelage</a:t>
            </a:r>
            <a:r>
              <a:rPr lang="en-US" dirty="0" smtClean="0"/>
              <a:t> tax, MNLARS adds the tax to the fees due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Able to add up to 12 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019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Able to add a mailing address for vehicle transactions</a:t>
            </a:r>
          </a:p>
          <a:p>
            <a:endParaRPr lang="en-US" dirty="0" smtClean="0"/>
          </a:p>
          <a:p>
            <a:r>
              <a:rPr lang="en-US" dirty="0" smtClean="0"/>
              <a:t>Able to add and display up to 12 lienholders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69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Deputy registrars are able to print application for title from information they enter on MNLARS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89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139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Adoption Phase added for Deputy Registrars</a:t>
            </a:r>
          </a:p>
          <a:p>
            <a:endParaRPr lang="en-US" dirty="0" smtClean="0"/>
          </a:p>
          <a:p>
            <a:r>
              <a:rPr lang="en-US" dirty="0" smtClean="0"/>
              <a:t>Opportunity for deputy registrars to practice in MNLARS environment (non-production)</a:t>
            </a:r>
          </a:p>
          <a:p>
            <a:pPr marL="228600" indent="-228600">
              <a:buAutoNum type="arabicPeriod"/>
            </a:pPr>
            <a:r>
              <a:rPr lang="en-US" dirty="0" smtClean="0"/>
              <a:t>Removes the pressure of learning a new system while waiting on a customer</a:t>
            </a:r>
          </a:p>
          <a:p>
            <a:pPr marL="228600" indent="-228600">
              <a:buAutoNum type="arabicPeriod"/>
            </a:pPr>
            <a:r>
              <a:rPr lang="en-US" dirty="0" smtClean="0"/>
              <a:t>Allows deputy registrars to focus on transactions common to their office </a:t>
            </a:r>
          </a:p>
          <a:p>
            <a:pPr marL="228600" indent="-228600">
              <a:buAutoNum type="arabicPeriod"/>
            </a:pPr>
            <a:r>
              <a:rPr lang="en-US" dirty="0" smtClean="0"/>
              <a:t>Provides opportunity for deputy registrars to customize office practices based on real life experience with MNLARS</a:t>
            </a:r>
          </a:p>
          <a:p>
            <a:pPr marL="228600" indent="-228600">
              <a:buAutoNum type="arabicPeriod"/>
            </a:pPr>
            <a:r>
              <a:rPr lang="en-US" dirty="0" smtClean="0"/>
              <a:t>Significantly increases probability of successful transition to MNLARS for deputy registrars who fully engage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311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the health of the project is good.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43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3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goals of MNLARS have remained unchanged since the project began.</a:t>
            </a:r>
          </a:p>
          <a:p>
            <a:endParaRPr lang="en-US" dirty="0" smtClean="0"/>
          </a:p>
          <a:p>
            <a:r>
              <a:rPr lang="en-US" dirty="0" smtClean="0"/>
              <a:t>We want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Ensure the integrity of our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Reduce reliance on redundant paperwork processing, which in turn reduces wait times for things like titles and special plates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Build a framework that accommodates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Create a governance platform that incorporates enhancement development in regularly scheduled development cycles (one of the motor vehicle enhancements already in the works is electronic vehicle title and registration (</a:t>
            </a:r>
            <a:r>
              <a:rPr lang="en-US" dirty="0" err="1" smtClean="0"/>
              <a:t>EVTR</a:t>
            </a:r>
            <a:r>
              <a:rPr lang="en-US" dirty="0" smtClean="0"/>
              <a:t>) service – currently provided by </a:t>
            </a:r>
            <a:r>
              <a:rPr lang="en-US" dirty="0" err="1" smtClean="0"/>
              <a:t>CVR</a:t>
            </a:r>
            <a:r>
              <a:rPr lang="en-US" dirty="0" smtClean="0"/>
              <a:t> vendor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Make sure we are meeting the needs of Minnesotans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3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2014 DVS and MN.IT assumed responsibility for the governance and development of MNLARS.</a:t>
            </a:r>
          </a:p>
          <a:p>
            <a:endParaRPr lang="en-US" dirty="0" smtClean="0"/>
          </a:p>
          <a:p>
            <a:r>
              <a:rPr lang="en-US" dirty="0" smtClean="0"/>
              <a:t>Since then they have been partners, managing and building MNLARS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90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24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MNLARS Updates to Legislators: </a:t>
            </a:r>
          </a:p>
          <a:p>
            <a:r>
              <a:rPr lang="en-US" dirty="0" smtClean="0"/>
              <a:t>January 2009</a:t>
            </a:r>
          </a:p>
          <a:p>
            <a:r>
              <a:rPr lang="en-US" dirty="0" smtClean="0"/>
              <a:t>January 2010</a:t>
            </a:r>
          </a:p>
          <a:p>
            <a:r>
              <a:rPr lang="en-US" dirty="0" smtClean="0"/>
              <a:t>April 2011</a:t>
            </a:r>
          </a:p>
          <a:p>
            <a:r>
              <a:rPr lang="en-US" dirty="0" smtClean="0"/>
              <a:t>February 2012</a:t>
            </a:r>
          </a:p>
          <a:p>
            <a:r>
              <a:rPr lang="en-US" dirty="0" smtClean="0"/>
              <a:t>March 2013</a:t>
            </a:r>
          </a:p>
          <a:p>
            <a:r>
              <a:rPr lang="en-US" dirty="0" smtClean="0"/>
              <a:t>July 2013</a:t>
            </a:r>
          </a:p>
          <a:p>
            <a:r>
              <a:rPr lang="en-US" dirty="0" smtClean="0"/>
              <a:t>February 2014</a:t>
            </a:r>
          </a:p>
          <a:p>
            <a:r>
              <a:rPr lang="en-US" dirty="0" smtClean="0"/>
              <a:t>July 2014</a:t>
            </a:r>
          </a:p>
          <a:p>
            <a:r>
              <a:rPr lang="en-US" dirty="0" smtClean="0"/>
              <a:t>November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6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13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36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5715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to a successful MNLARS rollout is stakeholder preparedness. </a:t>
            </a:r>
          </a:p>
          <a:p>
            <a:pPr marL="0" marR="0" lvl="0" indent="-5715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lvl="0" indent="-5715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/>
              <a:t>DVS/MNLARS outreach efforts in 2016 really focused on deputy registrars because they provide most of the motor vehicle face-to-face customer service</a:t>
            </a:r>
          </a:p>
          <a:p>
            <a:pPr marL="0" lvl="0" indent="-57150">
              <a:lnSpc>
                <a:spcPct val="114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lvl="0" indent="-5715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/>
              <a:t>MNLARS puts the capture of accurate vehicle and ownership data upfront in the hands of deputy registrars.</a:t>
            </a:r>
          </a:p>
          <a:p>
            <a:pPr marL="0" lvl="0" indent="-57150">
              <a:lnSpc>
                <a:spcPct val="114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lvl="0" indent="-5715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/>
              <a:t>MNLARS prevents deputy registrars from submitting transactions without certain information, such as reason for sales tax exemption, insurance information, odometer reading, etc.</a:t>
            </a:r>
          </a:p>
          <a:p>
            <a:pPr marL="0" lvl="0" indent="-57150">
              <a:lnSpc>
                <a:spcPct val="114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lvl="0" indent="-5715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/>
              <a:t>Under the current system, missing elements are only caught by DVS staff</a:t>
            </a:r>
            <a:r>
              <a:rPr lang="en-US" b="1" dirty="0" smtClean="0"/>
              <a:t> after</a:t>
            </a:r>
            <a:r>
              <a:rPr lang="en-US" dirty="0" smtClean="0"/>
              <a:t> a deputy registrar has submitted the application</a:t>
            </a:r>
          </a:p>
          <a:p>
            <a:pPr marL="0" lvl="0" indent="-57150">
              <a:lnSpc>
                <a:spcPct val="114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74E51-088F-4BC6-B362-E610555B7B1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71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48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27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69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30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41288" y="6400800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90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gi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542506"/>
            <a:ext cx="6172200" cy="458788"/>
          </a:xfrm>
          <a:ln>
            <a:noFill/>
          </a:ln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MNLARS Project Update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962400"/>
            <a:ext cx="6172200" cy="1676400"/>
          </a:xfrm>
          <a:ln>
            <a:noFill/>
          </a:ln>
        </p:spPr>
        <p:txBody>
          <a:bodyPr/>
          <a:lstStyle/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2017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NLARS-50%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9968" y="1355344"/>
            <a:ext cx="3105150" cy="1656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PSLogo169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8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8" y="569976"/>
            <a:ext cx="1639824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 rot="16200000">
            <a:off x="895430" y="4334295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71600" y="454025"/>
            <a:ext cx="7162800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2016 MNLARS Stakeholder Outreach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447800" y="876300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Content Placeholder 16"/>
          <p:cNvSpPr txBox="1">
            <a:spLocks/>
          </p:cNvSpPr>
          <p:nvPr/>
        </p:nvSpPr>
        <p:spPr>
          <a:xfrm>
            <a:off x="1371600" y="1103312"/>
            <a:ext cx="7315200" cy="6364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DVS/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MDRA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Bi-monthly Strategy Meetings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DVS/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MDRA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Monthly Stakeholder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DVS/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MDRA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Monthly Communication Team Meetings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Monthly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MNLARS System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representative imbedded in MNLARS team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at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MDRA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Annual Membership Meeting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Communication to deputy registrar office managers and Super Users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“Try It” sessions for deputy registrars and DVS staff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DVS/Dealer Association bi-monthly meetings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Data access training for the data use representatives at  deputy registrars and government offices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barcode reader for each office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Gathered IT contact information for each office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24" name="TextBox 23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4502864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Outreach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 descr="image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 r="4983" b="9445"/>
          <a:stretch/>
        </p:blipFill>
        <p:spPr bwMode="auto">
          <a:xfrm>
            <a:off x="517655" y="660319"/>
            <a:ext cx="8108690" cy="55373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3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17202" r="1299" b="4284"/>
          <a:stretch/>
        </p:blipFill>
        <p:spPr>
          <a:xfrm>
            <a:off x="457200" y="685801"/>
            <a:ext cx="8229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7476" r="1591" b="14172"/>
          <a:stretch/>
        </p:blipFill>
        <p:spPr>
          <a:xfrm>
            <a:off x="533400" y="834887"/>
            <a:ext cx="7785651" cy="5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467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ull vehicle panel in MNLARS with all fields for a passenger vehicle displayed." title="Vehicle Pan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04800" y="3429000"/>
            <a:ext cx="2819400" cy="1752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62600" y="1104900"/>
            <a:ext cx="3200400" cy="2324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467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egistration panel in MNLARS, customized for a passenger class vehicle." title="Registration Pan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382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Owner information panel in MNLARS." title="Owner Information Panel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3657600"/>
            <a:ext cx="8382000" cy="2895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81200" y="2819400"/>
            <a:ext cx="2057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1676400"/>
            <a:ext cx="2819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2"/>
            <a:endCxn id="5" idx="0"/>
          </p:cNvCxnSpPr>
          <p:nvPr/>
        </p:nvCxnSpPr>
        <p:spPr>
          <a:xfrm flipH="1">
            <a:off x="3009900" y="1905000"/>
            <a:ext cx="27813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38600" y="3124200"/>
            <a:ext cx="838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467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tle Address panel in MNLARS." title="Title Address Panel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33350"/>
            <a:ext cx="7924800" cy="3276600"/>
          </a:xfrm>
          <a:prstGeom prst="rect">
            <a:avLst/>
          </a:prstGeom>
        </p:spPr>
      </p:pic>
      <p:pic>
        <p:nvPicPr>
          <p:cNvPr id="3" name="Picture 2" descr="Lienholder panel in MNLARS." title="Lienholder Panel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3400425"/>
            <a:ext cx="7924800" cy="35020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" y="2628900"/>
            <a:ext cx="1371600" cy="7715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467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NLARS Title Application print out" title="MNLARS Title Application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762000"/>
            <a:ext cx="51816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2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454025"/>
            <a:ext cx="7162800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Benefits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447800" y="876300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16"/>
          <p:cNvSpPr txBox="1">
            <a:spLocks/>
          </p:cNvSpPr>
          <p:nvPr/>
        </p:nvSpPr>
        <p:spPr>
          <a:xfrm>
            <a:off x="1447800" y="1295400"/>
            <a:ext cx="73914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MNLARS calculates all fees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MNLARS eliminates the need for a deputy registrar to prepare a daily financial report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MNLARS updates records in real time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MNLARS improves data accuracy with a user interface that employs system edits, drop downs, auto-fill fields etc.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MNLARS reduces letters to customer with required fields, such as insurance information, motorcycle engine number, odometer reading etc.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MNLARS improves user access security and data access auditing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MNLARS increases system stability </a:t>
            </a:r>
          </a:p>
        </p:txBody>
      </p:sp>
      <p:sp>
        <p:nvSpPr>
          <p:cNvPr id="21" name="Isosceles Triangle 20"/>
          <p:cNvSpPr/>
          <p:nvPr/>
        </p:nvSpPr>
        <p:spPr>
          <a:xfrm rot="16200000">
            <a:off x="886023" y="4743370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23" name="TextBox 22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0" y="4930387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Benefits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6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371600"/>
            <a:ext cx="7086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Read Only – Implemented October </a:t>
            </a:r>
            <a:r>
              <a:rPr lang="en-US" dirty="0"/>
              <a:t>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Stands </a:t>
            </a:r>
            <a:r>
              <a:rPr lang="en-US" dirty="0"/>
              <a:t>up MNLARS infrastructure (the foundation for the entire system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Introduces </a:t>
            </a:r>
            <a:r>
              <a:rPr lang="en-US" dirty="0"/>
              <a:t>the new </a:t>
            </a:r>
            <a:r>
              <a:rPr lang="en-US" dirty="0" smtClean="0"/>
              <a:t>user management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Converts production data from mainframe to MNLARS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group: authorized government </a:t>
            </a:r>
            <a:r>
              <a:rPr lang="en-US" dirty="0"/>
              <a:t>and private </a:t>
            </a:r>
            <a:r>
              <a:rPr lang="en-US" dirty="0" smtClean="0"/>
              <a:t>entities that look at record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r>
              <a:rPr lang="en-US" dirty="0" smtClean="0"/>
              <a:t>Adoption Phase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alone production-like practice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group: Deputy registrars and DVS staff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 smtClean="0"/>
              <a:t>MNLARS Production Phase – </a:t>
            </a:r>
            <a:r>
              <a:rPr lang="en-US" dirty="0"/>
              <a:t>Implementation Spring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Begins </a:t>
            </a:r>
            <a:r>
              <a:rPr lang="en-US" dirty="0"/>
              <a:t>actual production activities in MNLARS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Closes (retires) the motor vehicle portions of the </a:t>
            </a:r>
            <a:r>
              <a:rPr lang="en-US" dirty="0" smtClean="0"/>
              <a:t>mainframe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group: DVS </a:t>
            </a:r>
            <a:r>
              <a:rPr lang="en-US" dirty="0"/>
              <a:t>staff, deputy registrars, dealers, and law enforcement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6200000">
            <a:off x="898380" y="5200570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447800" y="879475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71600" y="454025"/>
            <a:ext cx="7162800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MNLARS Motor Vehicle Schedule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11" name="TextBox 10"/>
            <p:cNvSpPr txBox="1"/>
            <p:nvPr/>
          </p:nvSpPr>
          <p:spPr>
            <a:xfrm>
              <a:off x="0" y="5357910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Schedule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8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47800" y="2038574"/>
            <a:ext cx="7010400" cy="14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build and deliver the best secure driver and vehicle information system that is within budget, easy to use and maintain, and that allows for future enhancement.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71600" y="457200"/>
            <a:ext cx="358140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MNLARS Mission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447800" y="879475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74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16200000">
            <a:off x="857170" y="923745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25" name="TextBox 24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082680"/>
              <a:ext cx="849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Mission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pic>
        <p:nvPicPr>
          <p:cNvPr id="2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33" name="Isosceles Triangle 32"/>
          <p:cNvSpPr/>
          <p:nvPr/>
        </p:nvSpPr>
        <p:spPr>
          <a:xfrm rot="16200000">
            <a:off x="819230" y="5619270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371600" y="457200"/>
            <a:ext cx="3581400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Audit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1371600" y="879475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-54684" y="220861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41" name="TextBox 40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5785428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Audit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1600" y="1157645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Project Health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82678"/>
              </p:ext>
            </p:extLst>
          </p:nvPr>
        </p:nvGraphicFramePr>
        <p:xfrm>
          <a:off x="1371600" y="2516390"/>
          <a:ext cx="6383952" cy="263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976"/>
                <a:gridCol w="3191976"/>
              </a:tblGrid>
              <a:tr h="439305">
                <a:tc>
                  <a:txBody>
                    <a:bodyPr/>
                    <a:lstStyle/>
                    <a:p>
                      <a:r>
                        <a:rPr lang="en-US" dirty="0" smtClean="0"/>
                        <a:t>Summary Category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MNLARS Status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39305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9305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9305"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9305"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9305">
                <a:tc>
                  <a:txBody>
                    <a:bodyPr/>
                    <a:lstStyle/>
                    <a:p>
                      <a:r>
                        <a:rPr lang="en-US" dirty="0" smtClean="0"/>
                        <a:t>Staffing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1587444"/>
            <a:ext cx="3944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Reporting period, Aug 27 – Nov. 25, 2016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8600" y="578239"/>
            <a:ext cx="3657600" cy="2164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" y="578239"/>
            <a:ext cx="2403145" cy="919954"/>
          </a:xfrm>
          <a:prstGeom prst="rect">
            <a:avLst/>
          </a:prstGeom>
        </p:spPr>
      </p:pic>
      <p:pic>
        <p:nvPicPr>
          <p:cNvPr id="5" name="Picture 22" descr="Minnesota IT Servic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" y="1650593"/>
            <a:ext cx="259797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333625"/>
            <a:ext cx="4543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022" y="6629401"/>
            <a:ext cx="9074977" cy="228600"/>
          </a:xfrm>
          <a:prstGeom prst="rect">
            <a:avLst/>
          </a:prstGeom>
          <a:solidFill>
            <a:srgbClr val="DB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pic>
        <p:nvPicPr>
          <p:cNvPr id="1028" name="Picture 4" descr="Image result for question mark images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4048"/>
            <a:ext cx="1572104" cy="19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71600" y="457200"/>
            <a:ext cx="3581400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Need for MNLARS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447800" y="879475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6" name="Content Placeholder 16"/>
          <p:cNvSpPr txBox="1">
            <a:spLocks/>
          </p:cNvSpPr>
          <p:nvPr/>
        </p:nvSpPr>
        <p:spPr>
          <a:xfrm>
            <a:off x="1447800" y="1295400"/>
            <a:ext cx="72390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mainframe is a 30 year-old system, past its prime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2007 system analysis recommended replacement 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Layering today’s security technology on an old system  increases system vulnerability 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ability to accommodate change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changes require major development effort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one function may unknowingly affect other functions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endParaRPr 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endParaRPr 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847545" y="1333621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33" name="TextBox 32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1510203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Need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1039344" cy="6934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71600" y="457200"/>
            <a:ext cx="3581400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MNLARS Project Goals 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879475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478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sz="2000" dirty="0" smtClean="0"/>
              <a:t>Reduce transaction processing times.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773575"/>
            <a:ext cx="693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sz="2000" dirty="0" smtClean="0"/>
              <a:t>Improve data access, accuracy, consistency, and security.</a:t>
            </a:r>
            <a:endParaRPr lang="en-US" sz="2000" dirty="0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37920" y="1771570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97895" y="2316333"/>
            <a:ext cx="6264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sz="2000" dirty="0" smtClean="0"/>
              <a:t>Improve customer assistance and communications.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410558" y="2867729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sz="2000" dirty="0" smtClean="0"/>
              <a:t>Standardize processes.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71600" y="3398222"/>
            <a:ext cx="440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sz="2000" dirty="0" smtClean="0"/>
              <a:t>Reduce paperwork and paper flow.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410558" y="3952106"/>
            <a:ext cx="412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</a:t>
            </a:r>
            <a:r>
              <a:rPr lang="en-US" sz="2000" dirty="0" smtClean="0"/>
              <a:t>Increase customer convenience.</a:t>
            </a:r>
            <a:endParaRPr lang="en-US" sz="2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38" name="TextBox 37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193772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Goals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4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6200000">
            <a:off x="819230" y="2191070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1066800"/>
            <a:ext cx="449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Provides project leadership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Engages key business partners in planning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Key staff serve as subject matter experts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463353"/>
            <a:ext cx="2403145" cy="9199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62399" y="1066800"/>
            <a:ext cx="0" cy="2097438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399" y="3445194"/>
            <a:ext cx="0" cy="2421518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8600" y="3389799"/>
            <a:ext cx="4849404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Provides project leadership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Works with business subject matter</a:t>
            </a:r>
            <a:br>
              <a:rPr lang="en-US" sz="2000" dirty="0" smtClean="0"/>
            </a:br>
            <a:r>
              <a:rPr lang="en-US" sz="2000" dirty="0" smtClean="0"/>
              <a:t>experts to develop and test software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Maintains aging legacy systems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Responsible for ongoing maintenance</a:t>
            </a:r>
            <a:br>
              <a:rPr lang="en-US" sz="2000" dirty="0" smtClean="0"/>
            </a:br>
            <a:r>
              <a:rPr lang="en-US" sz="2000" dirty="0" smtClean="0"/>
              <a:t>of MNLARS as each phase is</a:t>
            </a:r>
            <a:br>
              <a:rPr lang="en-US" sz="2000" dirty="0" smtClean="0"/>
            </a:br>
            <a:r>
              <a:rPr lang="en-US" sz="2000" dirty="0" smtClean="0"/>
              <a:t>implemented</a:t>
            </a:r>
            <a:endParaRPr lang="en-US" sz="20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71600" y="457200"/>
            <a:ext cx="716280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Leadership/Governance Partnership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447800" y="876300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2" descr="Minnesota IT Service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22" y="3751323"/>
            <a:ext cx="259797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30" name="TextBox 29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236524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Leaders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6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0175" y="457200"/>
            <a:ext cx="1160895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Budget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19200" y="875480"/>
            <a:ext cx="7543800" cy="2435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6200000">
            <a:off x="847545" y="2619395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56562"/>
              </p:ext>
            </p:extLst>
          </p:nvPr>
        </p:nvGraphicFramePr>
        <p:xfrm>
          <a:off x="1400175" y="1006725"/>
          <a:ext cx="7391401" cy="3793875"/>
        </p:xfrm>
        <a:graphic>
          <a:graphicData uri="http://schemas.openxmlformats.org/drawingml/2006/table">
            <a:tbl>
              <a:tblPr/>
              <a:tblGrid>
                <a:gridCol w="2335051"/>
                <a:gridCol w="1703007"/>
                <a:gridCol w="1650336"/>
                <a:gridCol w="1703007"/>
              </a:tblGrid>
              <a:tr h="2357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FY16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FY17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8,600,000.00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16,229,850.00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15,834,250.00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2,021,021.00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2,700,000.00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3,683,000.00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 and space needs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206,292.00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300,000.00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300,000.00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41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Supplies, Misc, 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78,480.00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50,000.00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50,000.00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41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1,537.00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2,000.00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41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Statewide Indirect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68,106.00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73,000.00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73,000.00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Center (EDC) &amp; Identity Access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Mgmt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(IAM)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975,443.00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$             2,890,000.00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6,313,000.00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7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11,900,879.00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22,244,000.00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26,255,000.00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33" name="Content Placeholder 16"/>
          <p:cNvSpPr txBox="1">
            <a:spLocks/>
          </p:cNvSpPr>
          <p:nvPr/>
        </p:nvSpPr>
        <p:spPr>
          <a:xfrm>
            <a:off x="1400175" y="5449663"/>
            <a:ext cx="7239000" cy="19435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Funding: Technology surcharge, which ended  on June 30, 2016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Costs: DVS and MN.IT establishing ongoing MNLARS operation costs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35" name="TextBox 34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0" y="2792772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Budget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3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979131" y="1008321"/>
            <a:ext cx="1706746" cy="49732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140508" y="990600"/>
            <a:ext cx="1709928" cy="49732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301884" y="1024716"/>
            <a:ext cx="1709928" cy="49732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463260" y="997940"/>
            <a:ext cx="1709928" cy="497249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415143" y="5204291"/>
            <a:ext cx="7707085" cy="1215249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2848" y="120007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2008</a:t>
            </a:r>
            <a:endParaRPr lang="en-US" sz="2400" b="1" dirty="0"/>
          </a:p>
        </p:txBody>
      </p:sp>
      <p:sp>
        <p:nvSpPr>
          <p:cNvPr id="30" name="Oval 29"/>
          <p:cNvSpPr/>
          <p:nvPr/>
        </p:nvSpPr>
        <p:spPr>
          <a:xfrm>
            <a:off x="1542236" y="1743117"/>
            <a:ext cx="1547690" cy="154769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760" r="-2976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50905" y="1743117"/>
            <a:ext cx="1547690" cy="15476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8" descr="System/390 Parallel Enterprise 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92" y="1598521"/>
            <a:ext cx="2292932" cy="185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/>
          <p:cNvSpPr/>
          <p:nvPr/>
        </p:nvSpPr>
        <p:spPr>
          <a:xfrm>
            <a:off x="5250341" y="1743117"/>
            <a:ext cx="1547690" cy="154769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127" t="-219" r="-6127" b="-219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36390" y="1743117"/>
            <a:ext cx="1547690" cy="154769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582209" y="1200074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2009-10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329825" y="1200074"/>
            <a:ext cx="129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2011-12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374860" y="120007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2014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447800" y="3561916"/>
            <a:ext cx="1755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Seeks funding to replace legacy system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447132" y="3561916"/>
            <a:ext cx="175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Identifies requirements to replace mainframe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202724" y="3561916"/>
            <a:ext cx="175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Searches for vendor to</a:t>
            </a:r>
            <a:br>
              <a:rPr lang="en-US" dirty="0" smtClean="0"/>
            </a:br>
            <a:r>
              <a:rPr lang="en-US" dirty="0" smtClean="0"/>
              <a:t>build MNLARS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10400" y="3561916"/>
            <a:ext cx="1751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Ends contract with HP and takes different track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371600" y="457200"/>
            <a:ext cx="3581400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Early Years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1447800" y="879475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19540"/>
            <a:ext cx="1039813" cy="436562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24653" y="923737"/>
            <a:ext cx="931665" cy="5010525"/>
            <a:chOff x="0" y="1082680"/>
            <a:chExt cx="931665" cy="5010525"/>
          </a:xfrm>
        </p:grpSpPr>
        <p:sp>
          <p:nvSpPr>
            <p:cNvPr id="45" name="TextBox 44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0" y="3130743"/>
              <a:ext cx="663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Early</a:t>
              </a:r>
              <a:br>
                <a:rPr lang="en-US" sz="1400" b="1" dirty="0" smtClean="0">
                  <a:solidFill>
                    <a:schemeClr val="bg1"/>
                  </a:solidFill>
                </a:rPr>
              </a:br>
              <a:r>
                <a:rPr lang="en-US" sz="1400" b="1" dirty="0" smtClean="0">
                  <a:solidFill>
                    <a:schemeClr val="bg1"/>
                  </a:solidFill>
                </a:rPr>
                <a:t>Years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7" name="Isosceles Triangle 56"/>
          <p:cNvSpPr/>
          <p:nvPr/>
        </p:nvSpPr>
        <p:spPr>
          <a:xfrm rot="16200000">
            <a:off x="819230" y="3066970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entagon 109"/>
          <p:cNvSpPr/>
          <p:nvPr/>
        </p:nvSpPr>
        <p:spPr>
          <a:xfrm>
            <a:off x="4780515" y="1598431"/>
            <a:ext cx="4123944" cy="365760"/>
          </a:xfrm>
          <a:prstGeom prst="homePlate">
            <a:avLst/>
          </a:prstGeom>
          <a:solidFill>
            <a:srgbClr val="85C5C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Pentagon 107"/>
          <p:cNvSpPr/>
          <p:nvPr/>
        </p:nvSpPr>
        <p:spPr>
          <a:xfrm>
            <a:off x="1390512" y="1598431"/>
            <a:ext cx="4028735" cy="36576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1676400" y="1882406"/>
            <a:ext cx="0" cy="249425"/>
          </a:xfrm>
          <a:prstGeom prst="line">
            <a:avLst/>
          </a:prstGeom>
          <a:ln w="57150">
            <a:solidFill>
              <a:srgbClr val="F5D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53013" y="1865604"/>
            <a:ext cx="0" cy="258348"/>
          </a:xfrm>
          <a:prstGeom prst="line">
            <a:avLst/>
          </a:prstGeom>
          <a:ln w="57150">
            <a:solidFill>
              <a:srgbClr val="85C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936513" y="159843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771953" y="159843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1536723" y="2339638"/>
            <a:ext cx="3270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We started new development with MN.IT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Began outreach to deputy registrar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First system demo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547227" y="2339638"/>
            <a:ext cx="36359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Hands on session with deputy registrars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Added a practice and training phase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Live demonstration at </a:t>
            </a:r>
            <a:r>
              <a:rPr lang="en-US" sz="1600" dirty="0" err="1" smtClean="0"/>
              <a:t>MDRA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Annual Meeting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Launched Read-Only phase in October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Started deputy registrar transition to new system </a:t>
            </a:r>
            <a:endParaRPr lang="en-US" sz="1600" dirty="0"/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1437135" y="2131831"/>
            <a:ext cx="3592065" cy="0"/>
          </a:xfrm>
          <a:prstGeom prst="line">
            <a:avLst/>
          </a:prstGeom>
          <a:ln w="57150">
            <a:solidFill>
              <a:srgbClr val="F5D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5312395" y="2131831"/>
            <a:ext cx="3363515" cy="0"/>
          </a:xfrm>
          <a:prstGeom prst="line">
            <a:avLst/>
          </a:prstGeom>
          <a:ln w="57150">
            <a:solidFill>
              <a:srgbClr val="85C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7367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547227" y="1682318"/>
            <a:ext cx="208547" cy="20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571680" y="1677037"/>
            <a:ext cx="208547" cy="20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400175" y="457200"/>
            <a:ext cx="2651688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Current Highlights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219200" y="875480"/>
            <a:ext cx="7543800" cy="2435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35" name="TextBox 34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407534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3647818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Current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7" name="Isosceles Triangle 46"/>
          <p:cNvSpPr/>
          <p:nvPr/>
        </p:nvSpPr>
        <p:spPr>
          <a:xfrm rot="16200000">
            <a:off x="827240" y="3482002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4876800" y="1600200"/>
            <a:ext cx="4123944" cy="365760"/>
          </a:xfrm>
          <a:prstGeom prst="homePlate">
            <a:avLst/>
          </a:prstGeom>
          <a:solidFill>
            <a:srgbClr val="97CB9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1400175" y="1610388"/>
            <a:ext cx="4032504" cy="365760"/>
          </a:xfrm>
          <a:prstGeom prst="homePlate">
            <a:avLst/>
          </a:prstGeom>
          <a:solidFill>
            <a:srgbClr val="F2BC3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198196" y="1925751"/>
            <a:ext cx="208547" cy="20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791883" y="1977357"/>
            <a:ext cx="208547" cy="20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44501" y="1930312"/>
            <a:ext cx="0" cy="183449"/>
          </a:xfrm>
          <a:prstGeom prst="line">
            <a:avLst/>
          </a:prstGeom>
          <a:ln w="57150">
            <a:solidFill>
              <a:srgbClr val="F2B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07528" y="161748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94460" y="16149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39263" y="2349798"/>
            <a:ext cx="355550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Start dealer transition to new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Training for deputy registrars and DVS staff motor vehicle title &amp; registration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Training/Practice Phase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Switch from Mainframe to MNLARS production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Development of motor vehicle add-ons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Development of driver’s license part of MNLARS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Begin driver’s license phased implementation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34690" y="2351873"/>
            <a:ext cx="302724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Finish driver’s license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Retire legacy systems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450051" y="2103128"/>
            <a:ext cx="3755201" cy="22465"/>
          </a:xfrm>
          <a:prstGeom prst="line">
            <a:avLst/>
          </a:prstGeom>
          <a:ln w="57150">
            <a:solidFill>
              <a:srgbClr val="F2B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7529" y="1897541"/>
            <a:ext cx="0" cy="220760"/>
          </a:xfrm>
          <a:prstGeom prst="line">
            <a:avLst/>
          </a:prstGeom>
          <a:ln w="57150">
            <a:solidFill>
              <a:srgbClr val="97C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7367" y="0"/>
            <a:ext cx="1039344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>
          <a:xfrm>
            <a:off x="0" y="6421438"/>
            <a:ext cx="1039813" cy="436562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00175" y="457200"/>
            <a:ext cx="2480166" cy="3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Times New Roman" charset="0"/>
                <a:cs typeface="Arial" charset="0"/>
              </a:rPr>
              <a:t>Looking Forward</a:t>
            </a:r>
            <a:endParaRPr lang="en-US" altLang="en-US" sz="2400" dirty="0">
              <a:latin typeface="Verdana" pitchFamily="34" charset="0"/>
              <a:ea typeface="Times New Roman" charset="0"/>
              <a:cs typeface="Arial" charset="0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1219200" y="875480"/>
            <a:ext cx="7543800" cy="2435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56658" y="1697880"/>
            <a:ext cx="208547" cy="20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53509" y="1688994"/>
            <a:ext cx="208547" cy="20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5432679" y="2107415"/>
            <a:ext cx="3330321" cy="10886"/>
          </a:xfrm>
          <a:prstGeom prst="line">
            <a:avLst/>
          </a:prstGeom>
          <a:ln w="57150">
            <a:solidFill>
              <a:srgbClr val="97C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0" y="923737"/>
            <a:ext cx="1091453" cy="5010525"/>
            <a:chOff x="0" y="1082680"/>
            <a:chExt cx="1091453" cy="5010525"/>
          </a:xfrm>
        </p:grpSpPr>
        <p:sp>
          <p:nvSpPr>
            <p:cNvPr id="22" name="TextBox 21"/>
            <p:cNvSpPr txBox="1"/>
            <p:nvPr/>
          </p:nvSpPr>
          <p:spPr>
            <a:xfrm>
              <a:off x="0" y="535791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Schedule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279277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Budget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502864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578542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BC36"/>
                  </a:solidFill>
                </a:rPr>
                <a:t>Audit</a:t>
              </a:r>
              <a:endParaRPr lang="en-US" sz="1400" dirty="0">
                <a:solidFill>
                  <a:srgbClr val="F2BC3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4075341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Forward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236524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dirty="0"/>
                <a:t>Leaders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0" y="108268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Mission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0" y="1937726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Goals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0" y="3647818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Current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0" y="15102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Need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3220295"/>
              <a:ext cx="10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Early Years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49303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Benefits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4" name="Isosceles Triangle 33"/>
          <p:cNvSpPr/>
          <p:nvPr/>
        </p:nvSpPr>
        <p:spPr>
          <a:xfrm rot="16200000">
            <a:off x="819344" y="3915231"/>
            <a:ext cx="381000" cy="343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points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DBA215"/>
      </a:accent2>
      <a:accent3>
        <a:srgbClr val="FFFFFF"/>
      </a:accent3>
      <a:accent4>
        <a:srgbClr val="000000"/>
      </a:accent4>
      <a:accent5>
        <a:srgbClr val="FFCAAD"/>
      </a:accent5>
      <a:accent6>
        <a:srgbClr val="C69212"/>
      </a:accent6>
      <a:hlink>
        <a:srgbClr val="0066CC"/>
      </a:hlink>
      <a:folHlink>
        <a:srgbClr val="DDDDDD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DBA215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C69212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points presentation</Template>
  <TotalTime>2414</TotalTime>
  <Words>1393</Words>
  <Application>Microsoft Office PowerPoint</Application>
  <PresentationFormat>On-screen Show (4:3)</PresentationFormat>
  <Paragraphs>372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Selling points presentation</vt:lpstr>
      <vt:lpstr>MNLARS Project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Mechtel, Beckey</dc:creator>
  <cp:lastModifiedBy>GOPGuest</cp:lastModifiedBy>
  <cp:revision>187</cp:revision>
  <cp:lastPrinted>2015-09-14T16:48:22Z</cp:lastPrinted>
  <dcterms:created xsi:type="dcterms:W3CDTF">2015-08-27T19:25:53Z</dcterms:created>
  <dcterms:modified xsi:type="dcterms:W3CDTF">2017-01-23T22:58:20Z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TC011038911033</vt:lpwstr>
  </property>
</Properties>
</file>