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theme/themeOverride1.xml" ContentType="application/vnd.openxmlformats-officedocument.themeOverr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6.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7.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8.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theme/themeOverride2.xml" ContentType="application/vnd.openxmlformats-officedocument.themeOverr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theme/themeOverride3.xml" ContentType="application/vnd.openxmlformats-officedocument.themeOverr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theme/themeOverride4.xml" ContentType="application/vnd.openxmlformats-officedocument.themeOverr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theme/themeOverride5.xml" ContentType="application/vnd.openxmlformats-officedocument.themeOverr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35.xml" ContentType="application/vnd.openxmlformats-officedocument.presentationml.notesSlide+xml"/>
  <Override PartName="/ppt/notesSlides/notesSlide3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73" r:id="rId5"/>
  </p:sldMasterIdLst>
  <p:notesMasterIdLst>
    <p:notesMasterId r:id="rId44"/>
  </p:notesMasterIdLst>
  <p:handoutMasterIdLst>
    <p:handoutMasterId r:id="rId45"/>
  </p:handoutMasterIdLst>
  <p:sldIdLst>
    <p:sldId id="295" r:id="rId6"/>
    <p:sldId id="332" r:id="rId7"/>
    <p:sldId id="333" r:id="rId8"/>
    <p:sldId id="383" r:id="rId9"/>
    <p:sldId id="336" r:id="rId10"/>
    <p:sldId id="389" r:id="rId11"/>
    <p:sldId id="342" r:id="rId12"/>
    <p:sldId id="345" r:id="rId13"/>
    <p:sldId id="346" r:id="rId14"/>
    <p:sldId id="403" r:id="rId15"/>
    <p:sldId id="349" r:id="rId16"/>
    <p:sldId id="352" r:id="rId17"/>
    <p:sldId id="407" r:id="rId18"/>
    <p:sldId id="351" r:id="rId19"/>
    <p:sldId id="353" r:id="rId20"/>
    <p:sldId id="387" r:id="rId21"/>
    <p:sldId id="363" r:id="rId22"/>
    <p:sldId id="408" r:id="rId23"/>
    <p:sldId id="409" r:id="rId24"/>
    <p:sldId id="393" r:id="rId25"/>
    <p:sldId id="394" r:id="rId26"/>
    <p:sldId id="395" r:id="rId27"/>
    <p:sldId id="396" r:id="rId28"/>
    <p:sldId id="364" r:id="rId29"/>
    <p:sldId id="405" r:id="rId30"/>
    <p:sldId id="375" r:id="rId31"/>
    <p:sldId id="376" r:id="rId32"/>
    <p:sldId id="377" r:id="rId33"/>
    <p:sldId id="379" r:id="rId34"/>
    <p:sldId id="380" r:id="rId35"/>
    <p:sldId id="381" r:id="rId36"/>
    <p:sldId id="388" r:id="rId37"/>
    <p:sldId id="347" r:id="rId38"/>
    <p:sldId id="348" r:id="rId39"/>
    <p:sldId id="384" r:id="rId40"/>
    <p:sldId id="344" r:id="rId41"/>
    <p:sldId id="391" r:id="rId42"/>
    <p:sldId id="392" r:id="rId43"/>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C2340"/>
    <a:srgbClr val="ACA39A"/>
    <a:srgbClr val="009F4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85" autoAdjust="0"/>
    <p:restoredTop sz="75181" autoAdjust="0"/>
  </p:normalViewPr>
  <p:slideViewPr>
    <p:cSldViewPr>
      <p:cViewPr varScale="1">
        <p:scale>
          <a:sx n="100" d="100"/>
          <a:sy n="100" d="100"/>
        </p:scale>
        <p:origin x="1932" y="72"/>
      </p:cViewPr>
      <p:guideLst>
        <p:guide orient="horz" pos="2160"/>
        <p:guide pos="2880"/>
      </p:guideLst>
    </p:cSldViewPr>
  </p:slideViewPr>
  <p:notesTextViewPr>
    <p:cViewPr>
      <p:scale>
        <a:sx n="3" d="2"/>
        <a:sy n="3" d="2"/>
      </p:scale>
      <p:origin x="0" y="0"/>
    </p:cViewPr>
  </p:notesTextViewPr>
  <p:sorterViewPr>
    <p:cViewPr varScale="1">
      <p:scale>
        <a:sx n="100" d="100"/>
        <a:sy n="100" d="100"/>
      </p:scale>
      <p:origin x="0" y="0"/>
    </p:cViewPr>
  </p:sorterViewPr>
  <p:notesViewPr>
    <p:cSldViewPr>
      <p:cViewPr varScale="1">
        <p:scale>
          <a:sx n="69" d="100"/>
          <a:sy n="69" d="100"/>
        </p:scale>
        <p:origin x="2754" y="54"/>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slide" Target="slides/slide36.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handoutMaster" Target="handoutMasters/handoutMaster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theme" Target="theme/theme1.xml"/><Relationship Id="rId8" Type="http://schemas.openxmlformats.org/officeDocument/2006/relationships/slide" Target="slides/slide3.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oocad.mnscu.edu\share\Finance\bargain\000_Master%20Documents\Enrollment\FY2003-2019%20Master%20FYE%20September%202016.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oocad.mnscu.edu\share\Finance\bargain\000_Legislative%20Sessions\2017%20Session\Presentations\Legislative%20overview%20FPA%20backup%20data_011917.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8.xml"/><Relationship Id="rId1" Type="http://schemas.microsoft.com/office/2011/relationships/chartStyle" Target="style8.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4030122970739767"/>
          <c:y val="9.5606052543630179E-2"/>
          <c:w val="0.54273029966703668"/>
          <c:h val="0.80032733224222585"/>
        </c:manualLayout>
      </c:layout>
      <c:pieChart>
        <c:varyColors val="1"/>
        <c:ser>
          <c:idx val="0"/>
          <c:order val="0"/>
          <c:tx>
            <c:strRef>
              <c:f>Sheet1!$A$2</c:f>
              <c:strCache>
                <c:ptCount val="1"/>
                <c:pt idx="0">
                  <c:v>Total Headcount</c:v>
                </c:pt>
              </c:strCache>
            </c:strRef>
          </c:tx>
          <c:dPt>
            <c:idx val="0"/>
            <c:bubble3D val="0"/>
            <c:spPr>
              <a:solidFill>
                <a:schemeClr val="accent1"/>
              </a:solidFill>
              <a:ln>
                <a:noFill/>
              </a:ln>
              <a:effectLst/>
            </c:spPr>
          </c:dPt>
          <c:dPt>
            <c:idx val="1"/>
            <c:bubble3D val="0"/>
            <c:spPr>
              <a:solidFill>
                <a:schemeClr val="accent3"/>
              </a:solidFill>
              <a:ln>
                <a:noFill/>
              </a:ln>
              <a:effectLst/>
            </c:spPr>
          </c:dPt>
          <c:dPt>
            <c:idx val="2"/>
            <c:bubble3D val="0"/>
            <c:spPr>
              <a:solidFill>
                <a:schemeClr val="accent5"/>
              </a:solidFill>
              <a:ln>
                <a:noFill/>
              </a:ln>
              <a:effectLst/>
            </c:spPr>
          </c:dPt>
          <c:dPt>
            <c:idx val="3"/>
            <c:bubble3D val="0"/>
            <c:spPr>
              <a:solidFill>
                <a:schemeClr val="accent1">
                  <a:lumMod val="60000"/>
                </a:schemeClr>
              </a:solidFill>
              <a:ln>
                <a:noFill/>
              </a:ln>
              <a:effectLst/>
            </c:spPr>
          </c:dPt>
          <c:dPt>
            <c:idx val="4"/>
            <c:bubble3D val="0"/>
            <c:spPr>
              <a:solidFill>
                <a:schemeClr val="accent3">
                  <a:lumMod val="60000"/>
                </a:schemeClr>
              </a:solidFill>
              <a:ln>
                <a:noFill/>
              </a:ln>
              <a:effectLst/>
            </c:spPr>
          </c:dPt>
          <c:dPt>
            <c:idx val="5"/>
            <c:bubble3D val="0"/>
            <c:spPr>
              <a:solidFill>
                <a:schemeClr val="accent5">
                  <a:lumMod val="60000"/>
                </a:schemeClr>
              </a:solidFill>
              <a:ln>
                <a:noFill/>
              </a:ln>
              <a:effectLst/>
            </c:spPr>
          </c:dPt>
          <c:dLbls>
            <c:dLbl>
              <c:idx val="0"/>
              <c:layout>
                <c:manualLayout>
                  <c:x val="-1.0381043946013704E-3"/>
                  <c:y val="-6.91083491795145E-2"/>
                </c:manualLayout>
              </c:layout>
              <c:numFmt formatCode="0%" sourceLinked="0"/>
              <c:spPr>
                <a:noFill/>
                <a:ln w="16751">
                  <a:noFill/>
                </a:ln>
                <a:effectLst/>
              </c:spPr>
              <c:txPr>
                <a:bodyPr rot="0" spcFirstLastPara="1" vertOverflow="ellipsis" vert="horz" wrap="square" anchor="ctr" anchorCtr="1"/>
                <a:lstStyle/>
                <a:p>
                  <a:pPr>
                    <a:defRPr sz="1400" b="1" i="0" u="none" strike="noStrike" kern="1200" baseline="0">
                      <a:solidFill>
                        <a:srgbClr val="000000"/>
                      </a:solidFill>
                      <a:latin typeface="+mn-lt"/>
                      <a:ea typeface="Arial"/>
                      <a:cs typeface="Arial"/>
                    </a:defRPr>
                  </a:pPr>
                  <a:endParaRPr lang="en-US"/>
                </a:p>
              </c:txPr>
              <c:dLblPos val="bestFit"/>
              <c:showLegendKey val="0"/>
              <c:showVal val="1"/>
              <c:showCatName val="1"/>
              <c:showSerName val="0"/>
              <c:showPercent val="1"/>
              <c:showBubbleSize val="0"/>
              <c:separator>
</c:separator>
              <c:extLst>
                <c:ext xmlns:c15="http://schemas.microsoft.com/office/drawing/2012/chart" uri="{CE6537A1-D6FC-4f65-9D91-7224C49458BB}"/>
              </c:extLst>
            </c:dLbl>
            <c:dLbl>
              <c:idx val="1"/>
              <c:layout>
                <c:manualLayout>
                  <c:x val="7.7383198043057605E-3"/>
                  <c:y val="1.3351384764488344E-3"/>
                </c:manualLayout>
              </c:layout>
              <c:numFmt formatCode="0%" sourceLinked="0"/>
              <c:spPr>
                <a:noFill/>
                <a:ln w="16751">
                  <a:noFill/>
                </a:ln>
                <a:effectLst/>
              </c:spPr>
              <c:txPr>
                <a:bodyPr rot="0" spcFirstLastPara="1" vertOverflow="ellipsis" vert="horz" wrap="square" anchor="ctr" anchorCtr="1"/>
                <a:lstStyle/>
                <a:p>
                  <a:pPr>
                    <a:defRPr sz="1400" b="1" i="0" u="none" strike="noStrike" kern="1200" baseline="0">
                      <a:solidFill>
                        <a:srgbClr val="000000"/>
                      </a:solidFill>
                      <a:latin typeface="+mn-lt"/>
                      <a:ea typeface="Arial"/>
                      <a:cs typeface="Arial"/>
                    </a:defRPr>
                  </a:pPr>
                  <a:endParaRPr lang="en-US"/>
                </a:p>
              </c:txPr>
              <c:dLblPos val="bestFit"/>
              <c:showLegendKey val="0"/>
              <c:showVal val="1"/>
              <c:showCatName val="1"/>
              <c:showSerName val="0"/>
              <c:showPercent val="1"/>
              <c:showBubbleSize val="0"/>
              <c:separator>
</c:separator>
              <c:extLst>
                <c:ext xmlns:c15="http://schemas.microsoft.com/office/drawing/2012/chart" uri="{CE6537A1-D6FC-4f65-9D91-7224C49458BB}"/>
              </c:extLst>
            </c:dLbl>
            <c:dLbl>
              <c:idx val="2"/>
              <c:layout>
                <c:manualLayout>
                  <c:x val="-6.1394235442793002E-3"/>
                  <c:y val="-2.7988271477315679E-2"/>
                </c:manualLayout>
              </c:layout>
              <c:numFmt formatCode="0%" sourceLinked="0"/>
              <c:spPr>
                <a:noFill/>
                <a:ln w="16751">
                  <a:noFill/>
                </a:ln>
                <a:effectLst/>
              </c:spPr>
              <c:txPr>
                <a:bodyPr rot="0" spcFirstLastPara="1" vertOverflow="ellipsis" vert="horz" wrap="square" anchor="ctr" anchorCtr="1"/>
                <a:lstStyle/>
                <a:p>
                  <a:pPr>
                    <a:defRPr sz="1400" b="1" i="0" u="none" strike="noStrike" kern="1200" baseline="0">
                      <a:solidFill>
                        <a:srgbClr val="000000"/>
                      </a:solidFill>
                      <a:latin typeface="+mn-lt"/>
                      <a:ea typeface="Arial"/>
                      <a:cs typeface="Arial"/>
                    </a:defRPr>
                  </a:pPr>
                  <a:endParaRPr lang="en-US"/>
                </a:p>
              </c:txPr>
              <c:dLblPos val="bestFit"/>
              <c:showLegendKey val="0"/>
              <c:showVal val="1"/>
              <c:showCatName val="1"/>
              <c:showSerName val="0"/>
              <c:showPercent val="1"/>
              <c:showBubbleSize val="0"/>
              <c:separator>
</c:separator>
              <c:extLst>
                <c:ext xmlns:c15="http://schemas.microsoft.com/office/drawing/2012/chart" uri="{CE6537A1-D6FC-4f65-9D91-7224C49458BB}"/>
              </c:extLst>
            </c:dLbl>
            <c:dLbl>
              <c:idx val="3"/>
              <c:layout>
                <c:manualLayout>
                  <c:x val="-6.8507825410712556E-2"/>
                  <c:y val="-8.0133547499528345E-3"/>
                </c:manualLayout>
              </c:layout>
              <c:numFmt formatCode="0%" sourceLinked="0"/>
              <c:spPr>
                <a:noFill/>
                <a:ln w="16751">
                  <a:noFill/>
                </a:ln>
                <a:effectLst/>
              </c:spPr>
              <c:txPr>
                <a:bodyPr rot="0" spcFirstLastPara="1" vertOverflow="ellipsis" vert="horz" wrap="square" anchor="ctr" anchorCtr="1"/>
                <a:lstStyle/>
                <a:p>
                  <a:pPr>
                    <a:defRPr sz="1400" b="1" i="0" u="none" strike="noStrike" kern="1200" baseline="0">
                      <a:solidFill>
                        <a:srgbClr val="000000"/>
                      </a:solidFill>
                      <a:latin typeface="+mn-lt"/>
                      <a:ea typeface="Arial"/>
                      <a:cs typeface="Arial"/>
                    </a:defRPr>
                  </a:pPr>
                  <a:endParaRPr lang="en-US"/>
                </a:p>
              </c:txPr>
              <c:dLblPos val="bestFit"/>
              <c:showLegendKey val="0"/>
              <c:showVal val="1"/>
              <c:showCatName val="1"/>
              <c:showSerName val="0"/>
              <c:showPercent val="1"/>
              <c:showBubbleSize val="0"/>
              <c:separator>
</c:separator>
              <c:extLst>
                <c:ext xmlns:c15="http://schemas.microsoft.com/office/drawing/2012/chart" uri="{CE6537A1-D6FC-4f65-9D91-7224C49458BB}"/>
              </c:extLst>
            </c:dLbl>
            <c:dLbl>
              <c:idx val="4"/>
              <c:layout>
                <c:manualLayout>
                  <c:x val="-2.0530857135902694E-3"/>
                  <c:y val="3.4383811929718884E-3"/>
                </c:manualLayout>
              </c:layout>
              <c:numFmt formatCode="0%" sourceLinked="0"/>
              <c:spPr>
                <a:noFill/>
                <a:ln w="16751">
                  <a:noFill/>
                </a:ln>
                <a:effectLst/>
              </c:spPr>
              <c:txPr>
                <a:bodyPr rot="0" spcFirstLastPara="1" vertOverflow="ellipsis" vert="horz" wrap="square" anchor="ctr" anchorCtr="1"/>
                <a:lstStyle/>
                <a:p>
                  <a:pPr>
                    <a:defRPr sz="1400" b="1" i="0" u="none" strike="noStrike" kern="1200" baseline="0">
                      <a:solidFill>
                        <a:srgbClr val="000000"/>
                      </a:solidFill>
                      <a:latin typeface="+mn-lt"/>
                      <a:ea typeface="Arial"/>
                      <a:cs typeface="Arial"/>
                    </a:defRPr>
                  </a:pPr>
                  <a:endParaRPr lang="en-US"/>
                </a:p>
              </c:txPr>
              <c:dLblPos val="bestFit"/>
              <c:showLegendKey val="0"/>
              <c:showVal val="1"/>
              <c:showCatName val="1"/>
              <c:showSerName val="0"/>
              <c:showPercent val="1"/>
              <c:showBubbleSize val="0"/>
              <c:separator>
</c:separator>
              <c:extLst>
                <c:ext xmlns:c15="http://schemas.microsoft.com/office/drawing/2012/chart" uri="{CE6537A1-D6FC-4f65-9D91-7224C49458BB}"/>
              </c:extLst>
            </c:dLbl>
            <c:dLbl>
              <c:idx val="5"/>
              <c:layout>
                <c:manualLayout>
                  <c:x val="1.3070866141732255E-2"/>
                  <c:y val="1.3355591249921391E-2"/>
                </c:manualLayout>
              </c:layout>
              <c:numFmt formatCode="0%" sourceLinked="0"/>
              <c:spPr>
                <a:noFill/>
                <a:ln w="16751">
                  <a:noFill/>
                </a:ln>
                <a:effectLst/>
              </c:spPr>
              <c:txPr>
                <a:bodyPr rot="0" spcFirstLastPara="1" vertOverflow="ellipsis" vert="horz" wrap="square" anchor="ctr" anchorCtr="1"/>
                <a:lstStyle/>
                <a:p>
                  <a:pPr>
                    <a:defRPr sz="1400" b="1" i="0" u="none" strike="noStrike" kern="1200" baseline="0">
                      <a:solidFill>
                        <a:srgbClr val="000000"/>
                      </a:solidFill>
                      <a:latin typeface="+mn-lt"/>
                      <a:ea typeface="Arial"/>
                      <a:cs typeface="Arial"/>
                    </a:defRPr>
                  </a:pPr>
                  <a:endParaRPr lang="en-US"/>
                </a:p>
              </c:txPr>
              <c:dLblPos val="bestFit"/>
              <c:showLegendKey val="0"/>
              <c:showVal val="1"/>
              <c:showCatName val="1"/>
              <c:showSerName val="0"/>
              <c:showPercent val="1"/>
              <c:showBubbleSize val="0"/>
              <c:separator>
</c:separator>
              <c:extLst>
                <c:ext xmlns:c15="http://schemas.microsoft.com/office/drawing/2012/chart" uri="{CE6537A1-D6FC-4f65-9D91-7224C49458BB}"/>
              </c:extLst>
            </c:dLbl>
            <c:numFmt formatCode="0%" sourceLinked="0"/>
            <c:spPr>
              <a:noFill/>
              <a:ln w="16751">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rgbClr val="000000"/>
                    </a:solidFill>
                    <a:latin typeface="+mn-lt"/>
                    <a:ea typeface="Arial"/>
                    <a:cs typeface="Arial"/>
                  </a:defRPr>
                </a:pPr>
                <a:endParaRPr lang="en-US"/>
              </a:p>
            </c:txPr>
            <c:showLegendKey val="0"/>
            <c:showVal val="1"/>
            <c:showCatName val="1"/>
            <c:showSerName val="0"/>
            <c:showPercent val="1"/>
            <c:showBubbleSize val="0"/>
            <c:separator>
</c:separator>
            <c:showLeaderLines val="1"/>
            <c:leaderLines>
              <c:spPr>
                <a:ln w="9525" cap="flat" cmpd="sng" algn="ctr">
                  <a:solidFill>
                    <a:schemeClr val="tx1">
                      <a:shade val="95000"/>
                      <a:satMod val="105000"/>
                    </a:schemeClr>
                  </a:solidFill>
                  <a:prstDash val="solid"/>
                  <a:round/>
                </a:ln>
                <a:effectLst/>
              </c:spPr>
            </c:leaderLines>
            <c:extLst>
              <c:ext xmlns:c15="http://schemas.microsoft.com/office/drawing/2012/chart" uri="{CE6537A1-D6FC-4f65-9D91-7224C49458BB}"/>
            </c:extLst>
          </c:dLbls>
          <c:cat>
            <c:strRef>
              <c:f>Sheet1!$B$1:$G$1</c:f>
              <c:strCache>
                <c:ptCount val="6"/>
                <c:pt idx="0">
                  <c:v>Central</c:v>
                </c:pt>
                <c:pt idx="1">
                  <c:v>Northeast</c:v>
                </c:pt>
                <c:pt idx="2">
                  <c:v>Northwest</c:v>
                </c:pt>
                <c:pt idx="3">
                  <c:v>Southeast</c:v>
                </c:pt>
                <c:pt idx="4">
                  <c:v>Southwest</c:v>
                </c:pt>
                <c:pt idx="5">
                  <c:v>Twin Cities Area</c:v>
                </c:pt>
              </c:strCache>
            </c:strRef>
          </c:cat>
          <c:val>
            <c:numRef>
              <c:f>Sheet1!$B$2:$G$2</c:f>
              <c:numCache>
                <c:formatCode>#,##0</c:formatCode>
                <c:ptCount val="6"/>
                <c:pt idx="0">
                  <c:v>54625</c:v>
                </c:pt>
                <c:pt idx="1">
                  <c:v>31264</c:v>
                </c:pt>
                <c:pt idx="2">
                  <c:v>52734</c:v>
                </c:pt>
                <c:pt idx="3">
                  <c:v>36596</c:v>
                </c:pt>
                <c:pt idx="4">
                  <c:v>54611</c:v>
                </c:pt>
                <c:pt idx="5">
                  <c:v>146346</c:v>
                </c:pt>
              </c:numCache>
            </c:numRef>
          </c:val>
        </c:ser>
        <c:dLbls>
          <c:showLegendKey val="0"/>
          <c:showVal val="1"/>
          <c:showCatName val="1"/>
          <c:showSerName val="0"/>
          <c:showPercent val="1"/>
          <c:showBubbleSize val="0"/>
          <c:showLeaderLines val="1"/>
        </c:dLbls>
        <c:firstSliceAng val="40"/>
      </c:pieChart>
      <c:spPr>
        <a:noFill/>
        <a:ln w="16751">
          <a:noFill/>
        </a:ln>
        <a:effectLst/>
      </c:spPr>
    </c:plotArea>
    <c:plotVisOnly val="1"/>
    <c:dispBlanksAs val="zero"/>
    <c:showDLblsOverMax val="0"/>
  </c:chart>
  <c:spPr>
    <a:noFill/>
    <a:ln w="9525" cap="flat" cmpd="sng" algn="ctr">
      <a:noFill/>
      <a:prstDash val="solid"/>
    </a:ln>
    <a:effectLst/>
  </c:spPr>
  <c:txPr>
    <a:bodyPr/>
    <a:lstStyle/>
    <a:p>
      <a:pPr>
        <a:defRPr sz="1698" b="1" i="0" u="none" strike="noStrike" baseline="0">
          <a:solidFill>
            <a:srgbClr val="000000"/>
          </a:solidFill>
          <a:latin typeface="Arial"/>
          <a:ea typeface="Arial"/>
          <a:cs typeface="Arial"/>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0728643216080403"/>
          <c:y val="0.15711947626841244"/>
          <c:w val="0.57788944723618085"/>
          <c:h val="0.7528641571194763"/>
        </c:manualLayout>
      </c:layout>
      <c:pieChart>
        <c:varyColors val="1"/>
        <c:ser>
          <c:idx val="0"/>
          <c:order val="0"/>
          <c:tx>
            <c:strRef>
              <c:f>Sheet1!$A$2</c:f>
              <c:strCache>
                <c:ptCount val="1"/>
                <c:pt idx="0">
                  <c:v>2016</c:v>
                </c:pt>
              </c:strCache>
            </c:strRef>
          </c:tx>
          <c:dPt>
            <c:idx val="0"/>
            <c:bubble3D val="0"/>
            <c:spPr>
              <a:solidFill>
                <a:schemeClr val="tx1"/>
              </a:solidFill>
              <a:ln>
                <a:noFill/>
              </a:ln>
              <a:effectLst/>
            </c:spPr>
          </c:dPt>
          <c:dPt>
            <c:idx val="1"/>
            <c:bubble3D val="0"/>
            <c:spPr>
              <a:solidFill>
                <a:schemeClr val="accent3"/>
              </a:solidFill>
              <a:ln>
                <a:noFill/>
              </a:ln>
              <a:effectLst/>
            </c:spPr>
          </c:dPt>
          <c:dPt>
            <c:idx val="2"/>
            <c:bubble3D val="0"/>
            <c:spPr>
              <a:solidFill>
                <a:schemeClr val="accent5"/>
              </a:solidFill>
              <a:ln>
                <a:noFill/>
              </a:ln>
              <a:effectLst/>
            </c:spPr>
          </c:dPt>
          <c:dPt>
            <c:idx val="3"/>
            <c:bubble3D val="0"/>
            <c:spPr>
              <a:solidFill>
                <a:schemeClr val="accent1">
                  <a:lumMod val="60000"/>
                </a:schemeClr>
              </a:solidFill>
              <a:ln>
                <a:noFill/>
              </a:ln>
              <a:effectLst/>
            </c:spPr>
          </c:dPt>
          <c:dPt>
            <c:idx val="4"/>
            <c:bubble3D val="0"/>
            <c:spPr>
              <a:solidFill>
                <a:schemeClr val="accent3">
                  <a:lumMod val="60000"/>
                </a:schemeClr>
              </a:solidFill>
              <a:ln>
                <a:noFill/>
              </a:ln>
              <a:effectLst/>
            </c:spPr>
          </c:dPt>
          <c:dPt>
            <c:idx val="5"/>
            <c:bubble3D val="0"/>
            <c:spPr>
              <a:solidFill>
                <a:schemeClr val="accent5">
                  <a:lumMod val="60000"/>
                </a:schemeClr>
              </a:solidFill>
              <a:ln>
                <a:noFill/>
              </a:ln>
              <a:effectLst/>
            </c:spPr>
          </c:dPt>
          <c:dPt>
            <c:idx val="6"/>
            <c:bubble3D val="0"/>
            <c:spPr>
              <a:solidFill>
                <a:schemeClr val="accent1">
                  <a:lumMod val="80000"/>
                  <a:lumOff val="20000"/>
                </a:schemeClr>
              </a:solidFill>
              <a:ln>
                <a:noFill/>
              </a:ln>
              <a:effectLst/>
            </c:spPr>
          </c:dPt>
          <c:dLbls>
            <c:numFmt formatCode="0.0%" sourceLinked="0"/>
            <c:spPr>
              <a:noFill/>
              <a:ln w="20780">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rgbClr val="000000"/>
                    </a:solidFill>
                    <a:latin typeface="+mn-lt"/>
                    <a:ea typeface="Arial"/>
                    <a:cs typeface="Arial"/>
                  </a:defRPr>
                </a:pPr>
                <a:endParaRPr lang="en-US"/>
              </a:p>
            </c:txPr>
            <c:showLegendKey val="0"/>
            <c:showVal val="1"/>
            <c:showCatName val="1"/>
            <c:showSerName val="0"/>
            <c:showPercent val="0"/>
            <c:showBubbleSize val="0"/>
            <c:showLeaderLines val="1"/>
            <c:leaderLines>
              <c:spPr>
                <a:ln w="9525" cap="flat" cmpd="sng" algn="ctr">
                  <a:solidFill>
                    <a:schemeClr val="tx1">
                      <a:shade val="95000"/>
                      <a:satMod val="105000"/>
                    </a:schemeClr>
                  </a:solidFill>
                  <a:prstDash val="solid"/>
                  <a:round/>
                </a:ln>
                <a:effectLst/>
              </c:spPr>
            </c:leaderLines>
            <c:extLst>
              <c:ext xmlns:c15="http://schemas.microsoft.com/office/drawing/2012/chart" uri="{CE6537A1-D6FC-4f65-9D91-7224C49458BB}"/>
            </c:extLst>
          </c:dLbls>
          <c:cat>
            <c:strRef>
              <c:f>Sheet1!$B$1:$H$1</c:f>
              <c:strCache>
                <c:ptCount val="7"/>
                <c:pt idx="0">
                  <c:v>Am. Indian</c:v>
                </c:pt>
                <c:pt idx="1">
                  <c:v>Asian &amp; PI</c:v>
                </c:pt>
                <c:pt idx="2">
                  <c:v>Black</c:v>
                </c:pt>
                <c:pt idx="3">
                  <c:v>Hispanic</c:v>
                </c:pt>
                <c:pt idx="4">
                  <c:v>Two or more</c:v>
                </c:pt>
                <c:pt idx="5">
                  <c:v>White</c:v>
                </c:pt>
                <c:pt idx="6">
                  <c:v>Other</c:v>
                </c:pt>
              </c:strCache>
            </c:strRef>
          </c:cat>
          <c:val>
            <c:numRef>
              <c:f>Sheet1!$B$2:$H$2</c:f>
              <c:numCache>
                <c:formatCode>0.00%</c:formatCode>
                <c:ptCount val="7"/>
                <c:pt idx="0">
                  <c:v>8.0000000000000002E-3</c:v>
                </c:pt>
                <c:pt idx="1">
                  <c:v>5.3999999999999999E-2</c:v>
                </c:pt>
                <c:pt idx="2">
                  <c:v>0.10100000000000001</c:v>
                </c:pt>
                <c:pt idx="3">
                  <c:v>5.1999999999999998E-2</c:v>
                </c:pt>
                <c:pt idx="4">
                  <c:v>3.4000000000000002E-2</c:v>
                </c:pt>
                <c:pt idx="5">
                  <c:v>0.69</c:v>
                </c:pt>
                <c:pt idx="6">
                  <c:v>6.0999999999999999E-2</c:v>
                </c:pt>
              </c:numCache>
            </c:numRef>
          </c:val>
        </c:ser>
        <c:dLbls>
          <c:showLegendKey val="0"/>
          <c:showVal val="1"/>
          <c:showCatName val="1"/>
          <c:showSerName val="0"/>
          <c:showPercent val="0"/>
          <c:showBubbleSize val="0"/>
          <c:showLeaderLines val="1"/>
        </c:dLbls>
        <c:firstSliceAng val="80"/>
      </c:pieChart>
      <c:spPr>
        <a:noFill/>
        <a:ln w="20780">
          <a:noFill/>
        </a:ln>
        <a:effectLst/>
      </c:spPr>
    </c:plotArea>
    <c:plotVisOnly val="1"/>
    <c:dispBlanksAs val="zero"/>
    <c:showDLblsOverMax val="0"/>
  </c:chart>
  <c:spPr>
    <a:noFill/>
    <a:ln w="9525" cap="flat" cmpd="sng" algn="ctr">
      <a:noFill/>
      <a:prstDash val="solid"/>
    </a:ln>
    <a:effectLst/>
  </c:spPr>
  <c:txPr>
    <a:bodyPr/>
    <a:lstStyle/>
    <a:p>
      <a:pPr>
        <a:defRPr sz="1861" b="1" i="0" u="none" strike="noStrike" baseline="0">
          <a:solidFill>
            <a:srgbClr val="000000"/>
          </a:solidFill>
          <a:latin typeface="Arial"/>
          <a:ea typeface="Arial"/>
          <a:cs typeface="Arial"/>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7669256381798006E-2"/>
          <c:y val="5.3388090349075976E-2"/>
          <c:w val="0.88568257491675917"/>
          <c:h val="0.76591375770020531"/>
        </c:manualLayout>
      </c:layout>
      <c:barChart>
        <c:barDir val="col"/>
        <c:grouping val="clustered"/>
        <c:varyColors val="0"/>
        <c:ser>
          <c:idx val="2"/>
          <c:order val="0"/>
          <c:tx>
            <c:strRef>
              <c:f>Sheet1!$A$2</c:f>
              <c:strCache>
                <c:ptCount val="1"/>
                <c:pt idx="0">
                  <c:v>2007</c:v>
                </c:pt>
              </c:strCache>
            </c:strRef>
          </c:tx>
          <c:spPr>
            <a:solidFill>
              <a:schemeClr val="accent5"/>
            </a:solidFill>
            <a:ln>
              <a:noFill/>
            </a:ln>
            <a:effectLst/>
          </c:spPr>
          <c:invertIfNegative val="0"/>
          <c:dLbls>
            <c:dLbl>
              <c:idx val="0"/>
              <c:layout>
                <c:manualLayout>
                  <c:x val="-5.308161078018403E-4"/>
                  <c:y val="-2.0949486333162737E-2"/>
                </c:manualLayout>
              </c:layout>
              <c:numFmt formatCode="0.0%" sourceLinked="0"/>
              <c:spPr>
                <a:noFill/>
                <a:ln w="25345">
                  <a:noFill/>
                </a:ln>
                <a:effectLst/>
              </c:spPr>
              <c:txPr>
                <a:bodyPr rot="0" spcFirstLastPara="1" vertOverflow="ellipsis" vert="horz" wrap="square" anchor="ctr" anchorCtr="1"/>
                <a:lstStyle/>
                <a:p>
                  <a:pPr>
                    <a:defRPr sz="1172" b="1" i="0" u="none" strike="noStrike" kern="1200" baseline="0">
                      <a:solidFill>
                        <a:schemeClr val="tx1"/>
                      </a:solidFill>
                      <a:latin typeface="+mn-lt"/>
                      <a:ea typeface="Arial"/>
                      <a:cs typeface="Arial"/>
                    </a:defRPr>
                  </a:pPr>
                  <a:endParaRPr lang="en-US"/>
                </a:p>
              </c:txPr>
              <c:dLblPos val="outEnd"/>
              <c:showLegendKey val="0"/>
              <c:showVal val="1"/>
              <c:showCatName val="0"/>
              <c:showSerName val="0"/>
              <c:showPercent val="0"/>
              <c:showBubbleSize val="0"/>
              <c:extLst>
                <c:ext xmlns:c15="http://schemas.microsoft.com/office/drawing/2012/chart" uri="{CE6537A1-D6FC-4f65-9D91-7224C49458BB}"/>
              </c:extLst>
            </c:dLbl>
            <c:dLbl>
              <c:idx val="1"/>
              <c:layout>
                <c:manualLayout>
                  <c:x val="-2.3195439826467767E-4"/>
                  <c:y val="-2.5410530147955246E-2"/>
                </c:manualLayout>
              </c:layout>
              <c:numFmt formatCode="0.0%" sourceLinked="0"/>
              <c:spPr>
                <a:noFill/>
                <a:ln w="25345">
                  <a:noFill/>
                </a:ln>
                <a:effectLst/>
              </c:spPr>
              <c:txPr>
                <a:bodyPr rot="0" spcFirstLastPara="1" vertOverflow="ellipsis" vert="horz" wrap="square" anchor="ctr" anchorCtr="1"/>
                <a:lstStyle/>
                <a:p>
                  <a:pPr>
                    <a:defRPr sz="1172" b="1" i="0" u="none" strike="noStrike" kern="1200" baseline="0">
                      <a:solidFill>
                        <a:schemeClr val="tx1"/>
                      </a:solidFill>
                      <a:latin typeface="+mn-lt"/>
                      <a:ea typeface="Arial"/>
                      <a:cs typeface="Arial"/>
                    </a:defRPr>
                  </a:pPr>
                  <a:endParaRPr lang="en-US"/>
                </a:p>
              </c:txPr>
              <c:dLblPos val="outEnd"/>
              <c:showLegendKey val="0"/>
              <c:showVal val="1"/>
              <c:showCatName val="0"/>
              <c:showSerName val="0"/>
              <c:showPercent val="0"/>
              <c:showBubbleSize val="0"/>
              <c:extLst>
                <c:ext xmlns:c15="http://schemas.microsoft.com/office/drawing/2012/chart" uri="{CE6537A1-D6FC-4f65-9D91-7224C49458BB}"/>
              </c:extLst>
            </c:dLbl>
            <c:dLbl>
              <c:idx val="2"/>
              <c:layout>
                <c:manualLayout>
                  <c:x val="3.9086980863802245E-3"/>
                  <c:y val="-2.1365296533084277E-2"/>
                </c:manualLayout>
              </c:layout>
              <c:numFmt formatCode="0.0%" sourceLinked="0"/>
              <c:spPr>
                <a:noFill/>
                <a:ln w="25345">
                  <a:noFill/>
                </a:ln>
                <a:effectLst/>
              </c:spPr>
              <c:txPr>
                <a:bodyPr rot="0" spcFirstLastPara="1" vertOverflow="ellipsis" vert="horz" wrap="square" anchor="ctr" anchorCtr="1"/>
                <a:lstStyle/>
                <a:p>
                  <a:pPr>
                    <a:defRPr sz="1172" b="1" i="0" u="none" strike="noStrike" kern="1200" baseline="0">
                      <a:solidFill>
                        <a:schemeClr val="tx1"/>
                      </a:solidFill>
                      <a:latin typeface="+mn-lt"/>
                      <a:ea typeface="Arial"/>
                      <a:cs typeface="Arial"/>
                    </a:defRPr>
                  </a:pPr>
                  <a:endParaRPr lang="en-US"/>
                </a:p>
              </c:txPr>
              <c:dLblPos val="outEnd"/>
              <c:showLegendKey val="0"/>
              <c:showVal val="1"/>
              <c:showCatName val="0"/>
              <c:showSerName val="0"/>
              <c:showPercent val="0"/>
              <c:showBubbleSize val="0"/>
              <c:extLst>
                <c:ext xmlns:c15="http://schemas.microsoft.com/office/drawing/2012/chart" uri="{CE6537A1-D6FC-4f65-9D91-7224C49458BB}"/>
              </c:extLst>
            </c:dLbl>
            <c:dLbl>
              <c:idx val="3"/>
              <c:layout>
                <c:manualLayout>
                  <c:x val="-2.451707684659743E-3"/>
                  <c:y val="-2.0169191751836513E-2"/>
                </c:manualLayout>
              </c:layout>
              <c:numFmt formatCode="0.0%" sourceLinked="0"/>
              <c:spPr>
                <a:noFill/>
                <a:ln w="25345">
                  <a:noFill/>
                </a:ln>
                <a:effectLst/>
              </c:spPr>
              <c:txPr>
                <a:bodyPr rot="0" spcFirstLastPara="1" vertOverflow="ellipsis" vert="horz" wrap="square" anchor="ctr" anchorCtr="1"/>
                <a:lstStyle/>
                <a:p>
                  <a:pPr>
                    <a:defRPr sz="1172" b="1" i="0" u="none" strike="noStrike" kern="1200" baseline="0">
                      <a:solidFill>
                        <a:schemeClr val="tx1"/>
                      </a:solidFill>
                      <a:latin typeface="+mn-lt"/>
                      <a:ea typeface="Arial"/>
                      <a:cs typeface="Arial"/>
                    </a:defRPr>
                  </a:pPr>
                  <a:endParaRPr lang="en-US"/>
                </a:p>
              </c:txPr>
              <c:dLblPos val="outEnd"/>
              <c:showLegendKey val="0"/>
              <c:showVal val="1"/>
              <c:showCatName val="0"/>
              <c:showSerName val="0"/>
              <c:showPercent val="0"/>
              <c:showBubbleSize val="0"/>
              <c:extLst>
                <c:ext xmlns:c15="http://schemas.microsoft.com/office/drawing/2012/chart" uri="{CE6537A1-D6FC-4f65-9D91-7224C49458BB}"/>
              </c:extLst>
            </c:dLbl>
            <c:numFmt formatCode="0.0%" sourceLinked="0"/>
            <c:spPr>
              <a:noFill/>
              <a:ln w="25345">
                <a:noFill/>
              </a:ln>
              <a:effectLst/>
            </c:spPr>
            <c:txPr>
              <a:bodyPr rot="0" spcFirstLastPara="1" vertOverflow="ellipsis" vert="horz" wrap="square" lIns="38100" tIns="19050" rIns="38100" bIns="19050" anchor="ctr" anchorCtr="1">
                <a:spAutoFit/>
              </a:bodyPr>
              <a:lstStyle/>
              <a:p>
                <a:pPr>
                  <a:defRPr sz="1172" b="1" i="0" u="none" strike="noStrike" kern="1200" baseline="0">
                    <a:solidFill>
                      <a:schemeClr val="tx1"/>
                    </a:solidFill>
                    <a:latin typeface="+mn-lt"/>
                    <a:ea typeface="Arial"/>
                    <a:cs typeface="Aria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Sheet1!$B$1:$G$1</c:f>
              <c:strCache>
                <c:ptCount val="6"/>
                <c:pt idx="0">
                  <c:v>Central</c:v>
                </c:pt>
                <c:pt idx="1">
                  <c:v>Northeast</c:v>
                </c:pt>
                <c:pt idx="2">
                  <c:v>Northwest</c:v>
                </c:pt>
                <c:pt idx="3">
                  <c:v>Southeast</c:v>
                </c:pt>
                <c:pt idx="4">
                  <c:v>Southwest</c:v>
                </c:pt>
                <c:pt idx="5">
                  <c:v>Twin Cities</c:v>
                </c:pt>
              </c:strCache>
            </c:strRef>
          </c:cat>
          <c:val>
            <c:numRef>
              <c:f>Sheet1!$B$2:$G$2</c:f>
              <c:numCache>
                <c:formatCode>0.0%</c:formatCode>
                <c:ptCount val="6"/>
                <c:pt idx="0">
                  <c:v>7.8E-2</c:v>
                </c:pt>
                <c:pt idx="1">
                  <c:v>0.125</c:v>
                </c:pt>
                <c:pt idx="2">
                  <c:v>8.1000000000000003E-2</c:v>
                </c:pt>
                <c:pt idx="3">
                  <c:v>0.10199999999999999</c:v>
                </c:pt>
                <c:pt idx="4">
                  <c:v>7.6999999999999999E-2</c:v>
                </c:pt>
                <c:pt idx="5">
                  <c:v>0.27500000000000002</c:v>
                </c:pt>
              </c:numCache>
            </c:numRef>
          </c:val>
        </c:ser>
        <c:ser>
          <c:idx val="0"/>
          <c:order val="1"/>
          <c:tx>
            <c:strRef>
              <c:f>Sheet1!$A$3</c:f>
              <c:strCache>
                <c:ptCount val="1"/>
                <c:pt idx="0">
                  <c:v>2016</c:v>
                </c:pt>
              </c:strCache>
            </c:strRef>
          </c:tx>
          <c:spPr>
            <a:solidFill>
              <a:schemeClr val="accent1"/>
            </a:solidFill>
            <a:ln>
              <a:noFill/>
            </a:ln>
            <a:effectLst/>
          </c:spPr>
          <c:invertIfNegative val="0"/>
          <c:dLbls>
            <c:numFmt formatCode="0.0%" sourceLinked="0"/>
            <c:spPr>
              <a:noFill/>
              <a:ln w="25345">
                <a:noFill/>
              </a:ln>
              <a:effectLst/>
            </c:spPr>
            <c:txPr>
              <a:bodyPr rot="0" spcFirstLastPara="1" vertOverflow="ellipsis" vert="horz" wrap="square" lIns="38100" tIns="19050" rIns="38100" bIns="19050" anchor="ctr" anchorCtr="1">
                <a:spAutoFit/>
              </a:bodyPr>
              <a:lstStyle/>
              <a:p>
                <a:pPr>
                  <a:defRPr sz="1172" b="1" i="0" u="none" strike="noStrike" kern="1200" baseline="0">
                    <a:solidFill>
                      <a:schemeClr val="tx1"/>
                    </a:solidFill>
                    <a:latin typeface="+mn-lt"/>
                    <a:ea typeface="Arial"/>
                    <a:cs typeface="Aria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Sheet1!$B$1:$G$1</c:f>
              <c:strCache>
                <c:ptCount val="6"/>
                <c:pt idx="0">
                  <c:v>Central</c:v>
                </c:pt>
                <c:pt idx="1">
                  <c:v>Northeast</c:v>
                </c:pt>
                <c:pt idx="2">
                  <c:v>Northwest</c:v>
                </c:pt>
                <c:pt idx="3">
                  <c:v>Southeast</c:v>
                </c:pt>
                <c:pt idx="4">
                  <c:v>Southwest</c:v>
                </c:pt>
                <c:pt idx="5">
                  <c:v>Twin Cities</c:v>
                </c:pt>
              </c:strCache>
            </c:strRef>
          </c:cat>
          <c:val>
            <c:numRef>
              <c:f>Sheet1!$B$3:$G$3</c:f>
              <c:numCache>
                <c:formatCode>0.0%</c:formatCode>
                <c:ptCount val="6"/>
                <c:pt idx="0">
                  <c:v>0.16200000000000001</c:v>
                </c:pt>
                <c:pt idx="1">
                  <c:v>0.14399999999999999</c:v>
                </c:pt>
                <c:pt idx="2">
                  <c:v>0.13</c:v>
                </c:pt>
                <c:pt idx="3">
                  <c:v>0.16400000000000001</c:v>
                </c:pt>
                <c:pt idx="4">
                  <c:v>0.14099999999999999</c:v>
                </c:pt>
                <c:pt idx="5">
                  <c:v>0.39400000000000002</c:v>
                </c:pt>
              </c:numCache>
            </c:numRef>
          </c:val>
        </c:ser>
        <c:dLbls>
          <c:showLegendKey val="0"/>
          <c:showVal val="1"/>
          <c:showCatName val="0"/>
          <c:showSerName val="0"/>
          <c:showPercent val="0"/>
          <c:showBubbleSize val="0"/>
        </c:dLbls>
        <c:gapWidth val="50"/>
        <c:axId val="373692040"/>
        <c:axId val="373694784"/>
      </c:barChart>
      <c:catAx>
        <c:axId val="373692040"/>
        <c:scaling>
          <c:orientation val="minMax"/>
        </c:scaling>
        <c:delete val="0"/>
        <c:axPos val="b"/>
        <c:numFmt formatCode="General" sourceLinked="1"/>
        <c:majorTickMark val="out"/>
        <c:minorTickMark val="none"/>
        <c:tickLblPos val="nextTo"/>
        <c:spPr>
          <a:noFill/>
          <a:ln w="3168" cap="flat" cmpd="sng" algn="ctr">
            <a:solidFill>
              <a:schemeClr val="tx1"/>
            </a:solidFill>
            <a:prstDash val="solid"/>
            <a:round/>
          </a:ln>
          <a:effectLst/>
        </c:spPr>
        <c:txPr>
          <a:bodyPr rot="0" spcFirstLastPara="1" vertOverflow="ellipsis" wrap="square" anchor="ctr" anchorCtr="1"/>
          <a:lstStyle/>
          <a:p>
            <a:pPr>
              <a:defRPr sz="1621" b="1" i="0" u="none" strike="noStrike" kern="1200" baseline="0">
                <a:solidFill>
                  <a:schemeClr val="tx1"/>
                </a:solidFill>
                <a:latin typeface="+mn-lt"/>
                <a:ea typeface="Arial"/>
                <a:cs typeface="Arial"/>
              </a:defRPr>
            </a:pPr>
            <a:endParaRPr lang="en-US"/>
          </a:p>
        </c:txPr>
        <c:crossAx val="373694784"/>
        <c:crosses val="autoZero"/>
        <c:auto val="1"/>
        <c:lblAlgn val="ctr"/>
        <c:lblOffset val="100"/>
        <c:tickLblSkip val="1"/>
        <c:tickMarkSkip val="1"/>
        <c:noMultiLvlLbl val="0"/>
      </c:catAx>
      <c:valAx>
        <c:axId val="373694784"/>
        <c:scaling>
          <c:orientation val="minMax"/>
          <c:max val="0.4"/>
          <c:min val="0"/>
        </c:scaling>
        <c:delete val="0"/>
        <c:axPos val="l"/>
        <c:majorGridlines>
          <c:spPr>
            <a:ln w="3168" cap="flat" cmpd="sng" algn="ctr">
              <a:solidFill>
                <a:schemeClr val="tx1"/>
              </a:solidFill>
              <a:prstDash val="solid"/>
              <a:round/>
            </a:ln>
            <a:effectLst/>
          </c:spPr>
        </c:majorGridlines>
        <c:title>
          <c:tx>
            <c:rich>
              <a:bodyPr rot="-5400000" spcFirstLastPara="1" vertOverflow="ellipsis" vert="horz" wrap="square" anchor="ctr" anchorCtr="1"/>
              <a:lstStyle/>
              <a:p>
                <a:pPr>
                  <a:defRPr sz="1372" b="1" i="0" u="none" strike="noStrike" kern="1200" baseline="0">
                    <a:solidFill>
                      <a:schemeClr val="tx1"/>
                    </a:solidFill>
                    <a:latin typeface="+mn-lt"/>
                    <a:ea typeface="Arial"/>
                    <a:cs typeface="Arial"/>
                  </a:defRPr>
                </a:pPr>
                <a:r>
                  <a:rPr lang="en-US">
                    <a:latin typeface="+mn-lt"/>
                  </a:rPr>
                  <a:t>Percent Students of Color</a:t>
                </a:r>
              </a:p>
            </c:rich>
          </c:tx>
          <c:layout>
            <c:manualLayout>
              <c:xMode val="edge"/>
              <c:yMode val="edge"/>
              <c:x val="0"/>
              <c:y val="0.1971252566735113"/>
            </c:manualLayout>
          </c:layout>
          <c:overlay val="0"/>
          <c:spPr>
            <a:noFill/>
            <a:ln w="25345">
              <a:noFill/>
            </a:ln>
            <a:effectLst/>
          </c:spPr>
          <c:txPr>
            <a:bodyPr rot="-5400000" spcFirstLastPara="1" vertOverflow="ellipsis" vert="horz" wrap="square" anchor="ctr" anchorCtr="1"/>
            <a:lstStyle/>
            <a:p>
              <a:pPr>
                <a:defRPr sz="1372" b="1" i="0" u="none" strike="noStrike" kern="1200" baseline="0">
                  <a:solidFill>
                    <a:schemeClr val="tx1"/>
                  </a:solidFill>
                  <a:latin typeface="+mn-lt"/>
                  <a:ea typeface="Arial"/>
                  <a:cs typeface="Arial"/>
                </a:defRPr>
              </a:pPr>
              <a:endParaRPr lang="en-US"/>
            </a:p>
          </c:txPr>
        </c:title>
        <c:numFmt formatCode="0%" sourceLinked="0"/>
        <c:majorTickMark val="out"/>
        <c:minorTickMark val="none"/>
        <c:tickLblPos val="nextTo"/>
        <c:spPr>
          <a:noFill/>
          <a:ln w="3168" cap="flat" cmpd="sng" algn="ctr">
            <a:solidFill>
              <a:schemeClr val="tx1"/>
            </a:solidFill>
            <a:prstDash val="solid"/>
            <a:round/>
          </a:ln>
          <a:effectLst/>
        </c:spPr>
        <c:txPr>
          <a:bodyPr rot="0" spcFirstLastPara="1" vertOverflow="ellipsis" wrap="square" anchor="ctr" anchorCtr="1"/>
          <a:lstStyle/>
          <a:p>
            <a:pPr>
              <a:defRPr sz="1621" b="1" i="0" u="none" strike="noStrike" kern="1200" baseline="0">
                <a:solidFill>
                  <a:schemeClr val="tx1"/>
                </a:solidFill>
                <a:latin typeface="+mn-lt"/>
                <a:ea typeface="Arial"/>
                <a:cs typeface="Arial"/>
              </a:defRPr>
            </a:pPr>
            <a:endParaRPr lang="en-US"/>
          </a:p>
        </c:txPr>
        <c:crossAx val="373692040"/>
        <c:crosses val="autoZero"/>
        <c:crossBetween val="between"/>
        <c:majorUnit val="0.1"/>
        <c:minorUnit val="0.01"/>
      </c:valAx>
      <c:spPr>
        <a:noFill/>
        <a:ln w="12672">
          <a:solidFill>
            <a:schemeClr val="tx1"/>
          </a:solidFill>
          <a:prstDash val="solid"/>
        </a:ln>
        <a:effectLst/>
      </c:spPr>
    </c:plotArea>
    <c:legend>
      <c:legendPos val="r"/>
      <c:layout>
        <c:manualLayout>
          <c:xMode val="edge"/>
          <c:yMode val="edge"/>
          <c:x val="0.11653718091009989"/>
          <c:y val="0.92402464065708423"/>
          <c:w val="0.70588235294117652"/>
          <c:h val="6.1601642710472276E-2"/>
        </c:manualLayout>
      </c:layout>
      <c:overlay val="0"/>
      <c:spPr>
        <a:noFill/>
        <a:ln w="25345">
          <a:noFill/>
        </a:ln>
        <a:effectLst/>
      </c:spPr>
      <c:txPr>
        <a:bodyPr rot="0" spcFirstLastPara="1" vertOverflow="ellipsis" vert="horz" wrap="square" anchor="ctr" anchorCtr="1"/>
        <a:lstStyle/>
        <a:p>
          <a:pPr>
            <a:defRPr sz="1467" b="1" i="0" u="none" strike="noStrike" kern="1200" baseline="0">
              <a:solidFill>
                <a:schemeClr val="tx1"/>
              </a:solidFill>
              <a:latin typeface="+mn-lt"/>
              <a:ea typeface="Arial"/>
              <a:cs typeface="Arial"/>
            </a:defRPr>
          </a:pPr>
          <a:endParaRPr lang="en-US"/>
        </a:p>
      </c:txPr>
    </c:legend>
    <c:plotVisOnly val="1"/>
    <c:dispBlanksAs val="gap"/>
    <c:showDLblsOverMax val="0"/>
  </c:chart>
  <c:spPr>
    <a:noFill/>
    <a:ln w="9525" cap="flat" cmpd="sng" algn="ctr">
      <a:noFill/>
      <a:prstDash val="solid"/>
    </a:ln>
    <a:effectLst/>
  </c:spPr>
  <c:txPr>
    <a:bodyPr/>
    <a:lstStyle/>
    <a:p>
      <a:pPr>
        <a:defRPr sz="2071" b="1" i="0" u="none" strike="noStrike" baseline="0">
          <a:solidFill>
            <a:schemeClr val="tx1"/>
          </a:solidFill>
          <a:latin typeface="Arial"/>
          <a:ea typeface="Arial"/>
          <a:cs typeface="Arial"/>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spPr>
            <a:ln w="28575" cap="rnd">
              <a:solidFill>
                <a:schemeClr val="accent1"/>
              </a:solidFill>
              <a:round/>
            </a:ln>
            <a:effectLst/>
          </c:spPr>
          <c:marker>
            <c:symbol val="circle"/>
            <c:size val="5"/>
            <c:spPr>
              <a:solidFill>
                <a:schemeClr val="accent1"/>
              </a:solidFill>
              <a:ln w="9525">
                <a:solidFill>
                  <a:schemeClr val="accent1"/>
                </a:solidFill>
              </a:ln>
              <a:effectLst/>
            </c:spPr>
          </c:marker>
          <c:dLbls>
            <c:dLbl>
              <c:idx val="1"/>
              <c:delete val="1"/>
              <c:extLst>
                <c:ext xmlns:c15="http://schemas.microsoft.com/office/drawing/2012/chart" uri="{CE6537A1-D6FC-4f65-9D91-7224C49458BB}"/>
              </c:extLst>
            </c:dLbl>
            <c:dLbl>
              <c:idx val="2"/>
              <c:layout>
                <c:manualLayout>
                  <c:x val="-2.4691358024691357E-2"/>
                  <c:y val="3.3816425120772944E-2"/>
                </c:manualLayout>
              </c:layout>
              <c:showLegendKey val="0"/>
              <c:showVal val="1"/>
              <c:showCatName val="0"/>
              <c:showSerName val="0"/>
              <c:showPercent val="0"/>
              <c:showBubbleSize val="0"/>
              <c:extLst>
                <c:ext xmlns:c15="http://schemas.microsoft.com/office/drawing/2012/chart" uri="{CE6537A1-D6FC-4f65-9D91-7224C49458BB}"/>
              </c:extLst>
            </c:dLbl>
            <c:dLbl>
              <c:idx val="4"/>
              <c:layout>
                <c:manualLayout>
                  <c:x val="-6.7590162340819071E-3"/>
                  <c:y val="1.5360416904408689E-2"/>
                </c:manualLayout>
              </c:layout>
              <c:showLegendKey val="0"/>
              <c:showVal val="1"/>
              <c:showCatName val="0"/>
              <c:showSerName val="0"/>
              <c:showPercent val="0"/>
              <c:showBubbleSize val="0"/>
              <c:extLst>
                <c:ext xmlns:c15="http://schemas.microsoft.com/office/drawing/2012/chart" uri="{CE6537A1-D6FC-4f65-9D91-7224C49458BB}"/>
              </c:extLst>
            </c:dLbl>
            <c:dLbl>
              <c:idx val="5"/>
              <c:layout>
                <c:manualLayout>
                  <c:x val="2.1604938271604937E-2"/>
                  <c:y val="-1.932367149758454E-2"/>
                </c:manualLayout>
              </c:layout>
              <c:showLegendKey val="0"/>
              <c:showVal val="1"/>
              <c:showCatName val="0"/>
              <c:showSerName val="0"/>
              <c:showPercent val="0"/>
              <c:showBubbleSize val="0"/>
              <c:extLst>
                <c:ext xmlns:c15="http://schemas.microsoft.com/office/drawing/2012/chart" uri="{CE6537A1-D6FC-4f65-9D91-7224C49458BB}"/>
              </c:extLst>
            </c:dLbl>
            <c:dLbl>
              <c:idx val="6"/>
              <c:delete val="1"/>
              <c:extLst>
                <c:ext xmlns:c15="http://schemas.microsoft.com/office/drawing/2012/chart" uri="{CE6537A1-D6FC-4f65-9D91-7224C49458BB}"/>
              </c:extLst>
            </c:dLbl>
            <c:dLbl>
              <c:idx val="8"/>
              <c:delete val="1"/>
              <c:extLst>
                <c:ext xmlns:c15="http://schemas.microsoft.com/office/drawing/2012/chart" uri="{CE6537A1-D6FC-4f65-9D91-7224C49458BB}"/>
              </c:extLst>
            </c:dLbl>
            <c:dLbl>
              <c:idx val="9"/>
              <c:layout>
                <c:manualLayout>
                  <c:x val="-1.1623080116230802E-2"/>
                  <c:y val="-3.217158176943706E-2"/>
                </c:manualLayout>
              </c:layout>
              <c:showLegendKey val="0"/>
              <c:showVal val="1"/>
              <c:showCatName val="0"/>
              <c:showSerName val="0"/>
              <c:showPercent val="0"/>
              <c:showBubbleSize val="0"/>
              <c:extLst>
                <c:ext xmlns:c15="http://schemas.microsoft.com/office/drawing/2012/chart" uri="{CE6537A1-D6FC-4f65-9D91-7224C49458BB}"/>
              </c:extLst>
            </c:dLbl>
            <c:dLbl>
              <c:idx val="10"/>
              <c:layout>
                <c:manualLayout>
                  <c:x val="-8.3022000830220016E-3"/>
                  <c:y val="-2.1447721179624731E-2"/>
                </c:manualLayout>
              </c:layout>
              <c:showLegendKey val="0"/>
              <c:showVal val="1"/>
              <c:showCatName val="0"/>
              <c:showSerName val="0"/>
              <c:showPercent val="0"/>
              <c:showBubbleSize val="0"/>
              <c:extLst>
                <c:ext xmlns:c15="http://schemas.microsoft.com/office/drawing/2012/chart" uri="{CE6537A1-D6FC-4f65-9D91-7224C49458BB}"/>
              </c:extLst>
            </c:dLbl>
            <c:dLbl>
              <c:idx val="11"/>
              <c:delete val="1"/>
              <c:extLst>
                <c:ext xmlns:c15="http://schemas.microsoft.com/office/drawing/2012/chart" uri="{CE6537A1-D6FC-4f65-9D91-7224C49458BB}"/>
              </c:extLst>
            </c:dLbl>
            <c:dLbl>
              <c:idx val="12"/>
              <c:layout>
                <c:manualLayout>
                  <c:x val="-1.1623080116230923E-2"/>
                  <c:y val="-4.2895442359249331E-2"/>
                </c:manualLayout>
              </c:layout>
              <c:showLegendKey val="0"/>
              <c:showVal val="1"/>
              <c:showCatName val="0"/>
              <c:showSerName val="0"/>
              <c:showPercent val="0"/>
              <c:showBubbleSize val="0"/>
              <c:extLst>
                <c:ext xmlns:c15="http://schemas.microsoft.com/office/drawing/2012/chart" uri="{CE6537A1-D6FC-4f65-9D91-7224C49458BB}"/>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Chart!$B$2:$N$2</c:f>
              <c:strCache>
                <c:ptCount val="13"/>
                <c:pt idx="0">
                  <c:v>2006</c:v>
                </c:pt>
                <c:pt idx="1">
                  <c:v>2007</c:v>
                </c:pt>
                <c:pt idx="2">
                  <c:v>2008</c:v>
                </c:pt>
                <c:pt idx="3">
                  <c:v>2009</c:v>
                </c:pt>
                <c:pt idx="4">
                  <c:v>2010</c:v>
                </c:pt>
                <c:pt idx="5">
                  <c:v>2011</c:v>
                </c:pt>
                <c:pt idx="6">
                  <c:v>2012</c:v>
                </c:pt>
                <c:pt idx="7">
                  <c:v>2013</c:v>
                </c:pt>
                <c:pt idx="8">
                  <c:v>2014</c:v>
                </c:pt>
                <c:pt idx="9">
                  <c:v>2015</c:v>
                </c:pt>
                <c:pt idx="10">
                  <c:v>2016</c:v>
                </c:pt>
                <c:pt idx="11">
                  <c:v>Est 2017</c:v>
                </c:pt>
                <c:pt idx="12">
                  <c:v>Est 2018</c:v>
                </c:pt>
              </c:strCache>
            </c:strRef>
          </c:cat>
          <c:val>
            <c:numRef>
              <c:f>Chart!$B$3:$N$3</c:f>
              <c:numCache>
                <c:formatCode>General</c:formatCode>
                <c:ptCount val="13"/>
                <c:pt idx="0">
                  <c:v>134220</c:v>
                </c:pt>
                <c:pt idx="1">
                  <c:v>135839</c:v>
                </c:pt>
                <c:pt idx="2">
                  <c:v>139885</c:v>
                </c:pt>
                <c:pt idx="3">
                  <c:v>143924</c:v>
                </c:pt>
                <c:pt idx="4">
                  <c:v>155422</c:v>
                </c:pt>
                <c:pt idx="5">
                  <c:v>157902.6</c:v>
                </c:pt>
                <c:pt idx="6">
                  <c:v>153447</c:v>
                </c:pt>
                <c:pt idx="7">
                  <c:v>149919</c:v>
                </c:pt>
                <c:pt idx="8">
                  <c:v>144524.36666669408</c:v>
                </c:pt>
                <c:pt idx="9">
                  <c:v>138973.40001000001</c:v>
                </c:pt>
                <c:pt idx="10">
                  <c:v>135089.44</c:v>
                </c:pt>
                <c:pt idx="11">
                  <c:v>131314.495</c:v>
                </c:pt>
                <c:pt idx="12">
                  <c:v>131217.495</c:v>
                </c:pt>
              </c:numCache>
            </c:numRef>
          </c:val>
          <c:smooth val="0"/>
        </c:ser>
        <c:dLbls>
          <c:showLegendKey val="0"/>
          <c:showVal val="0"/>
          <c:showCatName val="0"/>
          <c:showSerName val="0"/>
          <c:showPercent val="0"/>
          <c:showBubbleSize val="0"/>
        </c:dLbls>
        <c:marker val="1"/>
        <c:smooth val="0"/>
        <c:axId val="306073296"/>
        <c:axId val="306071336"/>
      </c:lineChart>
      <c:catAx>
        <c:axId val="306073296"/>
        <c:scaling>
          <c:orientation val="minMax"/>
        </c:scaling>
        <c:delete val="0"/>
        <c:axPos val="b"/>
        <c:title>
          <c:tx>
            <c:rich>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r>
                  <a:rPr lang="en-US" sz="1400"/>
                  <a:t>Fiscal Year</a:t>
                </a:r>
              </a:p>
            </c:rich>
          </c:tx>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306071336"/>
        <c:crosses val="autoZero"/>
        <c:auto val="1"/>
        <c:lblAlgn val="ctr"/>
        <c:lblOffset val="100"/>
        <c:noMultiLvlLbl val="0"/>
      </c:catAx>
      <c:valAx>
        <c:axId val="306071336"/>
        <c:scaling>
          <c:orientation val="minMax"/>
          <c:min val="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r>
                  <a:rPr lang="en-US" sz="1400"/>
                  <a:t>FYE</a:t>
                </a:r>
              </a:p>
            </c:rich>
          </c:tx>
          <c:overlay val="0"/>
          <c:spPr>
            <a:noFill/>
            <a:ln>
              <a:noFill/>
            </a:ln>
            <a:effectLst/>
          </c:spPr>
          <c:txPr>
            <a:bodyPr rot="-54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306073296"/>
        <c:crosses val="autoZero"/>
        <c:crossBetween val="between"/>
      </c:valAx>
      <c:spPr>
        <a:noFill/>
        <a:ln w="25400">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050" b="0" i="0" u="none" strike="noStrike" kern="1200" spc="0" baseline="0">
                <a:solidFill>
                  <a:srgbClr val="0C2340"/>
                </a:solidFill>
                <a:latin typeface="+mn-lt"/>
                <a:ea typeface="+mn-ea"/>
                <a:cs typeface="+mn-cs"/>
              </a:defRPr>
            </a:pPr>
            <a:r>
              <a:rPr lang="en-US" sz="1600" b="0" i="0" baseline="0" dirty="0" smtClean="0">
                <a:solidFill>
                  <a:srgbClr val="0C2340"/>
                </a:solidFill>
                <a:effectLst/>
              </a:rPr>
              <a:t>State and Local Educational Appropriations for Higher Education per FTE Student from 1995 to 2015</a:t>
            </a:r>
            <a:endParaRPr lang="en-US" sz="1600" b="0" dirty="0">
              <a:solidFill>
                <a:srgbClr val="0C2340"/>
              </a:solidFill>
              <a:effectLst/>
            </a:endParaRPr>
          </a:p>
        </c:rich>
      </c:tx>
      <c:layout>
        <c:manualLayout>
          <c:xMode val="edge"/>
          <c:yMode val="edge"/>
          <c:x val="0.11915046851027679"/>
          <c:y val="1.9249394856622321E-2"/>
        </c:manualLayout>
      </c:layout>
      <c:overlay val="0"/>
      <c:spPr>
        <a:noFill/>
        <a:ln>
          <a:noFill/>
        </a:ln>
        <a:effectLst/>
      </c:spPr>
      <c:txPr>
        <a:bodyPr rot="0" spcFirstLastPara="1" vertOverflow="ellipsis" vert="horz" wrap="square" anchor="ctr" anchorCtr="1"/>
        <a:lstStyle/>
        <a:p>
          <a:pPr>
            <a:defRPr sz="1050" b="0" i="0" u="none" strike="noStrike" kern="1200" spc="0" baseline="0">
              <a:solidFill>
                <a:srgbClr val="0C2340"/>
              </a:solidFill>
              <a:latin typeface="+mn-lt"/>
              <a:ea typeface="+mn-ea"/>
              <a:cs typeface="+mn-cs"/>
            </a:defRPr>
          </a:pPr>
          <a:endParaRPr lang="en-US"/>
        </a:p>
      </c:txPr>
    </c:title>
    <c:autoTitleDeleted val="0"/>
    <c:plotArea>
      <c:layout/>
      <c:lineChart>
        <c:grouping val="standard"/>
        <c:varyColors val="0"/>
        <c:ser>
          <c:idx val="0"/>
          <c:order val="0"/>
          <c:tx>
            <c:strRef>
              <c:f>Sheet1!$B$1</c:f>
              <c:strCache>
                <c:ptCount val="1"/>
                <c:pt idx="0">
                  <c:v>Minnesota</c:v>
                </c:pt>
              </c:strCache>
            </c:strRef>
          </c:tx>
          <c:spPr>
            <a:ln w="47625" cap="rnd">
              <a:solidFill>
                <a:srgbClr val="FF0000"/>
              </a:solidFill>
              <a:round/>
            </a:ln>
            <a:effectLst/>
          </c:spPr>
          <c:marker>
            <c:symbol val="circle"/>
            <c:size val="5"/>
            <c:spPr>
              <a:solidFill>
                <a:srgbClr val="FF0000"/>
              </a:solidFill>
              <a:ln w="50800">
                <a:solidFill>
                  <a:srgbClr val="FF0000"/>
                </a:solidFill>
              </a:ln>
              <a:effectLst/>
            </c:spPr>
          </c:marker>
          <c:dLbls>
            <c:dLbl>
              <c:idx val="1"/>
              <c:layout>
                <c:manualLayout>
                  <c:x val="1.5625000000000001E-3"/>
                  <c:y val="-9.3749994232898981E-3"/>
                </c:manualLayout>
              </c:layout>
              <c:showLegendKey val="0"/>
              <c:showVal val="1"/>
              <c:showCatName val="0"/>
              <c:showSerName val="0"/>
              <c:showPercent val="0"/>
              <c:showBubbleSize val="0"/>
              <c:extLst>
                <c:ext xmlns:c15="http://schemas.microsoft.com/office/drawing/2012/chart" uri="{CE6537A1-D6FC-4f65-9D91-7224C49458BB}"/>
              </c:extLst>
            </c:dLbl>
            <c:numFmt formatCode="&quot;$&quot;#,##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rgbClr val="0C234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Sheet1!$A$2:$A$4</c:f>
              <c:numCache>
                <c:formatCode>General</c:formatCode>
                <c:ptCount val="3"/>
                <c:pt idx="0">
                  <c:v>1995</c:v>
                </c:pt>
                <c:pt idx="1">
                  <c:v>2005</c:v>
                </c:pt>
                <c:pt idx="2">
                  <c:v>2015</c:v>
                </c:pt>
              </c:numCache>
            </c:numRef>
          </c:cat>
          <c:val>
            <c:numRef>
              <c:f>Sheet1!$B$2:$B$4</c:f>
              <c:numCache>
                <c:formatCode>General</c:formatCode>
                <c:ptCount val="3"/>
                <c:pt idx="0">
                  <c:v>8464</c:v>
                </c:pt>
                <c:pt idx="1">
                  <c:v>6843</c:v>
                </c:pt>
                <c:pt idx="2">
                  <c:v>5988</c:v>
                </c:pt>
              </c:numCache>
            </c:numRef>
          </c:val>
          <c:smooth val="0"/>
        </c:ser>
        <c:ser>
          <c:idx val="1"/>
          <c:order val="1"/>
          <c:tx>
            <c:strRef>
              <c:f>Sheet1!$C$1</c:f>
              <c:strCache>
                <c:ptCount val="1"/>
                <c:pt idx="0">
                  <c:v>US</c:v>
                </c:pt>
              </c:strCache>
            </c:strRef>
          </c:tx>
          <c:spPr>
            <a:ln w="47625" cap="rnd">
              <a:solidFill>
                <a:schemeClr val="accent2"/>
              </a:solidFill>
              <a:round/>
            </a:ln>
            <a:effectLst/>
          </c:spPr>
          <c:marker>
            <c:symbol val="circle"/>
            <c:size val="5"/>
            <c:spPr>
              <a:solidFill>
                <a:schemeClr val="accent2"/>
              </a:solidFill>
              <a:ln w="50800">
                <a:solidFill>
                  <a:schemeClr val="accent2"/>
                </a:solidFill>
              </a:ln>
              <a:effectLst/>
            </c:spPr>
          </c:marker>
          <c:dLbls>
            <c:dLbl>
              <c:idx val="0"/>
              <c:layout>
                <c:manualLayout>
                  <c:x val="-4.3750000000000032E-2"/>
                  <c:y val="3.0468748125692169E-2"/>
                </c:manualLayout>
              </c:layout>
              <c:showLegendKey val="0"/>
              <c:showVal val="1"/>
              <c:showCatName val="0"/>
              <c:showSerName val="0"/>
              <c:showPercent val="0"/>
              <c:showBubbleSize val="0"/>
              <c:extLst>
                <c:ext xmlns:c15="http://schemas.microsoft.com/office/drawing/2012/chart" uri="{CE6537A1-D6FC-4f65-9D91-7224C49458BB}"/>
              </c:extLst>
            </c:dLbl>
            <c:dLbl>
              <c:idx val="1"/>
              <c:layout>
                <c:manualLayout>
                  <c:x val="-3.1250000000000002E-3"/>
                  <c:y val="-2.1093748702402354E-2"/>
                </c:manualLayout>
              </c:layout>
              <c:showLegendKey val="0"/>
              <c:showVal val="1"/>
              <c:showCatName val="0"/>
              <c:showSerName val="0"/>
              <c:showPercent val="0"/>
              <c:showBubbleSize val="0"/>
              <c:extLst>
                <c:ext xmlns:c15="http://schemas.microsoft.com/office/drawing/2012/chart" uri="{CE6537A1-D6FC-4f65-9D91-7224C49458BB}"/>
              </c:extLst>
            </c:dLbl>
            <c:numFmt formatCode="&quot;$&quot;#,##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rgbClr val="0C234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Sheet1!$A$2:$A$4</c:f>
              <c:numCache>
                <c:formatCode>General</c:formatCode>
                <c:ptCount val="3"/>
                <c:pt idx="0">
                  <c:v>1995</c:v>
                </c:pt>
                <c:pt idx="1">
                  <c:v>2005</c:v>
                </c:pt>
                <c:pt idx="2">
                  <c:v>2015</c:v>
                </c:pt>
              </c:numCache>
            </c:numRef>
          </c:cat>
          <c:val>
            <c:numRef>
              <c:f>Sheet1!$C$2:$C$4</c:f>
              <c:numCache>
                <c:formatCode>General</c:formatCode>
                <c:ptCount val="3"/>
                <c:pt idx="0">
                  <c:v>8057</c:v>
                </c:pt>
                <c:pt idx="1">
                  <c:v>7530</c:v>
                </c:pt>
                <c:pt idx="2">
                  <c:v>6966</c:v>
                </c:pt>
              </c:numCache>
            </c:numRef>
          </c:val>
          <c:smooth val="0"/>
        </c:ser>
        <c:dLbls>
          <c:showLegendKey val="0"/>
          <c:showVal val="0"/>
          <c:showCatName val="0"/>
          <c:showSerName val="0"/>
          <c:showPercent val="0"/>
          <c:showBubbleSize val="0"/>
        </c:dLbls>
        <c:marker val="1"/>
        <c:smooth val="0"/>
        <c:axId val="306072512"/>
        <c:axId val="304521032"/>
      </c:lineChart>
      <c:catAx>
        <c:axId val="3060725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rgbClr val="0C2340"/>
                </a:solidFill>
                <a:latin typeface="+mn-lt"/>
                <a:ea typeface="+mn-ea"/>
                <a:cs typeface="+mn-cs"/>
              </a:defRPr>
            </a:pPr>
            <a:endParaRPr lang="en-US"/>
          </a:p>
        </c:txPr>
        <c:crossAx val="304521032"/>
        <c:crosses val="autoZero"/>
        <c:auto val="1"/>
        <c:lblAlgn val="ctr"/>
        <c:lblOffset val="100"/>
        <c:noMultiLvlLbl val="0"/>
      </c:catAx>
      <c:valAx>
        <c:axId val="304521032"/>
        <c:scaling>
          <c:orientation val="minMax"/>
          <c:max val="9000"/>
          <c:min val="4500"/>
        </c:scaling>
        <c:delete val="0"/>
        <c:axPos val="l"/>
        <c:majorGridlines>
          <c:spPr>
            <a:ln w="9525" cap="flat" cmpd="sng" algn="ctr">
              <a:solidFill>
                <a:schemeClr val="tx1">
                  <a:lumMod val="15000"/>
                  <a:lumOff val="85000"/>
                </a:schemeClr>
              </a:solidFill>
              <a:round/>
            </a:ln>
            <a:effectLst/>
          </c:spPr>
        </c:majorGridlines>
        <c:numFmt formatCode="&quot;$&quot;#,##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rgbClr val="0C2241"/>
                </a:solidFill>
                <a:latin typeface="+mn-lt"/>
                <a:ea typeface="+mn-ea"/>
                <a:cs typeface="+mn-cs"/>
              </a:defRPr>
            </a:pPr>
            <a:endParaRPr lang="en-US"/>
          </a:p>
        </c:txPr>
        <c:crossAx val="30607251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rgbClr val="0C2340"/>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chemeClr val="accent2"/>
            </a:solidFill>
            <a:ln>
              <a:noFill/>
            </a:ln>
            <a:effectLst/>
          </c:spPr>
          <c:invertIfNegative val="0"/>
          <c:dLbls>
            <c:numFmt formatCode="&quot;$&quot;#,##0.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rgbClr val="0C234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'Slide 11'!$B$8:$B$16</c:f>
              <c:strCache>
                <c:ptCount val="9"/>
                <c:pt idx="0">
                  <c:v>FY08</c:v>
                </c:pt>
                <c:pt idx="1">
                  <c:v>FY09</c:v>
                </c:pt>
                <c:pt idx="2">
                  <c:v>FY10</c:v>
                </c:pt>
                <c:pt idx="3">
                  <c:v>FY11</c:v>
                </c:pt>
                <c:pt idx="4">
                  <c:v>FY12</c:v>
                </c:pt>
                <c:pt idx="5">
                  <c:v>FY13 </c:v>
                </c:pt>
                <c:pt idx="6">
                  <c:v>FY14</c:v>
                </c:pt>
                <c:pt idx="7">
                  <c:v>FY15</c:v>
                </c:pt>
                <c:pt idx="8">
                  <c:v>FY16</c:v>
                </c:pt>
              </c:strCache>
            </c:strRef>
          </c:cat>
          <c:val>
            <c:numRef>
              <c:f>'Slide 11'!$C$8:$C$16</c:f>
              <c:numCache>
                <c:formatCode>_("$"* #,##0.0_);_("$"* \(#,##0.0\);_("$"* "-"??_);_(@_)</c:formatCode>
                <c:ptCount val="9"/>
                <c:pt idx="0">
                  <c:v>22900000</c:v>
                </c:pt>
                <c:pt idx="1">
                  <c:v>27100000</c:v>
                </c:pt>
                <c:pt idx="2">
                  <c:v>45000000</c:v>
                </c:pt>
                <c:pt idx="3">
                  <c:v>36100000</c:v>
                </c:pt>
                <c:pt idx="4">
                  <c:v>53700000</c:v>
                </c:pt>
                <c:pt idx="5">
                  <c:v>24500000</c:v>
                </c:pt>
                <c:pt idx="6">
                  <c:v>29300000</c:v>
                </c:pt>
                <c:pt idx="7">
                  <c:v>33800000</c:v>
                </c:pt>
                <c:pt idx="8">
                  <c:v>38800000</c:v>
                </c:pt>
              </c:numCache>
            </c:numRef>
          </c:val>
        </c:ser>
        <c:dLbls>
          <c:showLegendKey val="0"/>
          <c:showVal val="0"/>
          <c:showCatName val="0"/>
          <c:showSerName val="0"/>
          <c:showPercent val="0"/>
          <c:showBubbleSize val="0"/>
        </c:dLbls>
        <c:gapWidth val="135"/>
        <c:overlap val="-27"/>
        <c:axId val="306073688"/>
        <c:axId val="306071728"/>
      </c:barChart>
      <c:catAx>
        <c:axId val="3060736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rgbClr val="0C2340"/>
                </a:solidFill>
                <a:latin typeface="+mn-lt"/>
                <a:ea typeface="+mn-ea"/>
                <a:cs typeface="+mn-cs"/>
              </a:defRPr>
            </a:pPr>
            <a:endParaRPr lang="en-US"/>
          </a:p>
        </c:txPr>
        <c:crossAx val="306071728"/>
        <c:crosses val="autoZero"/>
        <c:auto val="1"/>
        <c:lblAlgn val="ctr"/>
        <c:lblOffset val="100"/>
        <c:noMultiLvlLbl val="0"/>
      </c:catAx>
      <c:valAx>
        <c:axId val="306071728"/>
        <c:scaling>
          <c:orientation val="minMax"/>
        </c:scaling>
        <c:delete val="0"/>
        <c:axPos val="l"/>
        <c:majorGridlines>
          <c:spPr>
            <a:ln w="9525" cap="flat" cmpd="sng" algn="ctr">
              <a:solidFill>
                <a:schemeClr val="tx1">
                  <a:lumMod val="15000"/>
                  <a:lumOff val="85000"/>
                </a:schemeClr>
              </a:solidFill>
              <a:round/>
            </a:ln>
            <a:effectLst/>
          </c:spPr>
        </c:majorGridlines>
        <c:numFmt formatCode="_(&quot;$&quot;* #,##0.0_);_(&quot;$&quot;* \(#,##0.0\);_(&quot;$&quot;* &quot;-&quot;??_);_(@_)"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rgbClr val="0C2340"/>
                </a:solidFill>
                <a:latin typeface="+mn-lt"/>
                <a:ea typeface="+mn-ea"/>
                <a:cs typeface="+mn-cs"/>
              </a:defRPr>
            </a:pPr>
            <a:endParaRPr lang="en-US"/>
          </a:p>
        </c:txPr>
        <c:crossAx val="306073688"/>
        <c:crosses val="autoZero"/>
        <c:crossBetween val="between"/>
        <c:dispUnits>
          <c:builtInUnit val="millions"/>
          <c:dispUnitsLbl>
            <c:layout>
              <c:manualLayout>
                <c:xMode val="edge"/>
                <c:yMode val="edge"/>
                <c:x val="2.3809523809523808E-2"/>
                <c:y val="0.42592592592592593"/>
              </c:manualLayout>
            </c:layout>
            <c:spPr>
              <a:noFill/>
              <a:ln>
                <a:noFill/>
              </a:ln>
              <a:effectLst/>
            </c:spPr>
            <c:txPr>
              <a:bodyPr rot="-54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dispUnitsLbl>
        </c:dispUnits>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1" i="0" u="none" strike="noStrike" kern="1200" spc="0" baseline="0">
                <a:solidFill>
                  <a:srgbClr val="0C2340"/>
                </a:solidFill>
                <a:latin typeface="+mn-lt"/>
                <a:ea typeface="+mn-ea"/>
                <a:cs typeface="+mn-cs"/>
              </a:defRPr>
            </a:pPr>
            <a:r>
              <a:rPr lang="en-US" dirty="0" smtClean="0"/>
              <a:t>Academic Space</a:t>
            </a:r>
            <a:endParaRPr lang="en-US" dirty="0" smtClean="0">
              <a:effectLst/>
            </a:endParaRPr>
          </a:p>
          <a:p>
            <a:pPr>
              <a:defRPr sz="2000" b="1">
                <a:solidFill>
                  <a:srgbClr val="0C2340"/>
                </a:solidFill>
              </a:defRPr>
            </a:pPr>
            <a:r>
              <a:rPr lang="en-US" sz="1200" b="1" i="0" baseline="0" dirty="0" smtClean="0">
                <a:effectLst/>
              </a:rPr>
              <a:t>FY2016 Total Academic Space:  22.6 million square feet</a:t>
            </a:r>
            <a:endParaRPr lang="en-US" sz="1400" dirty="0" smtClean="0">
              <a:effectLst/>
            </a:endParaRPr>
          </a:p>
        </c:rich>
      </c:tx>
      <c:layout>
        <c:manualLayout>
          <c:xMode val="edge"/>
          <c:yMode val="edge"/>
          <c:x val="9.9189735429412784E-2"/>
          <c:y val="4.234312405028319E-2"/>
        </c:manualLayout>
      </c:layout>
      <c:overlay val="0"/>
      <c:spPr>
        <a:noFill/>
        <a:ln>
          <a:noFill/>
        </a:ln>
        <a:effectLst/>
      </c:spPr>
      <c:txPr>
        <a:bodyPr rot="0" spcFirstLastPara="1" vertOverflow="ellipsis" vert="horz" wrap="square" anchor="ctr" anchorCtr="1"/>
        <a:lstStyle/>
        <a:p>
          <a:pPr>
            <a:defRPr sz="2000" b="1" i="0" u="none" strike="noStrike" kern="1200" spc="0" baseline="0">
              <a:solidFill>
                <a:srgbClr val="0C2340"/>
              </a:solidFill>
              <a:latin typeface="+mn-lt"/>
              <a:ea typeface="+mn-ea"/>
              <a:cs typeface="+mn-cs"/>
            </a:defRPr>
          </a:pPr>
          <a:endParaRPr lang="en-US"/>
        </a:p>
      </c:txPr>
    </c:title>
    <c:autoTitleDeleted val="0"/>
    <c:plotArea>
      <c:layout>
        <c:manualLayout>
          <c:layoutTarget val="inner"/>
          <c:xMode val="edge"/>
          <c:yMode val="edge"/>
          <c:x val="0.11919655876348789"/>
          <c:y val="0.20957425529959325"/>
          <c:w val="0.40666873238067464"/>
          <c:h val="0.70389665674847512"/>
        </c:manualLayout>
      </c:layout>
      <c:pieChart>
        <c:varyColors val="1"/>
        <c:ser>
          <c:idx val="0"/>
          <c:order val="0"/>
          <c:tx>
            <c:strRef>
              <c:f>Sheet1!$B$1</c:f>
              <c:strCache>
                <c:ptCount val="1"/>
                <c:pt idx="0">
                  <c:v>Regional Academic Space</c:v>
                </c:pt>
              </c:strCache>
            </c:strRef>
          </c:tx>
          <c:dPt>
            <c:idx val="0"/>
            <c:bubble3D val="0"/>
            <c:spPr>
              <a:solidFill>
                <a:schemeClr val="accent1"/>
              </a:solidFill>
              <a:ln w="19050">
                <a:solidFill>
                  <a:schemeClr val="lt1"/>
                </a:solidFill>
              </a:ln>
              <a:effectLst/>
            </c:spPr>
          </c:dPt>
          <c:dPt>
            <c:idx val="1"/>
            <c:bubble3D val="0"/>
            <c:spPr>
              <a:solidFill>
                <a:schemeClr val="accent3"/>
              </a:solidFill>
              <a:ln w="19050">
                <a:solidFill>
                  <a:schemeClr val="lt1"/>
                </a:solidFill>
              </a:ln>
              <a:effectLst/>
            </c:spPr>
          </c:dPt>
          <c:dPt>
            <c:idx val="2"/>
            <c:bubble3D val="0"/>
            <c:spPr>
              <a:solidFill>
                <a:schemeClr val="accent5"/>
              </a:solidFill>
              <a:ln w="19050">
                <a:solidFill>
                  <a:schemeClr val="lt1"/>
                </a:solidFill>
              </a:ln>
              <a:effectLst/>
            </c:spPr>
          </c:dPt>
          <c:dPt>
            <c:idx val="3"/>
            <c:bubble3D val="0"/>
            <c:spPr>
              <a:solidFill>
                <a:schemeClr val="accent1">
                  <a:lumMod val="60000"/>
                </a:schemeClr>
              </a:solidFill>
              <a:ln w="19050">
                <a:solidFill>
                  <a:schemeClr val="lt1"/>
                </a:solidFill>
              </a:ln>
              <a:effectLst/>
            </c:spPr>
          </c:dPt>
          <c:dLbls>
            <c:dLbl>
              <c:idx val="0"/>
              <c:layout>
                <c:manualLayout>
                  <c:x val="-0.27043638598647823"/>
                  <c:y val="-0.16243427045846073"/>
                </c:manualLayout>
              </c:layout>
              <c:spPr>
                <a:noFill/>
                <a:ln>
                  <a:noFill/>
                </a:ln>
                <a:effectLst/>
              </c:spPr>
              <c:txPr>
                <a:bodyPr rot="0" spcFirstLastPara="1" vertOverflow="ellipsis" vert="horz" wrap="square" lIns="38100" tIns="19050" rIns="38100" bIns="19050" anchor="ctr" anchorCtr="1">
                  <a:noAutofit/>
                </a:bodyPr>
                <a:lstStyle/>
                <a:p>
                  <a:pPr>
                    <a:defRPr sz="1800" b="1" i="0" u="none" strike="noStrike" kern="1200" baseline="0">
                      <a:solidFill>
                        <a:schemeClr val="bg1"/>
                      </a:solidFill>
                      <a:latin typeface="+mn-lt"/>
                      <a:ea typeface="+mn-ea"/>
                      <a:cs typeface="+mn-cs"/>
                    </a:defRPr>
                  </a:pPr>
                  <a:endParaRPr lang="en-US"/>
                </a:p>
              </c:txPr>
              <c:showLegendKey val="0"/>
              <c:showVal val="0"/>
              <c:showCatName val="1"/>
              <c:showSerName val="0"/>
              <c:showPercent val="0"/>
              <c:showBubbleSize val="0"/>
              <c:extLst>
                <c:ext xmlns:c15="http://schemas.microsoft.com/office/drawing/2012/chart" uri="{CE6537A1-D6FC-4f65-9D91-7224C49458BB}">
                  <c15:layout>
                    <c:manualLayout>
                      <c:w val="0.28349723417332512"/>
                      <c:h val="0.18757159221076747"/>
                    </c:manualLayout>
                  </c15:layout>
                </c:ext>
              </c:extLst>
            </c:dLbl>
            <c:dLbl>
              <c:idx val="1"/>
              <c:layout>
                <c:manualLayout>
                  <c:x val="0.15136349275784972"/>
                  <c:y val="0.14123506198151123"/>
                </c:manualLayout>
              </c:layout>
              <c:showLegendKey val="0"/>
              <c:showVal val="0"/>
              <c:showCatName val="1"/>
              <c:showSerName val="0"/>
              <c:showPercent val="0"/>
              <c:showBubbleSize val="0"/>
              <c:extLst>
                <c:ext xmlns:c15="http://schemas.microsoft.com/office/drawing/2012/chart" uri="{CE6537A1-D6FC-4f65-9D91-7224C49458BB}"/>
              </c:extLst>
            </c:dLbl>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bg1"/>
                    </a:solidFill>
                    <a:latin typeface="+mn-lt"/>
                    <a:ea typeface="+mn-ea"/>
                    <a:cs typeface="+mn-cs"/>
                  </a:defRPr>
                </a:pPr>
                <a:endParaRPr lang="en-US"/>
              </a:p>
            </c:txPr>
            <c:showLegendKey val="0"/>
            <c:showVal val="0"/>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Sheet1!$A$2:$A$3</c:f>
              <c:strCache>
                <c:ptCount val="2"/>
                <c:pt idx="0">
                  <c:v>Greater Minnesota</c:v>
                </c:pt>
                <c:pt idx="1">
                  <c:v>Metro Area</c:v>
                </c:pt>
              </c:strCache>
            </c:strRef>
          </c:cat>
          <c:val>
            <c:numRef>
              <c:f>Sheet1!$B$2:$B$3</c:f>
              <c:numCache>
                <c:formatCode>General</c:formatCode>
                <c:ptCount val="2"/>
                <c:pt idx="0">
                  <c:v>16.3</c:v>
                </c:pt>
                <c:pt idx="1">
                  <c:v>6.3</c:v>
                </c:pt>
              </c:numCache>
            </c:numRef>
          </c:val>
        </c:ser>
        <c:dLbls>
          <c:showLegendKey val="0"/>
          <c:showVal val="0"/>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2000" b="1" i="0" u="none" strike="noStrike" kern="1200" spc="0" baseline="0">
                <a:solidFill>
                  <a:prstClr val="black"/>
                </a:solidFill>
                <a:latin typeface="+mn-lt"/>
                <a:ea typeface="+mn-ea"/>
                <a:cs typeface="+mn-cs"/>
              </a:defRPr>
            </a:pPr>
            <a:r>
              <a:rPr lang="en-US" sz="2000" b="1" dirty="0" smtClean="0">
                <a:solidFill>
                  <a:schemeClr val="tx1"/>
                </a:solidFill>
              </a:rPr>
              <a:t>Enrollment</a:t>
            </a:r>
            <a:r>
              <a:rPr lang="en-US" sz="2000" b="1" baseline="0" dirty="0" smtClean="0">
                <a:solidFill>
                  <a:schemeClr val="tx1"/>
                </a:solidFill>
              </a:rPr>
              <a:t> - </a:t>
            </a:r>
            <a:r>
              <a:rPr lang="en-US" sz="2000" b="1" dirty="0" smtClean="0">
                <a:solidFill>
                  <a:schemeClr val="tx1"/>
                </a:solidFill>
              </a:rPr>
              <a:t>FYE</a:t>
            </a:r>
          </a:p>
          <a:p>
            <a:pPr marL="0" marR="0" lvl="0" indent="0" algn="ctr" defTabSz="914400" rtl="0" eaLnBrk="1" fontAlgn="auto" latinLnBrk="0" hangingPunct="1">
              <a:lnSpc>
                <a:spcPct val="100000"/>
              </a:lnSpc>
              <a:spcBef>
                <a:spcPts val="0"/>
              </a:spcBef>
              <a:spcAft>
                <a:spcPts val="0"/>
              </a:spcAft>
              <a:buClrTx/>
              <a:buSzTx/>
              <a:buFontTx/>
              <a:buNone/>
              <a:tabLst/>
              <a:defRPr sz="2000" b="1">
                <a:solidFill>
                  <a:prstClr val="black"/>
                </a:solidFill>
              </a:defRPr>
            </a:pPr>
            <a:r>
              <a:rPr lang="en-US" sz="1200" b="1" i="0" baseline="0" dirty="0" smtClean="0">
                <a:effectLst/>
              </a:rPr>
              <a:t>FY2016 for credit enrollment:  135,090 FYE</a:t>
            </a:r>
            <a:endParaRPr lang="en-US" sz="1400" dirty="0" smtClean="0">
              <a:effectLst/>
            </a:endParaRPr>
          </a:p>
        </c:rich>
      </c:tx>
      <c:layout>
        <c:manualLayout>
          <c:xMode val="edge"/>
          <c:yMode val="edge"/>
          <c:x val="0.19213635072948451"/>
          <c:y val="3.0153508771929825E-2"/>
        </c:manualLayout>
      </c:layout>
      <c:overlay val="0"/>
      <c:spPr>
        <a:noFill/>
        <a:ln>
          <a:noFill/>
        </a:ln>
        <a:effectLst/>
      </c:spPr>
      <c:txPr>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2000" b="1" i="0" u="none" strike="noStrike" kern="1200" spc="0" baseline="0">
              <a:solidFill>
                <a:prstClr val="black"/>
              </a:solidFill>
              <a:latin typeface="+mn-lt"/>
              <a:ea typeface="+mn-ea"/>
              <a:cs typeface="+mn-cs"/>
            </a:defRPr>
          </a:pPr>
          <a:endParaRPr lang="en-US"/>
        </a:p>
      </c:txPr>
    </c:title>
    <c:autoTitleDeleted val="0"/>
    <c:plotArea>
      <c:layout/>
      <c:pieChart>
        <c:varyColors val="1"/>
        <c:ser>
          <c:idx val="0"/>
          <c:order val="0"/>
          <c:tx>
            <c:strRef>
              <c:f>Sheet1!$B$1</c:f>
              <c:strCache>
                <c:ptCount val="1"/>
                <c:pt idx="0">
                  <c:v>Regional FYE</c:v>
                </c:pt>
              </c:strCache>
            </c:strRef>
          </c:tx>
          <c:dPt>
            <c:idx val="0"/>
            <c:bubble3D val="0"/>
            <c:spPr>
              <a:solidFill>
                <a:schemeClr val="accent1"/>
              </a:solidFill>
              <a:ln w="19050">
                <a:solidFill>
                  <a:schemeClr val="lt1"/>
                </a:solidFill>
              </a:ln>
              <a:effectLst/>
            </c:spPr>
          </c:dPt>
          <c:dPt>
            <c:idx val="1"/>
            <c:bubble3D val="0"/>
            <c:spPr>
              <a:solidFill>
                <a:schemeClr val="accent3"/>
              </a:solidFill>
              <a:ln w="19050">
                <a:solidFill>
                  <a:schemeClr val="lt1"/>
                </a:solidFill>
              </a:ln>
              <a:effectLst/>
            </c:spPr>
          </c:dPt>
          <c:dPt>
            <c:idx val="2"/>
            <c:bubble3D val="0"/>
            <c:spPr>
              <a:solidFill>
                <a:schemeClr val="accent5"/>
              </a:solidFill>
              <a:ln w="19050">
                <a:solidFill>
                  <a:schemeClr val="lt1"/>
                </a:solidFill>
              </a:ln>
              <a:effectLst/>
            </c:spPr>
          </c:dPt>
          <c:dPt>
            <c:idx val="3"/>
            <c:bubble3D val="0"/>
            <c:spPr>
              <a:solidFill>
                <a:schemeClr val="accent1">
                  <a:lumMod val="60000"/>
                </a:schemeClr>
              </a:solidFill>
              <a:ln w="19050">
                <a:solidFill>
                  <a:schemeClr val="lt1"/>
                </a:solidFill>
              </a:ln>
              <a:effectLst/>
            </c:spPr>
          </c:dPt>
          <c:dLbls>
            <c:dLbl>
              <c:idx val="0"/>
              <c:layout>
                <c:manualLayout>
                  <c:x val="-0.11587761246501319"/>
                  <c:y val="-2.9092847769028971E-2"/>
                </c:manualLayout>
              </c:layout>
              <c:showLegendKey val="0"/>
              <c:showVal val="0"/>
              <c:showCatName val="1"/>
              <c:showSerName val="0"/>
              <c:showPercent val="0"/>
              <c:showBubbleSize val="0"/>
              <c:extLst>
                <c:ext xmlns:c15="http://schemas.microsoft.com/office/drawing/2012/chart" uri="{CE6537A1-D6FC-4f65-9D91-7224C49458BB}">
                  <c15:layout>
                    <c:manualLayout>
                      <c:w val="0.56960661471408802"/>
                      <c:h val="0.17611678063268407"/>
                    </c:manualLayout>
                  </c15:layout>
                </c:ext>
              </c:extLst>
            </c:dLbl>
            <c:dLbl>
              <c:idx val="1"/>
              <c:layout>
                <c:manualLayout>
                  <c:x val="0.16111387800909543"/>
                  <c:y val="6.4165134169084079E-2"/>
                </c:manualLayout>
              </c:layout>
              <c:showLegendKey val="0"/>
              <c:showVal val="0"/>
              <c:showCatName val="1"/>
              <c:showSerName val="0"/>
              <c:showPercent val="0"/>
              <c:showBubbleSize val="0"/>
              <c:extLst>
                <c:ext xmlns:c15="http://schemas.microsoft.com/office/drawing/2012/chart" uri="{CE6537A1-D6FC-4f65-9D91-7224C49458BB}">
                  <c15:layout>
                    <c:manualLayout>
                      <c:w val="0.36565540927303947"/>
                      <c:h val="0.12870065789473681"/>
                    </c:manualLayout>
                  </c15:layout>
                </c:ext>
              </c:extLst>
            </c:dLbl>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bg1"/>
                    </a:solidFill>
                    <a:latin typeface="+mn-lt"/>
                    <a:ea typeface="+mn-ea"/>
                    <a:cs typeface="+mn-cs"/>
                  </a:defRPr>
                </a:pPr>
                <a:endParaRPr lang="en-US"/>
              </a:p>
            </c:txPr>
            <c:showLegendKey val="0"/>
            <c:showVal val="0"/>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Sheet1!$A$2:$A$3</c:f>
              <c:strCache>
                <c:ptCount val="2"/>
                <c:pt idx="0">
                  <c:v>Greater Minnesota</c:v>
                </c:pt>
                <c:pt idx="1">
                  <c:v>Metro Area</c:v>
                </c:pt>
              </c:strCache>
            </c:strRef>
          </c:cat>
          <c:val>
            <c:numRef>
              <c:f>Sheet1!$B$2:$B$3</c:f>
              <c:numCache>
                <c:formatCode>General</c:formatCode>
                <c:ptCount val="2"/>
                <c:pt idx="0">
                  <c:v>84933</c:v>
                </c:pt>
                <c:pt idx="1">
                  <c:v>50157</c:v>
                </c:pt>
              </c:numCache>
            </c:numRef>
          </c:val>
        </c:ser>
        <c:dLbls>
          <c:showLegendKey val="0"/>
          <c:showVal val="0"/>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sz="1600">
          <a:solidFill>
            <a:schemeClr val="bg1"/>
          </a:solidFill>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2.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3.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4.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3D1EC0A-4C87-47CE-AF5F-3B90FF4A3E37}" type="doc">
      <dgm:prSet loTypeId="urn:microsoft.com/office/officeart/2005/8/layout/equation1" loCatId="process" qsTypeId="urn:microsoft.com/office/officeart/2005/8/quickstyle/simple1" qsCatId="simple" csTypeId="urn:microsoft.com/office/officeart/2005/8/colors/accent1_2" csCatId="accent1" phldr="1"/>
      <dgm:spPr/>
    </dgm:pt>
    <dgm:pt modelId="{FEBAE3E5-991E-4EFB-ADB9-2BC471BC5541}">
      <dgm:prSet phldrT="[Text]" custT="1"/>
      <dgm:spPr>
        <a:solidFill>
          <a:schemeClr val="bg2"/>
        </a:solidFill>
      </dgm:spPr>
      <dgm:t>
        <a:bodyPr/>
        <a:lstStyle/>
        <a:p>
          <a:r>
            <a:rPr lang="en-US" sz="1400" b="1" dirty="0" smtClean="0"/>
            <a:t>Campus Support</a:t>
          </a:r>
          <a:endParaRPr lang="en-US" sz="2000" b="1" dirty="0"/>
        </a:p>
      </dgm:t>
    </dgm:pt>
    <dgm:pt modelId="{CD7B9D56-ABBE-4AC7-A6EA-743F6227EEB8}" type="parTrans" cxnId="{E76D35D4-4D67-409E-8919-32729CA57FA1}">
      <dgm:prSet/>
      <dgm:spPr/>
      <dgm:t>
        <a:bodyPr/>
        <a:lstStyle/>
        <a:p>
          <a:endParaRPr lang="en-US"/>
        </a:p>
      </dgm:t>
    </dgm:pt>
    <dgm:pt modelId="{612508DD-E704-4E0E-A9A4-9A9B9A54A74B}" type="sibTrans" cxnId="{E76D35D4-4D67-409E-8919-32729CA57FA1}">
      <dgm:prSet/>
      <dgm:spPr/>
      <dgm:t>
        <a:bodyPr/>
        <a:lstStyle/>
        <a:p>
          <a:endParaRPr lang="en-US" dirty="0"/>
        </a:p>
      </dgm:t>
    </dgm:pt>
    <dgm:pt modelId="{AE4EC5ED-0B9E-4469-A0CA-B85CB12531ED}">
      <dgm:prSet custT="1"/>
      <dgm:spPr>
        <a:solidFill>
          <a:schemeClr val="bg2"/>
        </a:solidFill>
      </dgm:spPr>
      <dgm:t>
        <a:bodyPr/>
        <a:lstStyle/>
        <a:p>
          <a:r>
            <a:rPr lang="en-US" sz="1400" b="1" dirty="0" smtClean="0"/>
            <a:t>ISRS </a:t>
          </a:r>
        </a:p>
        <a:p>
          <a:r>
            <a:rPr lang="en-US" sz="1400" b="1" dirty="0" smtClean="0"/>
            <a:t>Next Gen</a:t>
          </a:r>
          <a:endParaRPr lang="en-US" sz="1400" b="1" dirty="0"/>
        </a:p>
      </dgm:t>
    </dgm:pt>
    <dgm:pt modelId="{2FE4B6D6-884C-4545-8A98-452F2D1E7332}" type="parTrans" cxnId="{E23075B3-2FE6-4B2A-8AC6-3657EE5DFF03}">
      <dgm:prSet/>
      <dgm:spPr/>
      <dgm:t>
        <a:bodyPr/>
        <a:lstStyle/>
        <a:p>
          <a:endParaRPr lang="en-US"/>
        </a:p>
      </dgm:t>
    </dgm:pt>
    <dgm:pt modelId="{A8F9D33D-6099-4C2F-8F64-0A1A65D432D0}" type="sibTrans" cxnId="{E23075B3-2FE6-4B2A-8AC6-3657EE5DFF03}">
      <dgm:prSet/>
      <dgm:spPr/>
      <dgm:t>
        <a:bodyPr/>
        <a:lstStyle/>
        <a:p>
          <a:endParaRPr lang="en-US" dirty="0"/>
        </a:p>
      </dgm:t>
    </dgm:pt>
    <dgm:pt modelId="{5905F450-A129-43CF-A0B4-E55F846CA290}">
      <dgm:prSet custT="1"/>
      <dgm:spPr>
        <a:solidFill>
          <a:schemeClr val="bg2"/>
        </a:solidFill>
      </dgm:spPr>
      <dgm:t>
        <a:bodyPr/>
        <a:lstStyle/>
        <a:p>
          <a:r>
            <a:rPr lang="en-US" sz="1400" b="1" dirty="0" smtClean="0"/>
            <a:t>Student grants to reduce disparities </a:t>
          </a:r>
          <a:endParaRPr lang="en-US" sz="1400" b="1" dirty="0"/>
        </a:p>
      </dgm:t>
    </dgm:pt>
    <dgm:pt modelId="{5B2584D6-BD8B-45AC-889D-4DCB3AA233A5}" type="parTrans" cxnId="{36EC7C4F-039D-48BB-9752-D8177575EA63}">
      <dgm:prSet/>
      <dgm:spPr/>
      <dgm:t>
        <a:bodyPr/>
        <a:lstStyle/>
        <a:p>
          <a:endParaRPr lang="en-US"/>
        </a:p>
      </dgm:t>
    </dgm:pt>
    <dgm:pt modelId="{D1C84245-9417-4643-A3F5-BD780E7B2C67}" type="sibTrans" cxnId="{36EC7C4F-039D-48BB-9752-D8177575EA63}">
      <dgm:prSet/>
      <dgm:spPr/>
      <dgm:t>
        <a:bodyPr/>
        <a:lstStyle/>
        <a:p>
          <a:endParaRPr lang="en-US" dirty="0"/>
        </a:p>
      </dgm:t>
    </dgm:pt>
    <dgm:pt modelId="{4DA14954-2930-48B9-BE2A-74C247C66979}">
      <dgm:prSet custT="1"/>
      <dgm:spPr>
        <a:solidFill>
          <a:schemeClr val="bg2"/>
        </a:solidFill>
      </dgm:spPr>
      <dgm:t>
        <a:bodyPr/>
        <a:lstStyle/>
        <a:p>
          <a:r>
            <a:rPr lang="en-US" sz="1600" b="1" dirty="0" smtClean="0"/>
            <a:t>Total    FY18-FY19 needs </a:t>
          </a:r>
          <a:endParaRPr lang="en-US" sz="1600" b="1" dirty="0"/>
        </a:p>
      </dgm:t>
    </dgm:pt>
    <dgm:pt modelId="{51F92E39-837A-41CE-933D-2BD8FFB3CBFE}" type="parTrans" cxnId="{DB7B0FB8-7352-40DE-839B-377159B19944}">
      <dgm:prSet/>
      <dgm:spPr/>
      <dgm:t>
        <a:bodyPr/>
        <a:lstStyle/>
        <a:p>
          <a:endParaRPr lang="en-US"/>
        </a:p>
      </dgm:t>
    </dgm:pt>
    <dgm:pt modelId="{C60961DC-FCA3-4ECF-AEC5-ED803F7BCB63}" type="sibTrans" cxnId="{DB7B0FB8-7352-40DE-839B-377159B19944}">
      <dgm:prSet/>
      <dgm:spPr/>
      <dgm:t>
        <a:bodyPr/>
        <a:lstStyle/>
        <a:p>
          <a:endParaRPr lang="en-US"/>
        </a:p>
      </dgm:t>
    </dgm:pt>
    <dgm:pt modelId="{38DF2090-1E6C-4280-A5A3-1828A9AC87CA}" type="pres">
      <dgm:prSet presAssocID="{63D1EC0A-4C87-47CE-AF5F-3B90FF4A3E37}" presName="linearFlow" presStyleCnt="0">
        <dgm:presLayoutVars>
          <dgm:dir/>
          <dgm:resizeHandles val="exact"/>
        </dgm:presLayoutVars>
      </dgm:prSet>
      <dgm:spPr/>
    </dgm:pt>
    <dgm:pt modelId="{618897EF-AE55-44A6-9BCE-D385CF2A32FF}" type="pres">
      <dgm:prSet presAssocID="{FEBAE3E5-991E-4EFB-ADB9-2BC471BC5541}" presName="node" presStyleLbl="node1" presStyleIdx="0" presStyleCnt="4">
        <dgm:presLayoutVars>
          <dgm:bulletEnabled val="1"/>
        </dgm:presLayoutVars>
      </dgm:prSet>
      <dgm:spPr/>
      <dgm:t>
        <a:bodyPr/>
        <a:lstStyle/>
        <a:p>
          <a:endParaRPr lang="en-US"/>
        </a:p>
      </dgm:t>
    </dgm:pt>
    <dgm:pt modelId="{6323CF0A-7853-4E63-9814-5D5C1ECF858D}" type="pres">
      <dgm:prSet presAssocID="{612508DD-E704-4E0E-A9A4-9A9B9A54A74B}" presName="spacerL" presStyleCnt="0"/>
      <dgm:spPr/>
    </dgm:pt>
    <dgm:pt modelId="{A6783E02-BE14-4B48-81EC-FA7DBEC0F115}" type="pres">
      <dgm:prSet presAssocID="{612508DD-E704-4E0E-A9A4-9A9B9A54A74B}" presName="sibTrans" presStyleLbl="sibTrans2D1" presStyleIdx="0" presStyleCnt="3"/>
      <dgm:spPr/>
      <dgm:t>
        <a:bodyPr/>
        <a:lstStyle/>
        <a:p>
          <a:endParaRPr lang="en-US"/>
        </a:p>
      </dgm:t>
    </dgm:pt>
    <dgm:pt modelId="{E697D372-2DA6-41E3-9181-53942A3C21C4}" type="pres">
      <dgm:prSet presAssocID="{612508DD-E704-4E0E-A9A4-9A9B9A54A74B}" presName="spacerR" presStyleCnt="0"/>
      <dgm:spPr/>
    </dgm:pt>
    <dgm:pt modelId="{74913A78-5D3B-47FA-91B3-820F4F2B1E1C}" type="pres">
      <dgm:prSet presAssocID="{AE4EC5ED-0B9E-4469-A0CA-B85CB12531ED}" presName="node" presStyleLbl="node1" presStyleIdx="1" presStyleCnt="4">
        <dgm:presLayoutVars>
          <dgm:bulletEnabled val="1"/>
        </dgm:presLayoutVars>
      </dgm:prSet>
      <dgm:spPr/>
      <dgm:t>
        <a:bodyPr/>
        <a:lstStyle/>
        <a:p>
          <a:endParaRPr lang="en-US"/>
        </a:p>
      </dgm:t>
    </dgm:pt>
    <dgm:pt modelId="{8D776181-78F7-473A-BDEB-ED72C832E8F9}" type="pres">
      <dgm:prSet presAssocID="{A8F9D33D-6099-4C2F-8F64-0A1A65D432D0}" presName="spacerL" presStyleCnt="0"/>
      <dgm:spPr/>
    </dgm:pt>
    <dgm:pt modelId="{91D919DB-DC22-4315-AF40-850B2A177AD8}" type="pres">
      <dgm:prSet presAssocID="{A8F9D33D-6099-4C2F-8F64-0A1A65D432D0}" presName="sibTrans" presStyleLbl="sibTrans2D1" presStyleIdx="1" presStyleCnt="3"/>
      <dgm:spPr/>
      <dgm:t>
        <a:bodyPr/>
        <a:lstStyle/>
        <a:p>
          <a:endParaRPr lang="en-US"/>
        </a:p>
      </dgm:t>
    </dgm:pt>
    <dgm:pt modelId="{6273AAF5-9480-4FA2-BD4C-8B74FEC2D412}" type="pres">
      <dgm:prSet presAssocID="{A8F9D33D-6099-4C2F-8F64-0A1A65D432D0}" presName="spacerR" presStyleCnt="0"/>
      <dgm:spPr/>
    </dgm:pt>
    <dgm:pt modelId="{AE62B444-7B82-473F-B15A-038B93BBF5EC}" type="pres">
      <dgm:prSet presAssocID="{5905F450-A129-43CF-A0B4-E55F846CA290}" presName="node" presStyleLbl="node1" presStyleIdx="2" presStyleCnt="4">
        <dgm:presLayoutVars>
          <dgm:bulletEnabled val="1"/>
        </dgm:presLayoutVars>
      </dgm:prSet>
      <dgm:spPr/>
      <dgm:t>
        <a:bodyPr/>
        <a:lstStyle/>
        <a:p>
          <a:endParaRPr lang="en-US"/>
        </a:p>
      </dgm:t>
    </dgm:pt>
    <dgm:pt modelId="{FF2C9219-D05C-4805-8595-D211E80C366E}" type="pres">
      <dgm:prSet presAssocID="{D1C84245-9417-4643-A3F5-BD780E7B2C67}" presName="spacerL" presStyleCnt="0"/>
      <dgm:spPr/>
    </dgm:pt>
    <dgm:pt modelId="{51C58006-2039-4ED7-810A-CC1A502C87C3}" type="pres">
      <dgm:prSet presAssocID="{D1C84245-9417-4643-A3F5-BD780E7B2C67}" presName="sibTrans" presStyleLbl="sibTrans2D1" presStyleIdx="2" presStyleCnt="3"/>
      <dgm:spPr/>
      <dgm:t>
        <a:bodyPr/>
        <a:lstStyle/>
        <a:p>
          <a:endParaRPr lang="en-US"/>
        </a:p>
      </dgm:t>
    </dgm:pt>
    <dgm:pt modelId="{569538C9-CC8A-4506-9D3F-B580FEA572FE}" type="pres">
      <dgm:prSet presAssocID="{D1C84245-9417-4643-A3F5-BD780E7B2C67}" presName="spacerR" presStyleCnt="0"/>
      <dgm:spPr/>
    </dgm:pt>
    <dgm:pt modelId="{CDB15451-7EE9-4544-BDD4-0A9191A2C3A4}" type="pres">
      <dgm:prSet presAssocID="{4DA14954-2930-48B9-BE2A-74C247C66979}" presName="node" presStyleLbl="node1" presStyleIdx="3" presStyleCnt="4">
        <dgm:presLayoutVars>
          <dgm:bulletEnabled val="1"/>
        </dgm:presLayoutVars>
      </dgm:prSet>
      <dgm:spPr/>
      <dgm:t>
        <a:bodyPr/>
        <a:lstStyle/>
        <a:p>
          <a:endParaRPr lang="en-US"/>
        </a:p>
      </dgm:t>
    </dgm:pt>
  </dgm:ptLst>
  <dgm:cxnLst>
    <dgm:cxn modelId="{A77A0DBC-F1A6-45AD-9D5B-9D02D051F60C}" type="presOf" srcId="{AE4EC5ED-0B9E-4469-A0CA-B85CB12531ED}" destId="{74913A78-5D3B-47FA-91B3-820F4F2B1E1C}" srcOrd="0" destOrd="0" presId="urn:microsoft.com/office/officeart/2005/8/layout/equation1"/>
    <dgm:cxn modelId="{0A069941-76AF-4696-90EE-5A349335FBD0}" type="presOf" srcId="{612508DD-E704-4E0E-A9A4-9A9B9A54A74B}" destId="{A6783E02-BE14-4B48-81EC-FA7DBEC0F115}" srcOrd="0" destOrd="0" presId="urn:microsoft.com/office/officeart/2005/8/layout/equation1"/>
    <dgm:cxn modelId="{F473BA3F-B8B5-400E-A7B9-AF84B2F9FEA0}" type="presOf" srcId="{D1C84245-9417-4643-A3F5-BD780E7B2C67}" destId="{51C58006-2039-4ED7-810A-CC1A502C87C3}" srcOrd="0" destOrd="0" presId="urn:microsoft.com/office/officeart/2005/8/layout/equation1"/>
    <dgm:cxn modelId="{E23075B3-2FE6-4B2A-8AC6-3657EE5DFF03}" srcId="{63D1EC0A-4C87-47CE-AF5F-3B90FF4A3E37}" destId="{AE4EC5ED-0B9E-4469-A0CA-B85CB12531ED}" srcOrd="1" destOrd="0" parTransId="{2FE4B6D6-884C-4545-8A98-452F2D1E7332}" sibTransId="{A8F9D33D-6099-4C2F-8F64-0A1A65D432D0}"/>
    <dgm:cxn modelId="{DB7B0FB8-7352-40DE-839B-377159B19944}" srcId="{63D1EC0A-4C87-47CE-AF5F-3B90FF4A3E37}" destId="{4DA14954-2930-48B9-BE2A-74C247C66979}" srcOrd="3" destOrd="0" parTransId="{51F92E39-837A-41CE-933D-2BD8FFB3CBFE}" sibTransId="{C60961DC-FCA3-4ECF-AEC5-ED803F7BCB63}"/>
    <dgm:cxn modelId="{B7D5D819-AE6B-443E-99E4-4C7A7B6555F2}" type="presOf" srcId="{A8F9D33D-6099-4C2F-8F64-0A1A65D432D0}" destId="{91D919DB-DC22-4315-AF40-850B2A177AD8}" srcOrd="0" destOrd="0" presId="urn:microsoft.com/office/officeart/2005/8/layout/equation1"/>
    <dgm:cxn modelId="{65CE774C-BBD0-4FFB-B1EC-9A09018FC090}" type="presOf" srcId="{4DA14954-2930-48B9-BE2A-74C247C66979}" destId="{CDB15451-7EE9-4544-BDD4-0A9191A2C3A4}" srcOrd="0" destOrd="0" presId="urn:microsoft.com/office/officeart/2005/8/layout/equation1"/>
    <dgm:cxn modelId="{E76D35D4-4D67-409E-8919-32729CA57FA1}" srcId="{63D1EC0A-4C87-47CE-AF5F-3B90FF4A3E37}" destId="{FEBAE3E5-991E-4EFB-ADB9-2BC471BC5541}" srcOrd="0" destOrd="0" parTransId="{CD7B9D56-ABBE-4AC7-A6EA-743F6227EEB8}" sibTransId="{612508DD-E704-4E0E-A9A4-9A9B9A54A74B}"/>
    <dgm:cxn modelId="{B7E83AD5-2496-4134-831E-95ED956DE857}" type="presOf" srcId="{5905F450-A129-43CF-A0B4-E55F846CA290}" destId="{AE62B444-7B82-473F-B15A-038B93BBF5EC}" srcOrd="0" destOrd="0" presId="urn:microsoft.com/office/officeart/2005/8/layout/equation1"/>
    <dgm:cxn modelId="{690F5B5D-DE4E-44A2-882F-D51408E07D0B}" type="presOf" srcId="{63D1EC0A-4C87-47CE-AF5F-3B90FF4A3E37}" destId="{38DF2090-1E6C-4280-A5A3-1828A9AC87CA}" srcOrd="0" destOrd="0" presId="urn:microsoft.com/office/officeart/2005/8/layout/equation1"/>
    <dgm:cxn modelId="{69E72F5C-A057-4E60-83C8-E5A11C94238C}" type="presOf" srcId="{FEBAE3E5-991E-4EFB-ADB9-2BC471BC5541}" destId="{618897EF-AE55-44A6-9BCE-D385CF2A32FF}" srcOrd="0" destOrd="0" presId="urn:microsoft.com/office/officeart/2005/8/layout/equation1"/>
    <dgm:cxn modelId="{36EC7C4F-039D-48BB-9752-D8177575EA63}" srcId="{63D1EC0A-4C87-47CE-AF5F-3B90FF4A3E37}" destId="{5905F450-A129-43CF-A0B4-E55F846CA290}" srcOrd="2" destOrd="0" parTransId="{5B2584D6-BD8B-45AC-889D-4DCB3AA233A5}" sibTransId="{D1C84245-9417-4643-A3F5-BD780E7B2C67}"/>
    <dgm:cxn modelId="{993474E6-9F11-419F-AD71-CF27F79B0575}" type="presParOf" srcId="{38DF2090-1E6C-4280-A5A3-1828A9AC87CA}" destId="{618897EF-AE55-44A6-9BCE-D385CF2A32FF}" srcOrd="0" destOrd="0" presId="urn:microsoft.com/office/officeart/2005/8/layout/equation1"/>
    <dgm:cxn modelId="{2994D27D-BF66-4223-9B37-2ADABA27BA9A}" type="presParOf" srcId="{38DF2090-1E6C-4280-A5A3-1828A9AC87CA}" destId="{6323CF0A-7853-4E63-9814-5D5C1ECF858D}" srcOrd="1" destOrd="0" presId="urn:microsoft.com/office/officeart/2005/8/layout/equation1"/>
    <dgm:cxn modelId="{68AE8C1B-E5AF-4912-A976-DA6F5F05DBD8}" type="presParOf" srcId="{38DF2090-1E6C-4280-A5A3-1828A9AC87CA}" destId="{A6783E02-BE14-4B48-81EC-FA7DBEC0F115}" srcOrd="2" destOrd="0" presId="urn:microsoft.com/office/officeart/2005/8/layout/equation1"/>
    <dgm:cxn modelId="{B1DE4694-2173-49EE-BC1B-FD5F1C35570D}" type="presParOf" srcId="{38DF2090-1E6C-4280-A5A3-1828A9AC87CA}" destId="{E697D372-2DA6-41E3-9181-53942A3C21C4}" srcOrd="3" destOrd="0" presId="urn:microsoft.com/office/officeart/2005/8/layout/equation1"/>
    <dgm:cxn modelId="{49B4E83E-A725-4F56-BC83-07FD0A88D965}" type="presParOf" srcId="{38DF2090-1E6C-4280-A5A3-1828A9AC87CA}" destId="{74913A78-5D3B-47FA-91B3-820F4F2B1E1C}" srcOrd="4" destOrd="0" presId="urn:microsoft.com/office/officeart/2005/8/layout/equation1"/>
    <dgm:cxn modelId="{8A324DAC-3220-44DD-B772-94B20A2118ED}" type="presParOf" srcId="{38DF2090-1E6C-4280-A5A3-1828A9AC87CA}" destId="{8D776181-78F7-473A-BDEB-ED72C832E8F9}" srcOrd="5" destOrd="0" presId="urn:microsoft.com/office/officeart/2005/8/layout/equation1"/>
    <dgm:cxn modelId="{A2E012E1-C082-4AEA-BC84-531DC267DE89}" type="presParOf" srcId="{38DF2090-1E6C-4280-A5A3-1828A9AC87CA}" destId="{91D919DB-DC22-4315-AF40-850B2A177AD8}" srcOrd="6" destOrd="0" presId="urn:microsoft.com/office/officeart/2005/8/layout/equation1"/>
    <dgm:cxn modelId="{2D0D7FE1-1C85-4F7E-B502-A8D95E8899F7}" type="presParOf" srcId="{38DF2090-1E6C-4280-A5A3-1828A9AC87CA}" destId="{6273AAF5-9480-4FA2-BD4C-8B74FEC2D412}" srcOrd="7" destOrd="0" presId="urn:microsoft.com/office/officeart/2005/8/layout/equation1"/>
    <dgm:cxn modelId="{2A5C93FE-56DE-4F4A-ADA8-022899330BD8}" type="presParOf" srcId="{38DF2090-1E6C-4280-A5A3-1828A9AC87CA}" destId="{AE62B444-7B82-473F-B15A-038B93BBF5EC}" srcOrd="8" destOrd="0" presId="urn:microsoft.com/office/officeart/2005/8/layout/equation1"/>
    <dgm:cxn modelId="{E6A188D9-C050-4561-A7F2-30D37659EC08}" type="presParOf" srcId="{38DF2090-1E6C-4280-A5A3-1828A9AC87CA}" destId="{FF2C9219-D05C-4805-8595-D211E80C366E}" srcOrd="9" destOrd="0" presId="urn:microsoft.com/office/officeart/2005/8/layout/equation1"/>
    <dgm:cxn modelId="{AA13449C-A7CF-4758-9034-82B8C17F9BFE}" type="presParOf" srcId="{38DF2090-1E6C-4280-A5A3-1828A9AC87CA}" destId="{51C58006-2039-4ED7-810A-CC1A502C87C3}" srcOrd="10" destOrd="0" presId="urn:microsoft.com/office/officeart/2005/8/layout/equation1"/>
    <dgm:cxn modelId="{77FFFC93-FCCA-45DE-99B9-846F9F98838B}" type="presParOf" srcId="{38DF2090-1E6C-4280-A5A3-1828A9AC87CA}" destId="{569538C9-CC8A-4506-9D3F-B580FEA572FE}" srcOrd="11" destOrd="0" presId="urn:microsoft.com/office/officeart/2005/8/layout/equation1"/>
    <dgm:cxn modelId="{1D3892A4-4238-4667-B7D0-0E9F0E3D198F}" type="presParOf" srcId="{38DF2090-1E6C-4280-A5A3-1828A9AC87CA}" destId="{CDB15451-7EE9-4544-BDD4-0A9191A2C3A4}" srcOrd="12" destOrd="0" presId="urn:microsoft.com/office/officeart/2005/8/layout/equati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equation1">
  <dgm:title val=""/>
  <dgm:desc val=""/>
  <dgm:catLst>
    <dgm:cat type="relationship" pri="17000"/>
    <dgm:cat type="process"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choose name="Name0">
      <dgm:if name="Name1" func="var" arg="dir" op="equ" val="norm">
        <dgm:alg type="lin">
          <dgm:param type="fallback" val="2D"/>
        </dgm:alg>
      </dgm:if>
      <dgm:else name="Name2">
        <dgm:alg type="lin">
          <dgm:param type="linDir" val="fromR"/>
          <dgm:param type="fallback" val="2D"/>
        </dgm:alg>
      </dgm:else>
    </dgm:choose>
    <dgm:shape xmlns:r="http://schemas.openxmlformats.org/officeDocument/2006/relationships" r:blip="">
      <dgm:adjLst/>
    </dgm:shape>
    <dgm:presOf/>
    <dgm:constrLst>
      <dgm:constr type="w" for="ch" ptType="node" refType="w"/>
      <dgm:constr type="w" for="ch" ptType="sibTrans" refType="w" refFor="ch" refPtType="node" fact="0.58"/>
      <dgm:constr type="primFontSz" for="ch" ptType="node" op="equ" val="65"/>
      <dgm:constr type="primFontSz" for="ch" ptType="sibTrans" op="equ" val="55"/>
      <dgm:constr type="primFontSz" for="ch" ptType="sibTrans" refType="primFontSz" refFor="ch" refPtType="node" op="lte" fact="0.8"/>
      <dgm:constr type="w" for="ch" forName="spacerL" refType="w" refFor="ch" refPtType="sibTrans" fact="0.14"/>
      <dgm:constr type="w" for="ch" forName="spacerR" refType="w" refFor="ch" refPtType="sibTrans" fact="0.14"/>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sibTransForEach" axis="followSib" ptType="sibTrans" cnt="1">
        <dgm:layoutNode name="spacerL">
          <dgm:alg type="sp"/>
          <dgm:shape xmlns:r="http://schemas.openxmlformats.org/officeDocument/2006/relationships" r:blip="">
            <dgm:adjLst/>
          </dgm:shape>
          <dgm:presOf/>
          <dgm:constrLst/>
          <dgm:ruleLst/>
        </dgm:layoutNode>
        <dgm:layoutNode name="sibTrans">
          <dgm:alg type="tx"/>
          <dgm:choose name="Name3">
            <dgm:if name="Name4" axis="followSib" ptType="sibTrans" func="cnt" op="equ" val="0">
              <dgm:shape xmlns:r="http://schemas.openxmlformats.org/officeDocument/2006/relationships" type="mathEqual" r:blip="">
                <dgm:adjLst/>
              </dgm:shape>
            </dgm:if>
            <dgm:else name="Name5">
              <dgm:shape xmlns:r="http://schemas.openxmlformats.org/officeDocument/2006/relationships" type="mathPlus" r:blip="">
                <dgm:adjLst/>
              </dgm:shape>
            </dgm:else>
          </dgm:choose>
          <dgm:presOf axis="self"/>
          <dgm:constrLst>
            <dgm:constr type="h" refType="w"/>
            <dgm:constr type="lMarg"/>
            <dgm:constr type="rMarg"/>
            <dgm:constr type="tMarg"/>
            <dgm:constr type="bMarg"/>
          </dgm:constrLst>
          <dgm:ruleLst>
            <dgm:rule type="primFontSz" val="5" fact="NaN" max="NaN"/>
          </dgm:ruleLst>
        </dgm:layoutNode>
        <dgm:layoutNode name="spacerR">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1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3.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5.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9F90A261-CE15-4C11-A3C0-EF920AA63440}" type="datetimeFigureOut">
              <a:rPr lang="en-US" smtClean="0"/>
              <a:t>2/13/2017</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C0958888-ECD5-44D7-B965-51CC0D58F59E}" type="slidenum">
              <a:rPr lang="en-US" smtClean="0"/>
              <a:t>‹#›</a:t>
            </a:fld>
            <a:endParaRPr lang="en-US"/>
          </a:p>
        </p:txBody>
      </p:sp>
    </p:spTree>
    <p:extLst>
      <p:ext uri="{BB962C8B-B14F-4D97-AF65-F5344CB8AC3E}">
        <p14:creationId xmlns:p14="http://schemas.microsoft.com/office/powerpoint/2010/main" val="291165182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FC1D62AD-5EEF-456E-8BB3-15DEC0E4DBD2}" type="datetimeFigureOut">
              <a:rPr lang="en-US" smtClean="0"/>
              <a:t>2/13/2017</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F48CD4F1-112E-461F-884E-88DE10A88AB1}" type="slidenum">
              <a:rPr lang="en-US" smtClean="0"/>
              <a:t>‹#›</a:t>
            </a:fld>
            <a:endParaRPr lang="en-US"/>
          </a:p>
        </p:txBody>
      </p:sp>
    </p:spTree>
    <p:extLst>
      <p:ext uri="{BB962C8B-B14F-4D97-AF65-F5344CB8AC3E}">
        <p14:creationId xmlns:p14="http://schemas.microsoft.com/office/powerpoint/2010/main" val="21062419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32544" y="4624265"/>
            <a:ext cx="5860348" cy="4748314"/>
          </a:xfrm>
        </p:spPr>
        <p:txBody>
          <a:bodyPr/>
          <a:lstStyle/>
          <a:p>
            <a:endParaRPr lang="en-US" dirty="0"/>
          </a:p>
        </p:txBody>
      </p:sp>
    </p:spTree>
    <p:extLst>
      <p:ext uri="{BB962C8B-B14F-4D97-AF65-F5344CB8AC3E}">
        <p14:creationId xmlns:p14="http://schemas.microsoft.com/office/powerpoint/2010/main" val="22984795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2"/>
          <p:cNvSpPr>
            <a:spLocks noGrp="1" noRot="1" noChangeAspect="1" noChangeArrowheads="1" noTextEdit="1"/>
          </p:cNvSpPr>
          <p:nvPr>
            <p:ph type="sldImg"/>
          </p:nvPr>
        </p:nvSpPr>
        <p:spPr>
          <a:ln cap="flat"/>
        </p:spPr>
      </p:sp>
      <p:sp>
        <p:nvSpPr>
          <p:cNvPr id="184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8714" tIns="49360" rIns="98714" bIns="49360"/>
          <a:lstStyle/>
          <a:p>
            <a:r>
              <a:rPr lang="en-US" altLang="en-US" dirty="0" smtClean="0"/>
              <a:t>You see </a:t>
            </a:r>
            <a:r>
              <a:rPr lang="en-US" altLang="en-US" baseline="0" dirty="0" smtClean="0"/>
              <a:t>different t</a:t>
            </a:r>
            <a:r>
              <a:rPr lang="en-US" altLang="en-US" dirty="0" smtClean="0"/>
              <a:t>rends, when separately examining college and university credit and non-credit enrollment. </a:t>
            </a:r>
          </a:p>
          <a:p>
            <a:endParaRPr lang="en-US" altLang="en-US" baseline="0" dirty="0" smtClean="0"/>
          </a:p>
          <a:p>
            <a:r>
              <a:rPr lang="en-US" altLang="en-US" baseline="0" dirty="0" smtClean="0"/>
              <a:t>As is apparent here, the enrollment in both credit and non</a:t>
            </a:r>
            <a:r>
              <a:rPr lang="en-US" altLang="en-US" dirty="0" smtClean="0"/>
              <a:t> </a:t>
            </a:r>
            <a:r>
              <a:rPr lang="en-US" altLang="en-US" baseline="0" dirty="0" smtClean="0"/>
              <a:t>credit instruction was much more volatile at the colleges then the universities which makes sense, since college students are more likely older and in – or – out – of the workforce.  </a:t>
            </a:r>
          </a:p>
          <a:p>
            <a:endParaRPr lang="en-US" altLang="en-US" baseline="0" dirty="0" smtClean="0"/>
          </a:p>
          <a:p>
            <a:r>
              <a:rPr lang="en-US" altLang="en-US" baseline="0" dirty="0" smtClean="0"/>
              <a:t>All of our colleges and universities have student recruitment and retention programs underway. Curriculum is being added and revised, scheduling modified, student success activities pursued and business and industry partnerships developed as we continue to strive to serve our communities all across the state. </a:t>
            </a:r>
            <a:endParaRPr lang="en-US" altLang="en-US" dirty="0"/>
          </a:p>
        </p:txBody>
      </p:sp>
    </p:spTree>
    <p:extLst>
      <p:ext uri="{BB962C8B-B14F-4D97-AF65-F5344CB8AC3E}">
        <p14:creationId xmlns:p14="http://schemas.microsoft.com/office/powerpoint/2010/main" val="35528519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 few</a:t>
            </a:r>
            <a:r>
              <a:rPr lang="en-US" baseline="0" dirty="0" smtClean="0"/>
              <a:t> words about our financial performance and financial outlook </a:t>
            </a:r>
            <a:endParaRPr lang="en-US" dirty="0"/>
          </a:p>
        </p:txBody>
      </p:sp>
      <p:sp>
        <p:nvSpPr>
          <p:cNvPr id="4" name="Slide Number Placeholder 3"/>
          <p:cNvSpPr>
            <a:spLocks noGrp="1"/>
          </p:cNvSpPr>
          <p:nvPr>
            <p:ph type="sldNum" sz="quarter" idx="10"/>
          </p:nvPr>
        </p:nvSpPr>
        <p:spPr/>
        <p:txBody>
          <a:bodyPr/>
          <a:lstStyle/>
          <a:p>
            <a:fld id="{391E8BF7-9BF5-4C4D-8479-5C98D790D1AC}" type="slidenum">
              <a:rPr lang="en-US" smtClean="0"/>
              <a:t>11</a:t>
            </a:fld>
            <a:endParaRPr lang="en-US"/>
          </a:p>
        </p:txBody>
      </p:sp>
    </p:spTree>
    <p:extLst>
      <p:ext uri="{BB962C8B-B14F-4D97-AF65-F5344CB8AC3E}">
        <p14:creationId xmlns:p14="http://schemas.microsoft.com/office/powerpoint/2010/main" val="41816232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533400" y="4382832"/>
            <a:ext cx="6096000" cy="4151568"/>
          </a:xfrm>
        </p:spPr>
        <p:txBody>
          <a:bodyPr/>
          <a:lstStyle/>
          <a:p>
            <a:endParaRPr lang="en-US" sz="1600" dirty="0"/>
          </a:p>
          <a:p>
            <a:r>
              <a:rPr lang="en-US" dirty="0"/>
              <a:t>I haven’t said much about the financial pressure our colleges and universities are under. I am saving that for our operating budget presentation. But I did want to </a:t>
            </a:r>
            <a:r>
              <a:rPr lang="en-US" dirty="0" smtClean="0"/>
              <a:t>share with you a </a:t>
            </a:r>
            <a:r>
              <a:rPr lang="en-US" dirty="0"/>
              <a:t>slide that illustrates what has happened over the past 20 years. </a:t>
            </a:r>
          </a:p>
          <a:p>
            <a:endParaRPr lang="en-US" dirty="0"/>
          </a:p>
          <a:p>
            <a:r>
              <a:rPr lang="en-US" dirty="0"/>
              <a:t>This is </a:t>
            </a:r>
            <a:r>
              <a:rPr lang="en-US" u="sng" dirty="0"/>
              <a:t>not a Minnesota State Colleges and Universities slide, it’s a State of Minnesota slide</a:t>
            </a:r>
            <a:r>
              <a:rPr lang="en-US" dirty="0"/>
              <a:t>.</a:t>
            </a:r>
          </a:p>
          <a:p>
            <a:endParaRPr lang="en-US" dirty="0"/>
          </a:p>
          <a:p>
            <a:r>
              <a:rPr lang="en-US" dirty="0"/>
              <a:t>This slide illustrates that Minnesota’s investment in public higher education lags the national average—though this was not always been the case. </a:t>
            </a:r>
          </a:p>
          <a:p>
            <a:endParaRPr lang="en-US" dirty="0"/>
          </a:p>
          <a:p>
            <a:r>
              <a:rPr lang="en-US" dirty="0"/>
              <a:t>In 1995, Minnesota’s p</a:t>
            </a:r>
            <a:r>
              <a:rPr lang="en-US" u="sng" dirty="0"/>
              <a:t>er FYE funding for public higher education was 5% higher than then national average.  </a:t>
            </a:r>
          </a:p>
          <a:p>
            <a:endParaRPr lang="en-US" u="sng" dirty="0"/>
          </a:p>
          <a:p>
            <a:r>
              <a:rPr lang="en-US" u="sng" dirty="0"/>
              <a:t>10 years later in 2005, Minnesota’s spending per FYE on an inflation-adjusted basis lagged the national average by 9%</a:t>
            </a:r>
          </a:p>
          <a:p>
            <a:r>
              <a:rPr lang="en-US" dirty="0"/>
              <a:t>and by </a:t>
            </a:r>
            <a:r>
              <a:rPr lang="en-US" u="sng" dirty="0"/>
              <a:t>2015, the most recent year data are available, Minnesota lags the national average by 14%. </a:t>
            </a:r>
          </a:p>
          <a:p>
            <a:endParaRPr lang="en-US" dirty="0"/>
          </a:p>
          <a:p>
            <a:r>
              <a:rPr lang="en-US" u="sng" dirty="0"/>
              <a:t>Between 1995 and 2015, Minnesota’s investment in higher education declined  at twice the national average, a decline of 29% vs 14%.</a:t>
            </a:r>
          </a:p>
          <a:p>
            <a:endParaRPr lang="en-US" u="sng" dirty="0" smtClean="0"/>
          </a:p>
          <a:p>
            <a:r>
              <a:rPr lang="en-US" u="sng" dirty="0" smtClean="0"/>
              <a:t>Over </a:t>
            </a:r>
          </a:p>
          <a:p>
            <a:endParaRPr lang="en-US" u="sng" dirty="0" smtClean="0"/>
          </a:p>
          <a:p>
            <a:r>
              <a:rPr lang="en-US" u="sng" dirty="0" smtClean="0"/>
              <a:t>As of 2014: </a:t>
            </a:r>
          </a:p>
          <a:p>
            <a:r>
              <a:rPr lang="en-US" dirty="0" smtClean="0"/>
              <a:t>Minnesota spends </a:t>
            </a:r>
            <a:r>
              <a:rPr lang="en-US" b="1" i="1" dirty="0" smtClean="0"/>
              <a:t>25% less than </a:t>
            </a:r>
            <a:r>
              <a:rPr lang="en-US" dirty="0" smtClean="0"/>
              <a:t>the national average on its thirty community and technical colleges</a:t>
            </a:r>
          </a:p>
          <a:p>
            <a:r>
              <a:rPr lang="en-US" dirty="0" smtClean="0"/>
              <a:t>Minnesota spends </a:t>
            </a:r>
            <a:r>
              <a:rPr lang="en-US" b="1" i="1" dirty="0" smtClean="0"/>
              <a:t>24% less than</a:t>
            </a:r>
            <a:r>
              <a:rPr lang="en-US" dirty="0" smtClean="0"/>
              <a:t> the national average on its seven state universities</a:t>
            </a:r>
          </a:p>
          <a:p>
            <a:endParaRPr lang="en-US" dirty="0" smtClean="0"/>
          </a:p>
          <a:p>
            <a:r>
              <a:rPr lang="en-US" dirty="0" smtClean="0"/>
              <a:t>If we were funded at the national average for state universities in FY2014 we would have received an additional $71 million based on FY14 FYE enrollment  [$5,336 - $4048 = $1,288 x 54,983 FYE = $70,818,104</a:t>
            </a:r>
          </a:p>
          <a:p>
            <a:endParaRPr lang="en-US" dirty="0" smtClean="0"/>
          </a:p>
          <a:p>
            <a:r>
              <a:rPr lang="en-US" dirty="0" smtClean="0"/>
              <a:t>If we were funded at the national average for state colleges we would have received an additional $113 million based on FY14 FYE enrollment [$5141 - $3876 = $1,265 x 89,541 FYE = $113,269,365]</a:t>
            </a:r>
          </a:p>
          <a:p>
            <a:endParaRPr lang="en-US" dirty="0" smtClean="0"/>
          </a:p>
          <a:p>
            <a:r>
              <a:rPr lang="en-US" dirty="0" smtClean="0"/>
              <a:t>Based on 2014 data, if our colleges and universities had been funded at the national average, our state support would have been $184M higher. </a:t>
            </a:r>
          </a:p>
          <a:p>
            <a:endParaRPr lang="en-US" sz="1100" dirty="0"/>
          </a:p>
          <a:p>
            <a:r>
              <a:rPr lang="en-US" sz="1400" dirty="0"/>
              <a:t>===========</a:t>
            </a:r>
          </a:p>
          <a:p>
            <a:r>
              <a:rPr lang="en-US" sz="1400" dirty="0"/>
              <a:t>Notes:</a:t>
            </a:r>
          </a:p>
          <a:p>
            <a:endParaRPr lang="en-US" sz="1400" dirty="0"/>
          </a:p>
          <a:p>
            <a:r>
              <a:rPr lang="en-US" sz="1400" dirty="0"/>
              <a:t>[Data source:  State Higher Education Executive Officers (SHEEO) FY2015 data. </a:t>
            </a:r>
            <a:r>
              <a:rPr lang="en-US" sz="1400" b="1" dirty="0">
                <a:latin typeface="Calibri" panose="020F0502020204030204" pitchFamily="34" charset="0"/>
              </a:rPr>
              <a:t>:  </a:t>
            </a:r>
            <a:r>
              <a:rPr lang="en-US" sz="1400" dirty="0">
                <a:latin typeface="Calibri" panose="020F0502020204030204" pitchFamily="34" charset="0"/>
              </a:rPr>
              <a:t>Data adjusted for inflation using the Higher Education Cost Adjustment (HECA). Full-time equivalent (FTE) enrollment equates student credit hours to full-time, academic  year students, but excludes medical students. Educational appropriations are a measure of state and local support available for public higher education operating expenses including ARRA funds, and exclude appropriations for independent institutions, financial aid for students attending independent institutions, research, hospitals, and medical education. Net tuition revenue is calculated by taking the gross amount of tuition and fees, less state and institutional financial aid, tuition waivers or discounts, and medical student tuition and fees. Net tuition revenue used for capital debt service is included in the net tuition revenue figures above.]</a:t>
            </a:r>
            <a:endParaRPr lang="en-US" sz="1400" dirty="0"/>
          </a:p>
          <a:p>
            <a:endParaRPr lang="en-US" sz="1000" dirty="0">
              <a:latin typeface="Calibri" panose="020F0502020204030204" pitchFamily="34" charset="0"/>
            </a:endParaRPr>
          </a:p>
          <a:p>
            <a:endParaRPr lang="en-US" sz="1000" dirty="0">
              <a:latin typeface="Calibri" panose="020F0502020204030204" pitchFamily="34" charset="0"/>
            </a:endParaRPr>
          </a:p>
        </p:txBody>
      </p:sp>
      <p:sp>
        <p:nvSpPr>
          <p:cNvPr id="4" name="Slide Number Placeholder 3"/>
          <p:cNvSpPr>
            <a:spLocks noGrp="1"/>
          </p:cNvSpPr>
          <p:nvPr>
            <p:ph type="sldNum" sz="quarter" idx="10"/>
          </p:nvPr>
        </p:nvSpPr>
        <p:spPr/>
        <p:txBody>
          <a:bodyPr/>
          <a:lstStyle/>
          <a:p>
            <a:fld id="{489BD051-655C-4484-8775-02B60B7E4814}" type="slidenum">
              <a:rPr lang="en-US" smtClean="0">
                <a:solidFill>
                  <a:prstClr val="black"/>
                </a:solidFill>
              </a:rPr>
              <a:pPr/>
              <a:t>12</a:t>
            </a:fld>
            <a:endParaRPr lang="en-US" dirty="0">
              <a:solidFill>
                <a:prstClr val="black"/>
              </a:solidFill>
            </a:endParaRPr>
          </a:p>
        </p:txBody>
      </p:sp>
    </p:spTree>
    <p:extLst>
      <p:ext uri="{BB962C8B-B14F-4D97-AF65-F5344CB8AC3E}">
        <p14:creationId xmlns:p14="http://schemas.microsoft.com/office/powerpoint/2010/main" val="272519217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389467" y="4548458"/>
            <a:ext cx="6309360" cy="4387724"/>
          </a:xfrm>
        </p:spPr>
        <p:txBody>
          <a:bodyPr/>
          <a:lstStyle/>
          <a:p>
            <a:r>
              <a:rPr lang="en-US" sz="1400" dirty="0" smtClean="0"/>
              <a:t>LAURA</a:t>
            </a:r>
          </a:p>
          <a:p>
            <a:endParaRPr lang="en-US" sz="1400" dirty="0" smtClean="0"/>
          </a:p>
          <a:p>
            <a:r>
              <a:rPr lang="en-US" sz="1400" dirty="0" smtClean="0"/>
              <a:t>Our Board,</a:t>
            </a:r>
            <a:r>
              <a:rPr lang="en-US" sz="1400" baseline="0" dirty="0" smtClean="0"/>
              <a:t> chancellor Rosenstone and all of our presidents are committed to the financial health of our colleges and universities. The board’s position, like yours and like the governor’s, is that expenses and revenues have to balance. The board will approve budgets this spring when your work is done and they are committed to the approval of structurally balanced budgets for all of our colleges and universities – </a:t>
            </a:r>
          </a:p>
          <a:p>
            <a:endParaRPr lang="en-US" sz="1400" baseline="0" dirty="0" smtClean="0"/>
          </a:p>
          <a:p>
            <a:r>
              <a:rPr lang="en-US" sz="1400" baseline="0" dirty="0" smtClean="0"/>
              <a:t>As you can see on the screen – that has been hard to do these past years as compensation cost increases have outpaced our revenue increases .</a:t>
            </a:r>
          </a:p>
          <a:p>
            <a:pPr marL="0" lvl="1">
              <a:spcBef>
                <a:spcPts val="1019"/>
              </a:spcBef>
            </a:pPr>
            <a:r>
              <a:rPr lang="en-US" sz="1400" dirty="0" smtClean="0"/>
              <a:t>The </a:t>
            </a:r>
            <a:r>
              <a:rPr lang="en-US" sz="1400" dirty="0"/>
              <a:t>center of our request addressed these pressures with $143M in base support. </a:t>
            </a:r>
            <a:endParaRPr lang="en-US" sz="1400" dirty="0" smtClean="0"/>
          </a:p>
          <a:p>
            <a:pPr marL="0" lvl="1">
              <a:spcBef>
                <a:spcPts val="1019"/>
              </a:spcBef>
            </a:pPr>
            <a:r>
              <a:rPr lang="en-US" sz="1400" dirty="0" smtClean="0"/>
              <a:t>All of these funds would go to the campuses – nothing would stay in the system office.</a:t>
            </a:r>
            <a:endParaRPr lang="en-US" sz="1400" dirty="0"/>
          </a:p>
          <a:p>
            <a:pPr marL="0" lvl="1">
              <a:spcBef>
                <a:spcPts val="1019"/>
              </a:spcBef>
            </a:pPr>
            <a:r>
              <a:rPr lang="en-US" sz="1400" dirty="0" smtClean="0"/>
              <a:t>The </a:t>
            </a:r>
            <a:r>
              <a:rPr lang="en-US" sz="1400" dirty="0"/>
              <a:t>request would provide sufficient revenues to pay for a presumed 3% increase in total compensation costs and </a:t>
            </a:r>
            <a:r>
              <a:rPr lang="en-US" sz="1400" dirty="0" smtClean="0"/>
              <a:t>an </a:t>
            </a:r>
            <a:r>
              <a:rPr lang="en-US" sz="1400" dirty="0"/>
              <a:t>3% increase in operating inflation – </a:t>
            </a:r>
            <a:r>
              <a:rPr lang="en-US" sz="1400" dirty="0" smtClean="0"/>
              <a:t>things </a:t>
            </a:r>
            <a:r>
              <a:rPr lang="en-US" sz="1400" dirty="0"/>
              <a:t>like fuel, equipment, etc. </a:t>
            </a:r>
            <a:r>
              <a:rPr lang="en-US" sz="1400" dirty="0" smtClean="0"/>
              <a:t> The request is structured as  and additional $48 in FY18 and $95M in FY19. the structure</a:t>
            </a:r>
            <a:r>
              <a:rPr lang="en-US" sz="1400" baseline="0" dirty="0" smtClean="0"/>
              <a:t> is very important to us since it matches the way that our expenses increase. </a:t>
            </a:r>
            <a:endParaRPr lang="en-US" sz="1400" dirty="0" smtClean="0"/>
          </a:p>
          <a:p>
            <a:pPr marL="0" lvl="1">
              <a:spcBef>
                <a:spcPts val="1019"/>
              </a:spcBef>
            </a:pPr>
            <a:endParaRPr lang="en-US" sz="1400" dirty="0" smtClean="0"/>
          </a:p>
          <a:p>
            <a:pPr marL="0" lvl="1">
              <a:spcBef>
                <a:spcPts val="1019"/>
              </a:spcBef>
            </a:pPr>
            <a:endParaRPr lang="en-US" sz="1400" dirty="0"/>
          </a:p>
          <a:p>
            <a:pPr marL="0" lvl="1">
              <a:spcBef>
                <a:spcPts val="1019"/>
              </a:spcBef>
            </a:pPr>
            <a:endParaRPr lang="en-US" sz="1400" dirty="0"/>
          </a:p>
          <a:p>
            <a:pPr marL="0" lvl="1">
              <a:spcBef>
                <a:spcPts val="1019"/>
              </a:spcBef>
            </a:pPr>
            <a:r>
              <a:rPr lang="en-US" sz="1400" dirty="0"/>
              <a:t>-----</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87885E7A-CE16-421C-9CAA-0D5F8ACBED38}" type="slidenum">
              <a:rPr lang="en-US" smtClean="0"/>
              <a:t>13</a:t>
            </a:fld>
            <a:endParaRPr lang="en-US" dirty="0"/>
          </a:p>
        </p:txBody>
      </p:sp>
    </p:spTree>
    <p:extLst>
      <p:ext uri="{BB962C8B-B14F-4D97-AF65-F5344CB8AC3E}">
        <p14:creationId xmlns:p14="http://schemas.microsoft.com/office/powerpoint/2010/main" val="138068180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dirty="0"/>
          </a:p>
          <a:p>
            <a:pPr lvl="0"/>
            <a:r>
              <a:rPr lang="en-US" dirty="0" smtClean="0"/>
              <a:t>We are in the bottom 10% of systems nationwide when looking at spending levels, across all categories. </a:t>
            </a:r>
          </a:p>
          <a:p>
            <a:pPr lvl="0"/>
            <a:endParaRPr lang="en-US" dirty="0"/>
          </a:p>
          <a:p>
            <a:pPr lvl="0"/>
            <a:r>
              <a:rPr lang="en-US" dirty="0" smtClean="0"/>
              <a:t>Whether faculty ratios, admin spending, facilities maintenance or executive offices. </a:t>
            </a:r>
          </a:p>
          <a:p>
            <a:pPr lvl="0"/>
            <a:endParaRPr lang="en-US" dirty="0"/>
          </a:p>
          <a:p>
            <a:pPr lvl="0"/>
            <a:r>
              <a:rPr lang="en-US" dirty="0" smtClean="0"/>
              <a:t>There are certainly still things for us to do to improve our efficiency and effectiveness, but the returns are modest in comparison to our challenge. </a:t>
            </a:r>
          </a:p>
          <a:p>
            <a:pPr lvl="0"/>
            <a:endParaRPr lang="en-US" dirty="0" smtClean="0"/>
          </a:p>
          <a:p>
            <a:pPr lvl="0"/>
            <a:r>
              <a:rPr lang="en-US" dirty="0" smtClean="0"/>
              <a:t>Notes:</a:t>
            </a:r>
            <a:endParaRPr lang="en-US" dirty="0"/>
          </a:p>
          <a:p>
            <a:pPr lvl="0"/>
            <a:r>
              <a:rPr lang="en-US" dirty="0" smtClean="0"/>
              <a:t>======</a:t>
            </a:r>
            <a:endParaRPr lang="en-US" dirty="0"/>
          </a:p>
          <a:p>
            <a:pPr lvl="0"/>
            <a:endParaRPr lang="en-US" dirty="0" smtClean="0"/>
          </a:p>
          <a:p>
            <a:pPr lvl="0"/>
            <a:r>
              <a:rPr lang="en-US" dirty="0" smtClean="0"/>
              <a:t>Institutional </a:t>
            </a:r>
            <a:r>
              <a:rPr lang="en-US" dirty="0"/>
              <a:t>support expenses across all campuses have fallen from 12.4% of total expenses in FY2011 to 11.8% in FY2015</a:t>
            </a:r>
            <a:r>
              <a:rPr lang="en-US" dirty="0" smtClean="0"/>
              <a:t>.</a:t>
            </a:r>
          </a:p>
          <a:p>
            <a:pPr lvl="0"/>
            <a:endParaRPr lang="en-US" dirty="0"/>
          </a:p>
          <a:p>
            <a:endParaRPr lang="en-US" dirty="0"/>
          </a:p>
        </p:txBody>
      </p:sp>
      <p:sp>
        <p:nvSpPr>
          <p:cNvPr id="4" name="Slide Number Placeholder 3"/>
          <p:cNvSpPr>
            <a:spLocks noGrp="1"/>
          </p:cNvSpPr>
          <p:nvPr>
            <p:ph type="sldNum" sz="quarter" idx="10"/>
          </p:nvPr>
        </p:nvSpPr>
        <p:spPr/>
        <p:txBody>
          <a:bodyPr/>
          <a:lstStyle/>
          <a:p>
            <a:fld id="{87885E7A-CE16-421C-9CAA-0D5F8ACBED38}" type="slidenum">
              <a:rPr lang="en-US" smtClean="0">
                <a:solidFill>
                  <a:prstClr val="black"/>
                </a:solidFill>
              </a:rPr>
              <a:pPr/>
              <a:t>14</a:t>
            </a:fld>
            <a:endParaRPr lang="en-US" dirty="0">
              <a:solidFill>
                <a:prstClr val="black"/>
              </a:solidFill>
            </a:endParaRPr>
          </a:p>
        </p:txBody>
      </p:sp>
    </p:spTree>
    <p:extLst>
      <p:ext uri="{BB962C8B-B14F-4D97-AF65-F5344CB8AC3E}">
        <p14:creationId xmlns:p14="http://schemas.microsoft.com/office/powerpoint/2010/main" val="13560371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533400" y="4495800"/>
            <a:ext cx="6096000" cy="4191000"/>
          </a:xfrm>
        </p:spPr>
        <p:txBody>
          <a:bodyPr/>
          <a:lstStyle/>
          <a:p>
            <a:endParaRPr lang="en-US" dirty="0" smtClean="0"/>
          </a:p>
          <a:p>
            <a:r>
              <a:rPr lang="en-US" dirty="0"/>
              <a:t>The system’s total budget in FY2017 is $1.9B – with $1.56B in the general fund. The general fund is where we carry all our core instruction, administration and student support and physical plant activities. </a:t>
            </a:r>
          </a:p>
          <a:p>
            <a:endParaRPr lang="en-US" dirty="0"/>
          </a:p>
          <a:p>
            <a:r>
              <a:rPr lang="en-US" dirty="0"/>
              <a:t>The other funds shown on this slide include student activities, health services, federal and state grants bookstores, parking ramps, residence halls and student unions and wellness centers.</a:t>
            </a:r>
          </a:p>
          <a:p>
            <a:endParaRPr lang="en-US" dirty="0"/>
          </a:p>
          <a:p>
            <a:r>
              <a:rPr lang="en-US" dirty="0"/>
              <a:t>The system’s operating budget was essentially flat from 2016 to 2017, increasing  .3%.   State support did not increase from 2016 to 2017 and tuition revenue declined with an enrollment dip, rate freezes at the universities and the 1% reduction at the colleges. </a:t>
            </a:r>
          </a:p>
          <a:p>
            <a:endParaRPr lang="en-US" dirty="0"/>
          </a:p>
          <a:p>
            <a:r>
              <a:rPr lang="en-US" dirty="0"/>
              <a:t>Since 2007, in inflation adjusted terms, the system total expenses have changed ½ of 1% on average per year. </a:t>
            </a:r>
          </a:p>
          <a:p>
            <a:r>
              <a:rPr lang="en-US" dirty="0"/>
              <a:t> </a:t>
            </a:r>
            <a:endParaRPr lang="en-US" sz="1600" dirty="0"/>
          </a:p>
          <a:p>
            <a:r>
              <a:rPr lang="en-US" dirty="0"/>
              <a:t>Since 2011, expenses have declined an average of 1% per year (constant $) </a:t>
            </a:r>
          </a:p>
          <a:p>
            <a:r>
              <a:rPr lang="en-US" dirty="0"/>
              <a:t> </a:t>
            </a:r>
          </a:p>
          <a:p>
            <a:r>
              <a:rPr lang="en-US" dirty="0"/>
              <a:t>In 2011, total expenses were $1.849 billion. In 2016 total expenses were $1.874 billion. A difference of less than ½ of 1 %. (unadjusted)  </a:t>
            </a:r>
          </a:p>
          <a:p>
            <a:endParaRPr lang="en-US" dirty="0" smtClean="0"/>
          </a:p>
          <a:p>
            <a:r>
              <a:rPr lang="en-US" dirty="0" smtClean="0"/>
              <a:t>Over</a:t>
            </a:r>
          </a:p>
          <a:p>
            <a:endParaRPr lang="en-US" dirty="0"/>
          </a:p>
          <a:p>
            <a:r>
              <a:rPr lang="en-US" sz="1400" dirty="0"/>
              <a:t>=====</a:t>
            </a:r>
          </a:p>
          <a:p>
            <a:r>
              <a:rPr lang="en-US" dirty="0"/>
              <a:t>Notes: </a:t>
            </a:r>
          </a:p>
          <a:p>
            <a:r>
              <a:rPr lang="en-US" dirty="0"/>
              <a:t>The FY2016 financial statements report $2.3B in revenue, ($823M from students, $676M from state, $410M fed and state grant revenue and $391M all other) total assets of $3.2B and total expenses of $1.9B ( $1.3B compensation, $600M all other). Our results are reported as a part of the state of Minnesota Comprehensive Financial Statements as a component unit.   </a:t>
            </a:r>
          </a:p>
          <a:p>
            <a:endParaRPr lang="en-US" dirty="0"/>
          </a:p>
          <a:p>
            <a:pPr eaLnBrk="0" fontAlgn="base" hangingPunct="0">
              <a:spcBef>
                <a:spcPct val="30000"/>
              </a:spcBef>
              <a:spcAft>
                <a:spcPct val="0"/>
              </a:spcAft>
              <a:defRPr/>
            </a:pPr>
            <a:r>
              <a:rPr lang="en-US" dirty="0"/>
              <a:t>Expenditures by type for Minnesota State: </a:t>
            </a:r>
          </a:p>
          <a:p>
            <a:pPr marL="178027" indent="-178027" eaLnBrk="0" fontAlgn="base" hangingPunct="0">
              <a:spcBef>
                <a:spcPct val="30000"/>
              </a:spcBef>
              <a:spcAft>
                <a:spcPct val="0"/>
              </a:spcAft>
              <a:buFont typeface="Wingdings" panose="05000000000000000000" pitchFamily="2" charset="2"/>
              <a:buChar char="ü"/>
              <a:defRPr/>
            </a:pPr>
            <a:r>
              <a:rPr lang="en-US" dirty="0"/>
              <a:t>Salaries and benefits are the largest expenditure category, accounting for two thirds of total operating expenditures.</a:t>
            </a:r>
          </a:p>
          <a:p>
            <a:pPr marL="178027" indent="-178027">
              <a:buFont typeface="Wingdings" panose="05000000000000000000" pitchFamily="2" charset="2"/>
              <a:buChar char="ü"/>
            </a:pPr>
            <a:r>
              <a:rPr lang="en-US" dirty="0"/>
              <a:t>All other expenditures make up the remaining one-third percent share.  </a:t>
            </a:r>
          </a:p>
          <a:p>
            <a:pPr marL="652765" lvl="1" indent="-178027">
              <a:buFont typeface="Arial" panose="020B0604020202020204" pitchFamily="34" charset="0"/>
              <a:buChar char="•"/>
            </a:pPr>
            <a:r>
              <a:rPr lang="en-US" dirty="0"/>
              <a:t>Purchased services: information technology maintenance and support; software licenses, rental and some purchases; utilities; trash and snow removal; travel expenses; advertising and marketing services;  security services/law enforcement; legal services; professional and technical services, and other similar expenditures</a:t>
            </a:r>
          </a:p>
          <a:p>
            <a:pPr marL="652765" lvl="1" indent="-178027">
              <a:buFont typeface="Arial" panose="020B0604020202020204" pitchFamily="34" charset="0"/>
              <a:buChar char="•"/>
            </a:pPr>
            <a:r>
              <a:rPr lang="en-US" dirty="0"/>
              <a:t>Supplies:  lab supplies, general supplies, non-capitalized equipment, some software purchases and other similar expenditures</a:t>
            </a:r>
          </a:p>
          <a:p>
            <a:pPr marL="652765" lvl="1" indent="-178027">
              <a:buFont typeface="Arial" panose="020B0604020202020204" pitchFamily="34" charset="0"/>
              <a:buChar char="•"/>
            </a:pPr>
            <a:r>
              <a:rPr lang="en-US" dirty="0"/>
              <a:t>Repairs and maintenance:  repairs and alterations to buildings, equipment and furniture; maintenance contracts</a:t>
            </a:r>
          </a:p>
          <a:p>
            <a:pPr marL="178027" indent="-178027">
              <a:buFont typeface="Wingdings" panose="05000000000000000000" pitchFamily="2" charset="2"/>
              <a:buChar char="ü"/>
            </a:pPr>
            <a:r>
              <a:rPr lang="en-US" dirty="0"/>
              <a:t>The percent of expenditures accounted for by the various expenditure categories has remained relatively stable over time.</a:t>
            </a:r>
          </a:p>
          <a:p>
            <a:endParaRPr lang="en-US" dirty="0"/>
          </a:p>
        </p:txBody>
      </p:sp>
      <p:sp>
        <p:nvSpPr>
          <p:cNvPr id="4" name="Slide Number Placeholder 3"/>
          <p:cNvSpPr>
            <a:spLocks noGrp="1"/>
          </p:cNvSpPr>
          <p:nvPr>
            <p:ph type="sldNum" sz="quarter" idx="5"/>
          </p:nvPr>
        </p:nvSpPr>
        <p:spPr>
          <a:xfrm>
            <a:off x="4059181" y="8977135"/>
            <a:ext cx="3105348" cy="474207"/>
          </a:xfrm>
        </p:spPr>
        <p:txBody>
          <a:bodyPr/>
          <a:lstStyle/>
          <a:p>
            <a:r>
              <a:rPr lang="en-US" smtClean="0">
                <a:solidFill>
                  <a:prstClr val="black"/>
                </a:solidFill>
              </a:rPr>
              <a:t>28</a:t>
            </a:r>
            <a:endParaRPr lang="en-US" dirty="0">
              <a:solidFill>
                <a:prstClr val="black"/>
              </a:solidFill>
            </a:endParaRPr>
          </a:p>
        </p:txBody>
      </p:sp>
    </p:spTree>
    <p:extLst>
      <p:ext uri="{BB962C8B-B14F-4D97-AF65-F5344CB8AC3E}">
        <p14:creationId xmlns:p14="http://schemas.microsoft.com/office/powerpoint/2010/main" val="309945878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467360" y="4489070"/>
            <a:ext cx="6089843" cy="4601945"/>
          </a:xfrm>
        </p:spPr>
        <p:txBody>
          <a:bodyPr/>
          <a:lstStyle/>
          <a:p>
            <a:endParaRPr lang="en-US" dirty="0"/>
          </a:p>
          <a:p>
            <a:pPr>
              <a:spcBef>
                <a:spcPts val="1270"/>
              </a:spcBef>
            </a:pPr>
            <a:r>
              <a:rPr lang="en-US" dirty="0"/>
              <a:t>We have two very strong challenges before us – the gap in the 2016-2017 state support --- and --- the consequence of the flat state support each year of this biennium</a:t>
            </a:r>
            <a:r>
              <a:rPr lang="en-US" dirty="0" smtClean="0"/>
              <a:t>.</a:t>
            </a:r>
          </a:p>
          <a:p>
            <a:pPr>
              <a:spcBef>
                <a:spcPts val="1270"/>
              </a:spcBef>
            </a:pPr>
            <a:r>
              <a:rPr lang="en-US" dirty="0" smtClean="0"/>
              <a:t>We </a:t>
            </a:r>
            <a:r>
              <a:rPr lang="en-US" dirty="0"/>
              <a:t>have just two sources of revenue: state support and tuition. If you add state support and tuition revenue together you will see two very important long term trends:</a:t>
            </a:r>
          </a:p>
          <a:p>
            <a:pPr>
              <a:spcBef>
                <a:spcPts val="1270"/>
              </a:spcBef>
            </a:pPr>
            <a:r>
              <a:rPr lang="en-US" dirty="0"/>
              <a:t>We have raised tuition and we have held spending per FYE nearly flat – tuition revenue has replaced </a:t>
            </a:r>
            <a:r>
              <a:rPr lang="en-US" u="sng" dirty="0"/>
              <a:t>some but not all</a:t>
            </a:r>
            <a:r>
              <a:rPr lang="en-US" dirty="0"/>
              <a:t> of the state reductions. </a:t>
            </a:r>
          </a:p>
          <a:p>
            <a:endParaRPr lang="en-US" dirty="0"/>
          </a:p>
          <a:p>
            <a:r>
              <a:rPr lang="en-US" dirty="0" smtClean="0"/>
              <a:t>In addition, the </a:t>
            </a:r>
            <a:r>
              <a:rPr lang="en-US" dirty="0"/>
              <a:t>2016-2017 appropriation was authorized as $50M each year, rather than the more traditional $30M in 2016 and $70M in 2017. </a:t>
            </a:r>
          </a:p>
          <a:p>
            <a:endParaRPr lang="en-US" dirty="0"/>
          </a:p>
          <a:p>
            <a:r>
              <a:rPr lang="en-US" dirty="0"/>
              <a:t>Consequently, we enter 2018 with a $37M annual structural gap or a two year structural gap of $72M. </a:t>
            </a:r>
            <a:endParaRPr lang="en-US" dirty="0" smtClean="0"/>
          </a:p>
          <a:p>
            <a:endParaRPr lang="en-US" dirty="0" smtClean="0"/>
          </a:p>
          <a:p>
            <a:r>
              <a:rPr lang="en-US" dirty="0" smtClean="0"/>
              <a:t>It is our fervent hope that the</a:t>
            </a:r>
            <a:r>
              <a:rPr lang="en-US" baseline="0" dirty="0" smtClean="0"/>
              <a:t> legislature will provide us additional resources and authorize  any increases in the historical 1/3 in the first year and 2/3</a:t>
            </a:r>
            <a:r>
              <a:rPr lang="en-US" baseline="30000" dirty="0" smtClean="0"/>
              <a:t>rd</a:t>
            </a:r>
            <a:r>
              <a:rPr lang="en-US" baseline="0" dirty="0" smtClean="0"/>
              <a:t> in the second year. To do otherwise greatly stresses our financial planning. </a:t>
            </a:r>
            <a:endParaRPr lang="en-US" dirty="0"/>
          </a:p>
          <a:p>
            <a:endParaRPr lang="en-US" dirty="0"/>
          </a:p>
        </p:txBody>
      </p:sp>
    </p:spTree>
    <p:extLst>
      <p:ext uri="{BB962C8B-B14F-4D97-AF65-F5344CB8AC3E}">
        <p14:creationId xmlns:p14="http://schemas.microsoft.com/office/powerpoint/2010/main" val="206402150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228600" y="4378755"/>
            <a:ext cx="6477000" cy="4598380"/>
          </a:xfrm>
        </p:spPr>
        <p:txBody>
          <a:bodyPr/>
          <a:lstStyle/>
          <a:p>
            <a:endParaRPr lang="en-US" sz="1600" dirty="0"/>
          </a:p>
          <a:p>
            <a:r>
              <a:rPr lang="en-US" dirty="0"/>
              <a:t>Over the past five years, our revenue has increased an average of 2% per year while our compensation costs have increased an average of 4-5% per year. </a:t>
            </a:r>
            <a:endParaRPr lang="en-US" dirty="0" smtClean="0"/>
          </a:p>
          <a:p>
            <a:endParaRPr lang="en-US" dirty="0"/>
          </a:p>
          <a:p>
            <a:r>
              <a:rPr lang="en-US" dirty="0" smtClean="0"/>
              <a:t>In </a:t>
            </a:r>
            <a:r>
              <a:rPr lang="en-US" dirty="0"/>
              <a:t>FY2017, with declining enrollment and flat state support, these pressures led to large reallocations and budget cuts.</a:t>
            </a:r>
          </a:p>
          <a:p>
            <a:endParaRPr lang="en-US" dirty="0"/>
          </a:p>
          <a:p>
            <a:r>
              <a:rPr lang="en-US" dirty="0"/>
              <a:t>Our colleges and universities have a hard hand – both revenue and expenses are strongly influenced by others and highly unpredictable. Regulatory and compliance costs increase every year as does the desire for stronger student services and campus life programs. </a:t>
            </a:r>
          </a:p>
          <a:p>
            <a:r>
              <a:rPr lang="en-US" dirty="0"/>
              <a:t> </a:t>
            </a:r>
          </a:p>
          <a:p>
            <a:r>
              <a:rPr lang="en-US" dirty="0"/>
              <a:t>We reallocate both to cut budgets and to direct resources from lower to higher priorities.  Over the past 9 years, our colleges and universities reallocated on averages $34.5M /year. </a:t>
            </a:r>
          </a:p>
          <a:p>
            <a:endParaRPr lang="en-US" dirty="0"/>
          </a:p>
          <a:p>
            <a:r>
              <a:rPr lang="en-US" dirty="0"/>
              <a:t>In just the past 5 years we have reallocated a total of $181M including $114M in absolute budget cuts. These cuts have eliminated jobs, closed programs and slowed technology and equipment replacement. </a:t>
            </a:r>
          </a:p>
          <a:p>
            <a:endParaRPr lang="en-US" dirty="0"/>
          </a:p>
          <a:p>
            <a:r>
              <a:rPr lang="en-US" dirty="0"/>
              <a:t>Our colleges and universities are under financial pressure that is not sustainable.</a:t>
            </a:r>
          </a:p>
          <a:p>
            <a:endParaRPr lang="en-US" dirty="0"/>
          </a:p>
          <a:p>
            <a:endParaRPr lang="en-US" dirty="0"/>
          </a:p>
        </p:txBody>
      </p:sp>
      <p:sp>
        <p:nvSpPr>
          <p:cNvPr id="4" name="Slide Number Placeholder 3"/>
          <p:cNvSpPr>
            <a:spLocks noGrp="1"/>
          </p:cNvSpPr>
          <p:nvPr>
            <p:ph type="sldNum" sz="quarter" idx="5"/>
          </p:nvPr>
        </p:nvSpPr>
        <p:spPr>
          <a:xfrm>
            <a:off x="4059181" y="8977135"/>
            <a:ext cx="3105348" cy="474207"/>
          </a:xfrm>
        </p:spPr>
        <p:txBody>
          <a:bodyPr/>
          <a:lstStyle/>
          <a:p>
            <a:r>
              <a:rPr lang="en-US" smtClean="0">
                <a:solidFill>
                  <a:prstClr val="black"/>
                </a:solidFill>
              </a:rPr>
              <a:t>44</a:t>
            </a:r>
            <a:endParaRPr lang="en-US" dirty="0">
              <a:solidFill>
                <a:prstClr val="black"/>
              </a:solidFill>
            </a:endParaRPr>
          </a:p>
        </p:txBody>
      </p:sp>
    </p:spTree>
    <p:extLst>
      <p:ext uri="{BB962C8B-B14F-4D97-AF65-F5344CB8AC3E}">
        <p14:creationId xmlns:p14="http://schemas.microsoft.com/office/powerpoint/2010/main" val="322766418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91E8BF7-9BF5-4C4D-8479-5C98D790D1AC}" type="slidenum">
              <a:rPr lang="en-US" smtClean="0"/>
              <a:t>20</a:t>
            </a:fld>
            <a:endParaRPr lang="en-US"/>
          </a:p>
        </p:txBody>
      </p:sp>
    </p:spTree>
    <p:extLst>
      <p:ext uri="{BB962C8B-B14F-4D97-AF65-F5344CB8AC3E}">
        <p14:creationId xmlns:p14="http://schemas.microsoft.com/office/powerpoint/2010/main" val="61670405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381000" y="4572000"/>
            <a:ext cx="6317827" cy="4491991"/>
          </a:xfrm>
        </p:spPr>
        <p:txBody>
          <a:bodyPr/>
          <a:lstStyle/>
          <a:p>
            <a:pPr defTabSz="931774">
              <a:spcBef>
                <a:spcPts val="815"/>
              </a:spcBef>
              <a:defRPr/>
            </a:pPr>
            <a:r>
              <a:rPr lang="en-US" dirty="0" smtClean="0"/>
              <a:t>We came to you two years ago and asked for your support in beginning to reverse the trend in funding</a:t>
            </a:r>
            <a:r>
              <a:rPr lang="en-US" baseline="0" dirty="0" smtClean="0"/>
              <a:t> relationship </a:t>
            </a:r>
            <a:r>
              <a:rPr lang="en-US" dirty="0" smtClean="0"/>
              <a:t>and you gave us that support.  Our FY2018-FY2019 request seeks to continue progress in  restoration of the state’s historic investment in its human capital.</a:t>
            </a:r>
            <a:endParaRPr lang="en-US" dirty="0"/>
          </a:p>
          <a:p>
            <a:pPr marL="174708" indent="-174708">
              <a:buFont typeface="Arial" panose="020B0604020202020204" pitchFamily="34" charset="0"/>
              <a:buChar char="•"/>
            </a:pPr>
            <a:endParaRPr lang="en-US" dirty="0" smtClean="0"/>
          </a:p>
          <a:p>
            <a:pPr defTabSz="931774">
              <a:spcBef>
                <a:spcPts val="815"/>
              </a:spcBef>
              <a:defRPr/>
            </a:pPr>
            <a:r>
              <a:rPr lang="en-US" dirty="0" smtClean="0"/>
              <a:t>Our</a:t>
            </a:r>
            <a:r>
              <a:rPr lang="en-US" baseline="0" dirty="0" smtClean="0"/>
              <a:t> request seeks a compact with the state on behalf of our students –</a:t>
            </a:r>
            <a:r>
              <a:rPr lang="en-US" dirty="0" smtClean="0"/>
              <a:t> a compact that enables us to serve them in ways that will prepare them for the work that needs to be done in communities across the state – work that will enable business and industries to grow and Minnesota to be prosperous.</a:t>
            </a:r>
          </a:p>
          <a:p>
            <a:pPr>
              <a:spcBef>
                <a:spcPts val="815"/>
              </a:spcBef>
            </a:pPr>
            <a:r>
              <a:rPr lang="en-US" dirty="0" smtClean="0">
                <a:solidFill>
                  <a:schemeClr val="tx1"/>
                </a:solidFill>
                <a:cs typeface="Arial" panose="020B0604020202020204" pitchFamily="34" charset="0"/>
              </a:rPr>
              <a:t>At a time when:</a:t>
            </a:r>
          </a:p>
          <a:p>
            <a:pPr marL="291179" indent="-291179">
              <a:spcBef>
                <a:spcPts val="815"/>
              </a:spcBef>
              <a:buFont typeface="Arial" panose="020B0604020202020204" pitchFamily="34" charset="0"/>
              <a:buChar char="•"/>
            </a:pPr>
            <a:r>
              <a:rPr lang="en-US" dirty="0" smtClean="0">
                <a:solidFill>
                  <a:schemeClr val="tx1"/>
                </a:solidFill>
                <a:cs typeface="Arial" panose="020B0604020202020204" pitchFamily="34" charset="0"/>
              </a:rPr>
              <a:t>74% of the workforce will require some post-secondary education;</a:t>
            </a:r>
          </a:p>
          <a:p>
            <a:pPr marL="291179" indent="-291179">
              <a:spcBef>
                <a:spcPts val="306"/>
              </a:spcBef>
              <a:buFont typeface="Arial" panose="020B0604020202020204" pitchFamily="34" charset="0"/>
              <a:buChar char="•"/>
            </a:pPr>
            <a:r>
              <a:rPr lang="en-US" dirty="0" smtClean="0">
                <a:cs typeface="Arial" panose="020B0604020202020204" pitchFamily="34" charset="0"/>
              </a:rPr>
              <a:t>the most precious resource affecting our ability to recruit, retain, and grow businesses across the state is our human capital;</a:t>
            </a:r>
          </a:p>
          <a:p>
            <a:pPr marL="291179" indent="-291179">
              <a:spcBef>
                <a:spcPts val="306"/>
              </a:spcBef>
              <a:buFont typeface="Arial" panose="020B0604020202020204" pitchFamily="34" charset="0"/>
              <a:buChar char="•"/>
            </a:pPr>
            <a:r>
              <a:rPr lang="en-US" dirty="0" smtClean="0">
                <a:cs typeface="Arial" panose="020B0604020202020204" pitchFamily="34" charset="0"/>
              </a:rPr>
              <a:t>the economic vitality and future competitiveness of our state hinges more than ever before upon our ability to deliver the human capital needed for the jobs that need to be done; </a:t>
            </a:r>
          </a:p>
          <a:p>
            <a:pPr marL="291179" indent="-291179">
              <a:spcBef>
                <a:spcPts val="306"/>
              </a:spcBef>
              <a:buFont typeface="Arial" panose="020B0604020202020204" pitchFamily="34" charset="0"/>
              <a:buChar char="•"/>
            </a:pPr>
            <a:r>
              <a:rPr lang="en-US" dirty="0" smtClean="0">
                <a:cs typeface="Arial" panose="020B0604020202020204" pitchFamily="34" charset="0"/>
              </a:rPr>
              <a:t>communities that have traditionally been underserved by higher education – communities that will drive 70% of the state’s population growth over the next 25 years – need to be served better than ever before; AND</a:t>
            </a:r>
          </a:p>
          <a:p>
            <a:pPr marL="291179" indent="-291179">
              <a:spcBef>
                <a:spcPts val="306"/>
              </a:spcBef>
              <a:buFont typeface="Arial" panose="020B0604020202020204" pitchFamily="34" charset="0"/>
              <a:buChar char="•"/>
            </a:pPr>
            <a:r>
              <a:rPr lang="en-US" dirty="0" smtClean="0">
                <a:cs typeface="Arial" panose="020B0604020202020204" pitchFamily="34" charset="0"/>
              </a:rPr>
              <a:t>access to great programs preparing people for the jobs of the future is needed to build the world’s greatest workforce. . . .</a:t>
            </a:r>
          </a:p>
          <a:p>
            <a:pPr>
              <a:spcBef>
                <a:spcPts val="815"/>
              </a:spcBef>
            </a:pPr>
            <a:endParaRPr lang="en-US" dirty="0" smtClean="0">
              <a:cs typeface="Arial" panose="020B0604020202020204" pitchFamily="34" charset="0"/>
            </a:endParaRPr>
          </a:p>
          <a:p>
            <a:pPr>
              <a:spcBef>
                <a:spcPts val="815"/>
              </a:spcBef>
            </a:pPr>
            <a:r>
              <a:rPr lang="en-US" dirty="0" smtClean="0">
                <a:cs typeface="Arial" panose="020B0604020202020204" pitchFamily="34" charset="0"/>
              </a:rPr>
              <a:t>We cannot afford to leave anyone behind. </a:t>
            </a:r>
            <a:endParaRPr lang="en-US" dirty="0" smtClean="0"/>
          </a:p>
          <a:p>
            <a:pPr marL="174708" indent="-174708">
              <a:buFont typeface="Arial" panose="020B0604020202020204" pitchFamily="34" charset="0"/>
              <a:buChar char="•"/>
            </a:pPr>
            <a:endParaRPr lang="en-US" dirty="0" smtClean="0"/>
          </a:p>
          <a:p>
            <a:pPr defTabSz="931774">
              <a:defRPr/>
            </a:pPr>
            <a:r>
              <a:rPr lang="en-US" dirty="0" smtClean="0">
                <a:cs typeface="Arial" panose="020B0604020202020204" pitchFamily="34" charset="0"/>
              </a:rPr>
              <a:t>We understand that this is a large request. But without $178 million in new revenue, the colleges and universities dedicated to meeting the state’s workforce needs will have to make substantial cuts in programs on campuses across the state. That outcome would be bad for people, bad for communities, and bad for Minnesota.</a:t>
            </a:r>
          </a:p>
          <a:p>
            <a:pPr defTabSz="931774">
              <a:defRPr/>
            </a:pPr>
            <a:endParaRPr lang="en-US" dirty="0" smtClean="0">
              <a:cs typeface="Arial" panose="020B0604020202020204" pitchFamily="34" charset="0"/>
            </a:endParaRPr>
          </a:p>
          <a:p>
            <a:pPr defTabSz="931774">
              <a:defRPr/>
            </a:pPr>
            <a:r>
              <a:rPr lang="en-US" dirty="0" smtClean="0">
                <a:cs typeface="Arial" panose="020B0604020202020204" pitchFamily="34" charset="0"/>
              </a:rPr>
              <a:t>If fully funded, the board will hold undergraduate</a:t>
            </a:r>
            <a:r>
              <a:rPr lang="en-US" baseline="0" dirty="0" smtClean="0">
                <a:cs typeface="Arial" panose="020B0604020202020204" pitchFamily="34" charset="0"/>
              </a:rPr>
              <a:t> tuition flat in FY 2108 and FY 2019.</a:t>
            </a:r>
          </a:p>
          <a:p>
            <a:pPr defTabSz="931774">
              <a:defRPr/>
            </a:pPr>
            <a:endParaRPr lang="en-US" dirty="0">
              <a:cs typeface="Arial" panose="020B0604020202020204" pitchFamily="34" charset="0"/>
            </a:endParaRPr>
          </a:p>
          <a:p>
            <a:pPr defTabSz="931774">
              <a:defRPr/>
            </a:pPr>
            <a:endParaRPr lang="en-US" dirty="0" smtClean="0">
              <a:cs typeface="Arial" panose="020B0604020202020204" pitchFamily="34" charset="0"/>
            </a:endParaRPr>
          </a:p>
          <a:p>
            <a:endParaRPr lang="en-US" dirty="0" smtClean="0"/>
          </a:p>
          <a:p>
            <a:pPr>
              <a:spcBef>
                <a:spcPts val="815"/>
              </a:spcBef>
            </a:pPr>
            <a:endParaRPr lang="en-US" dirty="0" smtClean="0">
              <a:solidFill>
                <a:schemeClr val="tx1"/>
              </a:solidFill>
              <a:cs typeface="Arial" panose="020B0604020202020204" pitchFamily="34" charset="0"/>
            </a:endParaRPr>
          </a:p>
          <a:p>
            <a:pPr>
              <a:spcBef>
                <a:spcPts val="815"/>
              </a:spcBef>
            </a:pPr>
            <a:endParaRPr lang="en-US" dirty="0" smtClean="0">
              <a:cs typeface="Arial" panose="020B0604020202020204" pitchFamily="34" charset="0"/>
            </a:endParaRPr>
          </a:p>
          <a:p>
            <a:pPr>
              <a:spcBef>
                <a:spcPts val="815"/>
              </a:spcBef>
            </a:pPr>
            <a:endParaRPr lang="en-US" baseline="0" dirty="0" smtClean="0">
              <a:cs typeface="Arial" panose="020B0604020202020204" pitchFamily="34" charset="0"/>
            </a:endParaRPr>
          </a:p>
          <a:p>
            <a:endParaRPr lang="en-US" dirty="0" smtClean="0"/>
          </a:p>
          <a:p>
            <a:endParaRPr lang="en-US" dirty="0" smtClean="0"/>
          </a:p>
          <a:p>
            <a:endParaRPr lang="en-US" dirty="0" smtClean="0"/>
          </a:p>
          <a:p>
            <a:endParaRPr lang="en-US" dirty="0"/>
          </a:p>
        </p:txBody>
      </p:sp>
    </p:spTree>
    <p:extLst>
      <p:ext uri="{BB962C8B-B14F-4D97-AF65-F5344CB8AC3E}">
        <p14:creationId xmlns:p14="http://schemas.microsoft.com/office/powerpoint/2010/main" val="4799187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32544" y="4443446"/>
            <a:ext cx="5860348" cy="4852954"/>
          </a:xfrm>
        </p:spPr>
        <p:txBody>
          <a:bodyPr/>
          <a:lstStyle/>
          <a:p>
            <a:r>
              <a:rPr lang="en-US" sz="1000" b="0" i="1" u="none" dirty="0" smtClean="0"/>
              <a:t>[The</a:t>
            </a:r>
            <a:r>
              <a:rPr lang="en-US" sz="1000" b="0" i="1" u="none" baseline="0" dirty="0" smtClean="0"/>
              <a:t> enrollment figures in this slide have been updated to FY 2016. ]</a:t>
            </a:r>
          </a:p>
          <a:p>
            <a:endParaRPr lang="en-US" sz="1800" b="1" i="1" u="sng" baseline="0" dirty="0" smtClean="0"/>
          </a:p>
          <a:p>
            <a:r>
              <a:rPr lang="en-US" sz="1400" dirty="0" smtClean="0"/>
              <a:t>Thank</a:t>
            </a:r>
            <a:r>
              <a:rPr lang="en-US" sz="1400" baseline="0" dirty="0" smtClean="0"/>
              <a:t> you for the opportunity to meet today. </a:t>
            </a:r>
          </a:p>
          <a:p>
            <a:pPr defTabSz="931774">
              <a:defRPr/>
            </a:pPr>
            <a:endParaRPr lang="en-US" sz="1400" baseline="0" dirty="0" smtClean="0"/>
          </a:p>
          <a:p>
            <a:pPr defTabSz="931774">
              <a:defRPr/>
            </a:pPr>
            <a:r>
              <a:rPr lang="en-US" sz="1400" baseline="0" dirty="0" smtClean="0"/>
              <a:t>I am joined by Deb Bednarz, Director of Financial Planning and Analysis and Craig Schoenecker, Director of Institutional research and effectiveness. </a:t>
            </a:r>
          </a:p>
          <a:p>
            <a:pPr defTabSz="931774">
              <a:defRPr/>
            </a:pPr>
            <a:endParaRPr lang="en-US" sz="1400" baseline="0" dirty="0" smtClean="0"/>
          </a:p>
          <a:p>
            <a:pPr defTabSz="931774">
              <a:defRPr/>
            </a:pPr>
            <a:r>
              <a:rPr lang="en-US" sz="1400" baseline="0" dirty="0" smtClean="0"/>
              <a:t>We look forward to sharing system summary information about enrollment, an update on the financial profile of our colleges and universities and a brief overview of our FY2018-FY2019 operating budget request. </a:t>
            </a:r>
          </a:p>
          <a:p>
            <a:pPr defTabSz="931774">
              <a:defRPr/>
            </a:pPr>
            <a:endParaRPr lang="en-US" sz="1400" dirty="0"/>
          </a:p>
          <a:p>
            <a:pPr defTabSz="931774">
              <a:defRPr/>
            </a:pPr>
            <a:r>
              <a:rPr lang="en-US" sz="1400" baseline="0" dirty="0" smtClean="0"/>
              <a:t>You will find a data book at your place. This was provided to the Higher Education committee and their staff several weeks ago. </a:t>
            </a:r>
          </a:p>
          <a:p>
            <a:pPr defTabSz="931774">
              <a:defRPr/>
            </a:pPr>
            <a:endParaRPr lang="en-US" sz="1400" baseline="0" dirty="0" smtClean="0"/>
          </a:p>
          <a:p>
            <a:pPr defTabSz="931774">
              <a:defRPr/>
            </a:pPr>
            <a:r>
              <a:rPr lang="en-US" sz="1400" dirty="0" smtClean="0"/>
              <a:t>Minnesota State serves the entire state from International</a:t>
            </a:r>
            <a:r>
              <a:rPr lang="en-US" sz="1400" baseline="0" dirty="0" smtClean="0"/>
              <a:t> Falls to Granite Falls and 45 other communities across the state. </a:t>
            </a:r>
          </a:p>
          <a:p>
            <a:pPr defTabSz="931774">
              <a:defRPr/>
            </a:pPr>
            <a:endParaRPr lang="en-US" sz="1400" baseline="0" dirty="0" smtClean="0"/>
          </a:p>
          <a:p>
            <a:pPr defTabSz="931774">
              <a:defRPr/>
            </a:pPr>
            <a:r>
              <a:rPr lang="en-US" sz="1400" baseline="0" dirty="0" smtClean="0"/>
              <a:t>O</a:t>
            </a:r>
            <a:r>
              <a:rPr lang="en-US" sz="1400" dirty="0" smtClean="0"/>
              <a:t>ur 37 colleges and universities are a key part of our state’s success.  The innovation and services that our faculty and staff bring to students and businesses makes</a:t>
            </a:r>
            <a:r>
              <a:rPr lang="en-US" sz="1400" baseline="0" dirty="0" smtClean="0"/>
              <a:t> an impact today and years in the future. Our continued ability to serve the state is threatened by our financial outlook and we look forward to sharing more with you  in the days ahead. </a:t>
            </a:r>
            <a:endParaRPr lang="en-US" sz="1400" dirty="0" smtClean="0"/>
          </a:p>
          <a:p>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87885E7A-CE16-421C-9CAA-0D5F8ACBED38}" type="slidenum">
              <a:rPr lang="en-US" smtClean="0">
                <a:solidFill>
                  <a:prstClr val="black"/>
                </a:solidFill>
              </a:rPr>
              <a:pPr/>
              <a:t>2</a:t>
            </a:fld>
            <a:endParaRPr lang="en-US" dirty="0">
              <a:solidFill>
                <a:prstClr val="black"/>
              </a:solidFill>
            </a:endParaRPr>
          </a:p>
        </p:txBody>
      </p:sp>
    </p:spTree>
    <p:extLst>
      <p:ext uri="{BB962C8B-B14F-4D97-AF65-F5344CB8AC3E}">
        <p14:creationId xmlns:p14="http://schemas.microsoft.com/office/powerpoint/2010/main" val="255624638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495800"/>
            <a:ext cx="5608320" cy="3660458"/>
          </a:xfrm>
        </p:spPr>
        <p:txBody>
          <a:bodyPr/>
          <a:lstStyle/>
          <a:p>
            <a:endParaRPr lang="en-US" dirty="0"/>
          </a:p>
        </p:txBody>
      </p:sp>
    </p:spTree>
    <p:extLst>
      <p:ext uri="{BB962C8B-B14F-4D97-AF65-F5344CB8AC3E}">
        <p14:creationId xmlns:p14="http://schemas.microsoft.com/office/powerpoint/2010/main" val="248283036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16619" y="4548457"/>
            <a:ext cx="5732949" cy="4214543"/>
          </a:xfrm>
        </p:spPr>
        <p:txBody>
          <a:bodyPr/>
          <a:lstStyle/>
          <a:p>
            <a:r>
              <a:rPr lang="en-US" dirty="0" smtClean="0"/>
              <a:t>The second element of our request concerns our</a:t>
            </a:r>
            <a:r>
              <a:rPr lang="en-US" baseline="0" dirty="0" smtClean="0"/>
              <a:t> core information system.</a:t>
            </a:r>
            <a:endParaRPr lang="en-US" dirty="0" smtClean="0"/>
          </a:p>
          <a:p>
            <a:endParaRPr lang="en-US" dirty="0" smtClean="0"/>
          </a:p>
          <a:p>
            <a:r>
              <a:rPr lang="en-US" dirty="0" smtClean="0"/>
              <a:t>Minnesota </a:t>
            </a:r>
            <a:r>
              <a:rPr lang="en-US" dirty="0"/>
              <a:t>State is the </a:t>
            </a:r>
            <a:r>
              <a:rPr lang="en-US" dirty="0" smtClean="0"/>
              <a:t>4</a:t>
            </a:r>
            <a:r>
              <a:rPr lang="en-US" baseline="30000" dirty="0" smtClean="0"/>
              <a:t>th</a:t>
            </a:r>
            <a:r>
              <a:rPr lang="en-US" dirty="0" smtClean="0"/>
              <a:t> </a:t>
            </a:r>
            <a:r>
              <a:rPr lang="en-US" dirty="0"/>
              <a:t>largest higher education </a:t>
            </a:r>
            <a:r>
              <a:rPr lang="en-US" dirty="0" smtClean="0"/>
              <a:t>system  </a:t>
            </a:r>
            <a:r>
              <a:rPr lang="en-US" dirty="0"/>
              <a:t>in the country and operates one of the largest data systems. </a:t>
            </a:r>
            <a:endParaRPr lang="en-US" dirty="0" smtClean="0"/>
          </a:p>
          <a:p>
            <a:endParaRPr lang="en-US" dirty="0"/>
          </a:p>
          <a:p>
            <a:r>
              <a:rPr lang="en-US" dirty="0" smtClean="0"/>
              <a:t>Ours </a:t>
            </a:r>
            <a:r>
              <a:rPr lang="en-US" dirty="0"/>
              <a:t>is a single system and a competitive advantage for </a:t>
            </a:r>
            <a:r>
              <a:rPr lang="en-US" dirty="0" smtClean="0"/>
              <a:t>us - Most </a:t>
            </a:r>
            <a:r>
              <a:rPr lang="en-US" dirty="0"/>
              <a:t>state systems have multiple </a:t>
            </a:r>
            <a:r>
              <a:rPr lang="en-US" dirty="0" smtClean="0"/>
              <a:t>technology systems</a:t>
            </a:r>
            <a:r>
              <a:rPr lang="en-US" dirty="0"/>
              <a:t>, often school by school. </a:t>
            </a:r>
          </a:p>
          <a:p>
            <a:endParaRPr lang="en-US" dirty="0"/>
          </a:p>
          <a:p>
            <a:r>
              <a:rPr lang="en-US" dirty="0" smtClean="0"/>
              <a:t>We have been watching these other higher education systems, and the industry, carefully.  We have concluded that we are now at the point where the risks of doing nothing, and the needs of our students and staff are too great. </a:t>
            </a:r>
          </a:p>
          <a:p>
            <a:endParaRPr lang="en-US" dirty="0" smtClean="0"/>
          </a:p>
          <a:p>
            <a:r>
              <a:rPr lang="en-US" dirty="0" smtClean="0"/>
              <a:t>Today</a:t>
            </a:r>
            <a:r>
              <a:rPr lang="en-US" baseline="0" dirty="0" smtClean="0"/>
              <a:t> our platform has 32 integrated modules, developed using a combination of 5 programming languages which support 376,000 students . </a:t>
            </a:r>
            <a:endParaRPr lang="en-US" dirty="0" smtClean="0"/>
          </a:p>
          <a:p>
            <a:endParaRPr lang="en-US" dirty="0" smtClean="0"/>
          </a:p>
          <a:p>
            <a:r>
              <a:rPr lang="en-US" dirty="0" smtClean="0"/>
              <a:t>Our CIO hosted 32 listening</a:t>
            </a:r>
            <a:r>
              <a:rPr lang="en-US" baseline="0" dirty="0" smtClean="0"/>
              <a:t> sessions across the state ( 9/15 to 11/15). More than 1,000 faculty, staff and students gave him advice about the way forward. In addition an electronic survey tool generated 1,300 responses. All of this outreach told us: we need technology that: </a:t>
            </a:r>
          </a:p>
          <a:p>
            <a:endParaRPr lang="en-US" sz="1400" dirty="0"/>
          </a:p>
          <a:p>
            <a:r>
              <a:rPr lang="en-US" sz="1400" baseline="0" dirty="0" smtClean="0"/>
              <a:t>(over)</a:t>
            </a:r>
            <a:endParaRPr lang="en-US" dirty="0"/>
          </a:p>
          <a:p>
            <a:endParaRPr lang="en-US" baseline="0" dirty="0" smtClean="0"/>
          </a:p>
          <a:p>
            <a:endParaRPr lang="en-US" baseline="0" dirty="0" smtClean="0"/>
          </a:p>
          <a:p>
            <a:pPr marL="171450" indent="-171450">
              <a:buFont typeface="Arial" panose="020B0604020202020204" pitchFamily="34" charset="0"/>
              <a:buChar char="•"/>
            </a:pPr>
            <a:r>
              <a:rPr lang="en-US" baseline="0" dirty="0" smtClean="0"/>
              <a:t>Provides strong support for student advising, academic planning, career planning and student success techniques like on line tutoring</a:t>
            </a:r>
          </a:p>
          <a:p>
            <a:pPr marL="171450" indent="-171450">
              <a:buFont typeface="Arial" panose="020B0604020202020204" pitchFamily="34" charset="0"/>
              <a:buChar char="•"/>
            </a:pPr>
            <a:r>
              <a:rPr lang="en-US" baseline="0" dirty="0" smtClean="0"/>
              <a:t>integrates all components of the current software in order to leverage all the data   </a:t>
            </a:r>
          </a:p>
          <a:p>
            <a:endParaRPr lang="en-US" baseline="0" dirty="0" smtClean="0"/>
          </a:p>
          <a:p>
            <a:r>
              <a:rPr lang="en-US" baseline="0" dirty="0" smtClean="0"/>
              <a:t>We look forward to our time with  the </a:t>
            </a:r>
            <a:r>
              <a:rPr lang="en-US" dirty="0" smtClean="0"/>
              <a:t>House higher education and Career __________Committee next week for a complete presentation. </a:t>
            </a:r>
            <a:endParaRPr lang="en-US" baseline="0" dirty="0" smtClean="0"/>
          </a:p>
          <a:p>
            <a:endParaRPr lang="en-US" dirty="0" smtClean="0"/>
          </a:p>
          <a:p>
            <a:endParaRPr lang="en-US" dirty="0"/>
          </a:p>
          <a:p>
            <a:endParaRPr lang="en-US" dirty="0" smtClean="0"/>
          </a:p>
          <a:p>
            <a:endParaRPr lang="en-US" dirty="0"/>
          </a:p>
          <a:p>
            <a:endParaRPr lang="en-US" dirty="0"/>
          </a:p>
          <a:p>
            <a:endParaRPr lang="en-US" dirty="0"/>
          </a:p>
          <a:p>
            <a:endParaRPr lang="en-US" dirty="0" smtClean="0"/>
          </a:p>
          <a:p>
            <a:endParaRPr lang="en-US" dirty="0"/>
          </a:p>
          <a:p>
            <a:endParaRPr lang="en-US" dirty="0"/>
          </a:p>
          <a:p>
            <a:endParaRPr lang="en-US" dirty="0" smtClean="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67775114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57325" y="1181100"/>
            <a:ext cx="4251325" cy="3189288"/>
          </a:xfrm>
        </p:spPr>
      </p:sp>
      <p:sp>
        <p:nvSpPr>
          <p:cNvPr id="3" name="Notes Placeholder 2"/>
          <p:cNvSpPr>
            <a:spLocks noGrp="1"/>
          </p:cNvSpPr>
          <p:nvPr>
            <p:ph type="body" idx="1"/>
          </p:nvPr>
        </p:nvSpPr>
        <p:spPr/>
        <p:txBody>
          <a:bodyPr/>
          <a:lstStyle/>
          <a:p>
            <a:r>
              <a:rPr lang="en-US" dirty="0" smtClean="0"/>
              <a:t>The CFI is a metric promulgated by accrediting agencies as a tool for them to evaluate a very diverse group of higher education institutions across the region. </a:t>
            </a:r>
          </a:p>
          <a:p>
            <a:endParaRPr lang="en-US" dirty="0"/>
          </a:p>
          <a:p>
            <a:r>
              <a:rPr lang="en-US" dirty="0" smtClean="0"/>
              <a:t>We introduced it to the committee last year and were asked to provide a brief update this year.  It is key to understanding this measure to recognize that it is expressed based on the results of full accrual financial statements, which is not the world most public financial discussions occupy. </a:t>
            </a:r>
          </a:p>
          <a:p>
            <a:endParaRPr lang="en-US" dirty="0"/>
          </a:p>
          <a:p>
            <a:r>
              <a:rPr lang="en-US" dirty="0" smtClean="0"/>
              <a:t>The most notable change is the incorporation of a change in accounting standards known as GASB 68 and 71. </a:t>
            </a:r>
          </a:p>
          <a:p>
            <a:endParaRPr lang="en-US" dirty="0" smtClean="0"/>
          </a:p>
          <a:p>
            <a:r>
              <a:rPr lang="en-US" dirty="0"/>
              <a:t>The implementation of GASB 68 and 71 is happening across the public sector this year – cities, counties – schools – states.   </a:t>
            </a:r>
            <a:r>
              <a:rPr lang="en-US" dirty="0" smtClean="0"/>
              <a:t>We were required </a:t>
            </a:r>
            <a:r>
              <a:rPr lang="en-US" dirty="0"/>
              <a:t>to report the long term pension liability on our financial statements beginning in FY15 vs. only showing current year expenses and note disclosures which was prior GASB standard.</a:t>
            </a:r>
          </a:p>
          <a:p>
            <a:endParaRPr lang="en-US" dirty="0"/>
          </a:p>
          <a:p>
            <a:endParaRPr lang="en-US" dirty="0"/>
          </a:p>
        </p:txBody>
      </p:sp>
      <p:sp>
        <p:nvSpPr>
          <p:cNvPr id="4" name="Slide Number Placeholder 3"/>
          <p:cNvSpPr>
            <a:spLocks noGrp="1"/>
          </p:cNvSpPr>
          <p:nvPr>
            <p:ph type="sldNum" sz="quarter" idx="10"/>
          </p:nvPr>
        </p:nvSpPr>
        <p:spPr/>
        <p:txBody>
          <a:bodyPr/>
          <a:lstStyle/>
          <a:p>
            <a:fld id="{391E8BF7-9BF5-4C4D-8479-5C98D790D1AC}" type="slidenum">
              <a:rPr lang="en-US" smtClean="0"/>
              <a:t>24</a:t>
            </a:fld>
            <a:endParaRPr lang="en-US"/>
          </a:p>
        </p:txBody>
      </p:sp>
    </p:spTree>
    <p:extLst>
      <p:ext uri="{BB962C8B-B14F-4D97-AF65-F5344CB8AC3E}">
        <p14:creationId xmlns:p14="http://schemas.microsoft.com/office/powerpoint/2010/main" val="321927433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impact of the new standards results in our now reporting a downward adjustment of $474.4m</a:t>
            </a:r>
            <a:r>
              <a:rPr lang="en-US" sz="1200" kern="1200" baseline="0" dirty="0" smtClean="0">
                <a:solidFill>
                  <a:schemeClr val="tx1"/>
                </a:solidFill>
                <a:effectLst/>
                <a:latin typeface="+mn-lt"/>
                <a:ea typeface="+mn-ea"/>
                <a:cs typeface="+mn-cs"/>
              </a:rPr>
              <a:t> to our system net position following a $519.1 M downward adjustment in FY2015.</a:t>
            </a:r>
            <a:endParaRPr lang="en-US"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changes in total net unfunded</a:t>
            </a:r>
            <a:r>
              <a:rPr lang="en-US" sz="1200" kern="1200" baseline="0" dirty="0" smtClean="0">
                <a:solidFill>
                  <a:schemeClr val="tx1"/>
                </a:solidFill>
                <a:effectLst/>
                <a:latin typeface="+mn-lt"/>
                <a:ea typeface="+mn-ea"/>
                <a:cs typeface="+mn-cs"/>
              </a:rPr>
              <a:t> liability occur for several reasons, most common are the differences between actual and projected rates of return or changes in life expectancy assumptions in the actuarial work . </a:t>
            </a:r>
            <a:endParaRPr lang="en-US" sz="1200" kern="1200" dirty="0" smtClean="0">
              <a:solidFill>
                <a:schemeClr val="tx1"/>
              </a:solidFill>
              <a:effectLst/>
              <a:latin typeface="+mn-lt"/>
              <a:ea typeface="+mn-ea"/>
              <a:cs typeface="+mn-cs"/>
            </a:endParaRPr>
          </a:p>
          <a:p>
            <a:endParaRPr lang="en-US" dirty="0" smtClean="0"/>
          </a:p>
        </p:txBody>
      </p:sp>
      <p:sp>
        <p:nvSpPr>
          <p:cNvPr id="4" name="Slide Number Placeholder 3"/>
          <p:cNvSpPr>
            <a:spLocks noGrp="1"/>
          </p:cNvSpPr>
          <p:nvPr>
            <p:ph type="sldNum" sz="quarter" idx="10"/>
          </p:nvPr>
        </p:nvSpPr>
        <p:spPr/>
        <p:txBody>
          <a:bodyPr/>
          <a:lstStyle/>
          <a:p>
            <a:fld id="{4F9D28F4-5A6B-490D-84F2-9D3DF5F02F61}" type="slidenum">
              <a:rPr lang="en-US" smtClean="0"/>
              <a:t>25</a:t>
            </a:fld>
            <a:endParaRPr lang="en-US" dirty="0"/>
          </a:p>
        </p:txBody>
      </p:sp>
    </p:spTree>
    <p:extLst>
      <p:ext uri="{BB962C8B-B14F-4D97-AF65-F5344CB8AC3E}">
        <p14:creationId xmlns:p14="http://schemas.microsoft.com/office/powerpoint/2010/main" val="404518073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473893"/>
            <a:ext cx="5608320" cy="4136708"/>
          </a:xfrm>
        </p:spPr>
        <p:txBody>
          <a:bodyPr/>
          <a:lstStyle/>
          <a:p>
            <a:r>
              <a:rPr lang="en-US" dirty="0"/>
              <a:t>Overall conclusion </a:t>
            </a:r>
            <a:r>
              <a:rPr lang="en-US" dirty="0" smtClean="0"/>
              <a:t> of performance based on full accrual statement analysis: </a:t>
            </a:r>
          </a:p>
          <a:p>
            <a:endParaRPr lang="en-US" dirty="0">
              <a:solidFill>
                <a:srgbClr val="FF0000"/>
              </a:solidFill>
            </a:endParaRPr>
          </a:p>
          <a:p>
            <a:pPr marL="291179" indent="-291179">
              <a:buFont typeface="Arial" panose="020B0604020202020204" pitchFamily="34" charset="0"/>
              <a:buChar char="•"/>
            </a:pPr>
            <a:r>
              <a:rPr lang="en-US" dirty="0"/>
              <a:t>Operating gain was $48.4M in FY2016, $4.9M in FY2015, this followed an operating loss of ($43.7M) in FY2014 and operating income of $2.0M in FY2013.</a:t>
            </a:r>
          </a:p>
          <a:p>
            <a:pPr marL="291179" indent="-291179">
              <a:buFont typeface="Arial" panose="020B0604020202020204" pitchFamily="34" charset="0"/>
              <a:buChar char="•"/>
            </a:pPr>
            <a:r>
              <a:rPr lang="en-US" dirty="0"/>
              <a:t>Strong campus leadership pursuing enrollment growth and cost control strategies</a:t>
            </a:r>
          </a:p>
          <a:p>
            <a:pPr marL="291179" indent="-291179" defTabSz="931774" eaLnBrk="0" fontAlgn="base" hangingPunct="0">
              <a:spcBef>
                <a:spcPct val="30000"/>
              </a:spcBef>
              <a:spcAft>
                <a:spcPct val="0"/>
              </a:spcAft>
              <a:buFont typeface="Arial" panose="020B0604020202020204" pitchFamily="34" charset="0"/>
              <a:buChar char="•"/>
              <a:defRPr/>
            </a:pPr>
            <a:r>
              <a:rPr lang="en-US" dirty="0"/>
              <a:t>Total expenses increased by 0.3%, and total revenues increased by 2.6%. </a:t>
            </a:r>
          </a:p>
          <a:p>
            <a:pPr marL="291179" indent="-291179">
              <a:buFont typeface="Arial" panose="020B0604020202020204" pitchFamily="34" charset="0"/>
              <a:buChar char="•"/>
            </a:pPr>
            <a:r>
              <a:rPr lang="en-US" dirty="0"/>
              <a:t>Enrollment levels decreased by 2.8%, 3.8%, 3.6% and 2.3% in the past four years.</a:t>
            </a:r>
          </a:p>
          <a:p>
            <a:pPr marL="291179" indent="-291179" defTabSz="931774" eaLnBrk="0" fontAlgn="base" hangingPunct="0">
              <a:spcBef>
                <a:spcPct val="30000"/>
              </a:spcBef>
              <a:spcAft>
                <a:spcPct val="0"/>
              </a:spcAft>
              <a:buFont typeface="Arial" panose="020B0604020202020204" pitchFamily="34" charset="0"/>
              <a:buChar char="•"/>
              <a:defRPr/>
            </a:pPr>
            <a:r>
              <a:rPr lang="en-US" dirty="0"/>
              <a:t>Net position increased by $118.0M in FY16 and decreased by $489M in FY15.  This follows increases of $16M in FY14 and $91.1M in FY13. </a:t>
            </a:r>
            <a:endParaRPr lang="en-US" dirty="0">
              <a:solidFill>
                <a:srgbClr val="FF0000"/>
              </a:solidFill>
            </a:endParaRPr>
          </a:p>
          <a:p>
            <a:pPr marL="291179" indent="-291179">
              <a:buFont typeface="Arial" panose="020B0604020202020204" pitchFamily="34" charset="0"/>
              <a:buChar char="•"/>
            </a:pPr>
            <a:endParaRPr lang="en-US" dirty="0">
              <a:solidFill>
                <a:srgbClr val="FF0000"/>
              </a:solidFill>
            </a:endParaRPr>
          </a:p>
          <a:p>
            <a:endParaRPr lang="en-US" dirty="0"/>
          </a:p>
          <a:p>
            <a:r>
              <a:rPr lang="en-US" dirty="0"/>
              <a:t>The material difference </a:t>
            </a:r>
            <a:r>
              <a:rPr lang="en-US" dirty="0" smtClean="0"/>
              <a:t>between budgetary and full accrual results is </a:t>
            </a:r>
            <a:r>
              <a:rPr lang="en-US" dirty="0"/>
              <a:t>the inclusion of depreciation expenses in the FS. There are other, smaller dollar value accruals as well including compensated absences,  and OPEB and now GASB68 related effect on salaries and benefits expense.</a:t>
            </a:r>
          </a:p>
          <a:p>
            <a:endParaRPr lang="en-US" dirty="0"/>
          </a:p>
          <a:p>
            <a:r>
              <a:rPr lang="en-US" dirty="0"/>
              <a:t>Depreciation alone added $119M in expenses in FY2016. So while most C/U reported balanced budgets on a budgetary basis, the addition of $119M in depreciation expense swings the results </a:t>
            </a:r>
            <a:r>
              <a:rPr lang="en-US" dirty="0" smtClean="0"/>
              <a:t>negative</a:t>
            </a:r>
          </a:p>
          <a:p>
            <a:endParaRPr lang="en-US" dirty="0" smtClean="0"/>
          </a:p>
          <a:p>
            <a:r>
              <a:rPr lang="en-US" dirty="0" smtClean="0"/>
              <a:t>Over </a:t>
            </a:r>
          </a:p>
          <a:p>
            <a:endParaRPr lang="en-US" dirty="0" smtClean="0"/>
          </a:p>
          <a:p>
            <a:r>
              <a:rPr lang="en-US" dirty="0" smtClean="0"/>
              <a:t>Notes:</a:t>
            </a:r>
          </a:p>
          <a:p>
            <a:endParaRPr lang="en-US" dirty="0"/>
          </a:p>
          <a:p>
            <a:r>
              <a:rPr lang="en-US" dirty="0" smtClean="0"/>
              <a:t>However</a:t>
            </a:r>
            <a:r>
              <a:rPr lang="en-US" dirty="0"/>
              <a:t>, GASB 68 implementation reduced salaries and benefits expense in in FY2016 by $44.7M in FY16 and in FY2015 by $37.7 million</a:t>
            </a:r>
            <a:r>
              <a:rPr lang="en-US" b="1" dirty="0"/>
              <a:t>.  </a:t>
            </a:r>
            <a:r>
              <a:rPr lang="en-US" dirty="0"/>
              <a:t>And debt service is about $40M –which is a cash basis expense that would offset the depreciation. </a:t>
            </a:r>
          </a:p>
          <a:p>
            <a:endParaRPr lang="en-US" dirty="0"/>
          </a:p>
          <a:p>
            <a:r>
              <a:rPr lang="en-US" dirty="0" smtClean="0"/>
              <a:t>On </a:t>
            </a:r>
            <a:r>
              <a:rPr lang="en-US" dirty="0"/>
              <a:t>a budgetary basis, C/U NOI before depreciation and GASB 68 implementation has ranged from $123M in 2016 to $172M in 2011. The  last eight years have all been positive  on a budgetary basis</a:t>
            </a:r>
            <a:r>
              <a:rPr lang="en-US" dirty="0" smtClean="0"/>
              <a:t>.</a:t>
            </a:r>
            <a:endParaRPr lang="en-US" dirty="0"/>
          </a:p>
        </p:txBody>
      </p:sp>
      <p:sp>
        <p:nvSpPr>
          <p:cNvPr id="4" name="Slide Number Placeholder 3"/>
          <p:cNvSpPr>
            <a:spLocks noGrp="1"/>
          </p:cNvSpPr>
          <p:nvPr>
            <p:ph type="sldNum" sz="quarter" idx="10"/>
          </p:nvPr>
        </p:nvSpPr>
        <p:spPr/>
        <p:txBody>
          <a:bodyPr/>
          <a:lstStyle/>
          <a:p>
            <a:fld id="{4F9D28F4-5A6B-490D-84F2-9D3DF5F02F61}" type="slidenum">
              <a:rPr lang="en-US" smtClean="0">
                <a:solidFill>
                  <a:prstClr val="black"/>
                </a:solidFill>
              </a:rPr>
              <a:pPr/>
              <a:t>26</a:t>
            </a:fld>
            <a:endParaRPr lang="en-US" dirty="0">
              <a:solidFill>
                <a:prstClr val="black"/>
              </a:solidFill>
            </a:endParaRPr>
          </a:p>
        </p:txBody>
      </p:sp>
    </p:spTree>
    <p:extLst>
      <p:ext uri="{BB962C8B-B14F-4D97-AF65-F5344CB8AC3E}">
        <p14:creationId xmlns:p14="http://schemas.microsoft.com/office/powerpoint/2010/main" val="169610247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r>
              <a:rPr lang="en-US" dirty="0" smtClean="0"/>
              <a:t>The Board has been a strong supporter of the CFI reporting discipline</a:t>
            </a:r>
            <a:r>
              <a:rPr lang="en-US" baseline="0" dirty="0" smtClean="0"/>
              <a:t> --- and a support of our goal of improving C/U and overall system performance with this number. As you can see above, the system shows improvement from 2015 to 2016, before the addition of the pension liabilities. </a:t>
            </a:r>
          </a:p>
          <a:p>
            <a:endParaRPr lang="en-US" baseline="0" dirty="0" smtClean="0"/>
          </a:p>
          <a:p>
            <a:r>
              <a:rPr lang="en-US" baseline="0" dirty="0" smtClean="0"/>
              <a:t>It has proven a very valuable tool for tracking financial performance across all the schools and from year to year. </a:t>
            </a:r>
          </a:p>
          <a:p>
            <a:endParaRPr lang="en-US" baseline="0" dirty="0" smtClean="0"/>
          </a:p>
          <a:p>
            <a:r>
              <a:rPr lang="en-US" dirty="0" smtClean="0"/>
              <a:t>The CFI calculation</a:t>
            </a:r>
            <a:r>
              <a:rPr lang="en-US" baseline="0" dirty="0" smtClean="0"/>
              <a:t> has been prepared with and without the GASB entries in order to provide year over year comparison data. </a:t>
            </a:r>
          </a:p>
          <a:p>
            <a:endParaRPr lang="en-US" baseline="0" dirty="0" smtClean="0"/>
          </a:p>
          <a:p>
            <a:r>
              <a:rPr lang="en-US" baseline="0" dirty="0" smtClean="0"/>
              <a:t>The CFI has two measures heavily weighted toward balance sheet performance and two measures weighted toward annual operating performance. </a:t>
            </a:r>
          </a:p>
          <a:p>
            <a:endParaRPr lang="en-US" baseline="0" dirty="0" smtClean="0"/>
          </a:p>
          <a:p>
            <a:endParaRPr lang="en-US" baseline="0" dirty="0" smtClean="0"/>
          </a:p>
          <a:p>
            <a:r>
              <a:rPr lang="en-US" baseline="0" dirty="0" smtClean="0"/>
              <a:t> </a:t>
            </a:r>
          </a:p>
          <a:p>
            <a:endParaRPr lang="en-US" baseline="0" dirty="0" smtClean="0"/>
          </a:p>
          <a:p>
            <a:endParaRPr lang="en-US" dirty="0" smtClean="0"/>
          </a:p>
          <a:p>
            <a:endParaRPr lang="en-US" dirty="0" smtClean="0"/>
          </a:p>
          <a:p>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4F9D28F4-5A6B-490D-84F2-9D3DF5F02F61}" type="slidenum">
              <a:rPr lang="en-US" smtClean="0">
                <a:solidFill>
                  <a:prstClr val="black"/>
                </a:solidFill>
              </a:rPr>
              <a:pPr/>
              <a:t>27</a:t>
            </a:fld>
            <a:endParaRPr lang="en-US" dirty="0">
              <a:solidFill>
                <a:prstClr val="black"/>
              </a:solidFill>
            </a:endParaRPr>
          </a:p>
        </p:txBody>
      </p:sp>
    </p:spTree>
    <p:extLst>
      <p:ext uri="{BB962C8B-B14F-4D97-AF65-F5344CB8AC3E}">
        <p14:creationId xmlns:p14="http://schemas.microsoft.com/office/powerpoint/2010/main" val="377204571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Please note that this</a:t>
            </a:r>
            <a:r>
              <a:rPr lang="en-US" baseline="0" dirty="0" smtClean="0"/>
              <a:t> slide reads from left to right – the most recent year, 2016 is on the left. </a:t>
            </a:r>
          </a:p>
          <a:p>
            <a:endParaRPr lang="en-US" baseline="0" dirty="0" smtClean="0"/>
          </a:p>
          <a:p>
            <a:r>
              <a:rPr lang="en-US" baseline="0" dirty="0" smtClean="0"/>
              <a:t>What you see is improvement in the CFI scores from 2015 to 2016 – we have 5 C and U in 2016 that scored under 1.50 vs 9 in 2015. On the other end, we had 17 C/U above 3 in 2016 vs 14 in 2015. this is typically explained by increase in capital appropriations received.( it is booked when it comes out of construction work in progress)</a:t>
            </a:r>
          </a:p>
          <a:p>
            <a:endParaRPr lang="en-US" baseline="0" dirty="0" smtClean="0"/>
          </a:p>
          <a:p>
            <a:r>
              <a:rPr lang="en-US" baseline="0" dirty="0" smtClean="0"/>
              <a:t>Note: CFI increase could also be explained by increase in State </a:t>
            </a:r>
            <a:r>
              <a:rPr lang="en-US" baseline="0" dirty="0" err="1" smtClean="0"/>
              <a:t>approp</a:t>
            </a:r>
            <a:r>
              <a:rPr lang="en-US" baseline="0" dirty="0" smtClean="0"/>
              <a:t> in 15 over 16 received but not spent. </a:t>
            </a:r>
            <a:endParaRPr lang="en-US" dirty="0"/>
          </a:p>
        </p:txBody>
      </p:sp>
      <p:sp>
        <p:nvSpPr>
          <p:cNvPr id="4" name="Slide Number Placeholder 3"/>
          <p:cNvSpPr>
            <a:spLocks noGrp="1"/>
          </p:cNvSpPr>
          <p:nvPr>
            <p:ph type="sldNum" sz="quarter" idx="10"/>
          </p:nvPr>
        </p:nvSpPr>
        <p:spPr/>
        <p:txBody>
          <a:bodyPr/>
          <a:lstStyle/>
          <a:p>
            <a:fld id="{F48CD4F1-112E-461F-884E-88DE10A88AB1}" type="slidenum">
              <a:rPr lang="en-US" smtClean="0"/>
              <a:t>28</a:t>
            </a:fld>
            <a:endParaRPr lang="en-US"/>
          </a:p>
        </p:txBody>
      </p:sp>
    </p:spTree>
    <p:extLst>
      <p:ext uri="{BB962C8B-B14F-4D97-AF65-F5344CB8AC3E}">
        <p14:creationId xmlns:p14="http://schemas.microsoft.com/office/powerpoint/2010/main" val="295994470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Read slide –</a:t>
            </a:r>
          </a:p>
          <a:p>
            <a:endParaRPr lang="en-US" dirty="0" smtClean="0"/>
          </a:p>
          <a:p>
            <a:endParaRPr lang="en-US" dirty="0"/>
          </a:p>
          <a:p>
            <a:r>
              <a:rPr lang="en-US" dirty="0" smtClean="0"/>
              <a:t>The chancellor and the board have a financial monitoring process that examines each college and university’s long and short term trends. The FY2026 results are; </a:t>
            </a:r>
            <a:endParaRPr lang="en-US" dirty="0"/>
          </a:p>
        </p:txBody>
      </p:sp>
      <p:sp>
        <p:nvSpPr>
          <p:cNvPr id="4" name="Slide Number Placeholder 3"/>
          <p:cNvSpPr>
            <a:spLocks noGrp="1"/>
          </p:cNvSpPr>
          <p:nvPr>
            <p:ph type="sldNum" sz="quarter" idx="10"/>
          </p:nvPr>
        </p:nvSpPr>
        <p:spPr/>
        <p:txBody>
          <a:bodyPr/>
          <a:lstStyle/>
          <a:p>
            <a:fld id="{4F9D28F4-5A6B-490D-84F2-9D3DF5F02F61}" type="slidenum">
              <a:rPr lang="en-US" smtClean="0">
                <a:solidFill>
                  <a:prstClr val="black"/>
                </a:solidFill>
              </a:rPr>
              <a:pPr/>
              <a:t>29</a:t>
            </a:fld>
            <a:endParaRPr lang="en-US" dirty="0">
              <a:solidFill>
                <a:prstClr val="black"/>
              </a:solidFill>
            </a:endParaRPr>
          </a:p>
        </p:txBody>
      </p:sp>
    </p:spTree>
    <p:extLst>
      <p:ext uri="{BB962C8B-B14F-4D97-AF65-F5344CB8AC3E}">
        <p14:creationId xmlns:p14="http://schemas.microsoft.com/office/powerpoint/2010/main" val="134237587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473892"/>
            <a:ext cx="5608320" cy="4136708"/>
          </a:xfrm>
        </p:spPr>
        <p:txBody>
          <a:bodyPr/>
          <a:lstStyle/>
          <a:p>
            <a:r>
              <a:rPr lang="en-US" dirty="0" smtClean="0"/>
              <a:t>Measurements modified from last year to make them more quickly responsive to budget and enrollment changes. </a:t>
            </a:r>
          </a:p>
          <a:p>
            <a:endParaRPr lang="en-US" dirty="0" smtClean="0"/>
          </a:p>
          <a:p>
            <a:r>
              <a:rPr lang="en-US" dirty="0" smtClean="0"/>
              <a:t>The financial plans include: </a:t>
            </a:r>
          </a:p>
          <a:p>
            <a:endParaRPr lang="en-US" dirty="0" smtClean="0"/>
          </a:p>
          <a:p>
            <a:pPr marL="171425" indent="-171425">
              <a:buFont typeface="Arial" panose="020B0604020202020204" pitchFamily="34" charset="0"/>
              <a:buChar char="•"/>
            </a:pPr>
            <a:r>
              <a:rPr lang="en-US" dirty="0" smtClean="0">
                <a:cs typeface="Arial" panose="020B0604020202020204" pitchFamily="34" charset="0"/>
              </a:rPr>
              <a:t>Specific performance goals identified</a:t>
            </a:r>
          </a:p>
          <a:p>
            <a:pPr marL="171425" indent="-171425">
              <a:buFont typeface="Arial" panose="020B0604020202020204" pitchFamily="34" charset="0"/>
              <a:buChar char="•"/>
            </a:pPr>
            <a:r>
              <a:rPr lang="en-US" dirty="0" smtClean="0">
                <a:cs typeface="Arial" panose="020B0604020202020204" pitchFamily="34" charset="0"/>
              </a:rPr>
              <a:t>Updated FY2017 budget submitted</a:t>
            </a:r>
          </a:p>
          <a:p>
            <a:pPr marL="171425" indent="-171425">
              <a:buFont typeface="Arial" panose="020B0604020202020204" pitchFamily="34" charset="0"/>
              <a:buChar char="•"/>
            </a:pPr>
            <a:r>
              <a:rPr lang="en-US" dirty="0" smtClean="0">
                <a:cs typeface="Arial" panose="020B0604020202020204" pitchFamily="34" charset="0"/>
              </a:rPr>
              <a:t>FY2018 preliminary budget outlook prepared</a:t>
            </a:r>
          </a:p>
          <a:p>
            <a:pPr marL="171425" indent="-171425">
              <a:buFont typeface="Arial" panose="020B0604020202020204" pitchFamily="34" charset="0"/>
              <a:buChar char="•"/>
            </a:pPr>
            <a:r>
              <a:rPr lang="en-US" dirty="0" smtClean="0">
                <a:cs typeface="Arial" panose="020B0604020202020204" pitchFamily="34" charset="0"/>
              </a:rPr>
              <a:t>Enrollment projected for two years</a:t>
            </a:r>
          </a:p>
          <a:p>
            <a:pPr marL="171425" indent="-171425">
              <a:buFont typeface="Arial" panose="020B0604020202020204" pitchFamily="34" charset="0"/>
              <a:buChar char="•"/>
            </a:pPr>
            <a:r>
              <a:rPr lang="en-US" dirty="0" smtClean="0">
                <a:cs typeface="Arial" panose="020B0604020202020204" pitchFamily="34" charset="0"/>
              </a:rPr>
              <a:t>CFI projected for two years</a:t>
            </a:r>
          </a:p>
          <a:p>
            <a:endParaRPr lang="en-US" dirty="0" smtClean="0"/>
          </a:p>
          <a:p>
            <a:r>
              <a:rPr lang="en-US" dirty="0" smtClean="0"/>
              <a:t>We have seen improvements across the board this year – the monitoring process is yielding action and remediation -  Those are nice words for presidents and their teams making hard choices to cut budgets and restore balance between revenues and expenses.</a:t>
            </a:r>
          </a:p>
          <a:p>
            <a:endParaRPr lang="en-US" dirty="0"/>
          </a:p>
          <a:p>
            <a:r>
              <a:rPr lang="en-US" dirty="0" smtClean="0"/>
              <a:t> Most of our colleges and universities are balancing budgets with a structural gap in revenues and declining enrollments – so very hard stuff for leadership. </a:t>
            </a:r>
          </a:p>
          <a:p>
            <a:endParaRPr lang="en-US" dirty="0"/>
          </a:p>
          <a:p>
            <a:endParaRPr lang="en-US" dirty="0" smtClean="0"/>
          </a:p>
          <a:p>
            <a:r>
              <a:rPr lang="en-US" dirty="0" smtClean="0"/>
              <a:t>Thank you – any questions ………….</a:t>
            </a:r>
            <a:endParaRPr lang="en-US" dirty="0"/>
          </a:p>
        </p:txBody>
      </p:sp>
      <p:sp>
        <p:nvSpPr>
          <p:cNvPr id="4" name="Slide Number Placeholder 3"/>
          <p:cNvSpPr>
            <a:spLocks noGrp="1"/>
          </p:cNvSpPr>
          <p:nvPr>
            <p:ph type="sldNum" sz="quarter" idx="10"/>
          </p:nvPr>
        </p:nvSpPr>
        <p:spPr/>
        <p:txBody>
          <a:bodyPr/>
          <a:lstStyle/>
          <a:p>
            <a:fld id="{4F9D28F4-5A6B-490D-84F2-9D3DF5F02F61}" type="slidenum">
              <a:rPr lang="en-US" smtClean="0">
                <a:solidFill>
                  <a:prstClr val="black"/>
                </a:solidFill>
              </a:rPr>
              <a:pPr/>
              <a:t>30</a:t>
            </a:fld>
            <a:endParaRPr lang="en-US" dirty="0">
              <a:solidFill>
                <a:prstClr val="black"/>
              </a:solidFill>
            </a:endParaRPr>
          </a:p>
        </p:txBody>
      </p:sp>
    </p:spTree>
    <p:extLst>
      <p:ext uri="{BB962C8B-B14F-4D97-AF65-F5344CB8AC3E}">
        <p14:creationId xmlns:p14="http://schemas.microsoft.com/office/powerpoint/2010/main" val="406965089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67A33252-585B-435F-9951-7C8E7453B4AD}" type="slidenum">
              <a:rPr lang="en-US" smtClean="0">
                <a:solidFill>
                  <a:prstClr val="black"/>
                </a:solidFill>
              </a:rPr>
              <a:pPr/>
              <a:t>31</a:t>
            </a:fld>
            <a:endParaRPr lang="en-US">
              <a:solidFill>
                <a:prstClr val="black"/>
              </a:solidFill>
            </a:endParaRPr>
          </a:p>
        </p:txBody>
      </p:sp>
    </p:spTree>
    <p:extLst>
      <p:ext uri="{BB962C8B-B14F-4D97-AF65-F5344CB8AC3E}">
        <p14:creationId xmlns:p14="http://schemas.microsoft.com/office/powerpoint/2010/main" val="6527240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91E8BF7-9BF5-4C4D-8479-5C98D790D1AC}" type="slidenum">
              <a:rPr lang="en-US" smtClean="0"/>
              <a:t>3</a:t>
            </a:fld>
            <a:endParaRPr lang="en-US"/>
          </a:p>
        </p:txBody>
      </p:sp>
    </p:spTree>
    <p:extLst>
      <p:ext uri="{BB962C8B-B14F-4D97-AF65-F5344CB8AC3E}">
        <p14:creationId xmlns:p14="http://schemas.microsoft.com/office/powerpoint/2010/main" val="355791745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48CD4F1-112E-461F-884E-88DE10A88AB1}" type="slidenum">
              <a:rPr lang="en-US" smtClean="0"/>
              <a:t>32</a:t>
            </a:fld>
            <a:endParaRPr lang="en-US"/>
          </a:p>
        </p:txBody>
      </p:sp>
    </p:spTree>
    <p:extLst>
      <p:ext uri="{BB962C8B-B14F-4D97-AF65-F5344CB8AC3E}">
        <p14:creationId xmlns:p14="http://schemas.microsoft.com/office/powerpoint/2010/main" val="162843001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57325" y="1181100"/>
            <a:ext cx="4251325" cy="3189288"/>
          </a:xfrm>
        </p:spPr>
      </p:sp>
      <p:sp>
        <p:nvSpPr>
          <p:cNvPr id="4" name="Slide Number Placeholder 3"/>
          <p:cNvSpPr>
            <a:spLocks noGrp="1"/>
          </p:cNvSpPr>
          <p:nvPr>
            <p:ph type="sldNum" sz="quarter" idx="10"/>
          </p:nvPr>
        </p:nvSpPr>
        <p:spPr/>
        <p:txBody>
          <a:bodyPr/>
          <a:lstStyle/>
          <a:p>
            <a:fld id="{391E8BF7-9BF5-4C4D-8479-5C98D790D1AC}" type="slidenum">
              <a:rPr lang="en-US" smtClean="0"/>
              <a:t>33</a:t>
            </a:fld>
            <a:endParaRPr lang="en-US"/>
          </a:p>
        </p:txBody>
      </p:sp>
      <p:sp>
        <p:nvSpPr>
          <p:cNvPr id="9" name="Notes Placeholder 2"/>
          <p:cNvSpPr txBox="1">
            <a:spLocks/>
          </p:cNvSpPr>
          <p:nvPr/>
        </p:nvSpPr>
        <p:spPr>
          <a:xfrm>
            <a:off x="823444" y="4548457"/>
            <a:ext cx="5732949" cy="3721466"/>
          </a:xfrm>
          <a:prstGeom prst="rect">
            <a:avLst/>
          </a:prstGeom>
        </p:spPr>
        <p:txBody>
          <a:bodyPr vert="horz" lIns="94947" tIns="47474" rIns="94947" bIns="47474" rtlCol="0"/>
          <a:lst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a:lstStyle>
          <a:p>
            <a:r>
              <a:rPr lang="en-US" b="1" smtClean="0"/>
              <a:t>The traditional method - </a:t>
            </a:r>
            <a:r>
              <a:rPr lang="en-US" smtClean="0"/>
              <a:t>(MDE) withholds state aids from school districts and redirects part of that payment to participating colleges and universities</a:t>
            </a:r>
            <a:r>
              <a:rPr lang="en-US" u="sng" smtClean="0"/>
              <a:t>.  Under this method, colleges and universities receive a set amount per credit hour for enrolled PSEO students.    </a:t>
            </a:r>
          </a:p>
          <a:p>
            <a:r>
              <a:rPr lang="en-US" smtClean="0"/>
              <a:t>The current per-credit reimbursement rate for traditional PSEO students is $190.29.  </a:t>
            </a:r>
          </a:p>
          <a:p>
            <a:r>
              <a:rPr lang="en-US" smtClean="0"/>
              <a:t>Increases in PSEO funding are driven by increases in the general education formula allowance. </a:t>
            </a:r>
          </a:p>
          <a:p>
            <a:r>
              <a:rPr lang="en-US" smtClean="0"/>
              <a:t>There are strict limits on the fees that can be charged to high school students under both financing mechanisms.  In general, colleges and universities cannot charge for books, fees, or other costs.  The PSEO payment from MDE and the contract revenue is intended to cover the students’ tuition, fees, and books, </a:t>
            </a:r>
            <a:r>
              <a:rPr lang="en-US" u="sng" smtClean="0"/>
              <a:t>although current MDE reimbursement rates generally do not cover all the costs resulting in a subsidy from the college for each PSEO student.</a:t>
            </a:r>
          </a:p>
          <a:p>
            <a:endParaRPr lang="en-US" smtClean="0"/>
          </a:p>
          <a:p>
            <a:r>
              <a:rPr lang="en-US" b="1" smtClean="0"/>
              <a:t>The direct contract method  </a:t>
            </a:r>
            <a:r>
              <a:rPr lang="en-US" smtClean="0"/>
              <a:t>- where the school district and the college and/or university contract directly for PSEO courses.  Typically this method is used in “concurrent” PSEO arrangements where college courses are delivered by high school teachers who are mentored by college or university faculty members.  However, it can be also used to finance traditional on-campus PSEO courses.</a:t>
            </a:r>
          </a:p>
          <a:p>
            <a:r>
              <a:rPr lang="en-US" u="sng" smtClean="0"/>
              <a:t>The cost is negotiated between the district and the college.  We have a conversation underway right now to try and bring some uniformity to these contract rates. </a:t>
            </a:r>
          </a:p>
          <a:p>
            <a:endParaRPr lang="en-US" u="sng" smtClean="0"/>
          </a:p>
          <a:p>
            <a:r>
              <a:rPr lang="en-US" smtClean="0"/>
              <a:t>[The reimbursement formula is specified in statute (124D.09 Subd. 13) and is based on the statewide per pupil funding for high school students.  Colleges and universities are given 88 percent of the general education formula allowance ($5,831) less $425 (referendum adjustment), multiplied by 1.2 (high school student multiplier), and divided by 30 (credits).  The school district retains the other 12 percent of funding. In FY 2015, the PSEO calculation is:</a:t>
            </a:r>
          </a:p>
          <a:p>
            <a:r>
              <a:rPr lang="en-US" smtClean="0"/>
              <a:t>   88% x ((($5,831 - $425) x 1.2) /30) = $190.29 per credit]</a:t>
            </a:r>
          </a:p>
          <a:p>
            <a:endParaRPr lang="en-US" dirty="0"/>
          </a:p>
        </p:txBody>
      </p:sp>
      <p:sp>
        <p:nvSpPr>
          <p:cNvPr id="3" name="Notes Placeholder 2"/>
          <p:cNvSpPr>
            <a:spLocks noGrp="1"/>
          </p:cNvSpPr>
          <p:nvPr>
            <p:ph type="body" idx="1"/>
          </p:nvPr>
        </p:nvSpPr>
        <p:spPr/>
        <p:txBody>
          <a:bodyPr/>
          <a:lstStyle/>
          <a:p>
            <a:r>
              <a:rPr lang="en-US" dirty="0" smtClean="0"/>
              <a:t>The chair asked that I spend a few minutes on the</a:t>
            </a:r>
            <a:r>
              <a:rPr lang="en-US" baseline="0" dirty="0" smtClean="0"/>
              <a:t> subject of PSEO and concurrent enrollment. </a:t>
            </a:r>
          </a:p>
          <a:p>
            <a:endParaRPr lang="en-US" baseline="0" dirty="0" smtClean="0"/>
          </a:p>
          <a:p>
            <a:r>
              <a:rPr lang="en-US" baseline="0" dirty="0" smtClean="0"/>
              <a:t>This is important work to our colleges and some of our universities. </a:t>
            </a:r>
          </a:p>
          <a:p>
            <a:endParaRPr lang="en-US" baseline="0" dirty="0" smtClean="0"/>
          </a:p>
          <a:p>
            <a:r>
              <a:rPr lang="en-US" baseline="0" dirty="0" smtClean="0"/>
              <a:t>Jaime – what is our message here?__________________</a:t>
            </a:r>
          </a:p>
          <a:p>
            <a:endParaRPr lang="en-US" baseline="0" dirty="0" smtClean="0"/>
          </a:p>
          <a:p>
            <a:r>
              <a:rPr lang="en-US" dirty="0" smtClean="0"/>
              <a:t>Compensation</a:t>
            </a:r>
          </a:p>
          <a:p>
            <a:pPr lvl="1"/>
            <a:r>
              <a:rPr lang="en-US" sz="1500" dirty="0"/>
              <a:t>Traditional method – MDE redirects state support from school districts and reimburses colleges and universities $190.29 per-credit</a:t>
            </a:r>
          </a:p>
          <a:p>
            <a:pPr lvl="1"/>
            <a:r>
              <a:rPr lang="en-US" sz="1500" dirty="0"/>
              <a:t>Direct contract method – typically used in “concurrent” PSEO arrangements, the school district contracts directly with the college/university to provide PSEO courses</a:t>
            </a:r>
          </a:p>
          <a:p>
            <a:endParaRPr lang="en-US" baseline="0" dirty="0" smtClean="0"/>
          </a:p>
          <a:p>
            <a:endParaRPr lang="en-US" dirty="0"/>
          </a:p>
        </p:txBody>
      </p:sp>
    </p:spTree>
    <p:extLst>
      <p:ext uri="{BB962C8B-B14F-4D97-AF65-F5344CB8AC3E}">
        <p14:creationId xmlns:p14="http://schemas.microsoft.com/office/powerpoint/2010/main" val="226133742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5"/>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6194" eaLnBrk="0" hangingPunct="0">
              <a:defRPr>
                <a:solidFill>
                  <a:schemeClr val="tx1"/>
                </a:solidFill>
                <a:latin typeface="Helvetica" pitchFamily="34" charset="0"/>
              </a:defRPr>
            </a:lvl1pPr>
            <a:lvl2pPr marL="756955" indent="-291136" defTabSz="946194" eaLnBrk="0" hangingPunct="0">
              <a:defRPr>
                <a:solidFill>
                  <a:schemeClr val="tx1"/>
                </a:solidFill>
                <a:latin typeface="Helvetica" pitchFamily="34" charset="0"/>
              </a:defRPr>
            </a:lvl2pPr>
            <a:lvl3pPr marL="1164547" indent="-232910" defTabSz="946194" eaLnBrk="0" hangingPunct="0">
              <a:defRPr>
                <a:solidFill>
                  <a:schemeClr val="tx1"/>
                </a:solidFill>
                <a:latin typeface="Helvetica" pitchFamily="34" charset="0"/>
              </a:defRPr>
            </a:lvl3pPr>
            <a:lvl4pPr marL="1630364" indent="-232910" defTabSz="946194" eaLnBrk="0" hangingPunct="0">
              <a:defRPr>
                <a:solidFill>
                  <a:schemeClr val="tx1"/>
                </a:solidFill>
                <a:latin typeface="Helvetica" pitchFamily="34" charset="0"/>
              </a:defRPr>
            </a:lvl4pPr>
            <a:lvl5pPr marL="2096184" indent="-232910" defTabSz="946194" eaLnBrk="0" hangingPunct="0">
              <a:defRPr>
                <a:solidFill>
                  <a:schemeClr val="tx1"/>
                </a:solidFill>
                <a:latin typeface="Helvetica" pitchFamily="34" charset="0"/>
              </a:defRPr>
            </a:lvl5pPr>
            <a:lvl6pPr marL="2562002" indent="-232910" defTabSz="946194" eaLnBrk="0" fontAlgn="base" hangingPunct="0">
              <a:spcBef>
                <a:spcPct val="0"/>
              </a:spcBef>
              <a:spcAft>
                <a:spcPct val="0"/>
              </a:spcAft>
              <a:defRPr>
                <a:solidFill>
                  <a:schemeClr val="tx1"/>
                </a:solidFill>
                <a:latin typeface="Helvetica" pitchFamily="34" charset="0"/>
              </a:defRPr>
            </a:lvl6pPr>
            <a:lvl7pPr marL="3027820" indent="-232910" defTabSz="946194" eaLnBrk="0" fontAlgn="base" hangingPunct="0">
              <a:spcBef>
                <a:spcPct val="0"/>
              </a:spcBef>
              <a:spcAft>
                <a:spcPct val="0"/>
              </a:spcAft>
              <a:defRPr>
                <a:solidFill>
                  <a:schemeClr val="tx1"/>
                </a:solidFill>
                <a:latin typeface="Helvetica" pitchFamily="34" charset="0"/>
              </a:defRPr>
            </a:lvl7pPr>
            <a:lvl8pPr marL="3493639" indent="-232910" defTabSz="946194" eaLnBrk="0" fontAlgn="base" hangingPunct="0">
              <a:spcBef>
                <a:spcPct val="0"/>
              </a:spcBef>
              <a:spcAft>
                <a:spcPct val="0"/>
              </a:spcAft>
              <a:defRPr>
                <a:solidFill>
                  <a:schemeClr val="tx1"/>
                </a:solidFill>
                <a:latin typeface="Helvetica" pitchFamily="34" charset="0"/>
              </a:defRPr>
            </a:lvl8pPr>
            <a:lvl9pPr marL="3959457" indent="-232910" defTabSz="946194" eaLnBrk="0" fontAlgn="base" hangingPunct="0">
              <a:spcBef>
                <a:spcPct val="0"/>
              </a:spcBef>
              <a:spcAft>
                <a:spcPct val="0"/>
              </a:spcAft>
              <a:defRPr>
                <a:solidFill>
                  <a:schemeClr val="tx1"/>
                </a:solidFill>
                <a:latin typeface="Helvetica" pitchFamily="34" charset="0"/>
              </a:defRPr>
            </a:lvl9pPr>
          </a:lstStyle>
          <a:p>
            <a:fld id="{7411C01C-E866-4C65-8BFC-268C9B9FF452}" type="slidenum">
              <a:rPr lang="en-US" altLang="en-US" smtClean="0">
                <a:latin typeface="Times New Roman" pitchFamily="18" charset="0"/>
              </a:rPr>
              <a:pPr/>
              <a:t>34</a:t>
            </a:fld>
            <a:endParaRPr lang="en-US" altLang="en-US" smtClean="0">
              <a:latin typeface="Times New Roman" pitchFamily="18" charset="0"/>
            </a:endParaRPr>
          </a:p>
        </p:txBody>
      </p:sp>
      <p:sp>
        <p:nvSpPr>
          <p:cNvPr id="18435" name="Rectangle 2"/>
          <p:cNvSpPr>
            <a:spLocks noGrp="1" noRot="1" noChangeAspect="1" noChangeArrowheads="1" noTextEdit="1"/>
          </p:cNvSpPr>
          <p:nvPr>
            <p:ph type="sldImg"/>
          </p:nvPr>
        </p:nvSpPr>
        <p:spPr>
          <a:xfrm>
            <a:off x="1457325" y="1181100"/>
            <a:ext cx="4251325" cy="3189288"/>
          </a:xfrm>
          <a:ln cap="flat"/>
        </p:spPr>
      </p:sp>
      <p:sp>
        <p:nvSpPr>
          <p:cNvPr id="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5164" tIns="47585" rIns="95164" bIns="47585"/>
          <a:lstStyle/>
          <a:p>
            <a:r>
              <a:rPr lang="en-US" altLang="en-US" sz="1400" dirty="0"/>
              <a:t>Needs updating – </a:t>
            </a:r>
          </a:p>
          <a:p>
            <a:endParaRPr lang="en-US" altLang="en-US" sz="1400" dirty="0"/>
          </a:p>
          <a:p>
            <a:r>
              <a:rPr lang="en-US" altLang="en-US" sz="1400" dirty="0"/>
              <a:t>This graph shows you three types of PSEO enrollment in headcount, or persons and the enrollment growth since 2005:</a:t>
            </a:r>
          </a:p>
          <a:p>
            <a:endParaRPr lang="en-US" altLang="en-US" sz="1400" dirty="0"/>
          </a:p>
          <a:p>
            <a:r>
              <a:rPr lang="en-US" altLang="en-US" sz="1400" dirty="0"/>
              <a:t>Starting from the bottom of the graph</a:t>
            </a:r>
          </a:p>
          <a:p>
            <a:endParaRPr lang="en-US" altLang="en-US" sz="1400" dirty="0"/>
          </a:p>
          <a:p>
            <a:pPr marL="349415" indent="-349415">
              <a:buFontTx/>
              <a:buAutoNum type="arabicPeriod"/>
            </a:pPr>
            <a:r>
              <a:rPr lang="en-US" altLang="en-US" sz="1400" dirty="0"/>
              <a:t>PSEO contract ( Maroon line) has grown 50%</a:t>
            </a:r>
          </a:p>
          <a:p>
            <a:pPr marL="349415" indent="-349415">
              <a:buAutoNum type="arabicPeriod"/>
            </a:pPr>
            <a:r>
              <a:rPr lang="en-US" altLang="en-US" sz="1400" dirty="0"/>
              <a:t>PSEO regular (blue line) which has grown 13% since 2005</a:t>
            </a:r>
          </a:p>
          <a:p>
            <a:pPr marL="349415" indent="-349415">
              <a:buAutoNum type="arabicPeriod"/>
            </a:pPr>
            <a:r>
              <a:rPr lang="en-US" altLang="en-US" sz="1400" dirty="0"/>
              <a:t>PSEO concurrent (Yellow) has doubled </a:t>
            </a:r>
          </a:p>
          <a:p>
            <a:pPr marL="349415" indent="-349415">
              <a:buAutoNum type="arabicPeriod"/>
            </a:pPr>
            <a:endParaRPr lang="en-US" altLang="en-US" sz="1400" dirty="0"/>
          </a:p>
          <a:p>
            <a:pPr marL="349415" indent="-349415">
              <a:buAutoNum type="arabicPeriod"/>
            </a:pPr>
            <a:endParaRPr lang="en-US" altLang="en-US" sz="1400" dirty="0"/>
          </a:p>
          <a:p>
            <a:pPr marL="349415" indent="-349415">
              <a:buAutoNum type="arabicPeriod"/>
            </a:pPr>
            <a:r>
              <a:rPr lang="en-US" altLang="en-US" sz="1400" dirty="0"/>
              <a:t>And total PSEO has grown from 18,500 students to 30,502, an increase of 65%</a:t>
            </a:r>
          </a:p>
          <a:p>
            <a:pPr marL="349415" indent="-349415">
              <a:buAutoNum type="arabicPeriod"/>
            </a:pPr>
            <a:endParaRPr lang="en-US" altLang="en-US" sz="1400" dirty="0"/>
          </a:p>
          <a:p>
            <a:pPr marL="349415" indent="-349415">
              <a:buAutoNum type="arabicPeriod"/>
            </a:pPr>
            <a:r>
              <a:rPr lang="en-US" altLang="en-US" sz="1400" dirty="0"/>
              <a:t>This growth compares with our overall credit based traditional (non PSEO) head count change during this period of a decline of 10%. </a:t>
            </a:r>
          </a:p>
        </p:txBody>
      </p:sp>
    </p:spTree>
    <p:extLst>
      <p:ext uri="{BB962C8B-B14F-4D97-AF65-F5344CB8AC3E}">
        <p14:creationId xmlns:p14="http://schemas.microsoft.com/office/powerpoint/2010/main" val="259286350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91E8BF7-9BF5-4C4D-8479-5C98D790D1AC}" type="slidenum">
              <a:rPr lang="en-US" smtClean="0"/>
              <a:t>35</a:t>
            </a:fld>
            <a:endParaRPr lang="en-US"/>
          </a:p>
        </p:txBody>
      </p:sp>
    </p:spTree>
    <p:extLst>
      <p:ext uri="{BB962C8B-B14F-4D97-AF65-F5344CB8AC3E}">
        <p14:creationId xmlns:p14="http://schemas.microsoft.com/office/powerpoint/2010/main" val="396274210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473892"/>
            <a:ext cx="5608320" cy="4365308"/>
          </a:xfrm>
        </p:spPr>
        <p:txBody>
          <a:bodyPr/>
          <a:lstStyle/>
          <a:p>
            <a:r>
              <a:rPr lang="en-US" sz="1200" kern="1200" dirty="0" smtClean="0">
                <a:solidFill>
                  <a:schemeClr val="tx1"/>
                </a:solidFill>
                <a:effectLst/>
                <a:latin typeface="+mn-lt"/>
                <a:ea typeface="+mn-ea"/>
                <a:cs typeface="+mn-cs"/>
              </a:rPr>
              <a:t>With 2016 data…</a:t>
            </a:r>
          </a:p>
          <a:p>
            <a:r>
              <a:rPr lang="en-US" sz="1200" kern="1200" dirty="0" smtClean="0">
                <a:solidFill>
                  <a:schemeClr val="tx1"/>
                </a:solidFill>
                <a:effectLst/>
                <a:latin typeface="+mn-lt"/>
                <a:ea typeface="+mn-ea"/>
                <a:cs typeface="+mn-cs"/>
              </a:rPr>
              <a:t> </a:t>
            </a:r>
          </a:p>
          <a:p>
            <a:r>
              <a:rPr lang="en-US" sz="1200" u="sng" kern="1200" dirty="0" smtClean="0">
                <a:solidFill>
                  <a:schemeClr val="tx1"/>
                </a:solidFill>
                <a:effectLst/>
                <a:latin typeface="+mn-lt"/>
                <a:ea typeface="+mn-ea"/>
                <a:cs typeface="+mn-cs"/>
              </a:rPr>
              <a:t>Academic space and Enrollment:  Colleges and Universities</a:t>
            </a:r>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Greater Minnesota:</a:t>
            </a:r>
          </a:p>
          <a:p>
            <a:pPr lvl="0"/>
            <a:r>
              <a:rPr lang="en-US" sz="1200" kern="1200" dirty="0" smtClean="0">
                <a:solidFill>
                  <a:schemeClr val="tx1"/>
                </a:solidFill>
                <a:effectLst/>
                <a:latin typeface="+mn-lt"/>
                <a:ea typeface="+mn-ea"/>
                <a:cs typeface="+mn-cs"/>
              </a:rPr>
              <a:t>16.3 million square feet (72%) of system academic facility space.</a:t>
            </a:r>
          </a:p>
          <a:p>
            <a:pPr lvl="0"/>
            <a:r>
              <a:rPr lang="en-US" sz="1200" kern="1200" dirty="0" smtClean="0">
                <a:solidFill>
                  <a:schemeClr val="tx1"/>
                </a:solidFill>
                <a:effectLst/>
                <a:latin typeface="+mn-lt"/>
                <a:ea typeface="+mn-ea"/>
                <a:cs typeface="+mn-cs"/>
              </a:rPr>
              <a:t>99,938 FYE (63%)</a:t>
            </a:r>
          </a:p>
          <a:p>
            <a:pPr lvl="0"/>
            <a:r>
              <a:rPr lang="en-US" sz="1200" kern="1200" dirty="0" smtClean="0">
                <a:solidFill>
                  <a:schemeClr val="tx1"/>
                </a:solidFill>
                <a:effectLst/>
                <a:latin typeface="+mn-lt"/>
                <a:ea typeface="+mn-ea"/>
                <a:cs typeface="+mn-cs"/>
              </a:rPr>
              <a:t>229,830 Total Headcount (61%)</a:t>
            </a:r>
          </a:p>
          <a:p>
            <a:pPr lvl="0"/>
            <a:r>
              <a:rPr lang="en-US" sz="1200" kern="1200" dirty="0" smtClean="0">
                <a:solidFill>
                  <a:schemeClr val="tx1"/>
                </a:solidFill>
                <a:effectLst/>
                <a:latin typeface="+mn-lt"/>
                <a:ea typeface="+mn-ea"/>
                <a:cs typeface="+mn-cs"/>
              </a:rPr>
              <a:t>148,485 For Credit Headcount (58%)</a:t>
            </a:r>
          </a:p>
          <a:p>
            <a:r>
              <a:rPr lang="en-US" u="sng" dirty="0"/>
              <a:t>For Colleges only</a:t>
            </a:r>
            <a:r>
              <a:rPr lang="en-US" dirty="0"/>
              <a:t>:  </a:t>
            </a:r>
          </a:p>
          <a:p>
            <a:r>
              <a:rPr lang="en-US" dirty="0"/>
              <a:t>More Academic space in Greater Minnesota:</a:t>
            </a:r>
          </a:p>
          <a:p>
            <a:pPr lvl="0"/>
            <a:r>
              <a:rPr lang="en-US" dirty="0"/>
              <a:t>8.1 million square feet (58%) of system college academic facility space.</a:t>
            </a:r>
          </a:p>
          <a:p>
            <a:pPr lvl="0"/>
            <a:r>
              <a:rPr lang="en-US" dirty="0"/>
              <a:t>46,989 college FYE (47%)</a:t>
            </a:r>
          </a:p>
          <a:p>
            <a:pPr lvl="0"/>
            <a:r>
              <a:rPr lang="en-US" dirty="0"/>
              <a:t>146,342 college Total Headcount (52%)</a:t>
            </a:r>
          </a:p>
          <a:p>
            <a:pPr lvl="0"/>
            <a:r>
              <a:rPr lang="en-US" dirty="0"/>
              <a:t>79,907 college For Credit Headcount (46%)</a:t>
            </a:r>
          </a:p>
          <a:p>
            <a:endParaRPr lang="en-US" sz="1200" kern="1200" dirty="0" smtClean="0">
              <a:solidFill>
                <a:schemeClr val="tx1"/>
              </a:solidFill>
              <a:effectLst/>
              <a:latin typeface="+mn-lt"/>
              <a:ea typeface="+mn-ea"/>
              <a:cs typeface="+mn-cs"/>
            </a:endParaRPr>
          </a:p>
          <a:p>
            <a:r>
              <a:rPr lang="en-US" sz="1200" u="sng" kern="1200" dirty="0" smtClean="0">
                <a:solidFill>
                  <a:schemeClr val="tx1"/>
                </a:solidFill>
                <a:effectLst/>
                <a:latin typeface="+mn-lt"/>
                <a:ea typeface="+mn-ea"/>
                <a:cs typeface="+mn-cs"/>
              </a:rPr>
              <a:t>Academic space – colleges and  universities </a:t>
            </a:r>
          </a:p>
          <a:p>
            <a:r>
              <a:rPr lang="en-US" sz="1200" kern="1200" dirty="0" smtClean="0">
                <a:solidFill>
                  <a:schemeClr val="tx1"/>
                </a:solidFill>
                <a:effectLst/>
                <a:latin typeface="+mn-lt"/>
                <a:ea typeface="+mn-ea"/>
                <a:cs typeface="+mn-cs"/>
              </a:rPr>
              <a:t>Metropolitan Area:</a:t>
            </a:r>
          </a:p>
          <a:p>
            <a:pPr lvl="0"/>
            <a:r>
              <a:rPr lang="en-US" sz="1200" kern="1200" dirty="0" smtClean="0">
                <a:solidFill>
                  <a:schemeClr val="tx1"/>
                </a:solidFill>
                <a:effectLst/>
                <a:latin typeface="+mn-lt"/>
                <a:ea typeface="+mn-ea"/>
                <a:cs typeface="+mn-cs"/>
              </a:rPr>
              <a:t>6.3 million square feet (28%) of system academic facility space.</a:t>
            </a:r>
          </a:p>
          <a:p>
            <a:pPr lvl="0"/>
            <a:r>
              <a:rPr lang="en-US" sz="1200" kern="1200" dirty="0" smtClean="0">
                <a:solidFill>
                  <a:schemeClr val="tx1"/>
                </a:solidFill>
                <a:effectLst/>
                <a:latin typeface="+mn-lt"/>
                <a:ea typeface="+mn-ea"/>
                <a:cs typeface="+mn-cs"/>
              </a:rPr>
              <a:t>57,965 FYE (37%) </a:t>
            </a:r>
          </a:p>
          <a:p>
            <a:pPr lvl="0"/>
            <a:r>
              <a:rPr lang="en-US" sz="1200" kern="1200" dirty="0" smtClean="0">
                <a:solidFill>
                  <a:schemeClr val="tx1"/>
                </a:solidFill>
                <a:effectLst/>
                <a:latin typeface="+mn-lt"/>
                <a:ea typeface="+mn-ea"/>
                <a:cs typeface="+mn-cs"/>
              </a:rPr>
              <a:t>146,346 Total Headcount (39%)</a:t>
            </a:r>
          </a:p>
          <a:p>
            <a:pPr lvl="0"/>
            <a:r>
              <a:rPr lang="en-US" sz="1200" kern="1200" dirty="0" smtClean="0">
                <a:solidFill>
                  <a:schemeClr val="tx1"/>
                </a:solidFill>
                <a:effectLst/>
                <a:latin typeface="+mn-lt"/>
                <a:ea typeface="+mn-ea"/>
                <a:cs typeface="+mn-cs"/>
              </a:rPr>
              <a:t>105,721 For Credit Headcount (42%)</a:t>
            </a:r>
          </a:p>
          <a:p>
            <a:pPr lvl="0"/>
            <a:endParaRPr lang="en-US" dirty="0"/>
          </a:p>
          <a:p>
            <a:pPr lvl="0"/>
            <a:r>
              <a:rPr lang="en-US" sz="1200" kern="1200" dirty="0" smtClean="0">
                <a:solidFill>
                  <a:schemeClr val="tx1"/>
                </a:solidFill>
                <a:effectLst/>
                <a:latin typeface="+mn-lt"/>
                <a:ea typeface="+mn-ea"/>
                <a:cs typeface="+mn-cs"/>
              </a:rPr>
              <a:t>over</a:t>
            </a:r>
          </a:p>
          <a:p>
            <a:endParaRPr lang="en-US" sz="1200" u="sng" kern="1200" dirty="0" smtClean="0">
              <a:solidFill>
                <a:schemeClr val="tx1"/>
              </a:solidFill>
              <a:effectLst/>
              <a:latin typeface="+mn-lt"/>
              <a:ea typeface="+mn-ea"/>
              <a:cs typeface="+mn-cs"/>
            </a:endParaRPr>
          </a:p>
          <a:p>
            <a:r>
              <a:rPr lang="en-US" sz="1200" u="sng" kern="1200" dirty="0" smtClean="0">
                <a:solidFill>
                  <a:schemeClr val="tx1"/>
                </a:solidFill>
                <a:effectLst/>
                <a:latin typeface="+mn-lt"/>
                <a:ea typeface="+mn-ea"/>
                <a:cs typeface="+mn-cs"/>
              </a:rPr>
              <a:t>For colleges only: </a:t>
            </a:r>
          </a:p>
          <a:p>
            <a:r>
              <a:rPr lang="en-US" sz="1200" kern="1200" dirty="0" smtClean="0">
                <a:solidFill>
                  <a:schemeClr val="tx1"/>
                </a:solidFill>
                <a:effectLst/>
                <a:latin typeface="+mn-lt"/>
                <a:ea typeface="+mn-ea"/>
                <a:cs typeface="+mn-cs"/>
              </a:rPr>
              <a:t>Metropolitan Area:</a:t>
            </a:r>
          </a:p>
          <a:p>
            <a:pPr lvl="0"/>
            <a:r>
              <a:rPr lang="en-US" sz="1200" kern="1200" dirty="0" smtClean="0">
                <a:solidFill>
                  <a:schemeClr val="tx1"/>
                </a:solidFill>
                <a:effectLst/>
                <a:latin typeface="+mn-lt"/>
                <a:ea typeface="+mn-ea"/>
                <a:cs typeface="+mn-cs"/>
              </a:rPr>
              <a:t>6.0 million square feet (42%) of system college academic facility space.</a:t>
            </a:r>
          </a:p>
          <a:p>
            <a:pPr lvl="0"/>
            <a:r>
              <a:rPr lang="en-US" sz="1200" kern="1200" dirty="0" smtClean="0">
                <a:solidFill>
                  <a:schemeClr val="tx1"/>
                </a:solidFill>
                <a:effectLst/>
                <a:latin typeface="+mn-lt"/>
                <a:ea typeface="+mn-ea"/>
                <a:cs typeface="+mn-cs"/>
              </a:rPr>
              <a:t>52,115 college FYE (53%)</a:t>
            </a:r>
          </a:p>
          <a:p>
            <a:pPr lvl="0"/>
            <a:r>
              <a:rPr lang="en-US" sz="1200" kern="1200" dirty="0" smtClean="0">
                <a:solidFill>
                  <a:schemeClr val="tx1"/>
                </a:solidFill>
                <a:effectLst/>
                <a:latin typeface="+mn-lt"/>
                <a:ea typeface="+mn-ea"/>
                <a:cs typeface="+mn-cs"/>
              </a:rPr>
              <a:t>134,510 college Total Headcount (48%)</a:t>
            </a:r>
          </a:p>
          <a:p>
            <a:pPr lvl="0"/>
            <a:r>
              <a:rPr lang="en-US" sz="1200" kern="1200" dirty="0" smtClean="0">
                <a:solidFill>
                  <a:schemeClr val="tx1"/>
                </a:solidFill>
                <a:effectLst/>
                <a:latin typeface="+mn-lt"/>
                <a:ea typeface="+mn-ea"/>
                <a:cs typeface="+mn-cs"/>
              </a:rPr>
              <a:t>94,227 college For Credit Headcount (54%)</a:t>
            </a:r>
          </a:p>
          <a:p>
            <a:r>
              <a:rPr lang="en-US" sz="1200" kern="1200" dirty="0" smtClean="0">
                <a:solidFill>
                  <a:schemeClr val="tx1"/>
                </a:solidFill>
                <a:effectLst/>
                <a:latin typeface="+mn-lt"/>
                <a:ea typeface="+mn-ea"/>
                <a:cs typeface="+mn-cs"/>
              </a:rPr>
              <a:t> </a:t>
            </a:r>
          </a:p>
          <a:p>
            <a:pPr>
              <a:spcAft>
                <a:spcPts val="611"/>
              </a:spcAft>
            </a:pPr>
            <a:endParaRPr lang="en-US" sz="1400" dirty="0">
              <a:latin typeface="Calibri" panose="020F0502020204030204" pitchFamily="34" charset="0"/>
            </a:endParaRPr>
          </a:p>
        </p:txBody>
      </p:sp>
    </p:spTree>
    <p:extLst>
      <p:ext uri="{BB962C8B-B14F-4D97-AF65-F5344CB8AC3E}">
        <p14:creationId xmlns:p14="http://schemas.microsoft.com/office/powerpoint/2010/main" val="228360830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473891"/>
            <a:ext cx="5608320" cy="4517709"/>
          </a:xfrm>
        </p:spPr>
        <p:txBody>
          <a:bodyPr/>
          <a:lstStyle/>
          <a:p>
            <a:pPr marL="0" indent="0">
              <a:spcBef>
                <a:spcPts val="0"/>
              </a:spcBef>
              <a:buFont typeface="+mj-lt"/>
              <a:buNone/>
            </a:pPr>
            <a:r>
              <a:rPr lang="en-US" dirty="0" smtClean="0"/>
              <a:t>We provided you with a summary of this work last spring – </a:t>
            </a:r>
          </a:p>
          <a:p>
            <a:pPr marL="0" indent="0">
              <a:spcBef>
                <a:spcPts val="0"/>
              </a:spcBef>
              <a:buFont typeface="+mj-lt"/>
              <a:buNone/>
            </a:pPr>
            <a:endParaRPr lang="en-US" dirty="0"/>
          </a:p>
          <a:p>
            <a:pPr lvl="0">
              <a:spcBef>
                <a:spcPct val="0"/>
              </a:spcBef>
            </a:pPr>
            <a:r>
              <a:rPr lang="en-US" altLang="en-US" dirty="0" smtClean="0">
                <a:solidFill>
                  <a:prstClr val="black"/>
                </a:solidFill>
              </a:rPr>
              <a:t>Fundamentally</a:t>
            </a:r>
            <a:r>
              <a:rPr lang="en-US" altLang="en-US" dirty="0">
                <a:solidFill>
                  <a:prstClr val="black"/>
                </a:solidFill>
              </a:rPr>
              <a:t>, we need revenue to grow every year or we will continue to face deeper service reductions, or we need to reduce access. That is not a particularly unusual public sector condition. What is unusual, is the dependency between state support and tuition revenue. </a:t>
            </a:r>
          </a:p>
          <a:p>
            <a:pPr lvl="0">
              <a:spcBef>
                <a:spcPct val="0"/>
              </a:spcBef>
            </a:pPr>
            <a:endParaRPr lang="en-US" altLang="en-US" dirty="0">
              <a:solidFill>
                <a:prstClr val="black"/>
              </a:solidFill>
            </a:endParaRPr>
          </a:p>
          <a:p>
            <a:pPr lvl="0">
              <a:spcBef>
                <a:spcPct val="0"/>
              </a:spcBef>
            </a:pPr>
            <a:r>
              <a:rPr lang="en-US" altLang="en-US" dirty="0">
                <a:solidFill>
                  <a:prstClr val="black"/>
                </a:solidFill>
              </a:rPr>
              <a:t>Ours is a labor heavy industry facing tremendous downward cost pressure. We will need the state’s support or we will be cutting access and services out into the future. </a:t>
            </a:r>
          </a:p>
          <a:p>
            <a:pPr lvl="0">
              <a:spcBef>
                <a:spcPct val="0"/>
              </a:spcBef>
            </a:pPr>
            <a:endParaRPr lang="en-US" altLang="en-US" dirty="0">
              <a:solidFill>
                <a:prstClr val="black"/>
              </a:solidFill>
            </a:endParaRPr>
          </a:p>
          <a:p>
            <a:pPr lvl="0"/>
            <a:r>
              <a:rPr lang="en-US" dirty="0">
                <a:solidFill>
                  <a:prstClr val="black"/>
                </a:solidFill>
              </a:rPr>
              <a:t>Workgroup charged with recommendations for long term financial reforms.  Several very powerful “pivot points’ have been identified. </a:t>
            </a:r>
          </a:p>
          <a:p>
            <a:pPr lvl="0"/>
            <a:endParaRPr lang="en-US" dirty="0">
              <a:solidFill>
                <a:prstClr val="black"/>
              </a:solidFill>
            </a:endParaRPr>
          </a:p>
          <a:p>
            <a:pPr marL="742950" lvl="1" indent="-285750">
              <a:buFont typeface="Arial" panose="020B0604020202020204" pitchFamily="34" charset="0"/>
              <a:buChar char="•"/>
            </a:pPr>
            <a:r>
              <a:rPr lang="en-US" dirty="0">
                <a:solidFill>
                  <a:prstClr val="black"/>
                </a:solidFill>
              </a:rPr>
              <a:t>Our continued reliance on tuition as primary revenue source</a:t>
            </a:r>
          </a:p>
          <a:p>
            <a:pPr marL="285750" lvl="0" indent="-285750">
              <a:buFont typeface="Arial" panose="020B0604020202020204" pitchFamily="34" charset="0"/>
              <a:buChar char="•"/>
            </a:pPr>
            <a:endParaRPr lang="en-US" dirty="0">
              <a:solidFill>
                <a:prstClr val="black"/>
              </a:solidFill>
            </a:endParaRPr>
          </a:p>
          <a:p>
            <a:pPr marL="742950" lvl="1" indent="-285750">
              <a:buFont typeface="Arial" panose="020B0604020202020204" pitchFamily="34" charset="0"/>
              <a:buChar char="•"/>
            </a:pPr>
            <a:r>
              <a:rPr lang="en-US" dirty="0">
                <a:solidFill>
                  <a:prstClr val="black"/>
                </a:solidFill>
              </a:rPr>
              <a:t>Fifth year of enrollment declines after five years of increases</a:t>
            </a:r>
          </a:p>
          <a:p>
            <a:pPr marL="285750" lvl="0" indent="-285750">
              <a:buFont typeface="Arial" panose="020B0604020202020204" pitchFamily="34" charset="0"/>
              <a:buChar char="•"/>
            </a:pPr>
            <a:endParaRPr lang="en-US" dirty="0">
              <a:solidFill>
                <a:prstClr val="black"/>
              </a:solidFill>
            </a:endParaRPr>
          </a:p>
          <a:p>
            <a:pPr marL="742950" lvl="1" indent="-285750">
              <a:buFont typeface="Arial" panose="020B0604020202020204" pitchFamily="34" charset="0"/>
              <a:buChar char="•"/>
            </a:pPr>
            <a:r>
              <a:rPr lang="en-US" dirty="0">
                <a:solidFill>
                  <a:prstClr val="black"/>
                </a:solidFill>
              </a:rPr>
              <a:t>Commitment to affordability is holding down tuition increases</a:t>
            </a:r>
          </a:p>
          <a:p>
            <a:pPr marL="285750" lvl="0" indent="-285750">
              <a:buFont typeface="Arial" panose="020B0604020202020204" pitchFamily="34" charset="0"/>
              <a:buChar char="•"/>
            </a:pPr>
            <a:endParaRPr lang="en-US" dirty="0">
              <a:solidFill>
                <a:prstClr val="black"/>
              </a:solidFill>
            </a:endParaRPr>
          </a:p>
          <a:p>
            <a:pPr marL="742950" lvl="1" indent="-285750">
              <a:buFont typeface="Arial" panose="020B0604020202020204" pitchFamily="34" charset="0"/>
              <a:buChar char="•"/>
            </a:pPr>
            <a:r>
              <a:rPr lang="en-US" dirty="0">
                <a:solidFill>
                  <a:prstClr val="black"/>
                </a:solidFill>
              </a:rPr>
              <a:t>State support not keeping up with tuition limitations</a:t>
            </a:r>
          </a:p>
          <a:p>
            <a:pPr lvl="1"/>
            <a:endParaRPr lang="en-US" dirty="0">
              <a:solidFill>
                <a:prstClr val="black"/>
              </a:solidFill>
            </a:endParaRPr>
          </a:p>
          <a:p>
            <a:pPr lvl="0"/>
            <a:r>
              <a:rPr lang="en-US" dirty="0">
                <a:solidFill>
                  <a:prstClr val="black"/>
                </a:solidFill>
              </a:rPr>
              <a:t>Without any changes, projections find a growing structural gap out into the future. </a:t>
            </a:r>
            <a:endParaRPr lang="en-US" dirty="0" smtClean="0">
              <a:solidFill>
                <a:prstClr val="black"/>
              </a:solidFill>
            </a:endParaRPr>
          </a:p>
          <a:p>
            <a:pPr lvl="0"/>
            <a:endParaRPr lang="en-US" sz="1400" dirty="0" smtClean="0">
              <a:solidFill>
                <a:prstClr val="black"/>
              </a:solidFill>
            </a:endParaRPr>
          </a:p>
          <a:p>
            <a:pPr lvl="0"/>
            <a:r>
              <a:rPr lang="en-US" sz="1400" dirty="0" smtClean="0">
                <a:solidFill>
                  <a:prstClr val="black"/>
                </a:solidFill>
              </a:rPr>
              <a:t>Over </a:t>
            </a:r>
          </a:p>
          <a:p>
            <a:pPr lvl="0"/>
            <a:endParaRPr lang="en-US" sz="1400" dirty="0">
              <a:solidFill>
                <a:prstClr val="black"/>
              </a:solidFill>
            </a:endParaRPr>
          </a:p>
          <a:p>
            <a:pPr lvl="0"/>
            <a:r>
              <a:rPr lang="en-US" sz="1400" dirty="0" smtClean="0">
                <a:solidFill>
                  <a:prstClr val="black"/>
                </a:solidFill>
              </a:rPr>
              <a:t>Note; </a:t>
            </a:r>
          </a:p>
          <a:p>
            <a:pPr lvl="0"/>
            <a:r>
              <a:rPr lang="en-US" sz="1400" dirty="0">
                <a:solidFill>
                  <a:prstClr val="black"/>
                </a:solidFill>
              </a:rPr>
              <a:t>Enrollment assumptions varied from -1 percent to + 1 percent annually</a:t>
            </a:r>
          </a:p>
          <a:p>
            <a:pPr lvl="0"/>
            <a:r>
              <a:rPr lang="en-US" sz="1400" dirty="0">
                <a:solidFill>
                  <a:prstClr val="black"/>
                </a:solidFill>
              </a:rPr>
              <a:t>State support assumptions varied from -1.1 percent (ten year average) to zero percent annually</a:t>
            </a:r>
          </a:p>
          <a:p>
            <a:pPr lvl="0"/>
            <a:r>
              <a:rPr lang="en-US" sz="1400" dirty="0">
                <a:solidFill>
                  <a:prstClr val="black"/>
                </a:solidFill>
              </a:rPr>
              <a:t>Compensation and operating inflation assumptions varied from +2.3 percent (ten year average CPI) to + 3.2 percent annually</a:t>
            </a:r>
            <a:r>
              <a:rPr lang="en-US" sz="1400" dirty="0">
                <a:solidFill>
                  <a:prstClr val="black"/>
                </a:solidFill>
                <a:cs typeface="Arial" panose="020B0604020202020204" pitchFamily="34" charset="0"/>
              </a:rPr>
              <a:t> </a:t>
            </a:r>
          </a:p>
          <a:p>
            <a:pPr lvl="0"/>
            <a:endParaRPr lang="en-US" sz="1400" dirty="0">
              <a:solidFill>
                <a:prstClr val="black"/>
              </a:solidFill>
            </a:endParaRPr>
          </a:p>
          <a:p>
            <a:pPr marL="514350" indent="-514350">
              <a:spcBef>
                <a:spcPts val="0"/>
              </a:spcBef>
              <a:buFont typeface="Arial" panose="020B0604020202020204" pitchFamily="34" charset="0"/>
              <a:buChar char="•"/>
            </a:pPr>
            <a:endParaRPr lang="en-US" dirty="0" smtClean="0"/>
          </a:p>
          <a:p>
            <a:pPr>
              <a:spcBef>
                <a:spcPts val="500"/>
              </a:spcBef>
            </a:pPr>
            <a:endParaRPr lang="en-US" dirty="0"/>
          </a:p>
          <a:p>
            <a:pPr>
              <a:spcBef>
                <a:spcPts val="500"/>
              </a:spcBef>
            </a:pPr>
            <a:endParaRPr lang="en-US" dirty="0"/>
          </a:p>
          <a:p>
            <a:endParaRPr lang="en-US" dirty="0"/>
          </a:p>
        </p:txBody>
      </p:sp>
      <p:sp>
        <p:nvSpPr>
          <p:cNvPr id="4" name="Slide Number Placeholder 3"/>
          <p:cNvSpPr>
            <a:spLocks noGrp="1"/>
          </p:cNvSpPr>
          <p:nvPr>
            <p:ph type="sldNum" sz="quarter" idx="10"/>
          </p:nvPr>
        </p:nvSpPr>
        <p:spPr/>
        <p:txBody>
          <a:bodyPr/>
          <a:lstStyle/>
          <a:p>
            <a:fld id="{87885E7A-CE16-421C-9CAA-0D5F8ACBED38}" type="slidenum">
              <a:rPr lang="en-US" smtClean="0"/>
              <a:t>37</a:t>
            </a:fld>
            <a:endParaRPr lang="en-US"/>
          </a:p>
        </p:txBody>
      </p:sp>
    </p:spTree>
    <p:extLst>
      <p:ext uri="{BB962C8B-B14F-4D97-AF65-F5344CB8AC3E}">
        <p14:creationId xmlns:p14="http://schemas.microsoft.com/office/powerpoint/2010/main" val="318966484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473892"/>
            <a:ext cx="5608320" cy="4212908"/>
          </a:xfrm>
        </p:spPr>
        <p:txBody>
          <a:bodyPr/>
          <a:lstStyle/>
          <a:p>
            <a:endParaRPr lang="en-US" dirty="0"/>
          </a:p>
          <a:p>
            <a:r>
              <a:rPr lang="en-US" dirty="0" smtClean="0"/>
              <a:t>Recent national modeling led by the Miller Center at the University of Virginia with assistance from Moody’s analytics has given us great concern. </a:t>
            </a:r>
          </a:p>
          <a:p>
            <a:endParaRPr lang="en-US" dirty="0" smtClean="0"/>
          </a:p>
          <a:p>
            <a:r>
              <a:rPr lang="en-US" dirty="0" smtClean="0"/>
              <a:t>The </a:t>
            </a:r>
            <a:r>
              <a:rPr lang="en-US" dirty="0" err="1" smtClean="0"/>
              <a:t>Mn</a:t>
            </a:r>
            <a:r>
              <a:rPr lang="en-US" dirty="0" smtClean="0"/>
              <a:t> Medicaid growth rate is tied to Moody’s proprietary model using underlying economic drivers and forecast for federal ACA changes on a per state model. We need to keep in mind that this work was done before the recent debates about ACA.</a:t>
            </a:r>
          </a:p>
          <a:p>
            <a:endParaRPr lang="en-US" dirty="0"/>
          </a:p>
          <a:p>
            <a:r>
              <a:rPr lang="en-US" dirty="0" smtClean="0"/>
              <a:t>Their model finds </a:t>
            </a:r>
            <a:r>
              <a:rPr lang="en-US" dirty="0" err="1" smtClean="0"/>
              <a:t>Mn</a:t>
            </a:r>
            <a:r>
              <a:rPr lang="en-US" dirty="0" smtClean="0"/>
              <a:t> state revenue and spending forecast to increase 42% from 2014-2024. Medicaid spending increasing 90% from 2014 to 2024</a:t>
            </a:r>
          </a:p>
          <a:p>
            <a:r>
              <a:rPr lang="en-US" dirty="0" smtClean="0"/>
              <a:t>Higher education is “crowded out” as a result.  </a:t>
            </a:r>
            <a:endParaRPr lang="en-US" dirty="0"/>
          </a:p>
          <a:p>
            <a:endParaRPr lang="en-US" dirty="0" smtClean="0"/>
          </a:p>
          <a:p>
            <a:r>
              <a:rPr lang="en-US" dirty="0" smtClean="0"/>
              <a:t>The </a:t>
            </a:r>
            <a:r>
              <a:rPr lang="en-US" dirty="0"/>
              <a:t>decline in state support also appears when looking at how the state has chosen to direct its revenues as a part of the annual state budget. </a:t>
            </a:r>
          </a:p>
          <a:p>
            <a:endParaRPr lang="en-US" dirty="0"/>
          </a:p>
          <a:p>
            <a:r>
              <a:rPr lang="en-US" dirty="0"/>
              <a:t>Investment in higher education </a:t>
            </a:r>
            <a:r>
              <a:rPr lang="en-US" dirty="0" smtClean="0"/>
              <a:t>has been a </a:t>
            </a:r>
            <a:r>
              <a:rPr lang="en-US" dirty="0"/>
              <a:t>declining state priority. </a:t>
            </a:r>
            <a:endParaRPr lang="en-US" dirty="0" smtClean="0"/>
          </a:p>
          <a:p>
            <a:endParaRPr lang="en-US" dirty="0"/>
          </a:p>
          <a:p>
            <a:r>
              <a:rPr lang="en-US" dirty="0" smtClean="0"/>
              <a:t>Minnesota State’s support </a:t>
            </a:r>
            <a:r>
              <a:rPr lang="en-US" dirty="0"/>
              <a:t>has fallen from 5.5% of the state budget to 3.2% in the past 22 years. </a:t>
            </a:r>
          </a:p>
          <a:p>
            <a:r>
              <a:rPr lang="en-US" dirty="0"/>
              <a:t>Our C/U have felt that as have our students as tuition has been increased to replace state investments. </a:t>
            </a:r>
          </a:p>
          <a:p>
            <a:endParaRPr lang="en-US" dirty="0"/>
          </a:p>
        </p:txBody>
      </p:sp>
      <p:sp>
        <p:nvSpPr>
          <p:cNvPr id="4" name="Slide Number Placeholder 3"/>
          <p:cNvSpPr>
            <a:spLocks noGrp="1"/>
          </p:cNvSpPr>
          <p:nvPr>
            <p:ph type="sldNum" sz="quarter" idx="10"/>
          </p:nvPr>
        </p:nvSpPr>
        <p:spPr/>
        <p:txBody>
          <a:bodyPr/>
          <a:lstStyle/>
          <a:p>
            <a:fld id="{87885E7A-CE16-421C-9CAA-0D5F8ACBED38}" type="slidenum">
              <a:rPr lang="en-US" smtClean="0"/>
              <a:t>38</a:t>
            </a:fld>
            <a:endParaRPr lang="en-US"/>
          </a:p>
        </p:txBody>
      </p:sp>
    </p:spTree>
    <p:extLst>
      <p:ext uri="{BB962C8B-B14F-4D97-AF65-F5344CB8AC3E}">
        <p14:creationId xmlns:p14="http://schemas.microsoft.com/office/powerpoint/2010/main" val="13586482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67A33252-585B-435F-9951-7C8E7453B4AD}" type="slidenum">
              <a:rPr lang="en-US" smtClean="0"/>
              <a:t>4</a:t>
            </a:fld>
            <a:endParaRPr lang="en-US"/>
          </a:p>
        </p:txBody>
      </p:sp>
      <p:sp>
        <p:nvSpPr>
          <p:cNvPr id="6" name="Notes Placeholder 2"/>
          <p:cNvSpPr txBox="1">
            <a:spLocks/>
          </p:cNvSpPr>
          <p:nvPr/>
        </p:nvSpPr>
        <p:spPr>
          <a:xfrm>
            <a:off x="1658" y="4391118"/>
            <a:ext cx="7164529" cy="5060222"/>
          </a:xfrm>
          <a:prstGeom prst="rect">
            <a:avLst/>
          </a:prstGeom>
        </p:spPr>
        <p:txBody>
          <a:bodyPr vert="horz" lIns="94947" tIns="47474" rIns="94947" bIns="47474" rtlCol="0">
            <a:noAutofit/>
          </a:bodyPr>
          <a:lst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a:lstStyle>
          <a:p>
            <a:pPr>
              <a:spcBef>
                <a:spcPts val="1223"/>
              </a:spcBef>
            </a:pPr>
            <a:endParaRPr lang="en-US" sz="1600"/>
          </a:p>
        </p:txBody>
      </p:sp>
      <p:sp>
        <p:nvSpPr>
          <p:cNvPr id="3" name="Notes Placeholder 2"/>
          <p:cNvSpPr>
            <a:spLocks noGrp="1"/>
          </p:cNvSpPr>
          <p:nvPr>
            <p:ph type="body" idx="1"/>
          </p:nvPr>
        </p:nvSpPr>
        <p:spPr>
          <a:xfrm>
            <a:off x="304801" y="4391117"/>
            <a:ext cx="6400800" cy="4605888"/>
          </a:xfrm>
        </p:spPr>
        <p:txBody>
          <a:bodyPr/>
          <a:lstStyle/>
          <a:p>
            <a:pPr>
              <a:spcBef>
                <a:spcPts val="1223"/>
              </a:spcBef>
            </a:pPr>
            <a:r>
              <a:rPr lang="en-US" sz="1400" b="0" u="sng" dirty="0" smtClean="0"/>
              <a:t>Who</a:t>
            </a:r>
            <a:r>
              <a:rPr lang="en-US" sz="1400" b="0" dirty="0" smtClean="0"/>
              <a:t> </a:t>
            </a:r>
            <a:r>
              <a:rPr lang="en-US" sz="1400" b="0" dirty="0"/>
              <a:t>we serve is fundamentally different from other providers of higher education.</a:t>
            </a:r>
            <a:r>
              <a:rPr lang="en-US" sz="1400" dirty="0"/>
              <a:t> Of the </a:t>
            </a:r>
            <a:r>
              <a:rPr lang="en-US" sz="1400" b="1" u="sng" dirty="0" smtClean="0">
                <a:solidFill>
                  <a:schemeClr val="tx1"/>
                </a:solidFill>
              </a:rPr>
              <a:t>254,000</a:t>
            </a:r>
            <a:r>
              <a:rPr lang="en-US" sz="1400" u="sng" dirty="0" smtClean="0">
                <a:solidFill>
                  <a:schemeClr val="tx1"/>
                </a:solidFill>
              </a:rPr>
              <a:t> </a:t>
            </a:r>
            <a:r>
              <a:rPr lang="en-US" sz="1400" dirty="0"/>
              <a:t>students in degree-seeking programs, we serve: </a:t>
            </a:r>
          </a:p>
          <a:p>
            <a:pPr marL="757066" lvl="1" indent="-291179" defTabSz="931774">
              <a:spcBef>
                <a:spcPts val="1223"/>
              </a:spcBef>
              <a:buFont typeface="Arial" panose="020B0604020202020204" pitchFamily="34" charset="0"/>
              <a:buChar char="•"/>
              <a:defRPr/>
            </a:pPr>
            <a:r>
              <a:rPr lang="en-US" sz="1400" b="1" dirty="0"/>
              <a:t>63,400</a:t>
            </a:r>
            <a:r>
              <a:rPr lang="en-US" sz="1400" dirty="0"/>
              <a:t> students of color and American Indian students, </a:t>
            </a:r>
          </a:p>
          <a:p>
            <a:pPr marL="757066" lvl="1" indent="-291179">
              <a:spcBef>
                <a:spcPts val="1223"/>
              </a:spcBef>
              <a:buFont typeface="Arial" panose="020B0604020202020204" pitchFamily="34" charset="0"/>
              <a:buChar char="•"/>
            </a:pPr>
            <a:r>
              <a:rPr lang="en-US" sz="1400" b="1" dirty="0"/>
              <a:t>48,500</a:t>
            </a:r>
            <a:r>
              <a:rPr lang="en-US" sz="1400" dirty="0"/>
              <a:t> </a:t>
            </a:r>
            <a:r>
              <a:rPr lang="en-US" sz="1400" b="1" dirty="0"/>
              <a:t>1</a:t>
            </a:r>
            <a:r>
              <a:rPr lang="en-US" sz="1400" b="1" baseline="30000" dirty="0"/>
              <a:t>st</a:t>
            </a:r>
            <a:r>
              <a:rPr lang="en-US" sz="1400" dirty="0"/>
              <a:t>-generation college students, </a:t>
            </a:r>
          </a:p>
          <a:p>
            <a:pPr marL="757066" lvl="1" indent="-291179">
              <a:spcBef>
                <a:spcPts val="1223"/>
              </a:spcBef>
              <a:buFont typeface="Arial" panose="020B0604020202020204" pitchFamily="34" charset="0"/>
              <a:buChar char="•"/>
            </a:pPr>
            <a:r>
              <a:rPr lang="en-US" sz="1400" b="1" dirty="0"/>
              <a:t>84,000</a:t>
            </a:r>
            <a:r>
              <a:rPr lang="en-US" sz="1400" dirty="0"/>
              <a:t> low-income students, and</a:t>
            </a:r>
          </a:p>
          <a:p>
            <a:pPr marL="757066" lvl="1" indent="-291179">
              <a:spcBef>
                <a:spcPts val="1223"/>
              </a:spcBef>
              <a:buFont typeface="Arial" panose="020B0604020202020204" pitchFamily="34" charset="0"/>
              <a:buChar char="•"/>
            </a:pPr>
            <a:r>
              <a:rPr lang="en-US" sz="1400" b="1" dirty="0"/>
              <a:t>10,000</a:t>
            </a:r>
            <a:r>
              <a:rPr lang="en-US" sz="1400" dirty="0"/>
              <a:t> veterans or service members.</a:t>
            </a:r>
          </a:p>
          <a:p>
            <a:pPr>
              <a:spcBef>
                <a:spcPts val="1223"/>
              </a:spcBef>
            </a:pPr>
            <a:r>
              <a:rPr lang="en-US" sz="1400" dirty="0">
                <a:cs typeface="Arial" panose="020B0604020202020204" pitchFamily="34" charset="0"/>
              </a:rPr>
              <a:t>In each of these categories, </a:t>
            </a:r>
            <a:r>
              <a:rPr lang="en-US" sz="1400" b="1" dirty="0">
                <a:cs typeface="Arial" panose="020B0604020202020204" pitchFamily="34" charset="0"/>
              </a:rPr>
              <a:t>our colleges and universities serve more students than all of Minnesota’s other higher education options </a:t>
            </a:r>
            <a:r>
              <a:rPr lang="en-US" sz="1400" b="1" i="1" dirty="0">
                <a:cs typeface="Arial" panose="020B0604020202020204" pitchFamily="34" charset="0"/>
              </a:rPr>
              <a:t>combined</a:t>
            </a:r>
            <a:r>
              <a:rPr lang="en-US" sz="1400" i="1" dirty="0">
                <a:cs typeface="Arial" panose="020B0604020202020204" pitchFamily="34" charset="0"/>
              </a:rPr>
              <a:t>.</a:t>
            </a:r>
          </a:p>
          <a:p>
            <a:pPr>
              <a:spcBef>
                <a:spcPts val="1223"/>
              </a:spcBef>
            </a:pPr>
            <a:r>
              <a:rPr lang="en-US" sz="1400" b="1" dirty="0">
                <a:cs typeface="Arial" panose="020B0604020202020204" pitchFamily="34" charset="0"/>
              </a:rPr>
              <a:t>We are a place of hope and opportunity</a:t>
            </a:r>
            <a:r>
              <a:rPr lang="en-US" sz="1400" dirty="0">
                <a:cs typeface="Arial" panose="020B0604020202020204" pitchFamily="34" charset="0"/>
              </a:rPr>
              <a:t>. With open enrollment, </a:t>
            </a:r>
            <a:r>
              <a:rPr lang="en-US" sz="1400" u="sng" dirty="0">
                <a:cs typeface="Arial" panose="020B0604020202020204" pitchFamily="34" charset="0"/>
              </a:rPr>
              <a:t>anyone</a:t>
            </a:r>
            <a:r>
              <a:rPr lang="en-US" sz="1400" dirty="0">
                <a:cs typeface="Arial" panose="020B0604020202020204" pitchFamily="34" charset="0"/>
              </a:rPr>
              <a:t> with a high school diploma or a GED has an opportunity to create a better future for themselves, for their families, and for their communities. </a:t>
            </a:r>
            <a:endParaRPr lang="en-US" sz="1400" dirty="0"/>
          </a:p>
          <a:p>
            <a:pPr>
              <a:spcBef>
                <a:spcPts val="1223"/>
              </a:spcBef>
            </a:pPr>
            <a:endParaRPr lang="en-US" sz="1600" dirty="0"/>
          </a:p>
          <a:p>
            <a:endParaRPr lang="en-US" dirty="0"/>
          </a:p>
        </p:txBody>
      </p:sp>
    </p:spTree>
    <p:extLst>
      <p:ext uri="{BB962C8B-B14F-4D97-AF65-F5344CB8AC3E}">
        <p14:creationId xmlns:p14="http://schemas.microsoft.com/office/powerpoint/2010/main" val="40736621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2"/>
          <p:cNvSpPr>
            <a:spLocks noGrp="1" noRot="1" noChangeAspect="1" noChangeArrowheads="1" noTextEdit="1"/>
          </p:cNvSpPr>
          <p:nvPr>
            <p:ph type="sldImg"/>
          </p:nvPr>
        </p:nvSpPr>
        <p:spPr>
          <a:xfrm>
            <a:off x="1301750" y="735013"/>
            <a:ext cx="4873625" cy="3654425"/>
          </a:xfrm>
          <a:ln cap="flat"/>
        </p:spPr>
      </p:sp>
      <p:sp>
        <p:nvSpPr>
          <p:cNvPr id="194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8736" tIns="49369" rIns="98736" bIns="49369"/>
          <a:lstStyle/>
          <a:p>
            <a:r>
              <a:rPr lang="en-US" altLang="en-US" sz="1400" dirty="0" smtClean="0"/>
              <a:t>We serve students across the state </a:t>
            </a:r>
          </a:p>
          <a:p>
            <a:endParaRPr lang="en-US" altLang="en-US" sz="1400" dirty="0" smtClean="0"/>
          </a:p>
          <a:p>
            <a:r>
              <a:rPr lang="en-US" altLang="en-US" sz="1400" u="sng" dirty="0" smtClean="0"/>
              <a:t>39%</a:t>
            </a:r>
            <a:r>
              <a:rPr lang="en-US" altLang="en-US" sz="1400" dirty="0" smtClean="0"/>
              <a:t> of our students are in the metro area and </a:t>
            </a:r>
            <a:r>
              <a:rPr lang="en-US" altLang="en-US" sz="1400" u="sng" dirty="0" smtClean="0"/>
              <a:t>61%</a:t>
            </a:r>
            <a:r>
              <a:rPr lang="en-US" altLang="en-US" sz="1400" dirty="0" smtClean="0"/>
              <a:t> are on campuses outside the metro area. This</a:t>
            </a:r>
            <a:r>
              <a:rPr lang="en-US" altLang="en-US" sz="1400" baseline="0" dirty="0" smtClean="0"/>
              <a:t> distribution has been shifting gradually to the metro area colleges and universities over the past ten years. </a:t>
            </a:r>
          </a:p>
          <a:p>
            <a:endParaRPr lang="en-US" altLang="en-US" sz="1400" baseline="0" dirty="0" smtClean="0"/>
          </a:p>
          <a:p>
            <a:r>
              <a:rPr lang="en-US" sz="1400" dirty="0" smtClean="0">
                <a:solidFill>
                  <a:schemeClr val="tx1"/>
                </a:solidFill>
              </a:rPr>
              <a:t>High school students, high school graduates, graduate students, adult learners, workers and professionals</a:t>
            </a:r>
          </a:p>
          <a:p>
            <a:endParaRPr lang="en-US" sz="1400" dirty="0" smtClean="0">
              <a:solidFill>
                <a:schemeClr val="tx1"/>
              </a:solidFill>
            </a:endParaRPr>
          </a:p>
          <a:p>
            <a:r>
              <a:rPr lang="en-US" sz="1400" dirty="0" smtClean="0">
                <a:solidFill>
                  <a:schemeClr val="tx1"/>
                </a:solidFill>
              </a:rPr>
              <a:t>59% of college and 37% of university students enroll part-time</a:t>
            </a:r>
          </a:p>
          <a:p>
            <a:r>
              <a:rPr lang="en-US" sz="1400" dirty="0" smtClean="0">
                <a:solidFill>
                  <a:schemeClr val="tx1"/>
                </a:solidFill>
              </a:rPr>
              <a:t>46% take one or more online courses and 15% are entirely online</a:t>
            </a:r>
          </a:p>
          <a:p>
            <a:r>
              <a:rPr lang="en-US" sz="1400" dirty="0" smtClean="0">
                <a:solidFill>
                  <a:schemeClr val="tx1"/>
                </a:solidFill>
              </a:rPr>
              <a:t>7% enroll at more than one college or university in a year</a:t>
            </a:r>
          </a:p>
          <a:p>
            <a:endParaRPr lang="en-US" altLang="en-US" dirty="0"/>
          </a:p>
        </p:txBody>
      </p:sp>
    </p:spTree>
    <p:extLst>
      <p:ext uri="{BB962C8B-B14F-4D97-AF65-F5344CB8AC3E}">
        <p14:creationId xmlns:p14="http://schemas.microsoft.com/office/powerpoint/2010/main" val="17205491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2"/>
          <p:cNvSpPr>
            <a:spLocks noGrp="1" noRot="1" noChangeAspect="1" noChangeArrowheads="1" noTextEdit="1"/>
          </p:cNvSpPr>
          <p:nvPr>
            <p:ph type="sldImg"/>
          </p:nvPr>
        </p:nvSpPr>
        <p:spPr>
          <a:xfrm>
            <a:off x="1258888" y="722313"/>
            <a:ext cx="4795837" cy="3595687"/>
          </a:xfrm>
          <a:ln cap="flat"/>
        </p:spPr>
      </p:sp>
      <p:sp>
        <p:nvSpPr>
          <p:cNvPr id="19460" name="Rectangle 3"/>
          <p:cNvSpPr>
            <a:spLocks noGrp="1" noChangeArrowheads="1"/>
          </p:cNvSpPr>
          <p:nvPr>
            <p:ph type="body" idx="1"/>
          </p:nvPr>
        </p:nvSpPr>
        <p:spPr>
          <a:xfrm>
            <a:off x="701040" y="4473892"/>
            <a:ext cx="5608320" cy="413670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895" tIns="48448" rIns="96895" bIns="48448"/>
          <a:lstStyle/>
          <a:p>
            <a:r>
              <a:rPr lang="en-US" altLang="en-US" dirty="0"/>
              <a:t>The racial ethnic diversity of our students brings significant assets to campus life and creates a dynamic community for learning together from one another.  The racial-ethnic categories reported here are those used for reporting to the U.S. Department of Education and the Minnesota Office of Higher Education. Students who report more than one racial group are included in the two or more category and students who report that they are Hispanic are included in that category regardless of their race or races. </a:t>
            </a:r>
          </a:p>
          <a:p>
            <a:endParaRPr lang="en-US" altLang="en-US" dirty="0"/>
          </a:p>
          <a:p>
            <a:r>
              <a:rPr lang="en-US" altLang="en-US" dirty="0"/>
              <a:t>If we dig deeper into these categories, we find even more racial-ethnic diversity. American Indian students are the best example since almost three-quarters of them also reported another race or ethnicity:</a:t>
            </a:r>
          </a:p>
          <a:p>
            <a:pPr marL="355690" indent="-355690">
              <a:buFont typeface="Arial" panose="020B0604020202020204" pitchFamily="34" charset="0"/>
              <a:buChar char="•"/>
            </a:pPr>
            <a:r>
              <a:rPr lang="en-US" altLang="en-US" dirty="0" smtClean="0"/>
              <a:t>Over 2,000 </a:t>
            </a:r>
            <a:r>
              <a:rPr lang="en-US" altLang="en-US" dirty="0"/>
              <a:t>students </a:t>
            </a:r>
            <a:r>
              <a:rPr lang="en-US" altLang="en-US" dirty="0" smtClean="0"/>
              <a:t>indicated </a:t>
            </a:r>
            <a:r>
              <a:rPr lang="en-US" altLang="en-US" dirty="0"/>
              <a:t>that they were American Indian and reported no other race or ethnicity are represented by the black slice of the pie. </a:t>
            </a:r>
          </a:p>
          <a:p>
            <a:pPr marL="355690" indent="-355690">
              <a:buFont typeface="Arial" panose="020B0604020202020204" pitchFamily="34" charset="0"/>
              <a:buChar char="•"/>
            </a:pPr>
            <a:r>
              <a:rPr lang="en-US" altLang="en-US" dirty="0" smtClean="0"/>
              <a:t>Almost</a:t>
            </a:r>
            <a:r>
              <a:rPr lang="en-US" altLang="en-US" baseline="0" dirty="0" smtClean="0"/>
              <a:t> </a:t>
            </a:r>
            <a:r>
              <a:rPr lang="en-US" altLang="en-US" dirty="0" smtClean="0"/>
              <a:t>3,700 </a:t>
            </a:r>
            <a:r>
              <a:rPr lang="en-US" altLang="en-US" dirty="0"/>
              <a:t>additional students reported that they were American Indian and one or more other races and are included in the green “two or more” slice.</a:t>
            </a:r>
          </a:p>
          <a:p>
            <a:pPr marL="355690" indent="-355690">
              <a:buFont typeface="Arial" panose="020B0604020202020204" pitchFamily="34" charset="0"/>
              <a:buChar char="•"/>
            </a:pPr>
            <a:r>
              <a:rPr lang="en-US" altLang="en-US" dirty="0" smtClean="0"/>
              <a:t>Over 2,000 </a:t>
            </a:r>
            <a:r>
              <a:rPr lang="en-US" altLang="en-US" dirty="0"/>
              <a:t>American Indian students also reported that they were Hispanic and are included in the light green Hispanic slice of the pie. </a:t>
            </a:r>
          </a:p>
          <a:p>
            <a:pPr marL="355690" indent="-355690">
              <a:buFont typeface="Arial" panose="020B0604020202020204" pitchFamily="34" charset="0"/>
              <a:buChar char="•"/>
            </a:pPr>
            <a:r>
              <a:rPr lang="en-US" altLang="en-US" dirty="0"/>
              <a:t>So in total, there were </a:t>
            </a:r>
            <a:r>
              <a:rPr lang="en-US" altLang="en-US" dirty="0" smtClean="0"/>
              <a:t>more than 7,800 </a:t>
            </a:r>
            <a:r>
              <a:rPr lang="en-US" altLang="en-US" dirty="0"/>
              <a:t>American Indian students enrolled in </a:t>
            </a:r>
            <a:r>
              <a:rPr lang="en-US" altLang="en-US" dirty="0" smtClean="0"/>
              <a:t>2016. </a:t>
            </a:r>
            <a:endParaRPr lang="en-US" altLang="en-US" dirty="0"/>
          </a:p>
          <a:p>
            <a:pPr marL="355690" indent="-355690">
              <a:buFont typeface="Arial" panose="020B0604020202020204" pitchFamily="34" charset="0"/>
              <a:buChar char="•"/>
            </a:pPr>
            <a:r>
              <a:rPr lang="en-US" altLang="en-US" dirty="0"/>
              <a:t>About one-sixth of Asian students and one-sixth of Black students also reported another race or </a:t>
            </a:r>
            <a:r>
              <a:rPr lang="en-US" altLang="en-US" dirty="0" smtClean="0"/>
              <a:t>ethnicity and</a:t>
            </a:r>
            <a:r>
              <a:rPr lang="en-US" altLang="en-US" baseline="0" dirty="0" smtClean="0"/>
              <a:t> are included in the “two or more” slice</a:t>
            </a:r>
            <a:r>
              <a:rPr lang="en-US" altLang="en-US" dirty="0" smtClean="0"/>
              <a:t>. </a:t>
            </a:r>
            <a:endParaRPr lang="en-US" altLang="en-US" dirty="0"/>
          </a:p>
          <a:p>
            <a:endParaRPr lang="en-US" altLang="en-US" dirty="0"/>
          </a:p>
        </p:txBody>
      </p:sp>
    </p:spTree>
    <p:extLst>
      <p:ext uri="{BB962C8B-B14F-4D97-AF65-F5344CB8AC3E}">
        <p14:creationId xmlns:p14="http://schemas.microsoft.com/office/powerpoint/2010/main" val="1788125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62448" indent="-362448">
              <a:buFont typeface="Arial" panose="020B0604020202020204" pitchFamily="34" charset="0"/>
              <a:buChar char="•"/>
            </a:pPr>
            <a:r>
              <a:rPr lang="en-US" dirty="0"/>
              <a:t>The growth in students of color and American Indian students at our colleges and universities has occurred in all regions of Minnesota. </a:t>
            </a:r>
            <a:endParaRPr lang="en-US" dirty="0" smtClean="0"/>
          </a:p>
          <a:p>
            <a:pPr marL="362448" indent="-362448">
              <a:buFont typeface="Arial" panose="020B0604020202020204" pitchFamily="34" charset="0"/>
              <a:buChar char="•"/>
            </a:pPr>
            <a:endParaRPr lang="en-US" dirty="0"/>
          </a:p>
          <a:p>
            <a:pPr marL="362448" indent="-362448">
              <a:buFont typeface="Arial" panose="020B0604020202020204" pitchFamily="34" charset="0"/>
              <a:buChar char="•"/>
            </a:pPr>
            <a:r>
              <a:rPr lang="en-US" dirty="0"/>
              <a:t>Student of color and American Indian student credit headcount enrollment has increased </a:t>
            </a:r>
            <a:r>
              <a:rPr lang="en-US" dirty="0">
                <a:effectLst>
                  <a:outerShdw blurRad="38100" dist="38100" dir="2700000" algn="tl">
                    <a:srgbClr val="000000">
                      <a:alpha val="43137"/>
                    </a:srgbClr>
                  </a:outerShdw>
                </a:effectLst>
              </a:rPr>
              <a:t>by </a:t>
            </a:r>
            <a:r>
              <a:rPr lang="en-US" dirty="0" smtClean="0">
                <a:effectLst>
                  <a:outerShdw blurRad="38100" dist="38100" dir="2700000" algn="tl">
                    <a:srgbClr val="000000">
                      <a:alpha val="43137"/>
                    </a:srgbClr>
                  </a:outerShdw>
                </a:effectLst>
              </a:rPr>
              <a:t>50</a:t>
            </a:r>
            <a:r>
              <a:rPr lang="en-US" dirty="0">
                <a:effectLst>
                  <a:outerShdw blurRad="38100" dist="38100" dir="2700000" algn="tl">
                    <a:srgbClr val="000000">
                      <a:alpha val="43137"/>
                    </a:srgbClr>
                  </a:outerShdw>
                </a:effectLst>
              </a:rPr>
              <a:t>% or more in five of the six regions. </a:t>
            </a:r>
          </a:p>
        </p:txBody>
      </p:sp>
    </p:spTree>
    <p:extLst>
      <p:ext uri="{BB962C8B-B14F-4D97-AF65-F5344CB8AC3E}">
        <p14:creationId xmlns:p14="http://schemas.microsoft.com/office/powerpoint/2010/main" val="24704724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Enrollment grew 17.6% from the trough to the peak between 2006 and 2011</a:t>
            </a:r>
          </a:p>
          <a:p>
            <a:r>
              <a:rPr lang="en-US" baseline="0" dirty="0" smtClean="0"/>
              <a:t>It has since declined 16.9% to 131,217 – or nearly pre-recession levels</a:t>
            </a:r>
          </a:p>
          <a:p>
            <a:endParaRPr lang="en-US" baseline="0" dirty="0" smtClean="0"/>
          </a:p>
          <a:p>
            <a:r>
              <a:rPr lang="en-US" dirty="0" smtClean="0"/>
              <a:t>This graphic</a:t>
            </a:r>
            <a:r>
              <a:rPr lang="en-US" baseline="0" dirty="0" smtClean="0"/>
              <a:t> has always struck me as a powerful image of the role our colleges and universities play in the state’s economy. You could lay the state’ unemployment graph right on top of this – as the unemployment rates moves, so too does our enrollment levels as people return to school for additional certifications – to finish degree work  or gain new skills in response to changing labor market – </a:t>
            </a:r>
          </a:p>
          <a:p>
            <a:endParaRPr lang="en-US" baseline="0" dirty="0" smtClean="0"/>
          </a:p>
          <a:p>
            <a:r>
              <a:rPr lang="en-US" baseline="0" dirty="0" smtClean="0"/>
              <a:t>As the economy improves – our students finish their course work, or sometimes are recruited away – and return to the labor force. </a:t>
            </a:r>
          </a:p>
          <a:p>
            <a:endParaRPr lang="en-US" baseline="0" dirty="0" smtClean="0"/>
          </a:p>
          <a:p>
            <a:endParaRPr lang="en-US" dirty="0"/>
          </a:p>
        </p:txBody>
      </p:sp>
    </p:spTree>
    <p:extLst>
      <p:ext uri="{BB962C8B-B14F-4D97-AF65-F5344CB8AC3E}">
        <p14:creationId xmlns:p14="http://schemas.microsoft.com/office/powerpoint/2010/main" val="16110736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2"/>
          <p:cNvSpPr>
            <a:spLocks noGrp="1" noRot="1" noChangeAspect="1" noChangeArrowheads="1" noTextEdit="1"/>
          </p:cNvSpPr>
          <p:nvPr>
            <p:ph type="sldImg"/>
          </p:nvPr>
        </p:nvSpPr>
        <p:spPr>
          <a:ln cap="flat"/>
        </p:spPr>
      </p:sp>
      <p:sp>
        <p:nvSpPr>
          <p:cNvPr id="18436" name="Rectangle 3"/>
          <p:cNvSpPr>
            <a:spLocks noGrp="1" noChangeArrowheads="1"/>
          </p:cNvSpPr>
          <p:nvPr>
            <p:ph type="body" idx="1"/>
          </p:nvPr>
        </p:nvSpPr>
        <p:spPr>
          <a:xfrm>
            <a:off x="701040" y="4648200"/>
            <a:ext cx="5608320" cy="34861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8714" tIns="49360" rIns="98714" bIns="49360"/>
          <a:lstStyle/>
          <a:p>
            <a:r>
              <a:rPr lang="en-US" altLang="en-US" dirty="0" smtClean="0"/>
              <a:t>You see </a:t>
            </a:r>
            <a:r>
              <a:rPr lang="en-US" altLang="en-US" baseline="0" dirty="0" smtClean="0"/>
              <a:t> slightly different t</a:t>
            </a:r>
            <a:r>
              <a:rPr lang="en-US" altLang="en-US" dirty="0" smtClean="0"/>
              <a:t>rends, when  examining credit vs non credit enrollment.  Non credit enrollment is more often</a:t>
            </a:r>
            <a:r>
              <a:rPr lang="en-US" altLang="en-US" baseline="0" dirty="0" smtClean="0"/>
              <a:t> paid for by employers and so it trends with employment levels. </a:t>
            </a:r>
            <a:endParaRPr lang="en-US" altLang="en-US" dirty="0"/>
          </a:p>
        </p:txBody>
      </p:sp>
    </p:spTree>
    <p:extLst>
      <p:ext uri="{BB962C8B-B14F-4D97-AF65-F5344CB8AC3E}">
        <p14:creationId xmlns:p14="http://schemas.microsoft.com/office/powerpoint/2010/main" val="360778683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6.jpeg"/><Relationship Id="rId1" Type="http://schemas.openxmlformats.org/officeDocument/2006/relationships/slideMaster" Target="../slideMasters/slideMaster2.xml"/><Relationship Id="rId4" Type="http://schemas.openxmlformats.org/officeDocument/2006/relationships/image" Target="../media/image9.jpeg"/></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6.jpeg"/><Relationship Id="rId1" Type="http://schemas.openxmlformats.org/officeDocument/2006/relationships/slideMaster" Target="../slideMasters/slideMaster2.xml"/><Relationship Id="rId4" Type="http://schemas.openxmlformats.org/officeDocument/2006/relationships/image" Target="../media/image9.jpeg"/></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81000" y="2819400"/>
            <a:ext cx="8229600" cy="1143000"/>
          </a:xfrm>
        </p:spPr>
        <p:txBody>
          <a:bodyPr/>
          <a:lstStyle>
            <a:lvl1pPr algn="l">
              <a:defRPr/>
            </a:lvl1pPr>
          </a:lstStyle>
          <a:p>
            <a:r>
              <a:rPr lang="en-US" dirty="0" smtClean="0"/>
              <a:t>Click to edit Section Title Page</a:t>
            </a:r>
            <a:endParaRPr lang="en-US" dirty="0"/>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0"/>
            <a:ext cx="1981200" cy="665683"/>
          </a:xfrm>
          <a:prstGeom prst="rect">
            <a:avLst/>
          </a:prstGeom>
        </p:spPr>
      </p:pic>
    </p:spTree>
    <p:extLst>
      <p:ext uri="{BB962C8B-B14F-4D97-AF65-F5344CB8AC3E}">
        <p14:creationId xmlns:p14="http://schemas.microsoft.com/office/powerpoint/2010/main" val="7645471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6" name="Text Placeholder 2"/>
          <p:cNvSpPr>
            <a:spLocks noGrp="1"/>
          </p:cNvSpPr>
          <p:nvPr>
            <p:ph type="body" idx="1" hasCustomPrompt="1"/>
          </p:nvPr>
        </p:nvSpPr>
        <p:spPr>
          <a:xfrm>
            <a:off x="457200" y="533401"/>
            <a:ext cx="36576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SECTION TITLE </a:t>
            </a:r>
          </a:p>
          <a:p>
            <a:pPr lvl="0"/>
            <a:r>
              <a:rPr lang="en-US" dirty="0" smtClean="0"/>
              <a:t>(WHICH can RUN OVER two lines)</a:t>
            </a: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0"/>
            <a:ext cx="1981200" cy="665683"/>
          </a:xfrm>
          <a:prstGeom prst="rect">
            <a:avLst/>
          </a:prstGeom>
        </p:spPr>
      </p:pic>
    </p:spTree>
    <p:extLst>
      <p:ext uri="{BB962C8B-B14F-4D97-AF65-F5344CB8AC3E}">
        <p14:creationId xmlns:p14="http://schemas.microsoft.com/office/powerpoint/2010/main" val="21576665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wo Column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solidFill>
                  <a:srgbClr val="0C2340"/>
                </a:solidFill>
              </a:defRPr>
            </a:lvl1pPr>
            <a:lvl2pPr>
              <a:defRPr sz="2400">
                <a:solidFill>
                  <a:srgbClr val="0C2340"/>
                </a:solidFill>
              </a:defRPr>
            </a:lvl2pPr>
            <a:lvl3pPr>
              <a:defRPr sz="2000">
                <a:solidFill>
                  <a:srgbClr val="0C2340"/>
                </a:solidFill>
              </a:defRPr>
            </a:lvl3pPr>
            <a:lvl4pPr>
              <a:defRPr sz="1800">
                <a:solidFill>
                  <a:srgbClr val="0C2340"/>
                </a:solidFill>
              </a:defRPr>
            </a:lvl4pPr>
            <a:lvl5pPr>
              <a:defRPr sz="1800">
                <a:solidFill>
                  <a:srgbClr val="0C2340"/>
                </a:solidFill>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00200"/>
            <a:ext cx="4038600" cy="4525963"/>
          </a:xfrm>
        </p:spPr>
        <p:txBody>
          <a:bodyPr/>
          <a:lstStyle>
            <a:lvl1pPr>
              <a:defRPr sz="2800">
                <a:solidFill>
                  <a:srgbClr val="0C2340"/>
                </a:solidFill>
              </a:defRPr>
            </a:lvl1pPr>
            <a:lvl2pPr>
              <a:defRPr sz="2400">
                <a:solidFill>
                  <a:srgbClr val="0C2340"/>
                </a:solidFill>
              </a:defRPr>
            </a:lvl2pPr>
            <a:lvl3pPr>
              <a:defRPr sz="2000">
                <a:solidFill>
                  <a:srgbClr val="0C2340"/>
                </a:solidFill>
              </a:defRPr>
            </a:lvl3pPr>
            <a:lvl4pPr>
              <a:defRPr sz="1800">
                <a:solidFill>
                  <a:srgbClr val="0C2340"/>
                </a:solidFill>
              </a:defRPr>
            </a:lvl4pPr>
            <a:lvl5pPr>
              <a:defRPr sz="1800">
                <a:solidFill>
                  <a:srgbClr val="0C2340"/>
                </a:solidFill>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Text Placeholder 2"/>
          <p:cNvSpPr>
            <a:spLocks noGrp="1"/>
          </p:cNvSpPr>
          <p:nvPr>
            <p:ph type="body" idx="13" hasCustomPrompt="1"/>
          </p:nvPr>
        </p:nvSpPr>
        <p:spPr>
          <a:xfrm>
            <a:off x="457200" y="533401"/>
            <a:ext cx="36576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SECTION TITLE </a:t>
            </a:r>
          </a:p>
          <a:p>
            <a:pPr lvl="0"/>
            <a:r>
              <a:rPr lang="en-US" dirty="0" smtClean="0"/>
              <a:t>(WHICH can RUN OVER two lines)</a:t>
            </a: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0"/>
            <a:ext cx="1981200" cy="665683"/>
          </a:xfrm>
          <a:prstGeom prst="rect">
            <a:avLst/>
          </a:prstGeom>
        </p:spPr>
      </p:pic>
    </p:spTree>
    <p:extLst>
      <p:ext uri="{BB962C8B-B14F-4D97-AF65-F5344CB8AC3E}">
        <p14:creationId xmlns:p14="http://schemas.microsoft.com/office/powerpoint/2010/main" val="11561275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mparison Columns">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35113"/>
            <a:ext cx="4040188" cy="639762"/>
          </a:xfrm>
        </p:spPr>
        <p:txBody>
          <a:bodyPr anchor="b"/>
          <a:lstStyle>
            <a:lvl1pPr marL="0" indent="0">
              <a:buNone/>
              <a:defRPr sz="2400" b="1">
                <a:solidFill>
                  <a:srgbClr val="009F4D"/>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solidFill>
                  <a:srgbClr val="009F4D"/>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 name="Text Placeholder 2"/>
          <p:cNvSpPr>
            <a:spLocks noGrp="1"/>
          </p:cNvSpPr>
          <p:nvPr>
            <p:ph type="body" idx="13" hasCustomPrompt="1"/>
          </p:nvPr>
        </p:nvSpPr>
        <p:spPr>
          <a:xfrm>
            <a:off x="457200" y="533401"/>
            <a:ext cx="36576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SECTION TITLE </a:t>
            </a:r>
          </a:p>
          <a:p>
            <a:pPr lvl="0"/>
            <a:r>
              <a:rPr lang="en-US" dirty="0" smtClean="0"/>
              <a:t>(WHICH can RUN OVER two lines)</a:t>
            </a:r>
          </a:p>
        </p:txBody>
      </p: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0"/>
            <a:ext cx="1981200" cy="665683"/>
          </a:xfrm>
          <a:prstGeom prst="rect">
            <a:avLst/>
          </a:prstGeom>
        </p:spPr>
      </p:pic>
    </p:spTree>
    <p:extLst>
      <p:ext uri="{BB962C8B-B14F-4D97-AF65-F5344CB8AC3E}">
        <p14:creationId xmlns:p14="http://schemas.microsoft.com/office/powerpoint/2010/main" val="7472726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hank You Slide">
    <p:spTree>
      <p:nvGrpSpPr>
        <p:cNvPr id="1" name=""/>
        <p:cNvGrpSpPr/>
        <p:nvPr/>
      </p:nvGrpSpPr>
      <p:grpSpPr>
        <a:xfrm>
          <a:off x="0" y="0"/>
          <a:ext cx="0" cy="0"/>
          <a:chOff x="0" y="0"/>
          <a:chExt cx="0" cy="0"/>
        </a:xfrm>
      </p:grpSpPr>
      <p:cxnSp>
        <p:nvCxnSpPr>
          <p:cNvPr id="6" name="Straight Connector 5"/>
          <p:cNvCxnSpPr/>
          <p:nvPr userDrawn="1"/>
        </p:nvCxnSpPr>
        <p:spPr>
          <a:xfrm>
            <a:off x="4416794" y="5791200"/>
            <a:ext cx="383806" cy="0"/>
          </a:xfrm>
          <a:prstGeom prst="line">
            <a:avLst/>
          </a:prstGeom>
          <a:ln w="88900">
            <a:solidFill>
              <a:srgbClr val="009F4D"/>
            </a:solidFill>
          </a:ln>
        </p:spPr>
        <p:style>
          <a:lnRef idx="1">
            <a:schemeClr val="accent1"/>
          </a:lnRef>
          <a:fillRef idx="0">
            <a:schemeClr val="accent1"/>
          </a:fillRef>
          <a:effectRef idx="0">
            <a:schemeClr val="accent1"/>
          </a:effectRef>
          <a:fontRef idx="minor">
            <a:schemeClr val="tx1"/>
          </a:fontRef>
        </p:style>
      </p:cxnSp>
      <p:sp>
        <p:nvSpPr>
          <p:cNvPr id="3" name="TextBox 2"/>
          <p:cNvSpPr txBox="1"/>
          <p:nvPr userDrawn="1"/>
        </p:nvSpPr>
        <p:spPr>
          <a:xfrm>
            <a:off x="1905000" y="2505670"/>
            <a:ext cx="5334000" cy="923330"/>
          </a:xfrm>
          <a:prstGeom prst="rect">
            <a:avLst/>
          </a:prstGeom>
          <a:noFill/>
        </p:spPr>
        <p:txBody>
          <a:bodyPr wrap="square" rtlCol="0">
            <a:spAutoFit/>
          </a:bodyPr>
          <a:lstStyle/>
          <a:p>
            <a:pPr marL="0" lvl="0" indent="0" algn="ctr" defTabSz="914400" rtl="0" eaLnBrk="1" latinLnBrk="0" hangingPunct="1">
              <a:spcBef>
                <a:spcPct val="20000"/>
              </a:spcBef>
              <a:buClr>
                <a:srgbClr val="009F4D"/>
              </a:buClr>
              <a:buFont typeface="Arial" panose="020B0604020202020204" pitchFamily="34" charset="0"/>
              <a:buNone/>
            </a:pPr>
            <a:r>
              <a:rPr lang="en-US" sz="5400" b="1" kern="1200" baseline="0" dirty="0" smtClean="0">
                <a:solidFill>
                  <a:srgbClr val="0C2340"/>
                </a:solidFill>
                <a:latin typeface="+mn-lt"/>
                <a:ea typeface="+mn-ea"/>
                <a:cs typeface="+mn-cs"/>
              </a:rPr>
              <a:t>THANK YOU</a:t>
            </a:r>
          </a:p>
        </p:txBody>
      </p:sp>
      <p:sp>
        <p:nvSpPr>
          <p:cNvPr id="8" name="TextBox 7"/>
          <p:cNvSpPr txBox="1"/>
          <p:nvPr userDrawn="1"/>
        </p:nvSpPr>
        <p:spPr>
          <a:xfrm>
            <a:off x="2523460" y="3429000"/>
            <a:ext cx="4182140" cy="1938992"/>
          </a:xfrm>
          <a:prstGeom prst="rect">
            <a:avLst/>
          </a:prstGeom>
          <a:noFill/>
        </p:spPr>
        <p:txBody>
          <a:bodyPr wrap="square" rtlCol="0">
            <a:spAutoFit/>
          </a:bodyPr>
          <a:lstStyle/>
          <a:p>
            <a:pPr lvl="0" algn="ctr"/>
            <a:r>
              <a:rPr lang="en-US" sz="2400" b="1" dirty="0" smtClean="0">
                <a:solidFill>
                  <a:srgbClr val="ACA39A"/>
                </a:solidFill>
              </a:rPr>
              <a:t>30 East 7th Street</a:t>
            </a:r>
          </a:p>
          <a:p>
            <a:pPr lvl="0" algn="ctr"/>
            <a:r>
              <a:rPr lang="en-US" sz="2400" b="1" dirty="0" smtClean="0">
                <a:solidFill>
                  <a:srgbClr val="ACA39A"/>
                </a:solidFill>
              </a:rPr>
              <a:t>St. Paul, MN  55101</a:t>
            </a:r>
          </a:p>
          <a:p>
            <a:pPr lvl="0" algn="ctr"/>
            <a:endParaRPr lang="en-US" sz="2400" b="1" dirty="0" smtClean="0">
              <a:solidFill>
                <a:srgbClr val="ACA39A"/>
              </a:solidFill>
            </a:endParaRPr>
          </a:p>
          <a:p>
            <a:pPr lvl="0" algn="ctr"/>
            <a:r>
              <a:rPr lang="en-US" sz="2400" b="1" dirty="0" smtClean="0">
                <a:solidFill>
                  <a:srgbClr val="ACA39A"/>
                </a:solidFill>
              </a:rPr>
              <a:t>651-201-1800</a:t>
            </a:r>
          </a:p>
          <a:p>
            <a:pPr lvl="0" algn="ctr"/>
            <a:r>
              <a:rPr lang="en-US" sz="2400" b="1" dirty="0" smtClean="0">
                <a:solidFill>
                  <a:srgbClr val="ACA39A"/>
                </a:solidFill>
              </a:rPr>
              <a:t>888-667-2848</a:t>
            </a: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438400" y="533400"/>
            <a:ext cx="4308929" cy="1447800"/>
          </a:xfrm>
          <a:prstGeom prst="rect">
            <a:avLst/>
          </a:prstGeom>
        </p:spPr>
      </p:pic>
      <p:sp>
        <p:nvSpPr>
          <p:cNvPr id="14" name="TextBox 13"/>
          <p:cNvSpPr txBox="1"/>
          <p:nvPr userDrawn="1"/>
        </p:nvSpPr>
        <p:spPr>
          <a:xfrm>
            <a:off x="1905000" y="6200001"/>
            <a:ext cx="5334000" cy="276999"/>
          </a:xfrm>
          <a:prstGeom prst="rect">
            <a:avLst/>
          </a:prstGeom>
          <a:noFill/>
        </p:spPr>
        <p:txBody>
          <a:bodyPr wrap="square" rtlCol="0">
            <a:spAutoFit/>
          </a:bodyPr>
          <a:lstStyle/>
          <a:p>
            <a:pPr lvl="0" algn="ctr"/>
            <a:r>
              <a:rPr lang="en-US" sz="1200" dirty="0" smtClean="0"/>
              <a:t>MINNESOTA STATE IS AN EQUAL OPPORTUNITY EMPLOYER AND EDUCATOR</a:t>
            </a:r>
            <a:endParaRPr lang="en-US" sz="1200" dirty="0"/>
          </a:p>
        </p:txBody>
      </p:sp>
    </p:spTree>
    <p:extLst>
      <p:ext uri="{BB962C8B-B14F-4D97-AF65-F5344CB8AC3E}">
        <p14:creationId xmlns:p14="http://schemas.microsoft.com/office/powerpoint/2010/main" val="12029660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2_Title Slide">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3361113"/>
          </a:xfrm>
          <a:prstGeom prst="rect">
            <a:avLst/>
          </a:prstGeom>
        </p:spPr>
      </p:pic>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3778135"/>
            <a:ext cx="9144000" cy="108065"/>
          </a:xfrm>
          <a:prstGeom prst="rect">
            <a:avLst/>
          </a:prstGeom>
        </p:spPr>
      </p:pic>
      <p:sp>
        <p:nvSpPr>
          <p:cNvPr id="8" name="Text Placeholder 7"/>
          <p:cNvSpPr>
            <a:spLocks noGrp="1"/>
          </p:cNvSpPr>
          <p:nvPr>
            <p:ph type="body" sz="quarter" idx="10" hasCustomPrompt="1"/>
          </p:nvPr>
        </p:nvSpPr>
        <p:spPr>
          <a:xfrm>
            <a:off x="5410200" y="3124200"/>
            <a:ext cx="2667000" cy="457200"/>
          </a:xfrm>
          <a:prstGeom prst="rect">
            <a:avLst/>
          </a:prstGeom>
        </p:spPr>
        <p:txBody>
          <a:bodyPr>
            <a:normAutofit/>
          </a:bodyPr>
          <a:lstStyle>
            <a:lvl1pPr marL="0" indent="0" algn="r">
              <a:buNone/>
              <a:defRPr sz="1800" b="1">
                <a:solidFill>
                  <a:srgbClr val="009F4D"/>
                </a:solidFill>
              </a:defRPr>
            </a:lvl1pPr>
          </a:lstStyle>
          <a:p>
            <a:pPr lvl="0"/>
            <a:r>
              <a:rPr lang="en-US" dirty="0" smtClean="0"/>
              <a:t>Click to edit Date</a:t>
            </a:r>
          </a:p>
        </p:txBody>
      </p:sp>
      <p:sp>
        <p:nvSpPr>
          <p:cNvPr id="10" name="Text Placeholder 9"/>
          <p:cNvSpPr>
            <a:spLocks noGrp="1"/>
          </p:cNvSpPr>
          <p:nvPr>
            <p:ph type="body" sz="quarter" idx="11" hasCustomPrompt="1"/>
          </p:nvPr>
        </p:nvSpPr>
        <p:spPr>
          <a:xfrm>
            <a:off x="4724400" y="3468688"/>
            <a:ext cx="3352800" cy="417512"/>
          </a:xfrm>
          <a:prstGeom prst="rect">
            <a:avLst/>
          </a:prstGeom>
        </p:spPr>
        <p:txBody>
          <a:bodyPr>
            <a:noAutofit/>
          </a:bodyPr>
          <a:lstStyle>
            <a:lvl1pPr marL="0" indent="0" algn="r">
              <a:buNone/>
              <a:defRPr sz="1600" b="1">
                <a:solidFill>
                  <a:srgbClr val="009F4D"/>
                </a:solidFill>
              </a:defRPr>
            </a:lvl1pPr>
          </a:lstStyle>
          <a:p>
            <a:pPr lvl="0"/>
            <a:r>
              <a:rPr lang="en-US" dirty="0" smtClean="0"/>
              <a:t>Click to edit DEPARMENT NAME</a:t>
            </a:r>
          </a:p>
        </p:txBody>
      </p:sp>
      <p:sp>
        <p:nvSpPr>
          <p:cNvPr id="12" name="Content Placeholder 11"/>
          <p:cNvSpPr>
            <a:spLocks noGrp="1"/>
          </p:cNvSpPr>
          <p:nvPr>
            <p:ph sz="quarter" idx="12" hasCustomPrompt="1"/>
          </p:nvPr>
        </p:nvSpPr>
        <p:spPr>
          <a:xfrm>
            <a:off x="990600" y="3886200"/>
            <a:ext cx="5943600" cy="1143000"/>
          </a:xfrm>
          <a:prstGeom prst="rect">
            <a:avLst/>
          </a:prstGeom>
        </p:spPr>
        <p:txBody>
          <a:bodyPr>
            <a:noAutofit/>
          </a:bodyPr>
          <a:lstStyle>
            <a:lvl1pPr marL="0" indent="0">
              <a:buNone/>
              <a:defRPr sz="4000" b="1" baseline="0">
                <a:solidFill>
                  <a:srgbClr val="0C2340"/>
                </a:solidFill>
              </a:defRPr>
            </a:lvl1pPr>
          </a:lstStyle>
          <a:p>
            <a:pPr lvl="0"/>
            <a:r>
              <a:rPr lang="en-US" dirty="0" smtClean="0"/>
              <a:t>Click to edit POWERPOINT PRESENTATION title</a:t>
            </a:r>
          </a:p>
        </p:txBody>
      </p:sp>
      <p:sp>
        <p:nvSpPr>
          <p:cNvPr id="14" name="Text Placeholder 13"/>
          <p:cNvSpPr>
            <a:spLocks noGrp="1"/>
          </p:cNvSpPr>
          <p:nvPr>
            <p:ph type="body" sz="quarter" idx="13" hasCustomPrompt="1"/>
          </p:nvPr>
        </p:nvSpPr>
        <p:spPr>
          <a:xfrm>
            <a:off x="990600" y="5105400"/>
            <a:ext cx="2667000" cy="533400"/>
          </a:xfrm>
          <a:prstGeom prst="rect">
            <a:avLst/>
          </a:prstGeom>
        </p:spPr>
        <p:txBody>
          <a:bodyPr>
            <a:normAutofit/>
          </a:bodyPr>
          <a:lstStyle>
            <a:lvl1pPr marL="0" indent="0">
              <a:buNone/>
              <a:defRPr sz="2000" b="1">
                <a:solidFill>
                  <a:srgbClr val="009F4D"/>
                </a:solidFill>
              </a:defRPr>
            </a:lvl1pPr>
          </a:lstStyle>
          <a:p>
            <a:pPr lvl="0"/>
            <a:r>
              <a:rPr lang="en-US" dirty="0" smtClean="0"/>
              <a:t>Click to edit Subhead</a:t>
            </a:r>
          </a:p>
        </p:txBody>
      </p:sp>
      <p:sp>
        <p:nvSpPr>
          <p:cNvPr id="5" name="Text Placeholder 4"/>
          <p:cNvSpPr>
            <a:spLocks noGrp="1"/>
          </p:cNvSpPr>
          <p:nvPr>
            <p:ph type="body" sz="quarter" idx="14" hasCustomPrompt="1"/>
          </p:nvPr>
        </p:nvSpPr>
        <p:spPr>
          <a:xfrm>
            <a:off x="990600" y="5715000"/>
            <a:ext cx="2819400" cy="381000"/>
          </a:xfrm>
          <a:prstGeom prst="rect">
            <a:avLst/>
          </a:prstGeom>
        </p:spPr>
        <p:txBody>
          <a:bodyPr>
            <a:normAutofit/>
          </a:bodyPr>
          <a:lstStyle>
            <a:lvl1pPr marL="0" indent="0">
              <a:buNone/>
              <a:defRPr sz="1400" b="1">
                <a:solidFill>
                  <a:srgbClr val="ACA39A"/>
                </a:solidFill>
                <a:latin typeface="+mn-lt"/>
              </a:defRPr>
            </a:lvl1pPr>
          </a:lstStyle>
          <a:p>
            <a:pPr lvl="0"/>
            <a:r>
              <a:rPr lang="en-US" dirty="0" smtClean="0"/>
              <a:t>MINNESOTA STATE</a:t>
            </a:r>
          </a:p>
        </p:txBody>
      </p:sp>
    </p:spTree>
    <p:extLst>
      <p:ext uri="{BB962C8B-B14F-4D97-AF65-F5344CB8AC3E}">
        <p14:creationId xmlns:p14="http://schemas.microsoft.com/office/powerpoint/2010/main" val="2629900649"/>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5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800">
                <a:solidFill>
                  <a:srgbClr val="0C2340"/>
                </a:solidFill>
              </a:defRPr>
            </a:lvl1pPr>
            <a:lvl2pPr>
              <a:buClr>
                <a:srgbClr val="009F4D"/>
              </a:buClr>
              <a:defRPr sz="2400">
                <a:solidFill>
                  <a:srgbClr val="0C2340"/>
                </a:solidFill>
              </a:defRPr>
            </a:lvl2pPr>
            <a:lvl3pPr>
              <a:buClr>
                <a:srgbClr val="009F4D"/>
              </a:buClr>
              <a:defRPr sz="2200">
                <a:solidFill>
                  <a:srgbClr val="0C2340"/>
                </a:solidFill>
              </a:defRPr>
            </a:lvl3pPr>
            <a:lvl4pPr>
              <a:buClr>
                <a:srgbClr val="009F4D"/>
              </a:buClr>
              <a:defRPr>
                <a:solidFill>
                  <a:srgbClr val="0C2340"/>
                </a:solidFill>
              </a:defRPr>
            </a:lvl4pPr>
            <a:lvl5pPr marL="2057400" indent="-228600">
              <a:buClr>
                <a:srgbClr val="009F4D"/>
              </a:buClr>
              <a:buFont typeface="Courier New" panose="02070309020205020404" pitchFamily="49" charset="0"/>
              <a:buChar char="o"/>
              <a:defRPr>
                <a:solidFill>
                  <a:srgbClr val="0C2340"/>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ext Placeholder 2"/>
          <p:cNvSpPr>
            <a:spLocks noGrp="1"/>
          </p:cNvSpPr>
          <p:nvPr>
            <p:ph type="body" idx="13" hasCustomPrompt="1"/>
          </p:nvPr>
        </p:nvSpPr>
        <p:spPr>
          <a:xfrm>
            <a:off x="457200" y="533401"/>
            <a:ext cx="36576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SECTION TITLE </a:t>
            </a:r>
          </a:p>
          <a:p>
            <a:pPr lvl="0"/>
            <a:r>
              <a:rPr lang="en-US" dirty="0" smtClean="0"/>
              <a:t>(WHICH can RUN OVER two lines)</a:t>
            </a: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0"/>
            <a:ext cx="1981200" cy="665683"/>
          </a:xfrm>
          <a:prstGeom prst="rect">
            <a:avLst/>
          </a:prstGeom>
        </p:spPr>
      </p:pic>
    </p:spTree>
    <p:extLst>
      <p:ext uri="{BB962C8B-B14F-4D97-AF65-F5344CB8AC3E}">
        <p14:creationId xmlns:p14="http://schemas.microsoft.com/office/powerpoint/2010/main" val="40473504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69901" y="1371601"/>
            <a:ext cx="8216899" cy="4754563"/>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12"/>
          </p:nvPr>
        </p:nvSpPr>
        <p:spPr>
          <a:xfrm>
            <a:off x="0" y="6637716"/>
            <a:ext cx="457200" cy="228600"/>
          </a:xfrm>
          <a:prstGeom prst="rect">
            <a:avLst/>
          </a:prstGeom>
        </p:spPr>
        <p:txBody>
          <a:bodyPr/>
          <a:lstStyle/>
          <a:p>
            <a:fld id="{CEC762FD-8ED9-B248-99F5-1F51A0130D91}" type="slidenum">
              <a:rPr lang="en-US" smtClean="0">
                <a:solidFill>
                  <a:prstClr val="black"/>
                </a:solidFill>
              </a:rPr>
              <a:pPr/>
              <a:t>‹#›</a:t>
            </a:fld>
            <a:endParaRPr lang="en-US" dirty="0">
              <a:solidFill>
                <a:prstClr val="black"/>
              </a:solidFill>
            </a:endParaRPr>
          </a:p>
        </p:txBody>
      </p:sp>
      <p:sp>
        <p:nvSpPr>
          <p:cNvPr id="5" name="Title 1"/>
          <p:cNvSpPr>
            <a:spLocks noGrp="1"/>
          </p:cNvSpPr>
          <p:nvPr>
            <p:ph type="title"/>
          </p:nvPr>
        </p:nvSpPr>
        <p:spPr>
          <a:xfrm>
            <a:off x="469902" y="228600"/>
            <a:ext cx="8216900" cy="1143000"/>
          </a:xfrm>
        </p:spPr>
        <p:txBody>
          <a:bodyPr/>
          <a:lstStyle>
            <a:lvl1pPr>
              <a:defRPr sz="2700">
                <a:solidFill>
                  <a:srgbClr val="002060"/>
                </a:solidFill>
                <a:latin typeface="Palatino Linotype" panose="02040502050505030304" pitchFamily="18" charset="0"/>
              </a:defRPr>
            </a:lvl1pPr>
          </a:lstStyle>
          <a:p>
            <a:r>
              <a:rPr lang="en-US" dirty="0" smtClean="0"/>
              <a:t>Click to edit Master title style</a:t>
            </a:r>
            <a:endParaRPr lang="en-US" dirty="0"/>
          </a:p>
        </p:txBody>
      </p:sp>
    </p:spTree>
    <p:extLst>
      <p:ext uri="{BB962C8B-B14F-4D97-AF65-F5344CB8AC3E}">
        <p14:creationId xmlns:p14="http://schemas.microsoft.com/office/powerpoint/2010/main" val="2073983715"/>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cSld name="1_Blank">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cstate="screen">
            <a:extLst>
              <a:ext uri="{28A0092B-C50C-407E-A947-70E740481C1C}">
                <a14:useLocalDpi xmlns:a14="http://schemas.microsoft.com/office/drawing/2010/main" val="0"/>
              </a:ext>
            </a:extLst>
          </a:blip>
          <a:stretch>
            <a:fillRect/>
          </a:stretch>
        </p:blipFill>
        <p:spPr>
          <a:xfrm>
            <a:off x="7574702" y="6238593"/>
            <a:ext cx="1371600" cy="479047"/>
          </a:xfrm>
          <a:prstGeom prst="rect">
            <a:avLst/>
          </a:prstGeom>
        </p:spPr>
      </p:pic>
      <p:sp>
        <p:nvSpPr>
          <p:cNvPr id="2" name="Slide Number Placeholder 1"/>
          <p:cNvSpPr>
            <a:spLocks noGrp="1"/>
          </p:cNvSpPr>
          <p:nvPr>
            <p:ph type="sldNum" sz="quarter" idx="10"/>
          </p:nvPr>
        </p:nvSpPr>
        <p:spPr>
          <a:xfrm>
            <a:off x="190714" y="6335803"/>
            <a:ext cx="2057400" cy="365125"/>
          </a:xfrm>
          <a:prstGeom prst="rect">
            <a:avLst/>
          </a:prstGeom>
        </p:spPr>
        <p:txBody>
          <a:bodyPr anchor="ctr"/>
          <a:lstStyle>
            <a:lvl1pPr>
              <a:defRPr sz="1200"/>
            </a:lvl1pPr>
          </a:lstStyle>
          <a:p>
            <a:fld id="{068669ED-1EAB-4192-9F7A-5F59D6D3851A}" type="slidenum">
              <a:rPr lang="en-US" smtClean="0">
                <a:solidFill>
                  <a:prstClr val="black"/>
                </a:solidFill>
              </a:rPr>
              <a:pPr/>
              <a:t>‹#›</a:t>
            </a:fld>
            <a:endParaRPr lang="en-US" dirty="0">
              <a:solidFill>
                <a:prstClr val="black"/>
              </a:solidFill>
            </a:endParaRPr>
          </a:p>
        </p:txBody>
      </p:sp>
    </p:spTree>
    <p:extLst>
      <p:ext uri="{BB962C8B-B14F-4D97-AF65-F5344CB8AC3E}">
        <p14:creationId xmlns:p14="http://schemas.microsoft.com/office/powerpoint/2010/main" val="2192634173"/>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69901" y="1371601"/>
            <a:ext cx="8216899" cy="4754563"/>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12"/>
          </p:nvPr>
        </p:nvSpPr>
        <p:spPr>
          <a:xfrm>
            <a:off x="0" y="6637716"/>
            <a:ext cx="457200" cy="228600"/>
          </a:xfrm>
          <a:prstGeom prst="rect">
            <a:avLst/>
          </a:prstGeom>
        </p:spPr>
        <p:txBody>
          <a:bodyPr/>
          <a:lstStyle/>
          <a:p>
            <a:fld id="{CEC762FD-8ED9-B248-99F5-1F51A0130D91}" type="slidenum">
              <a:rPr lang="en-US" smtClean="0">
                <a:solidFill>
                  <a:prstClr val="black"/>
                </a:solidFill>
              </a:rPr>
              <a:pPr/>
              <a:t>‹#›</a:t>
            </a:fld>
            <a:endParaRPr lang="en-US" dirty="0">
              <a:solidFill>
                <a:prstClr val="black"/>
              </a:solidFill>
            </a:endParaRPr>
          </a:p>
        </p:txBody>
      </p:sp>
      <p:sp>
        <p:nvSpPr>
          <p:cNvPr id="5" name="Title 1"/>
          <p:cNvSpPr>
            <a:spLocks noGrp="1"/>
          </p:cNvSpPr>
          <p:nvPr>
            <p:ph type="title"/>
          </p:nvPr>
        </p:nvSpPr>
        <p:spPr>
          <a:xfrm>
            <a:off x="469902" y="228600"/>
            <a:ext cx="8216900" cy="1143000"/>
          </a:xfrm>
        </p:spPr>
        <p:txBody>
          <a:bodyPr/>
          <a:lstStyle>
            <a:lvl1pPr>
              <a:defRPr sz="2700">
                <a:solidFill>
                  <a:srgbClr val="002060"/>
                </a:solidFill>
                <a:latin typeface="Palatino Linotype" panose="02040502050505030304" pitchFamily="18" charset="0"/>
              </a:defRPr>
            </a:lvl1pPr>
          </a:lstStyle>
          <a:p>
            <a:r>
              <a:rPr lang="en-US" dirty="0" smtClean="0"/>
              <a:t>Click to edit Master title style</a:t>
            </a:r>
            <a:endParaRPr lang="en-US" dirty="0"/>
          </a:p>
        </p:txBody>
      </p:sp>
    </p:spTree>
    <p:extLst>
      <p:ext uri="{BB962C8B-B14F-4D97-AF65-F5344CB8AC3E}">
        <p14:creationId xmlns:p14="http://schemas.microsoft.com/office/powerpoint/2010/main" val="473729540"/>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objAndTwoObj">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1497013" y="190500"/>
            <a:ext cx="7464425" cy="941388"/>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1481138" y="1330325"/>
            <a:ext cx="3656012" cy="5240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5289550" y="1330325"/>
            <a:ext cx="3656013" cy="25431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5289550" y="4025900"/>
            <a:ext cx="3656013" cy="25447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29984725"/>
      </p:ext>
    </p:extLst>
  </p:cSld>
  <p:clrMapOvr>
    <a:masterClrMapping/>
  </p:clrMapOvr>
  <p:transition spd="med">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971800"/>
            <a:ext cx="6400800" cy="1447800"/>
          </a:xfrm>
        </p:spPr>
        <p:txBody>
          <a:bodyPr anchor="t"/>
          <a:lstStyle>
            <a:lvl1pPr algn="l">
              <a:defRPr sz="4000" b="1" cap="all">
                <a:solidFill>
                  <a:srgbClr val="0C2340"/>
                </a:solidFill>
              </a:defRPr>
            </a:lvl1pPr>
          </a:lstStyle>
          <a:p>
            <a:r>
              <a:rPr lang="en-US" dirty="0" smtClean="0"/>
              <a:t>Click to edit SECTION title PAGE</a:t>
            </a:r>
            <a:endParaRPr lang="en-US" dirty="0"/>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7972" y="304800"/>
            <a:ext cx="3504776" cy="1981200"/>
          </a:xfrm>
          <a:prstGeom prst="rect">
            <a:avLst/>
          </a:prstGeom>
        </p:spPr>
      </p:pic>
    </p:spTree>
    <p:extLst>
      <p:ext uri="{BB962C8B-B14F-4D97-AF65-F5344CB8AC3E}">
        <p14:creationId xmlns:p14="http://schemas.microsoft.com/office/powerpoint/2010/main" val="21501434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8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800">
                <a:solidFill>
                  <a:srgbClr val="0C2340"/>
                </a:solidFill>
              </a:defRPr>
            </a:lvl1pPr>
            <a:lvl2pPr>
              <a:buClr>
                <a:srgbClr val="009F4D"/>
              </a:buClr>
              <a:defRPr sz="2400">
                <a:solidFill>
                  <a:srgbClr val="0C2340"/>
                </a:solidFill>
              </a:defRPr>
            </a:lvl2pPr>
            <a:lvl3pPr>
              <a:buClr>
                <a:srgbClr val="009F4D"/>
              </a:buClr>
              <a:defRPr sz="2200">
                <a:solidFill>
                  <a:srgbClr val="0C2340"/>
                </a:solidFill>
              </a:defRPr>
            </a:lvl3pPr>
            <a:lvl4pPr>
              <a:buClr>
                <a:srgbClr val="009F4D"/>
              </a:buClr>
              <a:defRPr>
                <a:solidFill>
                  <a:srgbClr val="0C2340"/>
                </a:solidFill>
              </a:defRPr>
            </a:lvl4pPr>
            <a:lvl5pPr marL="2057400" indent="-228600">
              <a:buClr>
                <a:srgbClr val="009F4D"/>
              </a:buClr>
              <a:buFont typeface="Courier New" panose="02070309020205020404" pitchFamily="49" charset="0"/>
              <a:buChar char="o"/>
              <a:defRPr>
                <a:solidFill>
                  <a:srgbClr val="0C2340"/>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ext Placeholder 2"/>
          <p:cNvSpPr>
            <a:spLocks noGrp="1"/>
          </p:cNvSpPr>
          <p:nvPr>
            <p:ph type="body" idx="13" hasCustomPrompt="1"/>
          </p:nvPr>
        </p:nvSpPr>
        <p:spPr>
          <a:xfrm>
            <a:off x="457200" y="533401"/>
            <a:ext cx="36576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SECTION TITLE </a:t>
            </a:r>
          </a:p>
          <a:p>
            <a:pPr lvl="0"/>
            <a:r>
              <a:rPr lang="en-US" dirty="0" smtClean="0"/>
              <a:t>(WHICH can RUN OVER two lines)</a:t>
            </a: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0"/>
            <a:ext cx="1981200" cy="665683"/>
          </a:xfrm>
          <a:prstGeom prst="rect">
            <a:avLst/>
          </a:prstGeom>
        </p:spPr>
      </p:pic>
    </p:spTree>
    <p:extLst>
      <p:ext uri="{BB962C8B-B14F-4D97-AF65-F5344CB8AC3E}">
        <p14:creationId xmlns:p14="http://schemas.microsoft.com/office/powerpoint/2010/main" val="17925904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9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800">
                <a:solidFill>
                  <a:srgbClr val="0C2340"/>
                </a:solidFill>
              </a:defRPr>
            </a:lvl1pPr>
            <a:lvl2pPr>
              <a:buClr>
                <a:srgbClr val="009F4D"/>
              </a:buClr>
              <a:defRPr sz="2400">
                <a:solidFill>
                  <a:srgbClr val="0C2340"/>
                </a:solidFill>
              </a:defRPr>
            </a:lvl2pPr>
            <a:lvl3pPr>
              <a:buClr>
                <a:srgbClr val="009F4D"/>
              </a:buClr>
              <a:defRPr sz="2200">
                <a:solidFill>
                  <a:srgbClr val="0C2340"/>
                </a:solidFill>
              </a:defRPr>
            </a:lvl3pPr>
            <a:lvl4pPr>
              <a:buClr>
                <a:srgbClr val="009F4D"/>
              </a:buClr>
              <a:defRPr>
                <a:solidFill>
                  <a:srgbClr val="0C2340"/>
                </a:solidFill>
              </a:defRPr>
            </a:lvl4pPr>
            <a:lvl5pPr marL="2057400" indent="-228600">
              <a:buClr>
                <a:srgbClr val="009F4D"/>
              </a:buClr>
              <a:buFont typeface="Courier New" panose="02070309020205020404" pitchFamily="49" charset="0"/>
              <a:buChar char="o"/>
              <a:defRPr>
                <a:solidFill>
                  <a:srgbClr val="0C2340"/>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ext Placeholder 2"/>
          <p:cNvSpPr>
            <a:spLocks noGrp="1"/>
          </p:cNvSpPr>
          <p:nvPr>
            <p:ph type="body" idx="13" hasCustomPrompt="1"/>
          </p:nvPr>
        </p:nvSpPr>
        <p:spPr>
          <a:xfrm>
            <a:off x="457200" y="533401"/>
            <a:ext cx="36576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SECTION TITLE </a:t>
            </a:r>
          </a:p>
          <a:p>
            <a:pPr lvl="0"/>
            <a:r>
              <a:rPr lang="en-US" dirty="0" smtClean="0"/>
              <a:t>(WHICH can RUN OVER two lines)</a:t>
            </a: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0"/>
            <a:ext cx="1981200" cy="665683"/>
          </a:xfrm>
          <a:prstGeom prst="rect">
            <a:avLst/>
          </a:prstGeom>
        </p:spPr>
      </p:pic>
    </p:spTree>
    <p:extLst>
      <p:ext uri="{BB962C8B-B14F-4D97-AF65-F5344CB8AC3E}">
        <p14:creationId xmlns:p14="http://schemas.microsoft.com/office/powerpoint/2010/main" val="311808406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endParaRPr lang="en-US" dirty="0">
              <a:solidFill>
                <a:prstClr val="black"/>
              </a:solidFill>
            </a:endParaRPr>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US" dirty="0">
              <a:solidFill>
                <a:prstClr val="black"/>
              </a:solidFill>
            </a:endParaRPr>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1CEA2E23-6E56-4AA8-97BF-2975693BC13D}" type="slidenum">
              <a:rPr lang="en-US" smtClean="0">
                <a:solidFill>
                  <a:prstClr val="black"/>
                </a:solidFill>
              </a:rPr>
              <a:pPr/>
              <a:t>‹#›</a:t>
            </a:fld>
            <a:endParaRPr lang="en-US" dirty="0">
              <a:solidFill>
                <a:prstClr val="black"/>
              </a:solidFill>
            </a:endParaRPr>
          </a:p>
        </p:txBody>
      </p:sp>
    </p:spTree>
    <p:extLst>
      <p:ext uri="{BB962C8B-B14F-4D97-AF65-F5344CB8AC3E}">
        <p14:creationId xmlns:p14="http://schemas.microsoft.com/office/powerpoint/2010/main" val="425810116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800">
                <a:solidFill>
                  <a:srgbClr val="0C2340"/>
                </a:solidFill>
              </a:defRPr>
            </a:lvl1pPr>
            <a:lvl2pPr>
              <a:buClr>
                <a:srgbClr val="009F4D"/>
              </a:buClr>
              <a:defRPr sz="2400">
                <a:solidFill>
                  <a:srgbClr val="0C2340"/>
                </a:solidFill>
              </a:defRPr>
            </a:lvl2pPr>
            <a:lvl3pPr>
              <a:buClr>
                <a:srgbClr val="009F4D"/>
              </a:buClr>
              <a:defRPr sz="2200">
                <a:solidFill>
                  <a:srgbClr val="0C2340"/>
                </a:solidFill>
              </a:defRPr>
            </a:lvl3pPr>
            <a:lvl4pPr>
              <a:buClr>
                <a:srgbClr val="009F4D"/>
              </a:buClr>
              <a:defRPr>
                <a:solidFill>
                  <a:srgbClr val="0C2340"/>
                </a:solidFill>
              </a:defRPr>
            </a:lvl4pPr>
            <a:lvl5pPr marL="2057400" indent="-228600">
              <a:buClr>
                <a:srgbClr val="009F4D"/>
              </a:buClr>
              <a:buFont typeface="Courier New" panose="02070309020205020404" pitchFamily="49" charset="0"/>
              <a:buChar char="o"/>
              <a:defRPr>
                <a:solidFill>
                  <a:srgbClr val="0C2340"/>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ext Placeholder 2"/>
          <p:cNvSpPr>
            <a:spLocks noGrp="1"/>
          </p:cNvSpPr>
          <p:nvPr>
            <p:ph type="body" idx="13" hasCustomPrompt="1"/>
          </p:nvPr>
        </p:nvSpPr>
        <p:spPr>
          <a:xfrm>
            <a:off x="457200" y="533401"/>
            <a:ext cx="36576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SECTION TITLE </a:t>
            </a:r>
          </a:p>
          <a:p>
            <a:pPr lvl="0"/>
            <a:r>
              <a:rPr lang="en-US" dirty="0" smtClean="0"/>
              <a:t>(WHICH can RUN OVER two lines)</a:t>
            </a: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0"/>
            <a:ext cx="1981200" cy="665683"/>
          </a:xfrm>
          <a:prstGeom prst="rect">
            <a:avLst/>
          </a:prstGeom>
        </p:spPr>
      </p:pic>
    </p:spTree>
    <p:extLst>
      <p:ext uri="{BB962C8B-B14F-4D97-AF65-F5344CB8AC3E}">
        <p14:creationId xmlns:p14="http://schemas.microsoft.com/office/powerpoint/2010/main" val="187851379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3361113"/>
          </a:xfrm>
          <a:prstGeom prst="rect">
            <a:avLst/>
          </a:prstGeom>
        </p:spPr>
      </p:pic>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3778135"/>
            <a:ext cx="9144000" cy="108065"/>
          </a:xfrm>
          <a:prstGeom prst="rect">
            <a:avLst/>
          </a:prstGeom>
        </p:spPr>
      </p:pic>
      <p:sp>
        <p:nvSpPr>
          <p:cNvPr id="8" name="Text Placeholder 7"/>
          <p:cNvSpPr>
            <a:spLocks noGrp="1"/>
          </p:cNvSpPr>
          <p:nvPr>
            <p:ph type="body" sz="quarter" idx="10" hasCustomPrompt="1"/>
          </p:nvPr>
        </p:nvSpPr>
        <p:spPr>
          <a:xfrm>
            <a:off x="5410200" y="3124200"/>
            <a:ext cx="2667000" cy="457200"/>
          </a:xfrm>
          <a:prstGeom prst="rect">
            <a:avLst/>
          </a:prstGeom>
        </p:spPr>
        <p:txBody>
          <a:bodyPr>
            <a:normAutofit/>
          </a:bodyPr>
          <a:lstStyle>
            <a:lvl1pPr marL="0" indent="0" algn="r">
              <a:buNone/>
              <a:defRPr sz="1800" b="1">
                <a:solidFill>
                  <a:srgbClr val="009F4D"/>
                </a:solidFill>
              </a:defRPr>
            </a:lvl1pPr>
          </a:lstStyle>
          <a:p>
            <a:pPr lvl="0"/>
            <a:r>
              <a:rPr lang="en-US" dirty="0" smtClean="0"/>
              <a:t>Click to edit Date</a:t>
            </a:r>
          </a:p>
        </p:txBody>
      </p:sp>
      <p:sp>
        <p:nvSpPr>
          <p:cNvPr id="10" name="Text Placeholder 9"/>
          <p:cNvSpPr>
            <a:spLocks noGrp="1"/>
          </p:cNvSpPr>
          <p:nvPr>
            <p:ph type="body" sz="quarter" idx="11" hasCustomPrompt="1"/>
          </p:nvPr>
        </p:nvSpPr>
        <p:spPr>
          <a:xfrm>
            <a:off x="4724400" y="3468688"/>
            <a:ext cx="3352800" cy="417512"/>
          </a:xfrm>
          <a:prstGeom prst="rect">
            <a:avLst/>
          </a:prstGeom>
        </p:spPr>
        <p:txBody>
          <a:bodyPr>
            <a:noAutofit/>
          </a:bodyPr>
          <a:lstStyle>
            <a:lvl1pPr marL="0" indent="0" algn="r">
              <a:buNone/>
              <a:defRPr sz="1600" b="1">
                <a:solidFill>
                  <a:srgbClr val="009F4D"/>
                </a:solidFill>
              </a:defRPr>
            </a:lvl1pPr>
          </a:lstStyle>
          <a:p>
            <a:pPr lvl="0"/>
            <a:r>
              <a:rPr lang="en-US" dirty="0" smtClean="0"/>
              <a:t>Click to edit DEPARMENT NAME</a:t>
            </a:r>
          </a:p>
        </p:txBody>
      </p:sp>
      <p:sp>
        <p:nvSpPr>
          <p:cNvPr id="12" name="Content Placeholder 11"/>
          <p:cNvSpPr>
            <a:spLocks noGrp="1"/>
          </p:cNvSpPr>
          <p:nvPr>
            <p:ph sz="quarter" idx="12" hasCustomPrompt="1"/>
          </p:nvPr>
        </p:nvSpPr>
        <p:spPr>
          <a:xfrm>
            <a:off x="990600" y="3886200"/>
            <a:ext cx="5943600" cy="1143000"/>
          </a:xfrm>
          <a:prstGeom prst="rect">
            <a:avLst/>
          </a:prstGeom>
        </p:spPr>
        <p:txBody>
          <a:bodyPr>
            <a:noAutofit/>
          </a:bodyPr>
          <a:lstStyle>
            <a:lvl1pPr marL="0" indent="0">
              <a:buNone/>
              <a:defRPr sz="4000" b="1" baseline="0">
                <a:solidFill>
                  <a:srgbClr val="0C2340"/>
                </a:solidFill>
              </a:defRPr>
            </a:lvl1pPr>
          </a:lstStyle>
          <a:p>
            <a:pPr lvl="0"/>
            <a:r>
              <a:rPr lang="en-US" dirty="0" smtClean="0"/>
              <a:t>Click to edit POWERPOINT PRESENTATION title</a:t>
            </a:r>
          </a:p>
        </p:txBody>
      </p:sp>
      <p:sp>
        <p:nvSpPr>
          <p:cNvPr id="14" name="Text Placeholder 13"/>
          <p:cNvSpPr>
            <a:spLocks noGrp="1"/>
          </p:cNvSpPr>
          <p:nvPr>
            <p:ph type="body" sz="quarter" idx="13" hasCustomPrompt="1"/>
          </p:nvPr>
        </p:nvSpPr>
        <p:spPr>
          <a:xfrm>
            <a:off x="990600" y="5105400"/>
            <a:ext cx="2667000" cy="533400"/>
          </a:xfrm>
          <a:prstGeom prst="rect">
            <a:avLst/>
          </a:prstGeom>
        </p:spPr>
        <p:txBody>
          <a:bodyPr>
            <a:normAutofit/>
          </a:bodyPr>
          <a:lstStyle>
            <a:lvl1pPr marL="0" indent="0">
              <a:buNone/>
              <a:defRPr sz="2000" b="1">
                <a:solidFill>
                  <a:srgbClr val="009F4D"/>
                </a:solidFill>
              </a:defRPr>
            </a:lvl1pPr>
          </a:lstStyle>
          <a:p>
            <a:pPr lvl="0"/>
            <a:r>
              <a:rPr lang="en-US" dirty="0" smtClean="0"/>
              <a:t>Click to edit Subhead</a:t>
            </a:r>
          </a:p>
        </p:txBody>
      </p:sp>
    </p:spTree>
    <p:extLst>
      <p:ext uri="{BB962C8B-B14F-4D97-AF65-F5344CB8AC3E}">
        <p14:creationId xmlns:p14="http://schemas.microsoft.com/office/powerpoint/2010/main" val="197236596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3361113"/>
          </a:xfrm>
          <a:prstGeom prst="rect">
            <a:avLst/>
          </a:prstGeom>
        </p:spPr>
      </p:pic>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3778135"/>
            <a:ext cx="9144000" cy="108065"/>
          </a:xfrm>
          <a:prstGeom prst="rect">
            <a:avLst/>
          </a:prstGeom>
        </p:spPr>
      </p:pic>
      <p:sp>
        <p:nvSpPr>
          <p:cNvPr id="8" name="Text Placeholder 7"/>
          <p:cNvSpPr>
            <a:spLocks noGrp="1"/>
          </p:cNvSpPr>
          <p:nvPr>
            <p:ph type="body" sz="quarter" idx="10" hasCustomPrompt="1"/>
          </p:nvPr>
        </p:nvSpPr>
        <p:spPr>
          <a:xfrm>
            <a:off x="5410200" y="3124200"/>
            <a:ext cx="2667000" cy="457200"/>
          </a:xfrm>
          <a:prstGeom prst="rect">
            <a:avLst/>
          </a:prstGeom>
        </p:spPr>
        <p:txBody>
          <a:bodyPr>
            <a:normAutofit/>
          </a:bodyPr>
          <a:lstStyle>
            <a:lvl1pPr marL="0" indent="0" algn="r">
              <a:buNone/>
              <a:defRPr sz="1800" b="1">
                <a:solidFill>
                  <a:srgbClr val="009F4D"/>
                </a:solidFill>
              </a:defRPr>
            </a:lvl1pPr>
          </a:lstStyle>
          <a:p>
            <a:pPr lvl="0"/>
            <a:r>
              <a:rPr lang="en-US" dirty="0" smtClean="0"/>
              <a:t>Click to edit Date</a:t>
            </a:r>
          </a:p>
        </p:txBody>
      </p:sp>
      <p:sp>
        <p:nvSpPr>
          <p:cNvPr id="10" name="Text Placeholder 9"/>
          <p:cNvSpPr>
            <a:spLocks noGrp="1"/>
          </p:cNvSpPr>
          <p:nvPr>
            <p:ph type="body" sz="quarter" idx="11" hasCustomPrompt="1"/>
          </p:nvPr>
        </p:nvSpPr>
        <p:spPr>
          <a:xfrm>
            <a:off x="4724400" y="3468688"/>
            <a:ext cx="3352800" cy="417512"/>
          </a:xfrm>
          <a:prstGeom prst="rect">
            <a:avLst/>
          </a:prstGeom>
        </p:spPr>
        <p:txBody>
          <a:bodyPr>
            <a:noAutofit/>
          </a:bodyPr>
          <a:lstStyle>
            <a:lvl1pPr marL="0" indent="0" algn="r">
              <a:buNone/>
              <a:defRPr sz="1600" b="1">
                <a:solidFill>
                  <a:srgbClr val="009F4D"/>
                </a:solidFill>
              </a:defRPr>
            </a:lvl1pPr>
          </a:lstStyle>
          <a:p>
            <a:pPr lvl="0"/>
            <a:r>
              <a:rPr lang="en-US" dirty="0" smtClean="0"/>
              <a:t>Click to edit DEPARMENT NAME</a:t>
            </a:r>
          </a:p>
        </p:txBody>
      </p:sp>
      <p:sp>
        <p:nvSpPr>
          <p:cNvPr id="12" name="Content Placeholder 11"/>
          <p:cNvSpPr>
            <a:spLocks noGrp="1"/>
          </p:cNvSpPr>
          <p:nvPr>
            <p:ph sz="quarter" idx="12" hasCustomPrompt="1"/>
          </p:nvPr>
        </p:nvSpPr>
        <p:spPr>
          <a:xfrm>
            <a:off x="990600" y="3886200"/>
            <a:ext cx="5943600" cy="1143000"/>
          </a:xfrm>
          <a:prstGeom prst="rect">
            <a:avLst/>
          </a:prstGeom>
        </p:spPr>
        <p:txBody>
          <a:bodyPr>
            <a:noAutofit/>
          </a:bodyPr>
          <a:lstStyle>
            <a:lvl1pPr marL="0" indent="0">
              <a:buNone/>
              <a:defRPr sz="4000" b="1" baseline="0">
                <a:solidFill>
                  <a:srgbClr val="0C2340"/>
                </a:solidFill>
              </a:defRPr>
            </a:lvl1pPr>
          </a:lstStyle>
          <a:p>
            <a:pPr lvl="0"/>
            <a:r>
              <a:rPr lang="en-US" dirty="0" smtClean="0"/>
              <a:t>Click to edit POWERPOINT PRESENTATION title</a:t>
            </a:r>
          </a:p>
        </p:txBody>
      </p:sp>
      <p:sp>
        <p:nvSpPr>
          <p:cNvPr id="14" name="Text Placeholder 13"/>
          <p:cNvSpPr>
            <a:spLocks noGrp="1"/>
          </p:cNvSpPr>
          <p:nvPr>
            <p:ph type="body" sz="quarter" idx="13" hasCustomPrompt="1"/>
          </p:nvPr>
        </p:nvSpPr>
        <p:spPr>
          <a:xfrm>
            <a:off x="990600" y="5105400"/>
            <a:ext cx="2667000" cy="533400"/>
          </a:xfrm>
          <a:prstGeom prst="rect">
            <a:avLst/>
          </a:prstGeom>
        </p:spPr>
        <p:txBody>
          <a:bodyPr>
            <a:normAutofit/>
          </a:bodyPr>
          <a:lstStyle>
            <a:lvl1pPr marL="0" indent="0">
              <a:buNone/>
              <a:defRPr sz="2000" b="1">
                <a:solidFill>
                  <a:srgbClr val="009F4D"/>
                </a:solidFill>
              </a:defRPr>
            </a:lvl1pPr>
          </a:lstStyle>
          <a:p>
            <a:pPr lvl="0"/>
            <a:r>
              <a:rPr lang="en-US" dirty="0" smtClean="0"/>
              <a:t>Click to edit Subhead</a:t>
            </a:r>
          </a:p>
        </p:txBody>
      </p:sp>
      <p:sp>
        <p:nvSpPr>
          <p:cNvPr id="5" name="Text Placeholder 4"/>
          <p:cNvSpPr>
            <a:spLocks noGrp="1"/>
          </p:cNvSpPr>
          <p:nvPr>
            <p:ph type="body" sz="quarter" idx="14" hasCustomPrompt="1"/>
          </p:nvPr>
        </p:nvSpPr>
        <p:spPr>
          <a:xfrm>
            <a:off x="990600" y="5715000"/>
            <a:ext cx="2819400" cy="381000"/>
          </a:xfrm>
          <a:prstGeom prst="rect">
            <a:avLst/>
          </a:prstGeom>
        </p:spPr>
        <p:txBody>
          <a:bodyPr>
            <a:normAutofit/>
          </a:bodyPr>
          <a:lstStyle>
            <a:lvl1pPr marL="0" indent="0">
              <a:buNone/>
              <a:defRPr sz="1400" b="1">
                <a:solidFill>
                  <a:srgbClr val="ACA39A"/>
                </a:solidFill>
                <a:latin typeface="+mn-lt"/>
              </a:defRPr>
            </a:lvl1pPr>
          </a:lstStyle>
          <a:p>
            <a:pPr lvl="0"/>
            <a:r>
              <a:rPr lang="en-US" dirty="0" smtClean="0"/>
              <a:t>MINNESOTA STATE</a:t>
            </a:r>
          </a:p>
        </p:txBody>
      </p:sp>
    </p:spTree>
    <p:extLst>
      <p:ext uri="{BB962C8B-B14F-4D97-AF65-F5344CB8AC3E}">
        <p14:creationId xmlns:p14="http://schemas.microsoft.com/office/powerpoint/2010/main" val="36742207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4_Title Slide">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3048000"/>
            <a:ext cx="9144000" cy="108065"/>
          </a:xfrm>
          <a:prstGeom prst="rect">
            <a:avLst/>
          </a:prstGeom>
        </p:spPr>
      </p:pic>
      <p:sp>
        <p:nvSpPr>
          <p:cNvPr id="8" name="Text Placeholder 7"/>
          <p:cNvSpPr>
            <a:spLocks noGrp="1"/>
          </p:cNvSpPr>
          <p:nvPr>
            <p:ph type="body" sz="quarter" idx="10" hasCustomPrompt="1"/>
          </p:nvPr>
        </p:nvSpPr>
        <p:spPr>
          <a:xfrm>
            <a:off x="5410200" y="2362200"/>
            <a:ext cx="2667000" cy="457200"/>
          </a:xfrm>
          <a:prstGeom prst="rect">
            <a:avLst/>
          </a:prstGeom>
        </p:spPr>
        <p:txBody>
          <a:bodyPr>
            <a:normAutofit/>
          </a:bodyPr>
          <a:lstStyle>
            <a:lvl1pPr marL="0" indent="0" algn="r">
              <a:buNone/>
              <a:defRPr sz="1800" b="1">
                <a:solidFill>
                  <a:srgbClr val="009F4D"/>
                </a:solidFill>
              </a:defRPr>
            </a:lvl1pPr>
          </a:lstStyle>
          <a:p>
            <a:pPr lvl="0"/>
            <a:r>
              <a:rPr lang="en-US" dirty="0" smtClean="0"/>
              <a:t>Click to edit Date</a:t>
            </a:r>
          </a:p>
        </p:txBody>
      </p:sp>
      <p:sp>
        <p:nvSpPr>
          <p:cNvPr id="10" name="Text Placeholder 9"/>
          <p:cNvSpPr>
            <a:spLocks noGrp="1"/>
          </p:cNvSpPr>
          <p:nvPr>
            <p:ph type="body" sz="quarter" idx="11" hasCustomPrompt="1"/>
          </p:nvPr>
        </p:nvSpPr>
        <p:spPr>
          <a:xfrm>
            <a:off x="4724400" y="2743200"/>
            <a:ext cx="3352800" cy="417512"/>
          </a:xfrm>
          <a:prstGeom prst="rect">
            <a:avLst/>
          </a:prstGeom>
        </p:spPr>
        <p:txBody>
          <a:bodyPr>
            <a:noAutofit/>
          </a:bodyPr>
          <a:lstStyle>
            <a:lvl1pPr marL="0" indent="0" algn="r">
              <a:buNone/>
              <a:defRPr sz="1600" b="1">
                <a:solidFill>
                  <a:srgbClr val="009F4D"/>
                </a:solidFill>
              </a:defRPr>
            </a:lvl1pPr>
          </a:lstStyle>
          <a:p>
            <a:pPr lvl="0"/>
            <a:r>
              <a:rPr lang="en-US" dirty="0" smtClean="0"/>
              <a:t>Click to edit DEPARMENT NAME</a:t>
            </a:r>
          </a:p>
        </p:txBody>
      </p:sp>
      <p:sp>
        <p:nvSpPr>
          <p:cNvPr id="12" name="Content Placeholder 11"/>
          <p:cNvSpPr>
            <a:spLocks noGrp="1"/>
          </p:cNvSpPr>
          <p:nvPr>
            <p:ph sz="quarter" idx="12" hasCustomPrompt="1"/>
          </p:nvPr>
        </p:nvSpPr>
        <p:spPr>
          <a:xfrm>
            <a:off x="990600" y="3124200"/>
            <a:ext cx="5943600" cy="1143000"/>
          </a:xfrm>
          <a:prstGeom prst="rect">
            <a:avLst/>
          </a:prstGeom>
        </p:spPr>
        <p:txBody>
          <a:bodyPr>
            <a:noAutofit/>
          </a:bodyPr>
          <a:lstStyle>
            <a:lvl1pPr marL="0" indent="0">
              <a:buNone/>
              <a:defRPr sz="4000" b="1" baseline="0">
                <a:solidFill>
                  <a:srgbClr val="0C2340"/>
                </a:solidFill>
              </a:defRPr>
            </a:lvl1pPr>
          </a:lstStyle>
          <a:p>
            <a:pPr lvl="0"/>
            <a:r>
              <a:rPr lang="en-US" dirty="0" smtClean="0"/>
              <a:t>Click to edit POWERPOINT PRESENTATION title</a:t>
            </a:r>
          </a:p>
        </p:txBody>
      </p:sp>
      <p:sp>
        <p:nvSpPr>
          <p:cNvPr id="14" name="Text Placeholder 13"/>
          <p:cNvSpPr>
            <a:spLocks noGrp="1"/>
          </p:cNvSpPr>
          <p:nvPr>
            <p:ph type="body" sz="quarter" idx="13" hasCustomPrompt="1"/>
          </p:nvPr>
        </p:nvSpPr>
        <p:spPr>
          <a:xfrm>
            <a:off x="990600" y="4343400"/>
            <a:ext cx="2667000" cy="533400"/>
          </a:xfrm>
          <a:prstGeom prst="rect">
            <a:avLst/>
          </a:prstGeom>
        </p:spPr>
        <p:txBody>
          <a:bodyPr>
            <a:normAutofit/>
          </a:bodyPr>
          <a:lstStyle>
            <a:lvl1pPr marL="0" indent="0">
              <a:buNone/>
              <a:defRPr sz="2000" b="1">
                <a:solidFill>
                  <a:srgbClr val="009F4D"/>
                </a:solidFill>
              </a:defRPr>
            </a:lvl1pPr>
          </a:lstStyle>
          <a:p>
            <a:pPr lvl="0"/>
            <a:r>
              <a:rPr lang="en-US" dirty="0" smtClean="0"/>
              <a:t>Click to edit Subhead</a:t>
            </a:r>
          </a:p>
        </p:txBody>
      </p:sp>
      <p:pic>
        <p:nvPicPr>
          <p:cNvPr id="2" name="Pictur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flipV="1">
            <a:off x="0" y="0"/>
            <a:ext cx="9144000" cy="2286000"/>
          </a:xfrm>
          <a:prstGeom prst="rect">
            <a:avLst/>
          </a:prstGeom>
        </p:spPr>
      </p:pic>
      <p:pic>
        <p:nvPicPr>
          <p:cNvPr id="6" name="Picture 5"/>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28295" y="0"/>
            <a:ext cx="1331976" cy="2356104"/>
          </a:xfrm>
          <a:prstGeom prst="rect">
            <a:avLst/>
          </a:prstGeom>
        </p:spPr>
      </p:pic>
    </p:spTree>
    <p:extLst>
      <p:ext uri="{BB962C8B-B14F-4D97-AF65-F5344CB8AC3E}">
        <p14:creationId xmlns:p14="http://schemas.microsoft.com/office/powerpoint/2010/main" val="253140699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5_Title Slide">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3048000"/>
            <a:ext cx="9144000" cy="108065"/>
          </a:xfrm>
          <a:prstGeom prst="rect">
            <a:avLst/>
          </a:prstGeom>
        </p:spPr>
      </p:pic>
      <p:sp>
        <p:nvSpPr>
          <p:cNvPr id="8" name="Text Placeholder 7"/>
          <p:cNvSpPr>
            <a:spLocks noGrp="1"/>
          </p:cNvSpPr>
          <p:nvPr>
            <p:ph type="body" sz="quarter" idx="10" hasCustomPrompt="1"/>
          </p:nvPr>
        </p:nvSpPr>
        <p:spPr>
          <a:xfrm>
            <a:off x="5410200" y="2362200"/>
            <a:ext cx="2667000" cy="457200"/>
          </a:xfrm>
          <a:prstGeom prst="rect">
            <a:avLst/>
          </a:prstGeom>
        </p:spPr>
        <p:txBody>
          <a:bodyPr>
            <a:normAutofit/>
          </a:bodyPr>
          <a:lstStyle>
            <a:lvl1pPr marL="0" indent="0" algn="r">
              <a:buNone/>
              <a:defRPr sz="1800" b="1">
                <a:solidFill>
                  <a:srgbClr val="009F4D"/>
                </a:solidFill>
              </a:defRPr>
            </a:lvl1pPr>
          </a:lstStyle>
          <a:p>
            <a:pPr lvl="0"/>
            <a:r>
              <a:rPr lang="en-US" dirty="0" smtClean="0"/>
              <a:t>Click to edit Date</a:t>
            </a:r>
          </a:p>
        </p:txBody>
      </p:sp>
      <p:sp>
        <p:nvSpPr>
          <p:cNvPr id="10" name="Text Placeholder 9"/>
          <p:cNvSpPr>
            <a:spLocks noGrp="1"/>
          </p:cNvSpPr>
          <p:nvPr>
            <p:ph type="body" sz="quarter" idx="11" hasCustomPrompt="1"/>
          </p:nvPr>
        </p:nvSpPr>
        <p:spPr>
          <a:xfrm>
            <a:off x="4724400" y="2743200"/>
            <a:ext cx="3352800" cy="417512"/>
          </a:xfrm>
          <a:prstGeom prst="rect">
            <a:avLst/>
          </a:prstGeom>
        </p:spPr>
        <p:txBody>
          <a:bodyPr>
            <a:noAutofit/>
          </a:bodyPr>
          <a:lstStyle>
            <a:lvl1pPr marL="0" indent="0" algn="r">
              <a:buNone/>
              <a:defRPr sz="1600" b="1">
                <a:solidFill>
                  <a:srgbClr val="009F4D"/>
                </a:solidFill>
              </a:defRPr>
            </a:lvl1pPr>
          </a:lstStyle>
          <a:p>
            <a:pPr lvl="0"/>
            <a:r>
              <a:rPr lang="en-US" dirty="0" smtClean="0"/>
              <a:t>Click to edit DEPARMENT NAME</a:t>
            </a:r>
          </a:p>
        </p:txBody>
      </p:sp>
      <p:sp>
        <p:nvSpPr>
          <p:cNvPr id="12" name="Content Placeholder 11"/>
          <p:cNvSpPr>
            <a:spLocks noGrp="1"/>
          </p:cNvSpPr>
          <p:nvPr>
            <p:ph sz="quarter" idx="12" hasCustomPrompt="1"/>
          </p:nvPr>
        </p:nvSpPr>
        <p:spPr>
          <a:xfrm>
            <a:off x="990600" y="3124200"/>
            <a:ext cx="5943600" cy="1143000"/>
          </a:xfrm>
          <a:prstGeom prst="rect">
            <a:avLst/>
          </a:prstGeom>
        </p:spPr>
        <p:txBody>
          <a:bodyPr>
            <a:noAutofit/>
          </a:bodyPr>
          <a:lstStyle>
            <a:lvl1pPr marL="0" indent="0">
              <a:buNone/>
              <a:defRPr sz="4000" b="1" baseline="0">
                <a:solidFill>
                  <a:srgbClr val="0C2340"/>
                </a:solidFill>
              </a:defRPr>
            </a:lvl1pPr>
          </a:lstStyle>
          <a:p>
            <a:pPr lvl="0"/>
            <a:r>
              <a:rPr lang="en-US" dirty="0" smtClean="0"/>
              <a:t>Click to edit POWERPOINT PRESENTATION title</a:t>
            </a:r>
          </a:p>
        </p:txBody>
      </p:sp>
      <p:sp>
        <p:nvSpPr>
          <p:cNvPr id="14" name="Text Placeholder 13"/>
          <p:cNvSpPr>
            <a:spLocks noGrp="1"/>
          </p:cNvSpPr>
          <p:nvPr>
            <p:ph type="body" sz="quarter" idx="13" hasCustomPrompt="1"/>
          </p:nvPr>
        </p:nvSpPr>
        <p:spPr>
          <a:xfrm>
            <a:off x="990600" y="4343400"/>
            <a:ext cx="2667000" cy="533400"/>
          </a:xfrm>
          <a:prstGeom prst="rect">
            <a:avLst/>
          </a:prstGeom>
        </p:spPr>
        <p:txBody>
          <a:bodyPr>
            <a:normAutofit/>
          </a:bodyPr>
          <a:lstStyle>
            <a:lvl1pPr marL="0" indent="0">
              <a:buNone/>
              <a:defRPr sz="2000" b="1">
                <a:solidFill>
                  <a:srgbClr val="009F4D"/>
                </a:solidFill>
              </a:defRPr>
            </a:lvl1pPr>
          </a:lstStyle>
          <a:p>
            <a:pPr lvl="0"/>
            <a:r>
              <a:rPr lang="en-US" dirty="0" smtClean="0"/>
              <a:t>Click to edit Subhead</a:t>
            </a:r>
          </a:p>
        </p:txBody>
      </p:sp>
      <p:pic>
        <p:nvPicPr>
          <p:cNvPr id="2" name="Pictur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flipV="1">
            <a:off x="0" y="0"/>
            <a:ext cx="9144000" cy="2286000"/>
          </a:xfrm>
          <a:prstGeom prst="rect">
            <a:avLst/>
          </a:prstGeom>
        </p:spPr>
      </p:pic>
      <p:sp>
        <p:nvSpPr>
          <p:cNvPr id="11" name="Text Placeholder 4"/>
          <p:cNvSpPr>
            <a:spLocks noGrp="1"/>
          </p:cNvSpPr>
          <p:nvPr>
            <p:ph type="body" sz="quarter" idx="14" hasCustomPrompt="1"/>
          </p:nvPr>
        </p:nvSpPr>
        <p:spPr>
          <a:xfrm>
            <a:off x="990600" y="4953000"/>
            <a:ext cx="2819400" cy="381000"/>
          </a:xfrm>
          <a:prstGeom prst="rect">
            <a:avLst/>
          </a:prstGeom>
        </p:spPr>
        <p:txBody>
          <a:bodyPr>
            <a:normAutofit/>
          </a:bodyPr>
          <a:lstStyle>
            <a:lvl1pPr marL="0" indent="0">
              <a:buNone/>
              <a:defRPr sz="1400" b="1">
                <a:solidFill>
                  <a:srgbClr val="ACA39A"/>
                </a:solidFill>
                <a:latin typeface="+mn-lt"/>
              </a:defRPr>
            </a:lvl1pPr>
          </a:lstStyle>
          <a:p>
            <a:pPr lvl="0"/>
            <a:r>
              <a:rPr lang="en-US" dirty="0" smtClean="0"/>
              <a:t>MINNESOTA STATE</a:t>
            </a:r>
          </a:p>
        </p:txBody>
      </p:sp>
      <p:pic>
        <p:nvPicPr>
          <p:cNvPr id="13" name="Picture 12"/>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28295" y="0"/>
            <a:ext cx="1331976" cy="2356104"/>
          </a:xfrm>
          <a:prstGeom prst="rect">
            <a:avLst/>
          </a:prstGeom>
        </p:spPr>
      </p:pic>
    </p:spTree>
    <p:extLst>
      <p:ext uri="{BB962C8B-B14F-4D97-AF65-F5344CB8AC3E}">
        <p14:creationId xmlns:p14="http://schemas.microsoft.com/office/powerpoint/2010/main" val="2285957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ata Point Pag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33400" y="2057400"/>
            <a:ext cx="6324600" cy="1752600"/>
          </a:xfrm>
        </p:spPr>
        <p:txBody>
          <a:bodyPr anchor="t">
            <a:noAutofit/>
          </a:bodyPr>
          <a:lstStyle>
            <a:lvl1pPr algn="l">
              <a:defRPr sz="6000" b="1" cap="all" baseline="0">
                <a:solidFill>
                  <a:srgbClr val="0C2340"/>
                </a:solidFill>
              </a:defRPr>
            </a:lvl1pPr>
          </a:lstStyle>
          <a:p>
            <a:r>
              <a:rPr lang="en-US" dirty="0" smtClean="0"/>
              <a:t>Click to edit DATA POINT</a:t>
            </a:r>
            <a:endParaRPr lang="en-US" dirty="0"/>
          </a:p>
        </p:txBody>
      </p:sp>
      <p:sp>
        <p:nvSpPr>
          <p:cNvPr id="3" name="Text Placeholder 2"/>
          <p:cNvSpPr>
            <a:spLocks noGrp="1"/>
          </p:cNvSpPr>
          <p:nvPr>
            <p:ph type="body" idx="1" hasCustomPrompt="1"/>
          </p:nvPr>
        </p:nvSpPr>
        <p:spPr>
          <a:xfrm>
            <a:off x="457200" y="533401"/>
            <a:ext cx="36576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SECTION TITLE </a:t>
            </a:r>
          </a:p>
          <a:p>
            <a:pPr lvl="0"/>
            <a:r>
              <a:rPr lang="en-US" dirty="0" smtClean="0"/>
              <a:t>(WHICH can RUN OVER two lines)</a:t>
            </a:r>
          </a:p>
        </p:txBody>
      </p:sp>
      <p:sp>
        <p:nvSpPr>
          <p:cNvPr id="10" name="Text Placeholder 9"/>
          <p:cNvSpPr>
            <a:spLocks noGrp="1"/>
          </p:cNvSpPr>
          <p:nvPr>
            <p:ph type="body" sz="quarter" idx="14" hasCustomPrompt="1"/>
          </p:nvPr>
        </p:nvSpPr>
        <p:spPr>
          <a:xfrm>
            <a:off x="533400" y="3886200"/>
            <a:ext cx="3886200" cy="838200"/>
          </a:xfrm>
        </p:spPr>
        <p:txBody>
          <a:bodyPr>
            <a:normAutofit/>
          </a:bodyPr>
          <a:lstStyle>
            <a:lvl1pPr marL="0" indent="0" algn="l">
              <a:buNone/>
              <a:defRPr sz="2400" b="1">
                <a:solidFill>
                  <a:srgbClr val="ACA39A"/>
                </a:solidFill>
              </a:defRPr>
            </a:lvl1pPr>
          </a:lstStyle>
          <a:p>
            <a:pPr lvl="0"/>
            <a:r>
              <a:rPr lang="en-US" dirty="0" smtClean="0"/>
              <a:t>click to edit descriptor text</a:t>
            </a:r>
            <a:endParaRPr lang="en-US" dirty="0"/>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0"/>
            <a:ext cx="1981200" cy="665683"/>
          </a:xfrm>
          <a:prstGeom prst="rect">
            <a:avLst/>
          </a:prstGeom>
        </p:spPr>
      </p:pic>
    </p:spTree>
    <p:extLst>
      <p:ext uri="{BB962C8B-B14F-4D97-AF65-F5344CB8AC3E}">
        <p14:creationId xmlns:p14="http://schemas.microsoft.com/office/powerpoint/2010/main" val="12216699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ig Idea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286000"/>
            <a:ext cx="8229600" cy="2590800"/>
          </a:xfrm>
        </p:spPr>
        <p:txBody>
          <a:bodyPr>
            <a:normAutofit/>
          </a:bodyPr>
          <a:lstStyle>
            <a:lvl1pPr algn="l">
              <a:defRPr sz="3600" b="0" baseline="0">
                <a:solidFill>
                  <a:srgbClr val="009F4D"/>
                </a:solidFill>
                <a:latin typeface="+mn-lt"/>
              </a:defRPr>
            </a:lvl1pPr>
          </a:lstStyle>
          <a:p>
            <a:r>
              <a:rPr lang="en-US" dirty="0" smtClean="0"/>
              <a:t/>
            </a:r>
            <a:br>
              <a:rPr lang="en-US" dirty="0" smtClean="0"/>
            </a:br>
            <a:r>
              <a:rPr lang="en-US" dirty="0" smtClean="0"/>
              <a:t>Click to edit big idea:</a:t>
            </a:r>
            <a:br>
              <a:rPr lang="en-US" dirty="0" smtClean="0"/>
            </a:br>
            <a:r>
              <a:rPr lang="en-US" dirty="0" smtClean="0"/>
              <a:t>and copy description</a:t>
            </a:r>
            <a:br>
              <a:rPr lang="en-US" dirty="0" smtClean="0"/>
            </a:br>
            <a:r>
              <a:rPr lang="en-US" dirty="0" smtClean="0"/>
              <a:t/>
            </a:r>
            <a:br>
              <a:rPr lang="en-US" dirty="0" smtClean="0"/>
            </a:br>
            <a:r>
              <a:rPr lang="en-US" dirty="0" smtClean="0"/>
              <a:t/>
            </a:r>
            <a:br>
              <a:rPr lang="en-US" dirty="0" smtClean="0"/>
            </a:br>
            <a:endParaRPr lang="en-US" dirty="0"/>
          </a:p>
        </p:txBody>
      </p:sp>
      <p:sp>
        <p:nvSpPr>
          <p:cNvPr id="5" name="Text Placeholder 2"/>
          <p:cNvSpPr>
            <a:spLocks noGrp="1"/>
          </p:cNvSpPr>
          <p:nvPr>
            <p:ph type="body" idx="1" hasCustomPrompt="1"/>
          </p:nvPr>
        </p:nvSpPr>
        <p:spPr>
          <a:xfrm>
            <a:off x="457200" y="533401"/>
            <a:ext cx="36576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SECTION TITLE </a:t>
            </a:r>
          </a:p>
          <a:p>
            <a:pPr lvl="0"/>
            <a:r>
              <a:rPr lang="en-US" dirty="0" smtClean="0"/>
              <a:t>(WHICH can RUN OVER two lines)</a:t>
            </a:r>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0"/>
            <a:ext cx="1981200" cy="665683"/>
          </a:xfrm>
          <a:prstGeom prst="rect">
            <a:avLst/>
          </a:prstGeom>
        </p:spPr>
      </p:pic>
    </p:spTree>
    <p:extLst>
      <p:ext uri="{BB962C8B-B14F-4D97-AF65-F5344CB8AC3E}">
        <p14:creationId xmlns:p14="http://schemas.microsoft.com/office/powerpoint/2010/main" val="42879947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800">
                <a:solidFill>
                  <a:srgbClr val="0C2340"/>
                </a:solidFill>
              </a:defRPr>
            </a:lvl1pPr>
            <a:lvl2pPr>
              <a:buClr>
                <a:srgbClr val="009F4D"/>
              </a:buClr>
              <a:defRPr sz="2400">
                <a:solidFill>
                  <a:srgbClr val="0C2340"/>
                </a:solidFill>
              </a:defRPr>
            </a:lvl2pPr>
            <a:lvl3pPr>
              <a:buClr>
                <a:srgbClr val="009F4D"/>
              </a:buClr>
              <a:defRPr sz="2200">
                <a:solidFill>
                  <a:srgbClr val="0C2340"/>
                </a:solidFill>
              </a:defRPr>
            </a:lvl3pPr>
            <a:lvl4pPr>
              <a:buClr>
                <a:srgbClr val="009F4D"/>
              </a:buClr>
              <a:defRPr>
                <a:solidFill>
                  <a:srgbClr val="0C2340"/>
                </a:solidFill>
              </a:defRPr>
            </a:lvl4pPr>
            <a:lvl5pPr marL="2057400" indent="-228600">
              <a:buClr>
                <a:srgbClr val="009F4D"/>
              </a:buClr>
              <a:buFont typeface="Courier New" panose="02070309020205020404" pitchFamily="49" charset="0"/>
              <a:buChar char="o"/>
              <a:defRPr>
                <a:solidFill>
                  <a:srgbClr val="0C2340"/>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ext Placeholder 2"/>
          <p:cNvSpPr>
            <a:spLocks noGrp="1"/>
          </p:cNvSpPr>
          <p:nvPr>
            <p:ph type="body" idx="13" hasCustomPrompt="1"/>
          </p:nvPr>
        </p:nvSpPr>
        <p:spPr>
          <a:xfrm>
            <a:off x="457200" y="533401"/>
            <a:ext cx="36576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SECTION TITLE </a:t>
            </a:r>
          </a:p>
          <a:p>
            <a:pPr lvl="0"/>
            <a:r>
              <a:rPr lang="en-US" dirty="0" smtClean="0"/>
              <a:t>(WHICH can RUN OVER two lines)</a:t>
            </a: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0"/>
            <a:ext cx="1981200" cy="665683"/>
          </a:xfrm>
          <a:prstGeom prst="rect">
            <a:avLst/>
          </a:prstGeom>
        </p:spPr>
      </p:pic>
    </p:spTree>
    <p:extLst>
      <p:ext uri="{BB962C8B-B14F-4D97-AF65-F5344CB8AC3E}">
        <p14:creationId xmlns:p14="http://schemas.microsoft.com/office/powerpoint/2010/main" val="3703537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533400" y="1752600"/>
            <a:ext cx="3962400" cy="3657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8" name="Text Placeholder 2"/>
          <p:cNvSpPr>
            <a:spLocks noGrp="1"/>
          </p:cNvSpPr>
          <p:nvPr>
            <p:ph type="body" idx="13" hasCustomPrompt="1"/>
          </p:nvPr>
        </p:nvSpPr>
        <p:spPr>
          <a:xfrm>
            <a:off x="457200" y="533401"/>
            <a:ext cx="36576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SECTION TITLE </a:t>
            </a:r>
          </a:p>
          <a:p>
            <a:pPr lvl="0"/>
            <a:r>
              <a:rPr lang="en-US" dirty="0" smtClean="0"/>
              <a:t>(WHICH can RUN OVER two lines)</a:t>
            </a:r>
          </a:p>
        </p:txBody>
      </p:sp>
      <p:sp>
        <p:nvSpPr>
          <p:cNvPr id="10" name="Content Placeholder 9"/>
          <p:cNvSpPr>
            <a:spLocks noGrp="1"/>
          </p:cNvSpPr>
          <p:nvPr>
            <p:ph sz="quarter" idx="14" hasCustomPrompt="1"/>
          </p:nvPr>
        </p:nvSpPr>
        <p:spPr>
          <a:xfrm>
            <a:off x="4953000" y="2133600"/>
            <a:ext cx="3352800" cy="2895600"/>
          </a:xfrm>
        </p:spPr>
        <p:txBody>
          <a:bodyPr>
            <a:normAutofit/>
          </a:bodyPr>
          <a:lstStyle>
            <a:lvl1pPr marL="0" indent="0">
              <a:buNone/>
              <a:defRPr sz="2000" baseline="0"/>
            </a:lvl1pPr>
          </a:lstStyle>
          <a:p>
            <a:pPr lvl="0"/>
            <a:r>
              <a:rPr lang="en-US" dirty="0" smtClean="0"/>
              <a:t>Click to edit single column copy layout text</a:t>
            </a:r>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0"/>
            <a:ext cx="1981200" cy="665683"/>
          </a:xfrm>
          <a:prstGeom prst="rect">
            <a:avLst/>
          </a:prstGeom>
        </p:spPr>
      </p:pic>
    </p:spTree>
    <p:extLst>
      <p:ext uri="{BB962C8B-B14F-4D97-AF65-F5344CB8AC3E}">
        <p14:creationId xmlns:p14="http://schemas.microsoft.com/office/powerpoint/2010/main" val="7042908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hart Page">
    <p:spTree>
      <p:nvGrpSpPr>
        <p:cNvPr id="1" name=""/>
        <p:cNvGrpSpPr/>
        <p:nvPr/>
      </p:nvGrpSpPr>
      <p:grpSpPr>
        <a:xfrm>
          <a:off x="0" y="0"/>
          <a:ext cx="0" cy="0"/>
          <a:chOff x="0" y="0"/>
          <a:chExt cx="0" cy="0"/>
        </a:xfrm>
      </p:grpSpPr>
      <p:sp>
        <p:nvSpPr>
          <p:cNvPr id="6" name="Chart Placeholder 5"/>
          <p:cNvSpPr>
            <a:spLocks noGrp="1"/>
          </p:cNvSpPr>
          <p:nvPr>
            <p:ph type="chart" sz="quarter" idx="12"/>
          </p:nvPr>
        </p:nvSpPr>
        <p:spPr>
          <a:xfrm>
            <a:off x="457200" y="1524000"/>
            <a:ext cx="7696200" cy="3505200"/>
          </a:xfrm>
        </p:spPr>
        <p:txBody>
          <a:bodyPr/>
          <a:lstStyle/>
          <a:p>
            <a:r>
              <a:rPr lang="en-US" smtClean="0"/>
              <a:t>Click icon to add chart</a:t>
            </a:r>
            <a:endParaRPr lang="en-US"/>
          </a:p>
        </p:txBody>
      </p:sp>
      <p:sp>
        <p:nvSpPr>
          <p:cNvPr id="9" name="Text Placeholder 2"/>
          <p:cNvSpPr>
            <a:spLocks noGrp="1"/>
          </p:cNvSpPr>
          <p:nvPr>
            <p:ph type="body" idx="13" hasCustomPrompt="1"/>
          </p:nvPr>
        </p:nvSpPr>
        <p:spPr>
          <a:xfrm>
            <a:off x="457200" y="533401"/>
            <a:ext cx="36576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SECTION TITLE </a:t>
            </a:r>
          </a:p>
          <a:p>
            <a:pPr lvl="0"/>
            <a:r>
              <a:rPr lang="en-US" dirty="0" smtClean="0"/>
              <a:t>(WHICH can RUN OVER two lines)</a:t>
            </a:r>
          </a:p>
        </p:txBody>
      </p:sp>
      <p:sp>
        <p:nvSpPr>
          <p:cNvPr id="11" name="Text Placeholder 10"/>
          <p:cNvSpPr>
            <a:spLocks noGrp="1"/>
          </p:cNvSpPr>
          <p:nvPr>
            <p:ph type="body" sz="quarter" idx="14" hasCustomPrompt="1"/>
          </p:nvPr>
        </p:nvSpPr>
        <p:spPr>
          <a:xfrm>
            <a:off x="457200" y="5257800"/>
            <a:ext cx="6248400" cy="762000"/>
          </a:xfrm>
        </p:spPr>
        <p:txBody>
          <a:bodyPr>
            <a:normAutofit/>
          </a:bodyPr>
          <a:lstStyle>
            <a:lvl1pPr marL="0" indent="0" algn="l">
              <a:buNone/>
              <a:defRPr sz="2800" b="1">
                <a:solidFill>
                  <a:srgbClr val="ACA39A"/>
                </a:solidFill>
              </a:defRPr>
            </a:lvl1pPr>
          </a:lstStyle>
          <a:p>
            <a:pPr lvl="0"/>
            <a:r>
              <a:rPr lang="en-US" dirty="0" smtClean="0"/>
              <a:t>Click to edit descriptor caption</a:t>
            </a: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0"/>
            <a:ext cx="1981200" cy="665683"/>
          </a:xfrm>
          <a:prstGeom prst="rect">
            <a:avLst/>
          </a:prstGeom>
        </p:spPr>
      </p:pic>
    </p:spTree>
    <p:extLst>
      <p:ext uri="{BB962C8B-B14F-4D97-AF65-F5344CB8AC3E}">
        <p14:creationId xmlns:p14="http://schemas.microsoft.com/office/powerpoint/2010/main" val="806220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ree charts page">
    <p:spTree>
      <p:nvGrpSpPr>
        <p:cNvPr id="1" name=""/>
        <p:cNvGrpSpPr/>
        <p:nvPr/>
      </p:nvGrpSpPr>
      <p:grpSpPr>
        <a:xfrm>
          <a:off x="0" y="0"/>
          <a:ext cx="0" cy="0"/>
          <a:chOff x="0" y="0"/>
          <a:chExt cx="0" cy="0"/>
        </a:xfrm>
      </p:grpSpPr>
      <p:sp>
        <p:nvSpPr>
          <p:cNvPr id="6" name="Chart Placeholder 5"/>
          <p:cNvSpPr>
            <a:spLocks noGrp="1"/>
          </p:cNvSpPr>
          <p:nvPr>
            <p:ph type="chart" sz="quarter" idx="12"/>
          </p:nvPr>
        </p:nvSpPr>
        <p:spPr>
          <a:xfrm>
            <a:off x="533400" y="2133600"/>
            <a:ext cx="1981200" cy="2057400"/>
          </a:xfrm>
        </p:spPr>
        <p:txBody>
          <a:bodyPr/>
          <a:lstStyle/>
          <a:p>
            <a:r>
              <a:rPr lang="en-US" smtClean="0"/>
              <a:t>Click icon to add chart</a:t>
            </a:r>
            <a:endParaRPr lang="en-US"/>
          </a:p>
        </p:txBody>
      </p:sp>
      <p:pic>
        <p:nvPicPr>
          <p:cNvPr id="1026"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505200" y="2206625"/>
            <a:ext cx="1981200" cy="2060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Chart Placeholder 5"/>
          <p:cNvSpPr>
            <a:spLocks noGrp="1"/>
          </p:cNvSpPr>
          <p:nvPr>
            <p:ph type="chart" sz="quarter" idx="13"/>
          </p:nvPr>
        </p:nvSpPr>
        <p:spPr>
          <a:xfrm>
            <a:off x="3581400" y="2133600"/>
            <a:ext cx="1981200" cy="2057400"/>
          </a:xfrm>
        </p:spPr>
        <p:txBody>
          <a:bodyPr/>
          <a:lstStyle/>
          <a:p>
            <a:r>
              <a:rPr lang="en-US" smtClean="0"/>
              <a:t>Click icon to add chart</a:t>
            </a:r>
            <a:endParaRPr lang="en-US"/>
          </a:p>
        </p:txBody>
      </p:sp>
      <p:sp>
        <p:nvSpPr>
          <p:cNvPr id="9" name="Chart Placeholder 5"/>
          <p:cNvSpPr>
            <a:spLocks noGrp="1"/>
          </p:cNvSpPr>
          <p:nvPr>
            <p:ph type="chart" sz="quarter" idx="14"/>
          </p:nvPr>
        </p:nvSpPr>
        <p:spPr>
          <a:xfrm>
            <a:off x="6705600" y="2133600"/>
            <a:ext cx="1981200" cy="2057400"/>
          </a:xfrm>
        </p:spPr>
        <p:txBody>
          <a:bodyPr/>
          <a:lstStyle/>
          <a:p>
            <a:r>
              <a:rPr lang="en-US" smtClean="0"/>
              <a:t>Click icon to add chart</a:t>
            </a:r>
            <a:endParaRPr lang="en-US"/>
          </a:p>
        </p:txBody>
      </p:sp>
      <p:sp>
        <p:nvSpPr>
          <p:cNvPr id="10" name="Text Placeholder 2"/>
          <p:cNvSpPr>
            <a:spLocks noGrp="1"/>
          </p:cNvSpPr>
          <p:nvPr>
            <p:ph type="body" idx="15" hasCustomPrompt="1"/>
          </p:nvPr>
        </p:nvSpPr>
        <p:spPr>
          <a:xfrm>
            <a:off x="457200" y="533401"/>
            <a:ext cx="36576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SECTION TITLE </a:t>
            </a:r>
          </a:p>
          <a:p>
            <a:pPr lvl="0"/>
            <a:r>
              <a:rPr lang="en-US" dirty="0" smtClean="0"/>
              <a:t>(WHICH can RUN OVER two lines)</a:t>
            </a:r>
          </a:p>
        </p:txBody>
      </p:sp>
      <p:sp>
        <p:nvSpPr>
          <p:cNvPr id="11" name="Text Placeholder 10"/>
          <p:cNvSpPr>
            <a:spLocks noGrp="1"/>
          </p:cNvSpPr>
          <p:nvPr>
            <p:ph type="body" sz="quarter" idx="16" hasCustomPrompt="1"/>
          </p:nvPr>
        </p:nvSpPr>
        <p:spPr>
          <a:xfrm>
            <a:off x="533400" y="4419600"/>
            <a:ext cx="1981200" cy="1447800"/>
          </a:xfrm>
        </p:spPr>
        <p:txBody>
          <a:bodyPr>
            <a:normAutofit/>
          </a:bodyPr>
          <a:lstStyle>
            <a:lvl1pPr marL="0" indent="0">
              <a:buNone/>
              <a:defRPr sz="1600">
                <a:solidFill>
                  <a:srgbClr val="ACA39A"/>
                </a:solidFill>
              </a:defRPr>
            </a:lvl1pPr>
          </a:lstStyle>
          <a:p>
            <a:pPr lvl="0"/>
            <a:r>
              <a:rPr lang="en-US" dirty="0" smtClean="0"/>
              <a:t>Click to edit copy </a:t>
            </a:r>
            <a:endParaRPr lang="en-US" dirty="0"/>
          </a:p>
        </p:txBody>
      </p:sp>
      <p:sp>
        <p:nvSpPr>
          <p:cNvPr id="13" name="Text Placeholder 10"/>
          <p:cNvSpPr>
            <a:spLocks noGrp="1"/>
          </p:cNvSpPr>
          <p:nvPr>
            <p:ph type="body" sz="quarter" idx="17" hasCustomPrompt="1"/>
          </p:nvPr>
        </p:nvSpPr>
        <p:spPr>
          <a:xfrm>
            <a:off x="3657600" y="4419600"/>
            <a:ext cx="1981200" cy="1447800"/>
          </a:xfrm>
        </p:spPr>
        <p:txBody>
          <a:bodyPr>
            <a:normAutofit/>
          </a:bodyPr>
          <a:lstStyle>
            <a:lvl1pPr marL="0" indent="0">
              <a:buNone/>
              <a:defRPr sz="1600">
                <a:solidFill>
                  <a:srgbClr val="ACA39A"/>
                </a:solidFill>
              </a:defRPr>
            </a:lvl1pPr>
          </a:lstStyle>
          <a:p>
            <a:pPr lvl="0"/>
            <a:r>
              <a:rPr lang="en-US" dirty="0" smtClean="0"/>
              <a:t>Click to edit copy </a:t>
            </a:r>
            <a:endParaRPr lang="en-US" dirty="0"/>
          </a:p>
        </p:txBody>
      </p:sp>
      <p:sp>
        <p:nvSpPr>
          <p:cNvPr id="14" name="Text Placeholder 10"/>
          <p:cNvSpPr>
            <a:spLocks noGrp="1"/>
          </p:cNvSpPr>
          <p:nvPr>
            <p:ph type="body" sz="quarter" idx="18" hasCustomPrompt="1"/>
          </p:nvPr>
        </p:nvSpPr>
        <p:spPr>
          <a:xfrm>
            <a:off x="6705600" y="4419600"/>
            <a:ext cx="1981200" cy="1447800"/>
          </a:xfrm>
        </p:spPr>
        <p:txBody>
          <a:bodyPr>
            <a:normAutofit/>
          </a:bodyPr>
          <a:lstStyle>
            <a:lvl1pPr marL="0" indent="0">
              <a:buNone/>
              <a:defRPr sz="1600">
                <a:solidFill>
                  <a:srgbClr val="ACA39A"/>
                </a:solidFill>
              </a:defRPr>
            </a:lvl1pPr>
          </a:lstStyle>
          <a:p>
            <a:pPr lvl="0"/>
            <a:r>
              <a:rPr lang="en-US" dirty="0" smtClean="0"/>
              <a:t>Click to edit copy </a:t>
            </a:r>
            <a:endParaRPr lang="en-US" dirty="0"/>
          </a:p>
        </p:txBody>
      </p:sp>
      <p:pic>
        <p:nvPicPr>
          <p:cNvPr id="12" name="Picture 1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162800" y="6096000"/>
            <a:ext cx="1981200" cy="665683"/>
          </a:xfrm>
          <a:prstGeom prst="rect">
            <a:avLst/>
          </a:prstGeom>
        </p:spPr>
      </p:pic>
    </p:spTree>
    <p:extLst>
      <p:ext uri="{BB962C8B-B14F-4D97-AF65-F5344CB8AC3E}">
        <p14:creationId xmlns:p14="http://schemas.microsoft.com/office/powerpoint/2010/main" val="29330766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Points Page">
    <p:spTree>
      <p:nvGrpSpPr>
        <p:cNvPr id="1" name=""/>
        <p:cNvGrpSpPr/>
        <p:nvPr/>
      </p:nvGrpSpPr>
      <p:grpSpPr>
        <a:xfrm>
          <a:off x="0" y="0"/>
          <a:ext cx="0" cy="0"/>
          <a:chOff x="0" y="0"/>
          <a:chExt cx="0" cy="0"/>
        </a:xfrm>
      </p:grpSpPr>
      <p:sp>
        <p:nvSpPr>
          <p:cNvPr id="5" name="Oval 4"/>
          <p:cNvSpPr/>
          <p:nvPr userDrawn="1"/>
        </p:nvSpPr>
        <p:spPr>
          <a:xfrm>
            <a:off x="533400" y="1676400"/>
            <a:ext cx="2362200" cy="2286000"/>
          </a:xfrm>
          <a:prstGeom prst="ellipse">
            <a:avLst/>
          </a:prstGeom>
          <a:solidFill>
            <a:srgbClr val="0C234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userDrawn="1"/>
        </p:nvSpPr>
        <p:spPr>
          <a:xfrm>
            <a:off x="3429000" y="1752600"/>
            <a:ext cx="2362200" cy="2286000"/>
          </a:xfrm>
          <a:prstGeom prst="ellipse">
            <a:avLst/>
          </a:prstGeom>
          <a:solidFill>
            <a:srgbClr val="0C234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userDrawn="1"/>
        </p:nvSpPr>
        <p:spPr>
          <a:xfrm>
            <a:off x="6400800" y="1752600"/>
            <a:ext cx="2362200" cy="2286000"/>
          </a:xfrm>
          <a:prstGeom prst="ellipse">
            <a:avLst/>
          </a:prstGeom>
          <a:solidFill>
            <a:srgbClr val="0C234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 Placeholder 2"/>
          <p:cNvSpPr>
            <a:spLocks noGrp="1"/>
          </p:cNvSpPr>
          <p:nvPr>
            <p:ph type="body" idx="15" hasCustomPrompt="1"/>
          </p:nvPr>
        </p:nvSpPr>
        <p:spPr>
          <a:xfrm>
            <a:off x="457200" y="533401"/>
            <a:ext cx="36576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SECTION TITLE </a:t>
            </a:r>
          </a:p>
          <a:p>
            <a:pPr lvl="0"/>
            <a:r>
              <a:rPr lang="en-US" dirty="0" smtClean="0"/>
              <a:t>(WHICH can RUN OVER two lines)</a:t>
            </a:r>
          </a:p>
        </p:txBody>
      </p:sp>
      <p:sp>
        <p:nvSpPr>
          <p:cNvPr id="9" name="Text Placeholder 10"/>
          <p:cNvSpPr>
            <a:spLocks noGrp="1"/>
          </p:cNvSpPr>
          <p:nvPr>
            <p:ph type="body" sz="quarter" idx="16" hasCustomPrompt="1"/>
          </p:nvPr>
        </p:nvSpPr>
        <p:spPr>
          <a:xfrm>
            <a:off x="6591300" y="4419600"/>
            <a:ext cx="1981200" cy="1447800"/>
          </a:xfrm>
        </p:spPr>
        <p:txBody>
          <a:bodyPr>
            <a:normAutofit/>
          </a:bodyPr>
          <a:lstStyle>
            <a:lvl1pPr marL="0" indent="0">
              <a:buNone/>
              <a:defRPr sz="1600">
                <a:solidFill>
                  <a:srgbClr val="ACA39A"/>
                </a:solidFill>
              </a:defRPr>
            </a:lvl1pPr>
          </a:lstStyle>
          <a:p>
            <a:pPr lvl="0"/>
            <a:r>
              <a:rPr lang="en-US" dirty="0" smtClean="0"/>
              <a:t>Click to edit copy </a:t>
            </a:r>
            <a:endParaRPr lang="en-US" dirty="0"/>
          </a:p>
        </p:txBody>
      </p:sp>
      <p:sp>
        <p:nvSpPr>
          <p:cNvPr id="10" name="Text Placeholder 10"/>
          <p:cNvSpPr>
            <a:spLocks noGrp="1"/>
          </p:cNvSpPr>
          <p:nvPr>
            <p:ph type="body" sz="quarter" idx="17" hasCustomPrompt="1"/>
          </p:nvPr>
        </p:nvSpPr>
        <p:spPr>
          <a:xfrm>
            <a:off x="3657600" y="4419600"/>
            <a:ext cx="1981200" cy="1447800"/>
          </a:xfrm>
        </p:spPr>
        <p:txBody>
          <a:bodyPr>
            <a:normAutofit/>
          </a:bodyPr>
          <a:lstStyle>
            <a:lvl1pPr marL="0" indent="0">
              <a:buNone/>
              <a:defRPr sz="1600">
                <a:solidFill>
                  <a:srgbClr val="ACA39A"/>
                </a:solidFill>
              </a:defRPr>
            </a:lvl1pPr>
          </a:lstStyle>
          <a:p>
            <a:pPr lvl="0"/>
            <a:r>
              <a:rPr lang="en-US" dirty="0" smtClean="0"/>
              <a:t>Click to edit copy </a:t>
            </a:r>
            <a:endParaRPr lang="en-US" dirty="0"/>
          </a:p>
        </p:txBody>
      </p:sp>
      <p:sp>
        <p:nvSpPr>
          <p:cNvPr id="11" name="Text Placeholder 10"/>
          <p:cNvSpPr>
            <a:spLocks noGrp="1"/>
          </p:cNvSpPr>
          <p:nvPr>
            <p:ph type="body" sz="quarter" idx="18" hasCustomPrompt="1"/>
          </p:nvPr>
        </p:nvSpPr>
        <p:spPr>
          <a:xfrm>
            <a:off x="685800" y="4419600"/>
            <a:ext cx="1981200" cy="1447800"/>
          </a:xfrm>
        </p:spPr>
        <p:txBody>
          <a:bodyPr>
            <a:normAutofit/>
          </a:bodyPr>
          <a:lstStyle>
            <a:lvl1pPr marL="0" indent="0">
              <a:buNone/>
              <a:defRPr sz="1600">
                <a:solidFill>
                  <a:srgbClr val="ACA39A"/>
                </a:solidFill>
              </a:defRPr>
            </a:lvl1pPr>
          </a:lstStyle>
          <a:p>
            <a:pPr lvl="0"/>
            <a:r>
              <a:rPr lang="en-US" dirty="0" smtClean="0"/>
              <a:t>Click to edit copy </a:t>
            </a:r>
            <a:endParaRPr lang="en-US" dirty="0"/>
          </a:p>
        </p:txBody>
      </p:sp>
      <p:sp>
        <p:nvSpPr>
          <p:cNvPr id="13" name="Content Placeholder 12"/>
          <p:cNvSpPr>
            <a:spLocks noGrp="1"/>
          </p:cNvSpPr>
          <p:nvPr>
            <p:ph sz="quarter" idx="19" hasCustomPrompt="1"/>
          </p:nvPr>
        </p:nvSpPr>
        <p:spPr>
          <a:xfrm>
            <a:off x="838200" y="2133600"/>
            <a:ext cx="1752600" cy="1524000"/>
          </a:xfrm>
        </p:spPr>
        <p:txBody>
          <a:bodyPr>
            <a:normAutofit/>
          </a:bodyPr>
          <a:lstStyle>
            <a:lvl1pPr marL="0" indent="0">
              <a:buNone/>
              <a:defRPr sz="1600" b="1">
                <a:solidFill>
                  <a:schemeClr val="bg1"/>
                </a:solidFill>
              </a:defRPr>
            </a:lvl1pPr>
            <a:lvl2pPr>
              <a:defRPr>
                <a:solidFill>
                  <a:schemeClr val="bg1"/>
                </a:solidFill>
              </a:defRPr>
            </a:lvl2pPr>
          </a:lstStyle>
          <a:p>
            <a:pPr lvl="0"/>
            <a:r>
              <a:rPr lang="en-US" dirty="0" smtClean="0"/>
              <a:t>Click to edit copy</a:t>
            </a:r>
            <a:endParaRPr lang="en-US" dirty="0"/>
          </a:p>
        </p:txBody>
      </p:sp>
      <p:sp>
        <p:nvSpPr>
          <p:cNvPr id="14" name="Content Placeholder 12"/>
          <p:cNvSpPr>
            <a:spLocks noGrp="1"/>
          </p:cNvSpPr>
          <p:nvPr>
            <p:ph sz="quarter" idx="20" hasCustomPrompt="1"/>
          </p:nvPr>
        </p:nvSpPr>
        <p:spPr>
          <a:xfrm>
            <a:off x="3733800" y="2133600"/>
            <a:ext cx="1752600" cy="1524000"/>
          </a:xfrm>
        </p:spPr>
        <p:txBody>
          <a:bodyPr>
            <a:normAutofit/>
          </a:bodyPr>
          <a:lstStyle>
            <a:lvl1pPr marL="0" indent="0">
              <a:buNone/>
              <a:defRPr sz="1600" b="1">
                <a:solidFill>
                  <a:schemeClr val="bg1"/>
                </a:solidFill>
              </a:defRPr>
            </a:lvl1pPr>
            <a:lvl2pPr>
              <a:defRPr>
                <a:solidFill>
                  <a:schemeClr val="bg1"/>
                </a:solidFill>
              </a:defRPr>
            </a:lvl2pPr>
          </a:lstStyle>
          <a:p>
            <a:pPr lvl="0"/>
            <a:r>
              <a:rPr lang="en-US" dirty="0" smtClean="0"/>
              <a:t>Click to edit copy</a:t>
            </a:r>
            <a:endParaRPr lang="en-US" dirty="0"/>
          </a:p>
        </p:txBody>
      </p:sp>
      <p:sp>
        <p:nvSpPr>
          <p:cNvPr id="15" name="Content Placeholder 12"/>
          <p:cNvSpPr>
            <a:spLocks noGrp="1"/>
          </p:cNvSpPr>
          <p:nvPr>
            <p:ph sz="quarter" idx="21" hasCustomPrompt="1"/>
          </p:nvPr>
        </p:nvSpPr>
        <p:spPr>
          <a:xfrm>
            <a:off x="6705600" y="2133600"/>
            <a:ext cx="1752600" cy="1524000"/>
          </a:xfrm>
        </p:spPr>
        <p:txBody>
          <a:bodyPr>
            <a:normAutofit/>
          </a:bodyPr>
          <a:lstStyle>
            <a:lvl1pPr marL="0" indent="0">
              <a:buNone/>
              <a:defRPr sz="1600" b="1">
                <a:solidFill>
                  <a:schemeClr val="bg1"/>
                </a:solidFill>
              </a:defRPr>
            </a:lvl1pPr>
            <a:lvl2pPr>
              <a:defRPr>
                <a:solidFill>
                  <a:schemeClr val="bg1"/>
                </a:solidFill>
              </a:defRPr>
            </a:lvl2pPr>
          </a:lstStyle>
          <a:p>
            <a:pPr lvl="0"/>
            <a:r>
              <a:rPr lang="en-US" dirty="0" smtClean="0"/>
              <a:t>Click to edit copy</a:t>
            </a:r>
            <a:endParaRPr lang="en-US" dirty="0"/>
          </a:p>
        </p:txBody>
      </p:sp>
      <p:pic>
        <p:nvPicPr>
          <p:cNvPr id="17" name="Picture 1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0"/>
            <a:ext cx="1981200" cy="665683"/>
          </a:xfrm>
          <a:prstGeom prst="rect">
            <a:avLst/>
          </a:prstGeom>
        </p:spPr>
      </p:pic>
    </p:spTree>
    <p:extLst>
      <p:ext uri="{BB962C8B-B14F-4D97-AF65-F5344CB8AC3E}">
        <p14:creationId xmlns:p14="http://schemas.microsoft.com/office/powerpoint/2010/main" val="8090409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26.xml"/><Relationship Id="rId2" Type="http://schemas.openxmlformats.org/officeDocument/2006/relationships/slideLayout" Target="../slideLayouts/slideLayout25.xml"/><Relationship Id="rId1" Type="http://schemas.openxmlformats.org/officeDocument/2006/relationships/slideLayout" Target="../slideLayouts/slideLayout24.xml"/><Relationship Id="rId5" Type="http://schemas.openxmlformats.org/officeDocument/2006/relationships/theme" Target="../theme/theme2.xml"/><Relationship Id="rId4"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1"/>
            <a:ext cx="8229600" cy="43434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extBox 6"/>
          <p:cNvSpPr txBox="1"/>
          <p:nvPr userDrawn="1"/>
        </p:nvSpPr>
        <p:spPr>
          <a:xfrm>
            <a:off x="457200" y="6400800"/>
            <a:ext cx="1981200" cy="307777"/>
          </a:xfrm>
          <a:prstGeom prst="rect">
            <a:avLst/>
          </a:prstGeom>
          <a:noFill/>
        </p:spPr>
        <p:txBody>
          <a:bodyPr wrap="square" rtlCol="0">
            <a:spAutoFit/>
          </a:bodyPr>
          <a:lstStyle/>
          <a:p>
            <a:fld id="{BB705689-6DE3-4ABD-A330-F43849DB3358}" type="slidenum">
              <a:rPr lang="en-US" sz="1400" smtClean="0">
                <a:solidFill>
                  <a:srgbClr val="0C2340"/>
                </a:solidFill>
              </a:rPr>
              <a:t>‹#›</a:t>
            </a:fld>
            <a:endParaRPr lang="en-US" sz="1400" dirty="0">
              <a:solidFill>
                <a:srgbClr val="0C2340"/>
              </a:solidFill>
            </a:endParaRPr>
          </a:p>
        </p:txBody>
      </p:sp>
    </p:spTree>
    <p:extLst>
      <p:ext uri="{BB962C8B-B14F-4D97-AF65-F5344CB8AC3E}">
        <p14:creationId xmlns:p14="http://schemas.microsoft.com/office/powerpoint/2010/main" val="3650050343"/>
      </p:ext>
    </p:extLst>
  </p:cSld>
  <p:clrMap bg1="lt1" tx1="dk1" bg2="lt2" tx2="dk2" accent1="accent1" accent2="accent2" accent3="accent3" accent4="accent4" accent5="accent5" accent6="accent6" hlink="hlink" folHlink="folHlink"/>
  <p:sldLayoutIdLst>
    <p:sldLayoutId id="2147483671" r:id="rId1"/>
    <p:sldLayoutId id="2147483658" r:id="rId2"/>
    <p:sldLayoutId id="2147483661" r:id="rId3"/>
    <p:sldLayoutId id="2147483662" r:id="rId4"/>
    <p:sldLayoutId id="2147483650" r:id="rId5"/>
    <p:sldLayoutId id="2147483657" r:id="rId6"/>
    <p:sldLayoutId id="2147483664" r:id="rId7"/>
    <p:sldLayoutId id="2147483665" r:id="rId8"/>
    <p:sldLayoutId id="2147483666" r:id="rId9"/>
    <p:sldLayoutId id="2147483655" r:id="rId10"/>
    <p:sldLayoutId id="2147483652" r:id="rId11"/>
    <p:sldLayoutId id="2147483653" r:id="rId12"/>
    <p:sldLayoutId id="2147483660" r:id="rId13"/>
    <p:sldLayoutId id="2147483677" r:id="rId14"/>
    <p:sldLayoutId id="2147483678" r:id="rId15"/>
    <p:sldLayoutId id="2147483679" r:id="rId16"/>
    <p:sldLayoutId id="2147483680" r:id="rId17"/>
    <p:sldLayoutId id="2147483681" r:id="rId18"/>
    <p:sldLayoutId id="2147483682" r:id="rId19"/>
    <p:sldLayoutId id="2147483684" r:id="rId20"/>
    <p:sldLayoutId id="2147483685" r:id="rId21"/>
    <p:sldLayoutId id="2147483686" r:id="rId22"/>
    <p:sldLayoutId id="2147483687" r:id="rId23"/>
  </p:sldLayoutIdLst>
  <p:hf hdr="0" ftr="0" dt="0"/>
  <p:txStyles>
    <p:titleStyle>
      <a:lvl1pPr algn="ctr" defTabSz="914400" rtl="0" eaLnBrk="1" latinLnBrk="0" hangingPunct="1">
        <a:spcBef>
          <a:spcPct val="0"/>
        </a:spcBef>
        <a:buNone/>
        <a:defRPr sz="4400" b="1" kern="1200">
          <a:solidFill>
            <a:srgbClr val="0C2340"/>
          </a:solidFill>
          <a:latin typeface="+mj-lt"/>
          <a:ea typeface="+mj-ea"/>
          <a:cs typeface="+mj-cs"/>
        </a:defRPr>
      </a:lvl1pPr>
    </p:titleStyle>
    <p:bodyStyle>
      <a:lvl1pPr marL="342900" indent="-342900" algn="l" defTabSz="914400" rtl="0" eaLnBrk="1" latinLnBrk="0" hangingPunct="1">
        <a:spcBef>
          <a:spcPct val="20000"/>
        </a:spcBef>
        <a:buClr>
          <a:srgbClr val="009F4D"/>
        </a:buClr>
        <a:buFont typeface="Arial" panose="020B0604020202020204" pitchFamily="34" charset="0"/>
        <a:buChar char="•"/>
        <a:defRPr sz="3200" kern="1200">
          <a:solidFill>
            <a:srgbClr val="0C2340"/>
          </a:solidFill>
          <a:latin typeface="+mn-lt"/>
          <a:ea typeface="+mn-ea"/>
          <a:cs typeface="+mn-cs"/>
        </a:defRPr>
      </a:lvl1pPr>
      <a:lvl2pPr marL="742950" indent="-285750" algn="l" defTabSz="914400" rtl="0" eaLnBrk="1" latinLnBrk="0" hangingPunct="1">
        <a:spcBef>
          <a:spcPct val="20000"/>
        </a:spcBef>
        <a:buClr>
          <a:srgbClr val="009F4D"/>
        </a:buClr>
        <a:buFont typeface="Arial" panose="020B0604020202020204" pitchFamily="34" charset="0"/>
        <a:buChar char="–"/>
        <a:defRPr sz="2800" kern="1200">
          <a:solidFill>
            <a:srgbClr val="0C2340"/>
          </a:solidFill>
          <a:latin typeface="+mn-lt"/>
          <a:ea typeface="+mn-ea"/>
          <a:cs typeface="+mn-cs"/>
        </a:defRPr>
      </a:lvl2pPr>
      <a:lvl3pPr marL="1143000" indent="-228600" algn="l" defTabSz="914400" rtl="0" eaLnBrk="1" latinLnBrk="0" hangingPunct="1">
        <a:spcBef>
          <a:spcPct val="20000"/>
        </a:spcBef>
        <a:buClr>
          <a:srgbClr val="009F4D"/>
        </a:buClr>
        <a:buFont typeface="Arial" panose="020B0604020202020204" pitchFamily="34" charset="0"/>
        <a:buChar char="•"/>
        <a:defRPr sz="2400" kern="1200">
          <a:solidFill>
            <a:srgbClr val="0C2340"/>
          </a:solidFill>
          <a:latin typeface="+mn-lt"/>
          <a:ea typeface="+mn-ea"/>
          <a:cs typeface="+mn-cs"/>
        </a:defRPr>
      </a:lvl3pPr>
      <a:lvl4pPr marL="1600200" indent="-228600" algn="l" defTabSz="914400" rtl="0" eaLnBrk="1" latinLnBrk="0" hangingPunct="1">
        <a:spcBef>
          <a:spcPct val="20000"/>
        </a:spcBef>
        <a:buClr>
          <a:srgbClr val="009F4D"/>
        </a:buClr>
        <a:buFont typeface="Arial" panose="020B0604020202020204" pitchFamily="34" charset="0"/>
        <a:buChar char="–"/>
        <a:defRPr sz="2000" kern="1200">
          <a:solidFill>
            <a:srgbClr val="0C2340"/>
          </a:solidFill>
          <a:latin typeface="+mn-lt"/>
          <a:ea typeface="+mn-ea"/>
          <a:cs typeface="+mn-cs"/>
        </a:defRPr>
      </a:lvl4pPr>
      <a:lvl5pPr marL="2057400" indent="-228600" algn="l" defTabSz="914400" rtl="0" eaLnBrk="1" latinLnBrk="0" hangingPunct="1">
        <a:spcBef>
          <a:spcPct val="20000"/>
        </a:spcBef>
        <a:buClr>
          <a:srgbClr val="009F4D"/>
        </a:buClr>
        <a:buFont typeface="Courier New" panose="02070309020205020404" pitchFamily="49" charset="0"/>
        <a:buChar char="o"/>
        <a:defRPr sz="2000" kern="1200">
          <a:solidFill>
            <a:srgbClr val="0C2340"/>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7" name="Text Placeholder 2"/>
          <p:cNvSpPr>
            <a:spLocks noGrp="1"/>
          </p:cNvSpPr>
          <p:nvPr>
            <p:ph type="body" idx="1"/>
          </p:nvPr>
        </p:nvSpPr>
        <p:spPr>
          <a:xfrm>
            <a:off x="457200" y="1600201"/>
            <a:ext cx="8229600" cy="43434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223206655"/>
      </p:ext>
    </p:extLst>
  </p:cSld>
  <p:clrMap bg1="lt1" tx1="dk1" bg2="lt2" tx2="dk2" accent1="accent1" accent2="accent2" accent3="accent3" accent4="accent4" accent5="accent5" accent6="accent6" hlink="hlink" folHlink="folHlink"/>
  <p:sldLayoutIdLst>
    <p:sldLayoutId id="2147483649" r:id="rId1"/>
    <p:sldLayoutId id="2147483672" r:id="rId2"/>
    <p:sldLayoutId id="2147483675" r:id="rId3"/>
    <p:sldLayoutId id="2147483676" r:id="rId4"/>
  </p:sldLayoutIdLst>
  <p:hf hdr="0" ftr="0" dt="0"/>
  <p:txStyles>
    <p:titleStyle>
      <a:lvl1pPr algn="l"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Clr>
          <a:srgbClr val="009F4D"/>
        </a:buClr>
        <a:buFont typeface="Arial" panose="020B0604020202020204" pitchFamily="34" charset="0"/>
        <a:buChar char="•"/>
        <a:defRPr sz="3200" kern="1200">
          <a:solidFill>
            <a:srgbClr val="0C2340"/>
          </a:solidFill>
          <a:latin typeface="+mn-lt"/>
          <a:ea typeface="+mn-ea"/>
          <a:cs typeface="+mn-cs"/>
        </a:defRPr>
      </a:lvl1pPr>
      <a:lvl2pPr marL="742950" indent="-285750" algn="l" defTabSz="914400" rtl="0" eaLnBrk="1" latinLnBrk="0" hangingPunct="1">
        <a:spcBef>
          <a:spcPct val="20000"/>
        </a:spcBef>
        <a:buClr>
          <a:srgbClr val="009F4D"/>
        </a:buClr>
        <a:buFont typeface="Arial" panose="020B0604020202020204" pitchFamily="34" charset="0"/>
        <a:buChar char="•"/>
        <a:defRPr sz="2800" kern="1200">
          <a:solidFill>
            <a:srgbClr val="0C2340"/>
          </a:solidFill>
          <a:latin typeface="+mn-lt"/>
          <a:ea typeface="+mn-ea"/>
          <a:cs typeface="+mn-cs"/>
        </a:defRPr>
      </a:lvl2pPr>
      <a:lvl3pPr marL="1143000" indent="-228600" algn="l" defTabSz="914400" rtl="0" eaLnBrk="1" latinLnBrk="0" hangingPunct="1">
        <a:spcBef>
          <a:spcPct val="20000"/>
        </a:spcBef>
        <a:buClr>
          <a:srgbClr val="009F4D"/>
        </a:buClr>
        <a:buFont typeface="Arial" panose="020B0604020202020204" pitchFamily="34" charset="0"/>
        <a:buChar char="•"/>
        <a:defRPr sz="2400" kern="1200">
          <a:solidFill>
            <a:srgbClr val="0C2340"/>
          </a:solidFill>
          <a:latin typeface="+mn-lt"/>
          <a:ea typeface="+mn-ea"/>
          <a:cs typeface="+mn-cs"/>
        </a:defRPr>
      </a:lvl3pPr>
      <a:lvl4pPr marL="1600200" indent="-228600" algn="l" defTabSz="914400" rtl="0" eaLnBrk="1" latinLnBrk="0" hangingPunct="1">
        <a:spcBef>
          <a:spcPct val="20000"/>
        </a:spcBef>
        <a:buClr>
          <a:srgbClr val="009F4D"/>
        </a:buClr>
        <a:buFont typeface="Arial" panose="020B0604020202020204" pitchFamily="34" charset="0"/>
        <a:buChar char="•"/>
        <a:defRPr sz="2000" kern="1200">
          <a:solidFill>
            <a:srgbClr val="0C2340"/>
          </a:solidFill>
          <a:latin typeface="+mn-lt"/>
          <a:ea typeface="+mn-ea"/>
          <a:cs typeface="+mn-cs"/>
        </a:defRPr>
      </a:lvl4pPr>
      <a:lvl5pPr marL="2057400" indent="-228600" algn="l" defTabSz="914400" rtl="0" eaLnBrk="1" latinLnBrk="0" hangingPunct="1">
        <a:spcBef>
          <a:spcPct val="20000"/>
        </a:spcBef>
        <a:buClr>
          <a:srgbClr val="009F4D"/>
        </a:buClr>
        <a:buFont typeface="Arial" panose="020B0604020202020204" pitchFamily="34" charset="0"/>
        <a:buChar char="•"/>
        <a:defRPr sz="2000" kern="1200">
          <a:solidFill>
            <a:srgbClr val="0C2340"/>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15.xml"/><Relationship Id="rId1" Type="http://schemas.openxmlformats.org/officeDocument/2006/relationships/vmlDrawing" Target="../drawings/vmlDrawing2.vml"/><Relationship Id="rId5" Type="http://schemas.openxmlformats.org/officeDocument/2006/relationships/image" Target="../media/image13.emf"/><Relationship Id="rId4" Type="http://schemas.openxmlformats.org/officeDocument/2006/relationships/oleObject" Target="../embeddings/oleObject2.bin"/></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15.xml"/><Relationship Id="rId1" Type="http://schemas.openxmlformats.org/officeDocument/2006/relationships/themeOverride" Target="../theme/themeOverride2.xml"/></Relationships>
</file>

<file path=ppt/slides/_rels/slide12.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2.xml"/><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0.xml"/></Relationships>
</file>

<file path=ppt/slides/_rels/slide17.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17.xml"/><Relationship Id="rId1" Type="http://schemas.openxmlformats.org/officeDocument/2006/relationships/slideLayout" Target="../slideLayouts/slideLayout1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2.xml"/><Relationship Id="rId1" Type="http://schemas.openxmlformats.org/officeDocument/2006/relationships/slideLayout" Target="../slideLayouts/slideLayout15.xml"/><Relationship Id="rId4" Type="http://schemas.openxmlformats.org/officeDocument/2006/relationships/image" Target="../media/image11.png"/></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15.xml"/><Relationship Id="rId1" Type="http://schemas.openxmlformats.org/officeDocument/2006/relationships/themeOverride" Target="../theme/themeOverride3.xml"/></Relationships>
</file>

<file path=ppt/slides/_rels/slide2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9.xml"/><Relationship Id="rId1" Type="http://schemas.openxmlformats.org/officeDocument/2006/relationships/slideLayout" Target="../slideLayouts/slideLayout5.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0.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5.xml"/><Relationship Id="rId1" Type="http://schemas.openxmlformats.org/officeDocument/2006/relationships/themeOverride" Target="../theme/themeOverride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6.xml"/><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5.xml"/><Relationship Id="rId1" Type="http://schemas.openxmlformats.org/officeDocument/2006/relationships/themeOverride" Target="../theme/themeOverride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5.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6.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5.xml"/></Relationships>
</file>

<file path=ppt/slides/_rels/slide34.xml.rels><?xml version="1.0" encoding="UTF-8" standalone="yes"?>
<Relationships xmlns="http://schemas.openxmlformats.org/package/2006/relationships"><Relationship Id="rId3" Type="http://schemas.openxmlformats.org/officeDocument/2006/relationships/notesSlide" Target="../notesSlides/notesSlide32.xml"/><Relationship Id="rId2" Type="http://schemas.openxmlformats.org/officeDocument/2006/relationships/slideLayout" Target="../slideLayouts/slideLayout15.xml"/><Relationship Id="rId1" Type="http://schemas.openxmlformats.org/officeDocument/2006/relationships/vmlDrawing" Target="../drawings/vmlDrawing3.vml"/><Relationship Id="rId5" Type="http://schemas.openxmlformats.org/officeDocument/2006/relationships/image" Target="../media/image15.emf"/><Relationship Id="rId4" Type="http://schemas.openxmlformats.org/officeDocument/2006/relationships/oleObject" Target="../embeddings/oleObject3.bin"/></Relationships>
</file>

<file path=ppt/slides/_rels/slide35.xml.rels><?xml version="1.0" encoding="UTF-8" standalone="yes"?>
<Relationships xmlns="http://schemas.openxmlformats.org/package/2006/relationships"><Relationship Id="rId3" Type="http://schemas.openxmlformats.org/officeDocument/2006/relationships/notesSlide" Target="../notesSlides/notesSlide33.xml"/><Relationship Id="rId2" Type="http://schemas.openxmlformats.org/officeDocument/2006/relationships/slideLayout" Target="../slideLayouts/slideLayout10.xml"/><Relationship Id="rId1" Type="http://schemas.openxmlformats.org/officeDocument/2006/relationships/themeOverride" Target="../theme/themeOverride5.xml"/></Relationships>
</file>

<file path=ppt/slides/_rels/slide36.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34.xml"/><Relationship Id="rId1" Type="http://schemas.openxmlformats.org/officeDocument/2006/relationships/slideLayout" Target="../slideLayouts/slideLayout15.xml"/><Relationship Id="rId4" Type="http://schemas.openxmlformats.org/officeDocument/2006/relationships/chart" Target="../charts/chart8.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0.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5.xml"/><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6.xml"/><Relationship Id="rId1" Type="http://schemas.openxmlformats.org/officeDocument/2006/relationships/slideLayout" Target="../slideLayouts/slideLayout19.xml"/></Relationships>
</file>

<file path=ppt/slides/_rels/slide7.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7.xml"/><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8.xml"/><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15.xml"/><Relationship Id="rId1" Type="http://schemas.openxmlformats.org/officeDocument/2006/relationships/vmlDrawing" Target="../drawings/vmlDrawing1.vml"/><Relationship Id="rId5" Type="http://schemas.openxmlformats.org/officeDocument/2006/relationships/image" Target="../media/image12.emf"/><Relationship Id="rId4" Type="http://schemas.openxmlformats.org/officeDocument/2006/relationships/oleObject" Target="../embeddings/oleObject1.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smtClean="0"/>
              <a:t>February 13, 2017</a:t>
            </a:r>
          </a:p>
          <a:p>
            <a:endParaRPr lang="en-US" dirty="0"/>
          </a:p>
        </p:txBody>
      </p:sp>
      <p:sp>
        <p:nvSpPr>
          <p:cNvPr id="4" name="Content Placeholder 3"/>
          <p:cNvSpPr>
            <a:spLocks noGrp="1"/>
          </p:cNvSpPr>
          <p:nvPr>
            <p:ph sz="quarter" idx="12"/>
          </p:nvPr>
        </p:nvSpPr>
        <p:spPr>
          <a:xfrm>
            <a:off x="990600" y="3886200"/>
            <a:ext cx="7671262" cy="1143000"/>
          </a:xfrm>
        </p:spPr>
        <p:txBody>
          <a:bodyPr/>
          <a:lstStyle/>
          <a:p>
            <a:pPr>
              <a:spcBef>
                <a:spcPts val="0"/>
              </a:spcBef>
            </a:pPr>
            <a:r>
              <a:rPr lang="en-US" sz="3200" b="0" dirty="0" smtClean="0"/>
              <a:t>System enrollment and financial overview</a:t>
            </a:r>
            <a:endParaRPr lang="en-US" b="0" dirty="0" smtClean="0"/>
          </a:p>
          <a:p>
            <a:pPr>
              <a:spcBef>
                <a:spcPts val="0"/>
              </a:spcBef>
            </a:pPr>
            <a:endParaRPr lang="en-US" b="0" dirty="0"/>
          </a:p>
        </p:txBody>
      </p:sp>
      <p:sp>
        <p:nvSpPr>
          <p:cNvPr id="5" name="Text Placeholder 4"/>
          <p:cNvSpPr>
            <a:spLocks noGrp="1"/>
          </p:cNvSpPr>
          <p:nvPr>
            <p:ph type="body" sz="quarter" idx="13"/>
          </p:nvPr>
        </p:nvSpPr>
        <p:spPr>
          <a:xfrm>
            <a:off x="990599" y="4925291"/>
            <a:ext cx="2999509" cy="727363"/>
          </a:xfrm>
        </p:spPr>
        <p:txBody>
          <a:bodyPr>
            <a:normAutofit/>
          </a:bodyPr>
          <a:lstStyle/>
          <a:p>
            <a:r>
              <a:rPr lang="en-US" dirty="0" smtClean="0"/>
              <a:t>House Ways and Means Committee</a:t>
            </a:r>
          </a:p>
        </p:txBody>
      </p:sp>
      <p:sp>
        <p:nvSpPr>
          <p:cNvPr id="6" name="Text Placeholder 5"/>
          <p:cNvSpPr>
            <a:spLocks noGrp="1"/>
          </p:cNvSpPr>
          <p:nvPr>
            <p:ph type="body" sz="quarter" idx="14"/>
          </p:nvPr>
        </p:nvSpPr>
        <p:spPr/>
        <p:txBody>
          <a:bodyPr>
            <a:noAutofit/>
          </a:bodyPr>
          <a:lstStyle/>
          <a:p>
            <a:r>
              <a:rPr lang="en-US" sz="2400" dirty="0" smtClean="0"/>
              <a:t>Minnesota State</a:t>
            </a:r>
            <a:endParaRPr lang="en-US" sz="2400" dirty="0"/>
          </a:p>
        </p:txBody>
      </p:sp>
    </p:spTree>
    <p:extLst>
      <p:ext uri="{BB962C8B-B14F-4D97-AF65-F5344CB8AC3E}">
        <p14:creationId xmlns:p14="http://schemas.microsoft.com/office/powerpoint/2010/main" val="423000138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aphicFrame>
        <p:nvGraphicFramePr>
          <p:cNvPr id="1026" name="Object 2"/>
          <p:cNvGraphicFramePr>
            <a:graphicFrameLocks noGrp="1" noChangeAspect="1"/>
          </p:cNvGraphicFramePr>
          <p:nvPr>
            <p:ph idx="1"/>
            <p:extLst>
              <p:ext uri="{D42A27DB-BD31-4B8C-83A1-F6EECF244321}">
                <p14:modId xmlns:p14="http://schemas.microsoft.com/office/powerpoint/2010/main" val="1795260250"/>
              </p:ext>
            </p:extLst>
          </p:nvPr>
        </p:nvGraphicFramePr>
        <p:xfrm>
          <a:off x="474663" y="1520825"/>
          <a:ext cx="8229600" cy="4700588"/>
        </p:xfrm>
        <a:graphic>
          <a:graphicData uri="http://schemas.openxmlformats.org/presentationml/2006/ole">
            <mc:AlternateContent xmlns:mc="http://schemas.openxmlformats.org/markup-compatibility/2006">
              <mc:Choice xmlns:v="urn:schemas-microsoft-com:vml" Requires="v">
                <p:oleObj spid="_x0000_s4133" name="Chart" r:id="rId4" imgW="8686918" imgH="4962459" progId="MSGraph.Chart.8">
                  <p:embed followColorScheme="full"/>
                </p:oleObj>
              </mc:Choice>
              <mc:Fallback>
                <p:oleObj name="Chart" r:id="rId4" imgW="8686918" imgH="4962459" progId="MSGraph.Chart.8">
                  <p:embed followColorScheme="full"/>
                  <p:pic>
                    <p:nvPicPr>
                      <p:cNvPr id="0" name=""/>
                      <p:cNvPicPr>
                        <a:picLocks noChangeAspect="1" noChangeArrowheads="1"/>
                      </p:cNvPicPr>
                      <p:nvPr/>
                    </p:nvPicPr>
                    <p:blipFill>
                      <a:blip r:embed="rId5"/>
                      <a:srcRect/>
                      <a:stretch>
                        <a:fillRect/>
                      </a:stretch>
                    </p:blipFill>
                    <p:spPr bwMode="auto">
                      <a:xfrm>
                        <a:off x="474663" y="1520825"/>
                        <a:ext cx="8229600" cy="4700588"/>
                      </a:xfrm>
                      <a:prstGeom prst="rect">
                        <a:avLst/>
                      </a:prstGeom>
                    </p:spPr>
                  </p:pic>
                </p:oleObj>
              </mc:Fallback>
            </mc:AlternateContent>
          </a:graphicData>
        </a:graphic>
      </p:graphicFrame>
      <p:sp>
        <p:nvSpPr>
          <p:cNvPr id="1027" name="Rectangle 2"/>
          <p:cNvSpPr>
            <a:spLocks noGrp="1" noChangeArrowheads="1"/>
          </p:cNvSpPr>
          <p:nvPr>
            <p:ph type="title" idx="4294967295"/>
          </p:nvPr>
        </p:nvSpPr>
        <p:spPr>
          <a:xfrm>
            <a:off x="-12700" y="230151"/>
            <a:ext cx="9144000" cy="990600"/>
          </a:xfrm>
          <a:noFill/>
        </p:spPr>
        <p:txBody>
          <a:bodyPr lIns="92075" tIns="46038" rIns="92075" bIns="46038">
            <a:normAutofit/>
          </a:bodyPr>
          <a:lstStyle/>
          <a:p>
            <a:pPr marL="225425" algn="l" eaLnBrk="1" hangingPunct="1">
              <a:lnSpc>
                <a:spcPct val="100000"/>
              </a:lnSpc>
            </a:pPr>
            <a:r>
              <a:rPr lang="en-US" altLang="en-US" sz="2800" b="1" dirty="0" smtClean="0">
                <a:solidFill>
                  <a:schemeClr val="tx1"/>
                </a:solidFill>
              </a:rPr>
              <a:t>Credit headcount at the colleges and universities peaked during the recession and non-credit has decreased since</a:t>
            </a:r>
          </a:p>
        </p:txBody>
      </p:sp>
      <p:sp>
        <p:nvSpPr>
          <p:cNvPr id="4" name="TextBox 4"/>
          <p:cNvSpPr txBox="1">
            <a:spLocks noChangeArrowheads="1"/>
          </p:cNvSpPr>
          <p:nvPr/>
        </p:nvSpPr>
        <p:spPr bwMode="auto">
          <a:xfrm>
            <a:off x="0" y="6559882"/>
            <a:ext cx="5591175"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eaLnBrk="1" hangingPunct="1"/>
            <a:r>
              <a:rPr lang="en-US" sz="1000" i="1" dirty="0" smtClean="0">
                <a:solidFill>
                  <a:srgbClr val="000000"/>
                </a:solidFill>
                <a:latin typeface="R Frutiger Roman"/>
              </a:rPr>
              <a:t>Source: System Office Research – Academic and Student Affairs</a:t>
            </a:r>
            <a:endParaRPr lang="en-US" sz="1000" i="1" dirty="0">
              <a:solidFill>
                <a:srgbClr val="000000"/>
              </a:solidFill>
              <a:latin typeface="R Frutiger Roman"/>
            </a:endParaRPr>
          </a:p>
        </p:txBody>
      </p:sp>
    </p:spTree>
    <p:extLst>
      <p:ext uri="{BB962C8B-B14F-4D97-AF65-F5344CB8AC3E}">
        <p14:creationId xmlns:p14="http://schemas.microsoft.com/office/powerpoint/2010/main" val="120918860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926431" y="838201"/>
            <a:ext cx="5291138" cy="3200400"/>
          </a:xfrm>
        </p:spPr>
        <p:txBody>
          <a:bodyPr/>
          <a:lstStyle/>
          <a:p>
            <a:pPr algn="ctr"/>
            <a:r>
              <a:rPr lang="en-US" sz="4400" dirty="0" smtClean="0">
                <a:solidFill>
                  <a:schemeClr val="tx1"/>
                </a:solidFill>
                <a:latin typeface="+mn-lt"/>
              </a:rPr>
              <a:t>Financial overview</a:t>
            </a:r>
            <a:endParaRPr lang="en-US" sz="4400" dirty="0">
              <a:solidFill>
                <a:schemeClr val="tx1"/>
              </a:solidFill>
              <a:latin typeface="+mn-lt"/>
            </a:endParaRPr>
          </a:p>
        </p:txBody>
      </p:sp>
    </p:spTree>
    <p:extLst>
      <p:ext uri="{BB962C8B-B14F-4D97-AF65-F5344CB8AC3E}">
        <p14:creationId xmlns:p14="http://schemas.microsoft.com/office/powerpoint/2010/main" val="1165427291"/>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228600" y="6572980"/>
            <a:ext cx="7315200" cy="276999"/>
          </a:xfrm>
          <a:prstGeom prst="rect">
            <a:avLst/>
          </a:prstGeom>
        </p:spPr>
        <p:txBody>
          <a:bodyPr wrap="square">
            <a:spAutoFit/>
          </a:bodyPr>
          <a:lstStyle/>
          <a:p>
            <a:r>
              <a:rPr lang="en-US" sz="1200" i="1" dirty="0">
                <a:solidFill>
                  <a:srgbClr val="0C2340"/>
                </a:solidFill>
              </a:rPr>
              <a:t>Source</a:t>
            </a:r>
            <a:r>
              <a:rPr lang="en-US" sz="1200" dirty="0">
                <a:solidFill>
                  <a:srgbClr val="0C2340"/>
                </a:solidFill>
              </a:rPr>
              <a:t>: SHEEO (2015). SHEF FY 15. Estimates have been adjusted for inflation.</a:t>
            </a:r>
          </a:p>
        </p:txBody>
      </p:sp>
      <p:graphicFrame>
        <p:nvGraphicFramePr>
          <p:cNvPr id="6" name="Content Placeholder 5"/>
          <p:cNvGraphicFramePr>
            <a:graphicFrameLocks noGrp="1"/>
          </p:cNvGraphicFramePr>
          <p:nvPr>
            <p:ph idx="1"/>
            <p:extLst/>
          </p:nvPr>
        </p:nvGraphicFramePr>
        <p:xfrm>
          <a:off x="469900" y="1371600"/>
          <a:ext cx="8229600" cy="4754563"/>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idx="4294967295"/>
          </p:nvPr>
        </p:nvSpPr>
        <p:spPr>
          <a:xfrm>
            <a:off x="483755" y="228600"/>
            <a:ext cx="8440737" cy="1143000"/>
          </a:xfrm>
        </p:spPr>
        <p:txBody>
          <a:bodyPr>
            <a:noAutofit/>
          </a:bodyPr>
          <a:lstStyle/>
          <a:p>
            <a:pPr algn="l">
              <a:lnSpc>
                <a:spcPts val="4000"/>
              </a:lnSpc>
              <a:spcBef>
                <a:spcPct val="20000"/>
              </a:spcBef>
              <a:buClr>
                <a:srgbClr val="009F4D"/>
              </a:buClr>
            </a:pPr>
            <a:r>
              <a:rPr lang="en-US" sz="3200" dirty="0" smtClean="0">
                <a:ea typeface="+mn-ea"/>
                <a:cs typeface="+mn-cs"/>
              </a:rPr>
              <a:t>Minnesota’s higher education funding trails </a:t>
            </a:r>
            <a:br>
              <a:rPr lang="en-US" sz="3200" dirty="0" smtClean="0">
                <a:ea typeface="+mn-ea"/>
                <a:cs typeface="+mn-cs"/>
              </a:rPr>
            </a:br>
            <a:r>
              <a:rPr lang="en-US" sz="3200" dirty="0" smtClean="0">
                <a:ea typeface="+mn-ea"/>
                <a:cs typeface="+mn-cs"/>
              </a:rPr>
              <a:t>U.S. average </a:t>
            </a:r>
            <a:r>
              <a:rPr lang="en-US" sz="3200" dirty="0"/>
              <a:t>significantly</a:t>
            </a:r>
            <a:endParaRPr lang="en-US" sz="3200" dirty="0">
              <a:ea typeface="+mn-ea"/>
              <a:cs typeface="+mn-cs"/>
            </a:endParaRPr>
          </a:p>
        </p:txBody>
      </p:sp>
    </p:spTree>
    <p:extLst>
      <p:ext uri="{BB962C8B-B14F-4D97-AF65-F5344CB8AC3E}">
        <p14:creationId xmlns:p14="http://schemas.microsoft.com/office/powerpoint/2010/main" val="154772520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600200"/>
            <a:ext cx="8229600" cy="4800600"/>
          </a:xfrm>
        </p:spPr>
        <p:txBody>
          <a:bodyPr>
            <a:normAutofit fontScale="62500" lnSpcReduction="20000"/>
          </a:bodyPr>
          <a:lstStyle/>
          <a:p>
            <a:pPr marL="0" indent="0">
              <a:lnSpc>
                <a:spcPct val="120000"/>
              </a:lnSpc>
              <a:buNone/>
            </a:pPr>
            <a:r>
              <a:rPr lang="en-US" u="sng" dirty="0"/>
              <a:t>Revenue</a:t>
            </a:r>
          </a:p>
          <a:p>
            <a:pPr>
              <a:lnSpc>
                <a:spcPct val="120000"/>
              </a:lnSpc>
              <a:spcBef>
                <a:spcPts val="500"/>
              </a:spcBef>
            </a:pPr>
            <a:r>
              <a:rPr lang="en-US" sz="2900" dirty="0"/>
              <a:t>Between FY2008 and FY2017, state appropriation and tuition revenue </a:t>
            </a:r>
            <a:r>
              <a:rPr lang="en-US" sz="2900" i="1" dirty="0"/>
              <a:t>combined</a:t>
            </a:r>
            <a:r>
              <a:rPr lang="en-US" sz="2900" dirty="0"/>
              <a:t> increased an average of 1.17% per year. (State appropriation increased an average of 0.12% per year; tuition increased an average of 2.26% per year</a:t>
            </a:r>
            <a:r>
              <a:rPr lang="en-US" sz="2900" dirty="0" smtClean="0"/>
              <a:t>.)</a:t>
            </a:r>
            <a:endParaRPr lang="en-US" sz="2900" dirty="0"/>
          </a:p>
          <a:p>
            <a:pPr marL="0" indent="0">
              <a:lnSpc>
                <a:spcPct val="120000"/>
              </a:lnSpc>
              <a:spcBef>
                <a:spcPts val="500"/>
              </a:spcBef>
              <a:buNone/>
            </a:pPr>
            <a:r>
              <a:rPr lang="en-US" sz="2900" u="sng" dirty="0"/>
              <a:t>Expenses</a:t>
            </a:r>
          </a:p>
          <a:p>
            <a:pPr lvl="0">
              <a:lnSpc>
                <a:spcPct val="120000"/>
              </a:lnSpc>
              <a:spcBef>
                <a:spcPts val="800"/>
              </a:spcBef>
            </a:pPr>
            <a:r>
              <a:rPr lang="en-US" sz="2900" dirty="0"/>
              <a:t>MMB negotiates fully 1/3 of our compensation costs and its results strongly influence the other 2/3 of our costs</a:t>
            </a:r>
            <a:r>
              <a:rPr lang="en-US" sz="2900" dirty="0" smtClean="0"/>
              <a:t>.</a:t>
            </a:r>
            <a:r>
              <a:rPr lang="en-US" sz="2900" dirty="0"/>
              <a:t> </a:t>
            </a:r>
            <a:endParaRPr lang="en-US" sz="2900" dirty="0" smtClean="0"/>
          </a:p>
          <a:p>
            <a:pPr lvl="0">
              <a:lnSpc>
                <a:spcPct val="120000"/>
              </a:lnSpc>
              <a:spcBef>
                <a:spcPts val="800"/>
              </a:spcBef>
            </a:pPr>
            <a:r>
              <a:rPr lang="en-US" sz="2900" dirty="0" smtClean="0"/>
              <a:t>Our </a:t>
            </a:r>
            <a:r>
              <a:rPr lang="en-US" sz="2900" dirty="0"/>
              <a:t>college, university, and system office administrative spending is among the lowest in the country: the system ranks 35</a:t>
            </a:r>
            <a:r>
              <a:rPr lang="en-US" sz="2900" baseline="30000" dirty="0"/>
              <a:t>th</a:t>
            </a:r>
            <a:r>
              <a:rPr lang="en-US" sz="2900" dirty="0"/>
              <a:t> out of 50 states and DC in administrative spending per student FYE – 15% below the national average and below similar systems in all contiguous states (IA, WI, ND, SD).</a:t>
            </a:r>
          </a:p>
          <a:p>
            <a:pPr lvl="0">
              <a:lnSpc>
                <a:spcPct val="120000"/>
              </a:lnSpc>
              <a:spcBef>
                <a:spcPts val="800"/>
              </a:spcBef>
            </a:pPr>
            <a:r>
              <a:rPr lang="en-US" sz="2900" dirty="0"/>
              <a:t>The total number of employees, system-wide, has </a:t>
            </a:r>
            <a:r>
              <a:rPr lang="en-US" sz="2900" dirty="0" smtClean="0"/>
              <a:t>declined </a:t>
            </a:r>
            <a:r>
              <a:rPr lang="en-US" sz="2900" dirty="0"/>
              <a:t>by 10.6%; only 3.1% (525) of the </a:t>
            </a:r>
            <a:r>
              <a:rPr lang="en-US" sz="2900" dirty="0" smtClean="0"/>
              <a:t>system-wide </a:t>
            </a:r>
            <a:r>
              <a:rPr lang="en-US" sz="2900" dirty="0"/>
              <a:t>employees are administrators, down 9% since 2009.</a:t>
            </a:r>
          </a:p>
          <a:p>
            <a:pPr>
              <a:lnSpc>
                <a:spcPct val="120000"/>
              </a:lnSpc>
              <a:spcBef>
                <a:spcPts val="800"/>
              </a:spcBef>
            </a:pPr>
            <a:r>
              <a:rPr lang="en-US" sz="2900" dirty="0"/>
              <a:t>The system office base budget has dropped from $43.5 million in FY2009 to $33.1 million in FY2016 (from 3.0% of the system-wide budget to 2.1%).</a:t>
            </a:r>
          </a:p>
          <a:p>
            <a:pPr marL="0" indent="0">
              <a:buNone/>
            </a:pPr>
            <a:endParaRPr lang="en-US" sz="2900" dirty="0"/>
          </a:p>
        </p:txBody>
      </p:sp>
      <p:sp>
        <p:nvSpPr>
          <p:cNvPr id="3" name="Text Placeholder 2"/>
          <p:cNvSpPr>
            <a:spLocks noGrp="1"/>
          </p:cNvSpPr>
          <p:nvPr>
            <p:ph type="body" idx="13"/>
          </p:nvPr>
        </p:nvSpPr>
        <p:spPr>
          <a:xfrm>
            <a:off x="395111" y="152400"/>
            <a:ext cx="8229600" cy="1447801"/>
          </a:xfrm>
        </p:spPr>
        <p:txBody>
          <a:bodyPr>
            <a:noAutofit/>
          </a:bodyPr>
          <a:lstStyle/>
          <a:p>
            <a:r>
              <a:rPr lang="en-US" sz="3600" cap="none" dirty="0" smtClean="0"/>
              <a:t>Financial pressures threaten the ability of our campuses to serve students </a:t>
            </a:r>
            <a:endParaRPr lang="en-US" sz="3600" cap="none" dirty="0"/>
          </a:p>
        </p:txBody>
      </p:sp>
    </p:spTree>
    <p:extLst>
      <p:ext uri="{BB962C8B-B14F-4D97-AF65-F5344CB8AC3E}">
        <p14:creationId xmlns:p14="http://schemas.microsoft.com/office/powerpoint/2010/main" val="197464851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49179" y="1371600"/>
            <a:ext cx="8229600" cy="4343400"/>
          </a:xfrm>
        </p:spPr>
        <p:txBody>
          <a:bodyPr>
            <a:noAutofit/>
          </a:bodyPr>
          <a:lstStyle/>
          <a:p>
            <a:pPr lvl="0">
              <a:spcBef>
                <a:spcPts val="800"/>
              </a:spcBef>
            </a:pPr>
            <a:r>
              <a:rPr lang="en-US" sz="2200" dirty="0"/>
              <a:t>Our college, university, and system office administrative spending is among the lowest in the country: the system ranks </a:t>
            </a:r>
            <a:r>
              <a:rPr lang="en-US" sz="2200" dirty="0" smtClean="0"/>
              <a:t>33</a:t>
            </a:r>
            <a:r>
              <a:rPr lang="en-US" sz="2200" baseline="30000" dirty="0" smtClean="0"/>
              <a:t>th</a:t>
            </a:r>
            <a:r>
              <a:rPr lang="en-US" sz="2200" dirty="0" smtClean="0"/>
              <a:t> </a:t>
            </a:r>
            <a:r>
              <a:rPr lang="en-US" sz="2200" dirty="0"/>
              <a:t>out of 50 states and </a:t>
            </a:r>
            <a:r>
              <a:rPr lang="en-US" sz="2200" dirty="0" smtClean="0"/>
              <a:t>DC in </a:t>
            </a:r>
            <a:r>
              <a:rPr lang="en-US" sz="2200" dirty="0"/>
              <a:t>administrative spending per student </a:t>
            </a:r>
            <a:r>
              <a:rPr lang="en-US" sz="2200" dirty="0" smtClean="0"/>
              <a:t>FYE – </a:t>
            </a:r>
            <a:r>
              <a:rPr lang="en-US" sz="2200" dirty="0" smtClean="0">
                <a:solidFill>
                  <a:schemeClr val="tx1"/>
                </a:solidFill>
              </a:rPr>
              <a:t>11% </a:t>
            </a:r>
            <a:r>
              <a:rPr lang="en-US" sz="2200" dirty="0">
                <a:solidFill>
                  <a:schemeClr val="tx1"/>
                </a:solidFill>
              </a:rPr>
              <a:t>below the national average </a:t>
            </a:r>
            <a:r>
              <a:rPr lang="en-US" sz="2200" dirty="0" smtClean="0">
                <a:solidFill>
                  <a:schemeClr val="tx1"/>
                </a:solidFill>
              </a:rPr>
              <a:t>and </a:t>
            </a:r>
            <a:r>
              <a:rPr lang="en-US" sz="2200" dirty="0">
                <a:solidFill>
                  <a:schemeClr val="tx1"/>
                </a:solidFill>
              </a:rPr>
              <a:t>below similar systems in </a:t>
            </a:r>
            <a:r>
              <a:rPr lang="en-US" sz="2200" dirty="0" smtClean="0">
                <a:solidFill>
                  <a:schemeClr val="tx1"/>
                </a:solidFill>
              </a:rPr>
              <a:t>contiguous </a:t>
            </a:r>
            <a:r>
              <a:rPr lang="en-US" sz="2200" dirty="0">
                <a:solidFill>
                  <a:schemeClr val="tx1"/>
                </a:solidFill>
              </a:rPr>
              <a:t>states (</a:t>
            </a:r>
            <a:r>
              <a:rPr lang="en-US" sz="2200" dirty="0" smtClean="0">
                <a:solidFill>
                  <a:schemeClr val="tx1"/>
                </a:solidFill>
              </a:rPr>
              <a:t>IA, WI, ND).</a:t>
            </a:r>
          </a:p>
          <a:p>
            <a:pPr lvl="0">
              <a:spcBef>
                <a:spcPts val="800"/>
              </a:spcBef>
            </a:pPr>
            <a:r>
              <a:rPr lang="en-US" sz="2200" dirty="0" smtClean="0">
                <a:solidFill>
                  <a:schemeClr val="tx1"/>
                </a:solidFill>
              </a:rPr>
              <a:t>The </a:t>
            </a:r>
            <a:r>
              <a:rPr lang="en-US" sz="2200" dirty="0">
                <a:solidFill>
                  <a:schemeClr val="tx1"/>
                </a:solidFill>
              </a:rPr>
              <a:t>total number of employees, </a:t>
            </a:r>
            <a:r>
              <a:rPr lang="en-US" sz="2200" dirty="0" smtClean="0">
                <a:solidFill>
                  <a:schemeClr val="tx1"/>
                </a:solidFill>
              </a:rPr>
              <a:t>systemwide</a:t>
            </a:r>
            <a:r>
              <a:rPr lang="en-US" sz="2200" dirty="0">
                <a:solidFill>
                  <a:schemeClr val="tx1"/>
                </a:solidFill>
              </a:rPr>
              <a:t>, has been cut by </a:t>
            </a:r>
            <a:r>
              <a:rPr lang="en-US" sz="2200" dirty="0" smtClean="0">
                <a:solidFill>
                  <a:schemeClr val="tx1"/>
                </a:solidFill>
              </a:rPr>
              <a:t>10.2% between FY2010 and FY2016; only 3.1</a:t>
            </a:r>
            <a:r>
              <a:rPr lang="en-US" sz="2200" dirty="0">
                <a:solidFill>
                  <a:schemeClr val="tx1"/>
                </a:solidFill>
              </a:rPr>
              <a:t>% (525) of the </a:t>
            </a:r>
            <a:r>
              <a:rPr lang="en-US" sz="2200" dirty="0" smtClean="0">
                <a:solidFill>
                  <a:schemeClr val="tx1"/>
                </a:solidFill>
              </a:rPr>
              <a:t>systemwide </a:t>
            </a:r>
            <a:r>
              <a:rPr lang="en-US" sz="2200" dirty="0">
                <a:solidFill>
                  <a:schemeClr val="tx1"/>
                </a:solidFill>
              </a:rPr>
              <a:t>employees are </a:t>
            </a:r>
            <a:r>
              <a:rPr lang="en-US" sz="2200" dirty="0" smtClean="0">
                <a:solidFill>
                  <a:schemeClr val="tx1"/>
                </a:solidFill>
              </a:rPr>
              <a:t>administrators</a:t>
            </a:r>
            <a:r>
              <a:rPr lang="en-US" sz="2200" dirty="0">
                <a:solidFill>
                  <a:schemeClr val="tx1"/>
                </a:solidFill>
              </a:rPr>
              <a:t>, down </a:t>
            </a:r>
            <a:r>
              <a:rPr lang="en-US" sz="2200" dirty="0" smtClean="0">
                <a:solidFill>
                  <a:schemeClr val="tx1"/>
                </a:solidFill>
              </a:rPr>
              <a:t>by 9.5% </a:t>
            </a:r>
            <a:r>
              <a:rPr lang="en-US" sz="2200" dirty="0">
                <a:solidFill>
                  <a:schemeClr val="tx1"/>
                </a:solidFill>
              </a:rPr>
              <a:t>since </a:t>
            </a:r>
            <a:r>
              <a:rPr lang="en-US" sz="2200" dirty="0" smtClean="0">
                <a:solidFill>
                  <a:schemeClr val="tx1"/>
                </a:solidFill>
              </a:rPr>
              <a:t>FY2010.</a:t>
            </a:r>
            <a:endParaRPr lang="en-US" sz="2200" dirty="0">
              <a:solidFill>
                <a:schemeClr val="tx1"/>
              </a:solidFill>
            </a:endParaRPr>
          </a:p>
          <a:p>
            <a:pPr>
              <a:spcBef>
                <a:spcPts val="800"/>
              </a:spcBef>
            </a:pPr>
            <a:r>
              <a:rPr lang="en-US" sz="2200" dirty="0" smtClean="0">
                <a:solidFill>
                  <a:schemeClr val="tx1"/>
                </a:solidFill>
              </a:rPr>
              <a:t>The </a:t>
            </a:r>
            <a:r>
              <a:rPr lang="en-US" sz="2200" dirty="0">
                <a:solidFill>
                  <a:schemeClr val="tx1"/>
                </a:solidFill>
              </a:rPr>
              <a:t>system office base budget has dropped from $43.5 million in FY2009 to $33.1 million in FY2016 (from 3.0% of the system-wide budget to 2.1</a:t>
            </a:r>
            <a:r>
              <a:rPr lang="en-US" sz="2200" dirty="0" smtClean="0">
                <a:solidFill>
                  <a:schemeClr val="tx1"/>
                </a:solidFill>
              </a:rPr>
              <a:t>%).</a:t>
            </a:r>
          </a:p>
          <a:p>
            <a:pPr>
              <a:spcBef>
                <a:spcPts val="800"/>
              </a:spcBef>
            </a:pPr>
            <a:r>
              <a:rPr lang="en-US" sz="2200" dirty="0" smtClean="0"/>
              <a:t>Institutional support expenses across all campuses have fallen from 12.4% of total expenses in FY2011 to 11.8% in FY2015.</a:t>
            </a:r>
          </a:p>
          <a:p>
            <a:pPr>
              <a:spcBef>
                <a:spcPts val="800"/>
              </a:spcBef>
            </a:pPr>
            <a:endParaRPr lang="en-US" sz="2200" dirty="0"/>
          </a:p>
          <a:p>
            <a:pPr marL="514350" indent="-514350">
              <a:buFont typeface="+mj-lt"/>
              <a:buAutoNum type="arabicPeriod"/>
            </a:pPr>
            <a:endParaRPr lang="en-US" sz="2200" dirty="0"/>
          </a:p>
        </p:txBody>
      </p:sp>
      <p:sp>
        <p:nvSpPr>
          <p:cNvPr id="3" name="Text Placeholder 2"/>
          <p:cNvSpPr>
            <a:spLocks noGrp="1"/>
          </p:cNvSpPr>
          <p:nvPr>
            <p:ph type="body" idx="13"/>
          </p:nvPr>
        </p:nvSpPr>
        <p:spPr>
          <a:xfrm>
            <a:off x="457200" y="304801"/>
            <a:ext cx="7772400" cy="685799"/>
          </a:xfrm>
        </p:spPr>
        <p:txBody>
          <a:bodyPr>
            <a:noAutofit/>
          </a:bodyPr>
          <a:lstStyle/>
          <a:p>
            <a:pPr marL="457200" indent="-457200">
              <a:lnSpc>
                <a:spcPts val="4000"/>
              </a:lnSpc>
              <a:spcBef>
                <a:spcPts val="0"/>
              </a:spcBef>
            </a:pPr>
            <a:r>
              <a:rPr lang="en-US" sz="3200" cap="none" dirty="0" smtClean="0">
                <a:latin typeface="+mj-lt"/>
              </a:rPr>
              <a:t>We have significantly reduced costs</a:t>
            </a:r>
            <a:endParaRPr lang="en-US" sz="3200" cap="none" dirty="0">
              <a:latin typeface="+mj-lt"/>
            </a:endParaRPr>
          </a:p>
        </p:txBody>
      </p:sp>
    </p:spTree>
    <p:extLst>
      <p:ext uri="{BB962C8B-B14F-4D97-AF65-F5344CB8AC3E}">
        <p14:creationId xmlns:p14="http://schemas.microsoft.com/office/powerpoint/2010/main" val="230743676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19099" y="262103"/>
            <a:ext cx="7848600" cy="884237"/>
          </a:xfrm>
        </p:spPr>
        <p:txBody>
          <a:bodyPr>
            <a:normAutofit/>
          </a:bodyPr>
          <a:lstStyle/>
          <a:p>
            <a:pPr algn="l"/>
            <a:r>
              <a:rPr lang="en-US" sz="3200" dirty="0"/>
              <a:t>All funds </a:t>
            </a:r>
            <a:r>
              <a:rPr lang="en-US" sz="3200" dirty="0" smtClean="0"/>
              <a:t>budget </a:t>
            </a:r>
            <a:r>
              <a:rPr lang="en-US" sz="2400" i="1" dirty="0" smtClean="0"/>
              <a:t>($’s in millions</a:t>
            </a:r>
            <a:r>
              <a:rPr lang="en-US" sz="2400" b="0" dirty="0" smtClean="0"/>
              <a:t>)</a:t>
            </a:r>
            <a:endParaRPr lang="en-US" sz="2400" b="0" dirty="0"/>
          </a:p>
        </p:txBody>
      </p:sp>
      <p:graphicFrame>
        <p:nvGraphicFramePr>
          <p:cNvPr id="7" name="Table 6"/>
          <p:cNvGraphicFramePr>
            <a:graphicFrameLocks noGrp="1"/>
          </p:cNvGraphicFramePr>
          <p:nvPr>
            <p:extLst>
              <p:ext uri="{D42A27DB-BD31-4B8C-83A1-F6EECF244321}">
                <p14:modId xmlns:p14="http://schemas.microsoft.com/office/powerpoint/2010/main" val="2174742180"/>
              </p:ext>
            </p:extLst>
          </p:nvPr>
        </p:nvGraphicFramePr>
        <p:xfrm>
          <a:off x="723579" y="1408443"/>
          <a:ext cx="7239640" cy="4457000"/>
        </p:xfrm>
        <a:graphic>
          <a:graphicData uri="http://schemas.openxmlformats.org/drawingml/2006/table">
            <a:tbl>
              <a:tblPr/>
              <a:tblGrid>
                <a:gridCol w="1009668"/>
                <a:gridCol w="1978475"/>
                <a:gridCol w="489964"/>
                <a:gridCol w="1654720"/>
                <a:gridCol w="1038123"/>
                <a:gridCol w="1068690"/>
              </a:tblGrid>
              <a:tr h="980432">
                <a:tc gridSpan="2">
                  <a:txBody>
                    <a:bodyPr/>
                    <a:lstStyle/>
                    <a:p>
                      <a:pPr algn="l" fontAlgn="b"/>
                      <a:endParaRPr lang="en-US" sz="1600" b="1" i="0" u="none" strike="noStrike" dirty="0">
                        <a:solidFill>
                          <a:srgbClr val="0C2340"/>
                        </a:solidFill>
                        <a:effectLst/>
                        <a:latin typeface="+mj-lt"/>
                      </a:endParaRPr>
                    </a:p>
                  </a:txBody>
                  <a:tcPr marL="0" marR="0" marT="0" marB="0" anchor="b">
                    <a:lnL>
                      <a:noFill/>
                    </a:lnL>
                    <a:lnR>
                      <a:noFill/>
                    </a:lnR>
                    <a:lnT>
                      <a:noFill/>
                    </a:lnT>
                    <a:lnB>
                      <a:noFill/>
                    </a:lnB>
                  </a:tcPr>
                </a:tc>
                <a:tc hMerge="1">
                  <a:txBody>
                    <a:bodyPr/>
                    <a:lstStyle/>
                    <a:p>
                      <a:endParaRPr lang="en-US"/>
                    </a:p>
                  </a:txBody>
                  <a:tcPr/>
                </a:tc>
                <a:tc>
                  <a:txBody>
                    <a:bodyPr/>
                    <a:lstStyle/>
                    <a:p>
                      <a:pPr algn="ctr" fontAlgn="ctr"/>
                      <a:endParaRPr lang="en-US" sz="1600" b="1" i="0" u="none" strike="noStrike" dirty="0">
                        <a:solidFill>
                          <a:srgbClr val="0C2340"/>
                        </a:solidFill>
                        <a:effectLst/>
                        <a:latin typeface="+mj-lt"/>
                      </a:endParaRPr>
                    </a:p>
                  </a:txBody>
                  <a:tcPr marL="0" marR="0" marT="0" marB="0" anchor="ctr">
                    <a:lnL>
                      <a:noFill/>
                    </a:lnL>
                    <a:lnR>
                      <a:noFill/>
                    </a:lnR>
                    <a:lnT>
                      <a:noFill/>
                    </a:lnT>
                    <a:lnB>
                      <a:noFill/>
                    </a:lnB>
                  </a:tcPr>
                </a:tc>
                <a:tc>
                  <a:txBody>
                    <a:bodyPr/>
                    <a:lstStyle/>
                    <a:p>
                      <a:pPr algn="ctr" fontAlgn="ctr"/>
                      <a:r>
                        <a:rPr lang="en-US" sz="1600" b="1" i="0" u="none" strike="noStrike" dirty="0" smtClean="0">
                          <a:solidFill>
                            <a:srgbClr val="0C2340"/>
                          </a:solidFill>
                          <a:effectLst/>
                          <a:latin typeface="+mj-lt"/>
                        </a:rPr>
                        <a:t>FY 2017 Budget</a:t>
                      </a:r>
                      <a:endParaRPr lang="en-US" sz="1600" b="1" i="0" u="none" strike="noStrike" dirty="0">
                        <a:solidFill>
                          <a:srgbClr val="0C2340"/>
                        </a:solidFill>
                        <a:effectLst/>
                        <a:latin typeface="+mj-lt"/>
                      </a:endParaRPr>
                    </a:p>
                  </a:txBody>
                  <a:tcPr marL="0" marR="0" marT="0" marB="0" anchor="ctr">
                    <a:lnL>
                      <a:noFill/>
                    </a:lnL>
                    <a:lnR>
                      <a:noFill/>
                    </a:lnR>
                    <a:lnT>
                      <a:noFill/>
                    </a:lnT>
                    <a:lnB>
                      <a:noFill/>
                    </a:lnB>
                  </a:tcPr>
                </a:tc>
                <a:tc>
                  <a:txBody>
                    <a:bodyPr/>
                    <a:lstStyle/>
                    <a:p>
                      <a:pPr algn="ctr" fontAlgn="ctr"/>
                      <a:r>
                        <a:rPr lang="en-US" sz="1600" b="1" i="0" u="none" strike="noStrike" dirty="0">
                          <a:solidFill>
                            <a:srgbClr val="0C2340"/>
                          </a:solidFill>
                          <a:effectLst/>
                          <a:latin typeface="+mj-lt"/>
                        </a:rPr>
                        <a:t> $ </a:t>
                      </a:r>
                      <a:r>
                        <a:rPr lang="en-US" sz="1600" b="1" i="0" u="none" strike="noStrike" dirty="0" smtClean="0">
                          <a:solidFill>
                            <a:srgbClr val="0C2340"/>
                          </a:solidFill>
                          <a:effectLst/>
                          <a:latin typeface="+mj-lt"/>
                        </a:rPr>
                        <a:t>Change from FY2016 </a:t>
                      </a:r>
                      <a:endParaRPr lang="en-US" sz="1600" b="1" i="0" u="none" strike="noStrike" dirty="0">
                        <a:solidFill>
                          <a:srgbClr val="0C2340"/>
                        </a:solidFill>
                        <a:effectLst/>
                        <a:latin typeface="+mj-lt"/>
                      </a:endParaRPr>
                    </a:p>
                  </a:txBody>
                  <a:tcPr marL="0" marR="0" marT="0" marB="0" anchor="ctr">
                    <a:lnL>
                      <a:noFill/>
                    </a:lnL>
                    <a:lnR>
                      <a:noFill/>
                    </a:lnR>
                    <a:lnT>
                      <a:noFill/>
                    </a:lnT>
                    <a:lnB>
                      <a:noFill/>
                    </a:lnB>
                  </a:tcPr>
                </a:tc>
                <a:tc>
                  <a:txBody>
                    <a:bodyPr/>
                    <a:lstStyle/>
                    <a:p>
                      <a:pPr algn="ctr" fontAlgn="ctr"/>
                      <a:r>
                        <a:rPr lang="en-US" sz="1600" b="1" i="0" u="none" strike="noStrike" dirty="0">
                          <a:solidFill>
                            <a:srgbClr val="0C2340"/>
                          </a:solidFill>
                          <a:effectLst/>
                          <a:latin typeface="+mj-lt"/>
                        </a:rPr>
                        <a:t> % </a:t>
                      </a:r>
                      <a:r>
                        <a:rPr lang="en-US" sz="1600" b="1" i="0" u="none" strike="noStrike" dirty="0" smtClean="0">
                          <a:solidFill>
                            <a:srgbClr val="0C2340"/>
                          </a:solidFill>
                          <a:effectLst/>
                          <a:latin typeface="+mj-lt"/>
                        </a:rPr>
                        <a:t>Change from FY2016</a:t>
                      </a:r>
                      <a:endParaRPr lang="en-US" sz="1600" b="1" i="0" u="none" strike="noStrike" dirty="0">
                        <a:solidFill>
                          <a:srgbClr val="0C2340"/>
                        </a:solidFill>
                        <a:effectLst/>
                        <a:latin typeface="+mj-lt"/>
                      </a:endParaRPr>
                    </a:p>
                  </a:txBody>
                  <a:tcPr marL="0" marR="0" marT="0" marB="0" anchor="ctr">
                    <a:lnL>
                      <a:noFill/>
                    </a:lnL>
                    <a:lnR>
                      <a:noFill/>
                    </a:lnR>
                    <a:lnT>
                      <a:noFill/>
                    </a:lnT>
                    <a:lnB>
                      <a:noFill/>
                    </a:lnB>
                  </a:tcPr>
                </a:tc>
              </a:tr>
              <a:tr h="289714">
                <a:tc gridSpan="2">
                  <a:txBody>
                    <a:bodyPr/>
                    <a:lstStyle/>
                    <a:p>
                      <a:pPr algn="l" fontAlgn="ctr"/>
                      <a:r>
                        <a:rPr lang="en-US" sz="1800" b="1" i="0" u="none" strike="noStrike" dirty="0">
                          <a:solidFill>
                            <a:srgbClr val="0C2340"/>
                          </a:solidFill>
                          <a:effectLst/>
                          <a:latin typeface="+mj-lt"/>
                        </a:rPr>
                        <a:t>Revenues</a:t>
                      </a:r>
                    </a:p>
                  </a:txBody>
                  <a:tcPr marL="0" marR="0" marT="0" marB="0" anchor="ctr">
                    <a:lnL>
                      <a:noFill/>
                    </a:lnL>
                    <a:lnR>
                      <a:noFill/>
                    </a:lnR>
                    <a:lnT>
                      <a:noFill/>
                    </a:lnT>
                    <a:lnB>
                      <a:noFill/>
                    </a:lnB>
                  </a:tcPr>
                </a:tc>
                <a:tc hMerge="1">
                  <a:txBody>
                    <a:bodyPr/>
                    <a:lstStyle/>
                    <a:p>
                      <a:endParaRPr lang="en-US"/>
                    </a:p>
                  </a:txBody>
                  <a:tcPr/>
                </a:tc>
                <a:tc>
                  <a:txBody>
                    <a:bodyPr/>
                    <a:lstStyle/>
                    <a:p>
                      <a:pPr algn="l" fontAlgn="b"/>
                      <a:endParaRPr lang="en-US" sz="1600" b="0" i="0" u="none" strike="noStrike" dirty="0">
                        <a:solidFill>
                          <a:srgbClr val="0C2340"/>
                        </a:solidFill>
                        <a:effectLst/>
                        <a:latin typeface="+mj-lt"/>
                      </a:endParaRPr>
                    </a:p>
                  </a:txBody>
                  <a:tcPr marL="0" marR="0" marT="0" marB="0" anchor="b">
                    <a:lnL>
                      <a:noFill/>
                    </a:lnL>
                    <a:lnR>
                      <a:noFill/>
                    </a:lnR>
                    <a:lnT>
                      <a:noFill/>
                    </a:lnT>
                    <a:lnB>
                      <a:noFill/>
                    </a:lnB>
                  </a:tcPr>
                </a:tc>
                <a:tc>
                  <a:txBody>
                    <a:bodyPr/>
                    <a:lstStyle/>
                    <a:p>
                      <a:pPr algn="l" fontAlgn="b"/>
                      <a:endParaRPr lang="en-US" sz="1600" b="0" i="0" u="none" strike="noStrike" dirty="0">
                        <a:solidFill>
                          <a:srgbClr val="0C2340"/>
                        </a:solidFill>
                        <a:effectLst/>
                        <a:latin typeface="+mj-lt"/>
                      </a:endParaRPr>
                    </a:p>
                  </a:txBody>
                  <a:tcPr marL="0" marR="0" marT="0" marB="0" anchor="b">
                    <a:lnL>
                      <a:noFill/>
                    </a:lnL>
                    <a:lnR>
                      <a:noFill/>
                    </a:lnR>
                    <a:lnT>
                      <a:noFill/>
                    </a:lnT>
                    <a:lnB>
                      <a:noFill/>
                    </a:lnB>
                  </a:tcPr>
                </a:tc>
                <a:tc>
                  <a:txBody>
                    <a:bodyPr/>
                    <a:lstStyle/>
                    <a:p>
                      <a:pPr algn="l" fontAlgn="b"/>
                      <a:endParaRPr lang="en-US" sz="1600" b="0" i="0" u="none" strike="noStrike" dirty="0">
                        <a:solidFill>
                          <a:srgbClr val="0C2340"/>
                        </a:solidFill>
                        <a:effectLst/>
                        <a:latin typeface="+mj-lt"/>
                      </a:endParaRPr>
                    </a:p>
                  </a:txBody>
                  <a:tcPr marL="0" marR="0" marT="0" marB="0" anchor="b">
                    <a:lnL>
                      <a:noFill/>
                    </a:lnL>
                    <a:lnR>
                      <a:noFill/>
                    </a:lnR>
                    <a:lnT>
                      <a:noFill/>
                    </a:lnT>
                    <a:lnB>
                      <a:noFill/>
                    </a:lnB>
                  </a:tcPr>
                </a:tc>
                <a:tc>
                  <a:txBody>
                    <a:bodyPr/>
                    <a:lstStyle/>
                    <a:p>
                      <a:pPr algn="l" fontAlgn="b"/>
                      <a:endParaRPr lang="en-US" sz="1600" b="0" i="0" u="none" strike="noStrike" dirty="0">
                        <a:solidFill>
                          <a:srgbClr val="0C2340"/>
                        </a:solidFill>
                        <a:effectLst/>
                        <a:latin typeface="+mj-lt"/>
                      </a:endParaRPr>
                    </a:p>
                  </a:txBody>
                  <a:tcPr marL="0" marR="0" marT="0" marB="0" anchor="b">
                    <a:lnL>
                      <a:noFill/>
                    </a:lnL>
                    <a:lnR>
                      <a:noFill/>
                    </a:lnR>
                    <a:lnT>
                      <a:noFill/>
                    </a:lnT>
                    <a:lnB>
                      <a:noFill/>
                    </a:lnB>
                  </a:tcPr>
                </a:tc>
              </a:tr>
              <a:tr h="289714">
                <a:tc>
                  <a:txBody>
                    <a:bodyPr/>
                    <a:lstStyle/>
                    <a:p>
                      <a:pPr algn="l" fontAlgn="b"/>
                      <a:endParaRPr lang="en-US" sz="1600" b="0" i="0" u="none" strike="noStrike" dirty="0">
                        <a:solidFill>
                          <a:srgbClr val="0C2340"/>
                        </a:solidFill>
                        <a:effectLst/>
                        <a:latin typeface="+mj-lt"/>
                      </a:endParaRPr>
                    </a:p>
                  </a:txBody>
                  <a:tcPr marL="0" marR="0" marT="0" marB="0" anchor="b">
                    <a:lnL>
                      <a:noFill/>
                    </a:lnL>
                    <a:lnR>
                      <a:noFill/>
                    </a:lnR>
                    <a:lnT>
                      <a:noFill/>
                    </a:lnT>
                    <a:lnB>
                      <a:noFill/>
                    </a:lnB>
                  </a:tcPr>
                </a:tc>
                <a:tc>
                  <a:txBody>
                    <a:bodyPr/>
                    <a:lstStyle/>
                    <a:p>
                      <a:pPr algn="l" fontAlgn="ctr"/>
                      <a:r>
                        <a:rPr lang="en-US" sz="1800" b="0" i="0" u="none" strike="noStrike" dirty="0" smtClean="0">
                          <a:solidFill>
                            <a:srgbClr val="0C2340"/>
                          </a:solidFill>
                          <a:effectLst/>
                          <a:latin typeface="+mj-lt"/>
                        </a:rPr>
                        <a:t>General Fund</a:t>
                      </a:r>
                      <a:endParaRPr lang="en-US" sz="1800" b="0" i="0" u="none" strike="noStrike" dirty="0">
                        <a:solidFill>
                          <a:srgbClr val="0C2340"/>
                        </a:solidFill>
                        <a:effectLst/>
                        <a:latin typeface="+mj-lt"/>
                      </a:endParaRPr>
                    </a:p>
                  </a:txBody>
                  <a:tcPr marL="0" marR="0" marT="0" marB="0" anchor="ctr">
                    <a:lnL>
                      <a:noFill/>
                    </a:lnL>
                    <a:lnR>
                      <a:noFill/>
                    </a:lnR>
                    <a:lnT>
                      <a:noFill/>
                    </a:lnT>
                    <a:lnB>
                      <a:noFill/>
                    </a:lnB>
                  </a:tcPr>
                </a:tc>
                <a:tc>
                  <a:txBody>
                    <a:bodyPr/>
                    <a:lstStyle/>
                    <a:p>
                      <a:pPr algn="r" fontAlgn="b"/>
                      <a:endParaRPr lang="en-US" sz="1800" b="0" i="0" u="none" strike="noStrike" dirty="0">
                        <a:solidFill>
                          <a:srgbClr val="0C2340"/>
                        </a:solidFill>
                        <a:effectLst/>
                        <a:latin typeface="+mj-lt"/>
                      </a:endParaRPr>
                    </a:p>
                  </a:txBody>
                  <a:tcPr marL="0" marR="0" marT="0" marB="0" anchor="b">
                    <a:lnL>
                      <a:noFill/>
                    </a:lnL>
                    <a:lnR>
                      <a:noFill/>
                    </a:lnR>
                    <a:lnT>
                      <a:noFill/>
                    </a:lnT>
                    <a:lnB>
                      <a:noFill/>
                    </a:lnB>
                  </a:tcPr>
                </a:tc>
                <a:tc>
                  <a:txBody>
                    <a:bodyPr/>
                    <a:lstStyle/>
                    <a:p>
                      <a:pPr algn="ctr" fontAlgn="b"/>
                      <a:r>
                        <a:rPr lang="en-US" sz="1800" b="0" i="0" u="none" strike="noStrike" dirty="0" smtClean="0">
                          <a:solidFill>
                            <a:srgbClr val="0C2340"/>
                          </a:solidFill>
                          <a:effectLst/>
                          <a:latin typeface="+mj-lt"/>
                        </a:rPr>
                        <a:t>$1,576.8 </a:t>
                      </a:r>
                      <a:endParaRPr lang="en-US" sz="1800" b="0" i="0" u="none" strike="noStrike" dirty="0">
                        <a:solidFill>
                          <a:srgbClr val="0C2340"/>
                        </a:solidFill>
                        <a:effectLst/>
                        <a:latin typeface="+mj-lt"/>
                      </a:endParaRPr>
                    </a:p>
                  </a:txBody>
                  <a:tcPr marL="0" marR="0" marT="0" marB="0" anchor="b">
                    <a:lnL>
                      <a:noFill/>
                    </a:lnL>
                    <a:lnR>
                      <a:noFill/>
                    </a:lnR>
                    <a:lnT>
                      <a:noFill/>
                    </a:lnT>
                    <a:lnB>
                      <a:noFill/>
                    </a:lnB>
                  </a:tcPr>
                </a:tc>
                <a:tc>
                  <a:txBody>
                    <a:bodyPr/>
                    <a:lstStyle/>
                    <a:p>
                      <a:pPr algn="ctr" fontAlgn="ctr"/>
                      <a:r>
                        <a:rPr lang="en-US" sz="1800" b="0" i="0" u="none" strike="noStrike" smtClean="0">
                          <a:solidFill>
                            <a:srgbClr val="0C2340"/>
                          </a:solidFill>
                          <a:effectLst/>
                          <a:latin typeface="+mj-lt"/>
                        </a:rPr>
                        <a:t>  $</a:t>
                      </a:r>
                      <a:r>
                        <a:rPr lang="en-US" sz="1800" b="0" i="0" u="none" strike="noStrike" dirty="0" smtClean="0">
                          <a:solidFill>
                            <a:srgbClr val="0C2340"/>
                          </a:solidFill>
                          <a:effectLst/>
                          <a:latin typeface="+mj-lt"/>
                        </a:rPr>
                        <a:t>8.0</a:t>
                      </a:r>
                      <a:endParaRPr lang="en-US" sz="1800" b="0" i="0" u="none" strike="noStrike" dirty="0">
                        <a:solidFill>
                          <a:srgbClr val="0C2340"/>
                        </a:solidFill>
                        <a:effectLst/>
                        <a:latin typeface="+mj-lt"/>
                      </a:endParaRPr>
                    </a:p>
                  </a:txBody>
                  <a:tcPr marL="0" marR="0" marT="0" marB="0" anchor="ctr">
                    <a:lnL>
                      <a:noFill/>
                    </a:lnL>
                    <a:lnR>
                      <a:noFill/>
                    </a:lnR>
                    <a:lnT>
                      <a:noFill/>
                    </a:lnT>
                    <a:lnB>
                      <a:noFill/>
                    </a:lnB>
                  </a:tcPr>
                </a:tc>
                <a:tc>
                  <a:txBody>
                    <a:bodyPr/>
                    <a:lstStyle/>
                    <a:p>
                      <a:pPr algn="ctr" fontAlgn="ctr"/>
                      <a:r>
                        <a:rPr lang="en-US" sz="1800" b="0" i="0" u="none" strike="noStrike" dirty="0" smtClean="0">
                          <a:solidFill>
                            <a:srgbClr val="0C2340"/>
                          </a:solidFill>
                          <a:effectLst/>
                          <a:latin typeface="+mj-lt"/>
                        </a:rPr>
                        <a:t>0.5%</a:t>
                      </a:r>
                      <a:endParaRPr lang="en-US" sz="1800" b="0" i="0" u="none" strike="noStrike" dirty="0">
                        <a:solidFill>
                          <a:srgbClr val="0C2340"/>
                        </a:solidFill>
                        <a:effectLst/>
                        <a:latin typeface="+mj-lt"/>
                      </a:endParaRPr>
                    </a:p>
                  </a:txBody>
                  <a:tcPr marL="0" marR="0" marT="0" marB="0" anchor="ctr">
                    <a:lnL>
                      <a:noFill/>
                    </a:lnL>
                    <a:lnR>
                      <a:noFill/>
                    </a:lnR>
                    <a:lnT>
                      <a:noFill/>
                    </a:lnT>
                    <a:lnB>
                      <a:noFill/>
                    </a:lnB>
                  </a:tcPr>
                </a:tc>
              </a:tr>
              <a:tr h="289714">
                <a:tc>
                  <a:txBody>
                    <a:bodyPr/>
                    <a:lstStyle/>
                    <a:p>
                      <a:pPr algn="l" fontAlgn="b"/>
                      <a:endParaRPr lang="en-US" sz="1600" b="0" i="0" u="none" strike="noStrike" dirty="0">
                        <a:solidFill>
                          <a:srgbClr val="0C2340"/>
                        </a:solidFill>
                        <a:effectLst/>
                        <a:latin typeface="+mj-lt"/>
                      </a:endParaRPr>
                    </a:p>
                  </a:txBody>
                  <a:tcPr marL="0" marR="0" marT="0" marB="0" anchor="b">
                    <a:lnL>
                      <a:noFill/>
                    </a:lnL>
                    <a:lnR>
                      <a:noFill/>
                    </a:lnR>
                    <a:lnT>
                      <a:noFill/>
                    </a:lnT>
                    <a:lnB>
                      <a:noFill/>
                    </a:lnB>
                  </a:tcPr>
                </a:tc>
                <a:tc>
                  <a:txBody>
                    <a:bodyPr/>
                    <a:lstStyle/>
                    <a:p>
                      <a:pPr algn="l" fontAlgn="ctr"/>
                      <a:r>
                        <a:rPr lang="en-US" sz="1800" b="0" i="0" u="none" strike="noStrike" dirty="0" smtClean="0">
                          <a:solidFill>
                            <a:srgbClr val="0C2340"/>
                          </a:solidFill>
                          <a:effectLst/>
                          <a:latin typeface="+mj-lt"/>
                        </a:rPr>
                        <a:t>Other Funds</a:t>
                      </a:r>
                      <a:endParaRPr lang="en-US" sz="1800" b="0" i="0" u="none" strike="noStrike" dirty="0">
                        <a:solidFill>
                          <a:srgbClr val="0C2340"/>
                        </a:solidFill>
                        <a:effectLst/>
                        <a:latin typeface="+mj-lt"/>
                      </a:endParaRPr>
                    </a:p>
                  </a:txBody>
                  <a:tcPr marL="0" marR="0" marT="0" marB="0" anchor="ctr">
                    <a:lnL>
                      <a:noFill/>
                    </a:lnL>
                    <a:lnR>
                      <a:noFill/>
                    </a:lnR>
                    <a:lnT>
                      <a:noFill/>
                    </a:lnT>
                    <a:lnB>
                      <a:noFill/>
                    </a:lnB>
                  </a:tcPr>
                </a:tc>
                <a:tc>
                  <a:txBody>
                    <a:bodyPr/>
                    <a:lstStyle/>
                    <a:p>
                      <a:pPr algn="r" fontAlgn="b"/>
                      <a:endParaRPr lang="en-US" sz="1800" b="0" i="0" u="none" strike="noStrike" dirty="0">
                        <a:solidFill>
                          <a:srgbClr val="0C2340"/>
                        </a:solidFill>
                        <a:effectLst/>
                        <a:latin typeface="+mj-lt"/>
                      </a:endParaRPr>
                    </a:p>
                  </a:txBody>
                  <a:tcPr marL="0" marR="0" marT="0" marB="0" anchor="b">
                    <a:lnL>
                      <a:noFill/>
                    </a:lnL>
                    <a:lnR>
                      <a:noFill/>
                    </a:lnR>
                    <a:lnT>
                      <a:noFill/>
                    </a:lnT>
                    <a:lnB>
                      <a:noFill/>
                    </a:lnB>
                  </a:tcPr>
                </a:tc>
                <a:tc>
                  <a:txBody>
                    <a:bodyPr/>
                    <a:lstStyle/>
                    <a:p>
                      <a:pPr algn="ctr" fontAlgn="b"/>
                      <a:r>
                        <a:rPr lang="en-US" sz="1800" b="0" i="0" u="none" strike="noStrike" smtClean="0">
                          <a:solidFill>
                            <a:srgbClr val="0C2340"/>
                          </a:solidFill>
                          <a:effectLst/>
                          <a:latin typeface="+mj-lt"/>
                        </a:rPr>
                        <a:t>    $</a:t>
                      </a:r>
                      <a:r>
                        <a:rPr lang="en-US" sz="1800" b="0" i="0" u="none" strike="noStrike" dirty="0" smtClean="0">
                          <a:solidFill>
                            <a:srgbClr val="0C2340"/>
                          </a:solidFill>
                          <a:effectLst/>
                          <a:latin typeface="+mj-lt"/>
                        </a:rPr>
                        <a:t>382.6 </a:t>
                      </a:r>
                      <a:endParaRPr lang="en-US" sz="1800" b="0" i="0" u="none" strike="noStrike" dirty="0">
                        <a:solidFill>
                          <a:srgbClr val="0C2340"/>
                        </a:solidFill>
                        <a:effectLst/>
                        <a:latin typeface="+mj-lt"/>
                      </a:endParaRPr>
                    </a:p>
                  </a:txBody>
                  <a:tcPr marL="0" marR="0" marT="0" marB="0" anchor="b">
                    <a:lnL>
                      <a:noFill/>
                    </a:lnL>
                    <a:lnR>
                      <a:noFill/>
                    </a:lnR>
                    <a:lnT>
                      <a:noFill/>
                    </a:lnT>
                    <a:lnB>
                      <a:noFill/>
                    </a:lnB>
                  </a:tcPr>
                </a:tc>
                <a:tc>
                  <a:txBody>
                    <a:bodyPr/>
                    <a:lstStyle/>
                    <a:p>
                      <a:pPr algn="ctr" fontAlgn="ctr"/>
                      <a:r>
                        <a:rPr lang="en-US" sz="1800" b="0" i="0" u="none" strike="noStrike" smtClean="0">
                          <a:solidFill>
                            <a:srgbClr val="FF0000"/>
                          </a:solidFill>
                          <a:effectLst/>
                          <a:latin typeface="+mj-lt"/>
                        </a:rPr>
                        <a:t>  $(</a:t>
                      </a:r>
                      <a:r>
                        <a:rPr lang="en-US" sz="1800" b="0" i="0" u="none" strike="noStrike" dirty="0" smtClean="0">
                          <a:solidFill>
                            <a:srgbClr val="FF0000"/>
                          </a:solidFill>
                          <a:effectLst/>
                          <a:latin typeface="+mj-lt"/>
                        </a:rPr>
                        <a:t>7.8)</a:t>
                      </a:r>
                      <a:endParaRPr lang="en-US" sz="1800" b="0" i="0" u="none" strike="noStrike" dirty="0">
                        <a:solidFill>
                          <a:srgbClr val="FF0000"/>
                        </a:solidFill>
                        <a:effectLst/>
                        <a:latin typeface="+mj-lt"/>
                      </a:endParaRPr>
                    </a:p>
                  </a:txBody>
                  <a:tcPr marL="0" marR="0" marT="0" marB="0" anchor="ctr">
                    <a:lnL>
                      <a:noFill/>
                    </a:lnL>
                    <a:lnR>
                      <a:noFill/>
                    </a:lnR>
                    <a:lnT>
                      <a:noFill/>
                    </a:lnT>
                    <a:lnB>
                      <a:noFill/>
                    </a:lnB>
                  </a:tcPr>
                </a:tc>
                <a:tc>
                  <a:txBody>
                    <a:bodyPr/>
                    <a:lstStyle/>
                    <a:p>
                      <a:pPr algn="ctr" fontAlgn="ctr"/>
                      <a:r>
                        <a:rPr lang="en-US" sz="1800" b="0" i="0" u="none" strike="noStrike" dirty="0" smtClean="0">
                          <a:solidFill>
                            <a:srgbClr val="FF0000"/>
                          </a:solidFill>
                          <a:effectLst/>
                          <a:latin typeface="+mj-lt"/>
                        </a:rPr>
                        <a:t>(2.0%)</a:t>
                      </a:r>
                      <a:endParaRPr lang="en-US" sz="1800" b="0" i="0" u="none" strike="noStrike" dirty="0">
                        <a:solidFill>
                          <a:srgbClr val="FF0000"/>
                        </a:solidFill>
                        <a:effectLst/>
                        <a:latin typeface="+mj-lt"/>
                      </a:endParaRPr>
                    </a:p>
                  </a:txBody>
                  <a:tcPr marL="0" marR="0" marT="0" marB="0" anchor="ctr">
                    <a:lnL>
                      <a:noFill/>
                    </a:lnL>
                    <a:lnR>
                      <a:noFill/>
                    </a:lnR>
                    <a:lnT>
                      <a:noFill/>
                    </a:lnT>
                    <a:lnB>
                      <a:noFill/>
                    </a:lnB>
                  </a:tcPr>
                </a:tc>
              </a:tr>
              <a:tr h="289714">
                <a:tc gridSpan="2">
                  <a:txBody>
                    <a:bodyPr/>
                    <a:lstStyle/>
                    <a:p>
                      <a:pPr algn="l" fontAlgn="ctr"/>
                      <a:r>
                        <a:rPr lang="en-US" sz="1800" b="1" i="0" u="none" strike="noStrike" dirty="0">
                          <a:solidFill>
                            <a:srgbClr val="0C2340"/>
                          </a:solidFill>
                          <a:effectLst/>
                          <a:latin typeface="+mj-lt"/>
                        </a:rPr>
                        <a:t>Total budgeted revenues</a:t>
                      </a:r>
                    </a:p>
                  </a:txBody>
                  <a:tcPr marL="0" marR="0" marT="0" marB="0" anchor="ctr">
                    <a:lnL>
                      <a:noFill/>
                    </a:lnL>
                    <a:lnR>
                      <a:noFill/>
                    </a:lnR>
                    <a:lnT>
                      <a:noFill/>
                    </a:lnT>
                    <a:lnB>
                      <a:noFill/>
                    </a:lnB>
                  </a:tcPr>
                </a:tc>
                <a:tc hMerge="1">
                  <a:txBody>
                    <a:bodyPr/>
                    <a:lstStyle/>
                    <a:p>
                      <a:endParaRPr lang="en-US"/>
                    </a:p>
                  </a:txBody>
                  <a:tcPr/>
                </a:tc>
                <a:tc>
                  <a:txBody>
                    <a:bodyPr/>
                    <a:lstStyle/>
                    <a:p>
                      <a:pPr algn="r" fontAlgn="ctr"/>
                      <a:endParaRPr lang="en-US" sz="1800" b="1" i="0" u="none" strike="noStrike" dirty="0">
                        <a:solidFill>
                          <a:srgbClr val="0C2340"/>
                        </a:solidFill>
                        <a:effectLst/>
                        <a:latin typeface="+mj-lt"/>
                      </a:endParaRPr>
                    </a:p>
                  </a:txBody>
                  <a:tcPr marL="0" marR="0" marT="0" marB="0" anchor="ctr">
                    <a:lnL>
                      <a:noFill/>
                    </a:lnL>
                    <a:lnR>
                      <a:noFill/>
                    </a:lnR>
                    <a:lnT>
                      <a:noFill/>
                    </a:lnT>
                    <a:lnB>
                      <a:noFill/>
                    </a:lnB>
                  </a:tcPr>
                </a:tc>
                <a:tc>
                  <a:txBody>
                    <a:bodyPr/>
                    <a:lstStyle/>
                    <a:p>
                      <a:pPr algn="ctr" fontAlgn="ctr"/>
                      <a:r>
                        <a:rPr lang="en-US" sz="1800" b="1" i="0" u="none" strike="noStrike" dirty="0">
                          <a:solidFill>
                            <a:srgbClr val="0C2340"/>
                          </a:solidFill>
                          <a:effectLst/>
                          <a:latin typeface="+mj-lt"/>
                        </a:rPr>
                        <a:t>$</a:t>
                      </a:r>
                      <a:r>
                        <a:rPr lang="en-US" sz="1800" b="1" i="0" u="none" strike="noStrike" dirty="0" smtClean="0">
                          <a:solidFill>
                            <a:srgbClr val="0C2340"/>
                          </a:solidFill>
                          <a:effectLst/>
                          <a:latin typeface="+mj-lt"/>
                        </a:rPr>
                        <a:t>1,959.4 </a:t>
                      </a:r>
                      <a:endParaRPr lang="en-US" sz="1800" b="1" i="0" u="none" strike="noStrike" dirty="0">
                        <a:solidFill>
                          <a:srgbClr val="0C2340"/>
                        </a:solidFill>
                        <a:effectLst/>
                        <a:latin typeface="+mj-lt"/>
                      </a:endParaRPr>
                    </a:p>
                  </a:txBody>
                  <a:tcPr marL="0" marR="0" marT="0" marB="0" anchor="ctr">
                    <a:lnL>
                      <a:noFill/>
                    </a:lnL>
                    <a:lnR>
                      <a:noFill/>
                    </a:lnR>
                    <a:lnT>
                      <a:noFill/>
                    </a:lnT>
                    <a:lnB>
                      <a:noFill/>
                    </a:lnB>
                  </a:tcPr>
                </a:tc>
                <a:tc>
                  <a:txBody>
                    <a:bodyPr/>
                    <a:lstStyle/>
                    <a:p>
                      <a:pPr algn="ctr" fontAlgn="ctr"/>
                      <a:r>
                        <a:rPr lang="en-US" sz="1800" b="0" i="0" u="none" strike="noStrike">
                          <a:solidFill>
                            <a:srgbClr val="0C2340"/>
                          </a:solidFill>
                          <a:effectLst/>
                          <a:latin typeface="+mj-lt"/>
                        </a:rPr>
                        <a:t> </a:t>
                      </a:r>
                      <a:r>
                        <a:rPr lang="en-US" sz="1800" b="0" i="0" u="none" strike="noStrike" smtClean="0">
                          <a:solidFill>
                            <a:srgbClr val="0C2340"/>
                          </a:solidFill>
                          <a:effectLst/>
                          <a:latin typeface="+mj-lt"/>
                        </a:rPr>
                        <a:t>   </a:t>
                      </a:r>
                      <a:r>
                        <a:rPr lang="en-US" sz="1800" b="1" i="0" u="none" strike="noStrike" smtClean="0">
                          <a:solidFill>
                            <a:srgbClr val="0C2340"/>
                          </a:solidFill>
                          <a:effectLst/>
                          <a:latin typeface="+mj-lt"/>
                        </a:rPr>
                        <a:t>$.</a:t>
                      </a:r>
                      <a:r>
                        <a:rPr lang="en-US" sz="1800" b="1" i="0" u="none" strike="noStrike" dirty="0" smtClean="0">
                          <a:solidFill>
                            <a:srgbClr val="0C2340"/>
                          </a:solidFill>
                          <a:effectLst/>
                          <a:latin typeface="+mj-lt"/>
                        </a:rPr>
                        <a:t>2</a:t>
                      </a:r>
                      <a:endParaRPr lang="en-US" sz="1800" b="0" i="0" u="none" strike="noStrike" dirty="0">
                        <a:solidFill>
                          <a:srgbClr val="0C2340"/>
                        </a:solidFill>
                        <a:effectLst/>
                        <a:latin typeface="+mj-lt"/>
                      </a:endParaRPr>
                    </a:p>
                  </a:txBody>
                  <a:tcPr marL="0" marR="0" marT="0" marB="0" anchor="ctr">
                    <a:lnL>
                      <a:noFill/>
                    </a:lnL>
                    <a:lnR>
                      <a:noFill/>
                    </a:lnR>
                    <a:lnT>
                      <a:noFill/>
                    </a:lnT>
                    <a:lnB>
                      <a:noFill/>
                    </a:lnB>
                  </a:tcPr>
                </a:tc>
                <a:tc>
                  <a:txBody>
                    <a:bodyPr/>
                    <a:lstStyle/>
                    <a:p>
                      <a:pPr algn="ctr" fontAlgn="ctr"/>
                      <a:r>
                        <a:rPr lang="en-US" sz="1800" b="1" i="0" u="none" strike="noStrike" dirty="0" smtClean="0">
                          <a:solidFill>
                            <a:srgbClr val="0C2340"/>
                          </a:solidFill>
                          <a:effectLst/>
                          <a:latin typeface="+mj-lt"/>
                        </a:rPr>
                        <a:t>0.0%</a:t>
                      </a:r>
                      <a:endParaRPr lang="en-US" sz="1800" b="1" i="0" u="none" strike="noStrike" dirty="0">
                        <a:solidFill>
                          <a:srgbClr val="0C2340"/>
                        </a:solidFill>
                        <a:effectLst/>
                        <a:latin typeface="+mj-lt"/>
                      </a:endParaRPr>
                    </a:p>
                  </a:txBody>
                  <a:tcPr marL="0" marR="0" marT="0" marB="0" anchor="ctr">
                    <a:lnL>
                      <a:noFill/>
                    </a:lnL>
                    <a:lnR>
                      <a:noFill/>
                    </a:lnR>
                    <a:lnT>
                      <a:noFill/>
                    </a:lnT>
                    <a:lnB>
                      <a:noFill/>
                    </a:lnB>
                  </a:tcPr>
                </a:tc>
              </a:tr>
              <a:tr h="289714">
                <a:tc>
                  <a:txBody>
                    <a:bodyPr/>
                    <a:lstStyle/>
                    <a:p>
                      <a:pPr algn="l" fontAlgn="b"/>
                      <a:endParaRPr lang="en-US" sz="1600" b="0" i="0" u="none" strike="noStrike" dirty="0">
                        <a:solidFill>
                          <a:srgbClr val="0C2340"/>
                        </a:solidFill>
                        <a:effectLst/>
                        <a:latin typeface="+mj-lt"/>
                      </a:endParaRPr>
                    </a:p>
                  </a:txBody>
                  <a:tcPr marL="0" marR="0" marT="0" marB="0" anchor="b">
                    <a:lnL>
                      <a:noFill/>
                    </a:lnL>
                    <a:lnR>
                      <a:noFill/>
                    </a:lnR>
                    <a:lnT>
                      <a:noFill/>
                    </a:lnT>
                    <a:lnB>
                      <a:noFill/>
                    </a:lnB>
                  </a:tcPr>
                </a:tc>
                <a:tc>
                  <a:txBody>
                    <a:bodyPr/>
                    <a:lstStyle/>
                    <a:p>
                      <a:pPr algn="l" fontAlgn="b"/>
                      <a:endParaRPr lang="en-US" sz="1800" b="0" i="0" u="none" strike="noStrike" dirty="0">
                        <a:solidFill>
                          <a:srgbClr val="0C2340"/>
                        </a:solidFill>
                        <a:effectLst/>
                        <a:latin typeface="+mj-lt"/>
                      </a:endParaRPr>
                    </a:p>
                  </a:txBody>
                  <a:tcPr marL="0" marR="0" marT="0" marB="0" anchor="b">
                    <a:lnL>
                      <a:noFill/>
                    </a:lnL>
                    <a:lnR>
                      <a:noFill/>
                    </a:lnR>
                    <a:lnT>
                      <a:noFill/>
                    </a:lnT>
                    <a:lnB>
                      <a:noFill/>
                    </a:lnB>
                  </a:tcPr>
                </a:tc>
                <a:tc>
                  <a:txBody>
                    <a:bodyPr/>
                    <a:lstStyle/>
                    <a:p>
                      <a:pPr algn="l" fontAlgn="b"/>
                      <a:endParaRPr lang="en-US" sz="1800" b="0" i="0" u="none" strike="noStrike" dirty="0">
                        <a:solidFill>
                          <a:srgbClr val="0C2340"/>
                        </a:solidFill>
                        <a:effectLst/>
                        <a:latin typeface="+mj-lt"/>
                      </a:endParaRPr>
                    </a:p>
                  </a:txBody>
                  <a:tcPr marL="0" marR="0" marT="0" marB="0" anchor="b">
                    <a:lnL>
                      <a:noFill/>
                    </a:lnL>
                    <a:lnR>
                      <a:noFill/>
                    </a:lnR>
                    <a:lnT>
                      <a:noFill/>
                    </a:lnT>
                    <a:lnB>
                      <a:noFill/>
                    </a:lnB>
                  </a:tcPr>
                </a:tc>
                <a:tc>
                  <a:txBody>
                    <a:bodyPr/>
                    <a:lstStyle/>
                    <a:p>
                      <a:pPr algn="ctr" fontAlgn="b"/>
                      <a:endParaRPr lang="en-US" sz="1800" b="0" i="0" u="none" strike="noStrike" dirty="0">
                        <a:solidFill>
                          <a:srgbClr val="0C2340"/>
                        </a:solidFill>
                        <a:effectLst/>
                        <a:latin typeface="+mj-lt"/>
                      </a:endParaRPr>
                    </a:p>
                  </a:txBody>
                  <a:tcPr marL="0" marR="0" marT="0" marB="0" anchor="b">
                    <a:lnL>
                      <a:noFill/>
                    </a:lnL>
                    <a:lnR>
                      <a:noFill/>
                    </a:lnR>
                    <a:lnT>
                      <a:noFill/>
                    </a:lnT>
                    <a:lnB>
                      <a:noFill/>
                    </a:lnB>
                  </a:tcPr>
                </a:tc>
                <a:tc>
                  <a:txBody>
                    <a:bodyPr/>
                    <a:lstStyle/>
                    <a:p>
                      <a:pPr algn="ctr" fontAlgn="b"/>
                      <a:endParaRPr lang="en-US" sz="1800" b="0" i="0" u="none" strike="noStrike" dirty="0">
                        <a:solidFill>
                          <a:srgbClr val="0C2340"/>
                        </a:solidFill>
                        <a:effectLst/>
                        <a:latin typeface="+mj-lt"/>
                      </a:endParaRPr>
                    </a:p>
                  </a:txBody>
                  <a:tcPr marL="0" marR="0" marT="0" marB="0" anchor="b">
                    <a:lnL>
                      <a:noFill/>
                    </a:lnL>
                    <a:lnR>
                      <a:noFill/>
                    </a:lnR>
                    <a:lnT>
                      <a:noFill/>
                    </a:lnT>
                    <a:lnB>
                      <a:noFill/>
                    </a:lnB>
                  </a:tcPr>
                </a:tc>
                <a:tc>
                  <a:txBody>
                    <a:bodyPr/>
                    <a:lstStyle/>
                    <a:p>
                      <a:pPr algn="ctr" fontAlgn="b"/>
                      <a:endParaRPr lang="en-US" sz="1800" b="0" i="0" u="none" strike="noStrike" dirty="0">
                        <a:solidFill>
                          <a:srgbClr val="0C2340"/>
                        </a:solidFill>
                        <a:effectLst/>
                        <a:latin typeface="+mj-lt"/>
                      </a:endParaRPr>
                    </a:p>
                  </a:txBody>
                  <a:tcPr marL="0" marR="0" marT="0" marB="0" anchor="b">
                    <a:lnL>
                      <a:noFill/>
                    </a:lnL>
                    <a:lnR>
                      <a:noFill/>
                    </a:lnR>
                    <a:lnT>
                      <a:noFill/>
                    </a:lnT>
                    <a:lnB>
                      <a:noFill/>
                    </a:lnB>
                  </a:tcPr>
                </a:tc>
              </a:tr>
              <a:tr h="289714">
                <a:tc gridSpan="2">
                  <a:txBody>
                    <a:bodyPr/>
                    <a:lstStyle/>
                    <a:p>
                      <a:pPr algn="l" fontAlgn="ctr"/>
                      <a:r>
                        <a:rPr lang="en-US" sz="1800" b="1" i="0" u="none" strike="noStrike" dirty="0">
                          <a:solidFill>
                            <a:srgbClr val="0C2340"/>
                          </a:solidFill>
                          <a:effectLst/>
                          <a:latin typeface="+mj-lt"/>
                        </a:rPr>
                        <a:t>Expenses</a:t>
                      </a:r>
                    </a:p>
                  </a:txBody>
                  <a:tcPr marL="0" marR="0" marT="0" marB="0" anchor="ctr">
                    <a:lnL>
                      <a:noFill/>
                    </a:lnL>
                    <a:lnR>
                      <a:noFill/>
                    </a:lnR>
                    <a:lnT>
                      <a:noFill/>
                    </a:lnT>
                    <a:lnB>
                      <a:noFill/>
                    </a:lnB>
                  </a:tcPr>
                </a:tc>
                <a:tc hMerge="1">
                  <a:txBody>
                    <a:bodyPr/>
                    <a:lstStyle/>
                    <a:p>
                      <a:endParaRPr lang="en-US"/>
                    </a:p>
                  </a:txBody>
                  <a:tcPr/>
                </a:tc>
                <a:tc>
                  <a:txBody>
                    <a:bodyPr/>
                    <a:lstStyle/>
                    <a:p>
                      <a:pPr algn="l" fontAlgn="b"/>
                      <a:endParaRPr lang="en-US" sz="1800" b="0" i="0" u="none" strike="noStrike" dirty="0">
                        <a:solidFill>
                          <a:srgbClr val="0C2340"/>
                        </a:solidFill>
                        <a:effectLst/>
                        <a:latin typeface="+mj-lt"/>
                      </a:endParaRPr>
                    </a:p>
                  </a:txBody>
                  <a:tcPr marL="0" marR="0" marT="0" marB="0" anchor="b">
                    <a:lnL>
                      <a:noFill/>
                    </a:lnL>
                    <a:lnR>
                      <a:noFill/>
                    </a:lnR>
                    <a:lnT>
                      <a:noFill/>
                    </a:lnT>
                    <a:lnB>
                      <a:noFill/>
                    </a:lnB>
                  </a:tcPr>
                </a:tc>
                <a:tc>
                  <a:txBody>
                    <a:bodyPr/>
                    <a:lstStyle/>
                    <a:p>
                      <a:pPr algn="ctr" fontAlgn="b"/>
                      <a:endParaRPr lang="en-US" sz="1800" b="0" i="0" u="none" strike="noStrike" dirty="0">
                        <a:solidFill>
                          <a:srgbClr val="0C2340"/>
                        </a:solidFill>
                        <a:effectLst/>
                        <a:latin typeface="+mj-lt"/>
                      </a:endParaRPr>
                    </a:p>
                  </a:txBody>
                  <a:tcPr marL="0" marR="0" marT="0" marB="0" anchor="b">
                    <a:lnL>
                      <a:noFill/>
                    </a:lnL>
                    <a:lnR>
                      <a:noFill/>
                    </a:lnR>
                    <a:lnT>
                      <a:noFill/>
                    </a:lnT>
                    <a:lnB>
                      <a:noFill/>
                    </a:lnB>
                  </a:tcPr>
                </a:tc>
                <a:tc>
                  <a:txBody>
                    <a:bodyPr/>
                    <a:lstStyle/>
                    <a:p>
                      <a:pPr algn="ctr" fontAlgn="b"/>
                      <a:endParaRPr lang="en-US" sz="1800" b="0" i="0" u="none" strike="noStrike" dirty="0">
                        <a:solidFill>
                          <a:srgbClr val="0C2340"/>
                        </a:solidFill>
                        <a:effectLst/>
                        <a:latin typeface="+mj-lt"/>
                      </a:endParaRPr>
                    </a:p>
                  </a:txBody>
                  <a:tcPr marL="0" marR="0" marT="0" marB="0" anchor="b">
                    <a:lnL>
                      <a:noFill/>
                    </a:lnL>
                    <a:lnR>
                      <a:noFill/>
                    </a:lnR>
                    <a:lnT>
                      <a:noFill/>
                    </a:lnT>
                    <a:lnB>
                      <a:noFill/>
                    </a:lnB>
                  </a:tcPr>
                </a:tc>
                <a:tc>
                  <a:txBody>
                    <a:bodyPr/>
                    <a:lstStyle/>
                    <a:p>
                      <a:pPr algn="ctr" fontAlgn="b"/>
                      <a:endParaRPr lang="en-US" sz="1800" b="0" i="0" u="none" strike="noStrike" dirty="0">
                        <a:solidFill>
                          <a:srgbClr val="0C2340"/>
                        </a:solidFill>
                        <a:effectLst/>
                        <a:latin typeface="+mj-lt"/>
                      </a:endParaRPr>
                    </a:p>
                  </a:txBody>
                  <a:tcPr marL="0" marR="0" marT="0" marB="0" anchor="b">
                    <a:lnL>
                      <a:noFill/>
                    </a:lnL>
                    <a:lnR>
                      <a:noFill/>
                    </a:lnR>
                    <a:lnT>
                      <a:noFill/>
                    </a:lnT>
                    <a:lnB>
                      <a:noFill/>
                    </a:lnB>
                  </a:tcPr>
                </a:tc>
              </a:tr>
              <a:tr h="289714">
                <a:tc>
                  <a:txBody>
                    <a:bodyPr/>
                    <a:lstStyle/>
                    <a:p>
                      <a:pPr algn="l" fontAlgn="b"/>
                      <a:endParaRPr lang="en-US" sz="1600" b="0" i="0" u="none" strike="noStrike" dirty="0">
                        <a:solidFill>
                          <a:srgbClr val="0C2340"/>
                        </a:solidFill>
                        <a:effectLst/>
                        <a:latin typeface="+mj-lt"/>
                      </a:endParaRPr>
                    </a:p>
                  </a:txBody>
                  <a:tcPr marL="0" marR="0" marT="0" marB="0" anchor="b">
                    <a:lnL>
                      <a:noFill/>
                    </a:lnL>
                    <a:lnR>
                      <a:noFill/>
                    </a:lnR>
                    <a:lnT>
                      <a:noFill/>
                    </a:lnT>
                    <a:lnB>
                      <a:noFill/>
                    </a:lnB>
                  </a:tcPr>
                </a:tc>
                <a:tc>
                  <a:txBody>
                    <a:bodyPr/>
                    <a:lstStyle/>
                    <a:p>
                      <a:pPr algn="l" fontAlgn="ctr"/>
                      <a:r>
                        <a:rPr lang="en-US" sz="1800" b="0" i="0" u="none" strike="noStrike" dirty="0">
                          <a:solidFill>
                            <a:srgbClr val="0C2340"/>
                          </a:solidFill>
                          <a:effectLst/>
                          <a:latin typeface="+mj-lt"/>
                        </a:rPr>
                        <a:t>Compensation</a:t>
                      </a:r>
                    </a:p>
                  </a:txBody>
                  <a:tcPr marL="0" marR="0" marT="0" marB="0" anchor="ctr">
                    <a:lnL>
                      <a:noFill/>
                    </a:lnL>
                    <a:lnR>
                      <a:noFill/>
                    </a:lnR>
                    <a:lnT>
                      <a:noFill/>
                    </a:lnT>
                    <a:lnB>
                      <a:noFill/>
                    </a:lnB>
                  </a:tcPr>
                </a:tc>
                <a:tc>
                  <a:txBody>
                    <a:bodyPr/>
                    <a:lstStyle/>
                    <a:p>
                      <a:pPr algn="r" fontAlgn="b"/>
                      <a:endParaRPr lang="en-US" sz="1800" b="0" i="0" u="none" strike="noStrike" dirty="0">
                        <a:solidFill>
                          <a:srgbClr val="0C2340"/>
                        </a:solidFill>
                        <a:effectLst/>
                        <a:latin typeface="+mj-lt"/>
                      </a:endParaRPr>
                    </a:p>
                  </a:txBody>
                  <a:tcPr marL="0" marR="0" marT="0" marB="0" anchor="b">
                    <a:lnL>
                      <a:noFill/>
                    </a:lnL>
                    <a:lnR>
                      <a:noFill/>
                    </a:lnR>
                    <a:lnT>
                      <a:noFill/>
                    </a:lnT>
                    <a:lnB>
                      <a:noFill/>
                    </a:lnB>
                  </a:tcPr>
                </a:tc>
                <a:tc>
                  <a:txBody>
                    <a:bodyPr/>
                    <a:lstStyle/>
                    <a:p>
                      <a:pPr algn="ctr" fontAlgn="b"/>
                      <a:r>
                        <a:rPr lang="en-US" sz="1800" b="0" i="0" u="none" strike="noStrike" dirty="0">
                          <a:solidFill>
                            <a:srgbClr val="0C2340"/>
                          </a:solidFill>
                          <a:effectLst/>
                          <a:latin typeface="+mj-lt"/>
                        </a:rPr>
                        <a:t>$</a:t>
                      </a:r>
                      <a:r>
                        <a:rPr lang="en-US" sz="1800" b="0" i="0" u="none" strike="noStrike" dirty="0" smtClean="0">
                          <a:solidFill>
                            <a:srgbClr val="0C2340"/>
                          </a:solidFill>
                          <a:effectLst/>
                          <a:latin typeface="+mj-lt"/>
                        </a:rPr>
                        <a:t>1,286.3 </a:t>
                      </a:r>
                      <a:endParaRPr lang="en-US" sz="1800" b="0" i="0" u="none" strike="noStrike" dirty="0">
                        <a:solidFill>
                          <a:srgbClr val="0C2340"/>
                        </a:solidFill>
                        <a:effectLst/>
                        <a:latin typeface="+mj-lt"/>
                      </a:endParaRPr>
                    </a:p>
                  </a:txBody>
                  <a:tcPr marL="0" marR="0" marT="0" marB="0" anchor="b">
                    <a:lnL>
                      <a:noFill/>
                    </a:lnL>
                    <a:lnR>
                      <a:noFill/>
                    </a:lnR>
                    <a:lnT>
                      <a:noFill/>
                    </a:lnT>
                    <a:lnB>
                      <a:noFill/>
                    </a:lnB>
                  </a:tcPr>
                </a:tc>
                <a:tc>
                  <a:txBody>
                    <a:bodyPr/>
                    <a:lstStyle/>
                    <a:p>
                      <a:pPr algn="ctr" fontAlgn="ctr"/>
                      <a:r>
                        <a:rPr lang="en-US" sz="1800" b="0" i="0" u="none" strike="noStrike" dirty="0">
                          <a:solidFill>
                            <a:srgbClr val="0C2340"/>
                          </a:solidFill>
                          <a:effectLst/>
                          <a:latin typeface="+mj-lt"/>
                        </a:rPr>
                        <a:t> </a:t>
                      </a:r>
                      <a:r>
                        <a:rPr lang="en-US" sz="1800" b="0" i="0" u="none" strike="noStrike" dirty="0" smtClean="0">
                          <a:solidFill>
                            <a:srgbClr val="0C2340"/>
                          </a:solidFill>
                          <a:effectLst/>
                          <a:latin typeface="+mj-lt"/>
                        </a:rPr>
                        <a:t>$14.2 </a:t>
                      </a:r>
                      <a:endParaRPr lang="en-US" sz="1800" b="0" i="0" u="none" strike="noStrike" dirty="0">
                        <a:solidFill>
                          <a:srgbClr val="0C2340"/>
                        </a:solidFill>
                        <a:effectLst/>
                        <a:latin typeface="+mj-lt"/>
                      </a:endParaRPr>
                    </a:p>
                  </a:txBody>
                  <a:tcPr marL="0" marR="0" marT="0" marB="0" anchor="ctr">
                    <a:lnL>
                      <a:noFill/>
                    </a:lnL>
                    <a:lnR>
                      <a:noFill/>
                    </a:lnR>
                    <a:lnT>
                      <a:noFill/>
                    </a:lnT>
                    <a:lnB>
                      <a:noFill/>
                    </a:lnB>
                  </a:tcPr>
                </a:tc>
                <a:tc>
                  <a:txBody>
                    <a:bodyPr/>
                    <a:lstStyle/>
                    <a:p>
                      <a:pPr algn="ctr" fontAlgn="ctr"/>
                      <a:r>
                        <a:rPr lang="en-US" sz="1800" b="0" i="0" u="none" strike="noStrike" dirty="0" smtClean="0">
                          <a:solidFill>
                            <a:srgbClr val="0C2340"/>
                          </a:solidFill>
                          <a:effectLst/>
                          <a:latin typeface="+mj-lt"/>
                        </a:rPr>
                        <a:t>1.1%</a:t>
                      </a:r>
                      <a:endParaRPr lang="en-US" sz="1800" b="0" i="0" u="none" strike="noStrike" dirty="0">
                        <a:solidFill>
                          <a:srgbClr val="0C2340"/>
                        </a:solidFill>
                        <a:effectLst/>
                        <a:latin typeface="+mj-lt"/>
                      </a:endParaRPr>
                    </a:p>
                  </a:txBody>
                  <a:tcPr marL="0" marR="0" marT="0" marB="0" anchor="ctr">
                    <a:lnL>
                      <a:noFill/>
                    </a:lnL>
                    <a:lnR>
                      <a:noFill/>
                    </a:lnR>
                    <a:lnT>
                      <a:noFill/>
                    </a:lnT>
                    <a:lnB>
                      <a:noFill/>
                    </a:lnB>
                  </a:tcPr>
                </a:tc>
              </a:tr>
              <a:tr h="579428">
                <a:tc>
                  <a:txBody>
                    <a:bodyPr/>
                    <a:lstStyle/>
                    <a:p>
                      <a:pPr algn="l" fontAlgn="b"/>
                      <a:endParaRPr lang="en-US" sz="1600" b="0" i="0" u="none" strike="noStrike" dirty="0">
                        <a:solidFill>
                          <a:srgbClr val="0C2340"/>
                        </a:solidFill>
                        <a:effectLst/>
                        <a:latin typeface="+mj-lt"/>
                      </a:endParaRPr>
                    </a:p>
                  </a:txBody>
                  <a:tcPr marL="0" marR="0" marT="0" marB="0" anchor="b">
                    <a:lnL>
                      <a:noFill/>
                    </a:lnL>
                    <a:lnR>
                      <a:noFill/>
                    </a:lnR>
                    <a:lnT>
                      <a:noFill/>
                    </a:lnT>
                    <a:lnB>
                      <a:noFill/>
                    </a:lnB>
                  </a:tcPr>
                </a:tc>
                <a:tc>
                  <a:txBody>
                    <a:bodyPr/>
                    <a:lstStyle/>
                    <a:p>
                      <a:pPr algn="l" fontAlgn="ctr"/>
                      <a:r>
                        <a:rPr lang="en-US" sz="1800" b="0" i="0" u="none" strike="noStrike" dirty="0">
                          <a:solidFill>
                            <a:srgbClr val="0C2340"/>
                          </a:solidFill>
                          <a:effectLst/>
                          <a:latin typeface="+mj-lt"/>
                        </a:rPr>
                        <a:t>Other operating costs</a:t>
                      </a:r>
                    </a:p>
                  </a:txBody>
                  <a:tcPr marL="0" marR="0" marT="0" marB="0" anchor="ctr">
                    <a:lnL>
                      <a:noFill/>
                    </a:lnL>
                    <a:lnR>
                      <a:noFill/>
                    </a:lnR>
                    <a:lnT>
                      <a:noFill/>
                    </a:lnT>
                    <a:lnB>
                      <a:noFill/>
                    </a:lnB>
                  </a:tcPr>
                </a:tc>
                <a:tc>
                  <a:txBody>
                    <a:bodyPr/>
                    <a:lstStyle/>
                    <a:p>
                      <a:pPr algn="r" fontAlgn="b"/>
                      <a:endParaRPr lang="en-US" sz="1800" b="0" i="0" u="none" strike="noStrike" dirty="0">
                        <a:solidFill>
                          <a:srgbClr val="0C2340"/>
                        </a:solidFill>
                        <a:effectLst/>
                        <a:latin typeface="+mj-lt"/>
                      </a:endParaRPr>
                    </a:p>
                  </a:txBody>
                  <a:tcPr marL="0" marR="0" marT="0" marB="0" anchor="b">
                    <a:lnL>
                      <a:noFill/>
                    </a:lnL>
                    <a:lnR>
                      <a:noFill/>
                    </a:lnR>
                    <a:lnT>
                      <a:noFill/>
                    </a:lnT>
                    <a:lnB>
                      <a:noFill/>
                    </a:lnB>
                  </a:tcPr>
                </a:tc>
                <a:tc>
                  <a:txBody>
                    <a:bodyPr/>
                    <a:lstStyle/>
                    <a:p>
                      <a:pPr algn="ctr" fontAlgn="b"/>
                      <a:r>
                        <a:rPr lang="en-US" sz="1800" b="0" i="0" u="none" strike="noStrike" smtClean="0">
                          <a:solidFill>
                            <a:srgbClr val="0C2340"/>
                          </a:solidFill>
                          <a:effectLst/>
                          <a:latin typeface="+mj-lt"/>
                        </a:rPr>
                        <a:t>    $</a:t>
                      </a:r>
                      <a:r>
                        <a:rPr lang="en-US" sz="1800" b="0" i="0" u="none" strike="noStrike" dirty="0" smtClean="0">
                          <a:solidFill>
                            <a:srgbClr val="0C2340"/>
                          </a:solidFill>
                          <a:effectLst/>
                          <a:latin typeface="+mj-lt"/>
                        </a:rPr>
                        <a:t>662.4 </a:t>
                      </a:r>
                      <a:endParaRPr lang="en-US" sz="1800" b="0" i="0" u="none" strike="noStrike" dirty="0">
                        <a:solidFill>
                          <a:srgbClr val="0C2340"/>
                        </a:solidFill>
                        <a:effectLst/>
                        <a:latin typeface="+mj-lt"/>
                      </a:endParaRPr>
                    </a:p>
                  </a:txBody>
                  <a:tcPr marL="0" marR="0" marT="0" marB="0" anchor="b">
                    <a:lnL>
                      <a:noFill/>
                    </a:lnL>
                    <a:lnR>
                      <a:noFill/>
                    </a:lnR>
                    <a:lnT>
                      <a:noFill/>
                    </a:lnT>
                    <a:lnB>
                      <a:noFill/>
                    </a:lnB>
                  </a:tcPr>
                </a:tc>
                <a:tc>
                  <a:txBody>
                    <a:bodyPr/>
                    <a:lstStyle/>
                    <a:p>
                      <a:pPr algn="ctr" fontAlgn="ctr"/>
                      <a:r>
                        <a:rPr lang="en-US" sz="1800" b="0" i="0" u="none" strike="noStrike">
                          <a:solidFill>
                            <a:srgbClr val="FF0000"/>
                          </a:solidFill>
                          <a:effectLst/>
                          <a:latin typeface="+mj-lt"/>
                        </a:rPr>
                        <a:t> </a:t>
                      </a:r>
                      <a:r>
                        <a:rPr lang="en-US" sz="1800" b="0" i="0" u="none" strike="noStrike" smtClean="0">
                          <a:solidFill>
                            <a:srgbClr val="FF0000"/>
                          </a:solidFill>
                          <a:effectLst/>
                          <a:latin typeface="+mj-lt"/>
                        </a:rPr>
                        <a:t>  $(</a:t>
                      </a:r>
                      <a:r>
                        <a:rPr lang="en-US" sz="1800" b="0" i="0" u="none" strike="noStrike" dirty="0" smtClean="0">
                          <a:solidFill>
                            <a:srgbClr val="FF0000"/>
                          </a:solidFill>
                          <a:effectLst/>
                          <a:latin typeface="+mj-lt"/>
                        </a:rPr>
                        <a:t>9.1) </a:t>
                      </a:r>
                      <a:endParaRPr lang="en-US" sz="1800" b="0" i="0" u="none" strike="noStrike" dirty="0">
                        <a:solidFill>
                          <a:srgbClr val="FF0000"/>
                        </a:solidFill>
                        <a:effectLst/>
                        <a:latin typeface="+mj-lt"/>
                      </a:endParaRPr>
                    </a:p>
                  </a:txBody>
                  <a:tcPr marL="0" marR="0" marT="0" marB="0" anchor="b">
                    <a:lnL>
                      <a:noFill/>
                    </a:lnL>
                    <a:lnR>
                      <a:noFill/>
                    </a:lnR>
                    <a:lnT>
                      <a:noFill/>
                    </a:lnT>
                    <a:lnB>
                      <a:noFill/>
                    </a:lnB>
                  </a:tcPr>
                </a:tc>
                <a:tc>
                  <a:txBody>
                    <a:bodyPr/>
                    <a:lstStyle/>
                    <a:p>
                      <a:pPr algn="ctr" fontAlgn="ctr"/>
                      <a:r>
                        <a:rPr lang="en-US" sz="1800" b="0" i="0" u="none" strike="noStrike" dirty="0" smtClean="0">
                          <a:solidFill>
                            <a:srgbClr val="FF0000"/>
                          </a:solidFill>
                          <a:effectLst/>
                          <a:latin typeface="+mj-lt"/>
                        </a:rPr>
                        <a:t>(1.4%)</a:t>
                      </a:r>
                      <a:endParaRPr lang="en-US" sz="1800" b="0" i="0" u="none" strike="noStrike" dirty="0">
                        <a:solidFill>
                          <a:srgbClr val="FF0000"/>
                        </a:solidFill>
                        <a:effectLst/>
                        <a:latin typeface="+mj-lt"/>
                      </a:endParaRPr>
                    </a:p>
                  </a:txBody>
                  <a:tcPr marL="0" marR="0" marT="0" marB="0" anchor="b">
                    <a:lnL>
                      <a:noFill/>
                    </a:lnL>
                    <a:lnR>
                      <a:noFill/>
                    </a:lnR>
                    <a:lnT>
                      <a:noFill/>
                    </a:lnT>
                    <a:lnB>
                      <a:noFill/>
                    </a:lnB>
                  </a:tcPr>
                </a:tc>
              </a:tr>
              <a:tr h="289714">
                <a:tc gridSpan="2">
                  <a:txBody>
                    <a:bodyPr/>
                    <a:lstStyle/>
                    <a:p>
                      <a:pPr algn="l" fontAlgn="ctr"/>
                      <a:r>
                        <a:rPr lang="en-US" sz="1800" b="1" i="0" u="none" strike="noStrike" dirty="0">
                          <a:solidFill>
                            <a:srgbClr val="0C2340"/>
                          </a:solidFill>
                          <a:effectLst/>
                          <a:latin typeface="+mj-lt"/>
                        </a:rPr>
                        <a:t>Total budgeted expenses</a:t>
                      </a:r>
                    </a:p>
                  </a:txBody>
                  <a:tcPr marL="0" marR="0" marT="0" marB="0" anchor="ctr">
                    <a:lnL>
                      <a:noFill/>
                    </a:lnL>
                    <a:lnR>
                      <a:noFill/>
                    </a:lnR>
                    <a:lnT>
                      <a:noFill/>
                    </a:lnT>
                    <a:lnB>
                      <a:noFill/>
                    </a:lnB>
                  </a:tcPr>
                </a:tc>
                <a:tc hMerge="1">
                  <a:txBody>
                    <a:bodyPr/>
                    <a:lstStyle/>
                    <a:p>
                      <a:endParaRPr lang="en-US"/>
                    </a:p>
                  </a:txBody>
                  <a:tcPr/>
                </a:tc>
                <a:tc>
                  <a:txBody>
                    <a:bodyPr/>
                    <a:lstStyle/>
                    <a:p>
                      <a:pPr algn="r" fontAlgn="ctr"/>
                      <a:endParaRPr lang="en-US" sz="1800" b="1" i="0" u="none" strike="noStrike" dirty="0">
                        <a:solidFill>
                          <a:srgbClr val="0C2340"/>
                        </a:solidFill>
                        <a:effectLst/>
                        <a:latin typeface="+mj-lt"/>
                      </a:endParaRPr>
                    </a:p>
                  </a:txBody>
                  <a:tcPr marL="0" marR="0" marT="0" marB="0" anchor="ctr">
                    <a:lnL>
                      <a:noFill/>
                    </a:lnL>
                    <a:lnR>
                      <a:noFill/>
                    </a:lnR>
                    <a:lnT>
                      <a:noFill/>
                    </a:lnT>
                    <a:lnB>
                      <a:noFill/>
                    </a:lnB>
                  </a:tcPr>
                </a:tc>
                <a:tc>
                  <a:txBody>
                    <a:bodyPr/>
                    <a:lstStyle/>
                    <a:p>
                      <a:pPr algn="ctr" fontAlgn="ctr"/>
                      <a:r>
                        <a:rPr lang="en-US" sz="1800" b="1" i="0" u="none" strike="noStrike" dirty="0">
                          <a:solidFill>
                            <a:srgbClr val="0C2340"/>
                          </a:solidFill>
                          <a:effectLst/>
                          <a:latin typeface="+mj-lt"/>
                        </a:rPr>
                        <a:t>$</a:t>
                      </a:r>
                      <a:r>
                        <a:rPr lang="en-US" sz="1800" b="1" i="0" u="none" strike="noStrike" dirty="0" smtClean="0">
                          <a:solidFill>
                            <a:srgbClr val="0C2340"/>
                          </a:solidFill>
                          <a:effectLst/>
                          <a:latin typeface="+mj-lt"/>
                        </a:rPr>
                        <a:t>1,948.7 </a:t>
                      </a:r>
                      <a:endParaRPr lang="en-US" sz="1800" b="1" i="0" u="none" strike="noStrike" dirty="0">
                        <a:solidFill>
                          <a:srgbClr val="0C2340"/>
                        </a:solidFill>
                        <a:effectLst/>
                        <a:latin typeface="+mj-lt"/>
                      </a:endParaRPr>
                    </a:p>
                  </a:txBody>
                  <a:tcPr marL="0" marR="0" marT="0" marB="0" anchor="ctr">
                    <a:lnL>
                      <a:noFill/>
                    </a:lnL>
                    <a:lnR>
                      <a:noFill/>
                    </a:lnR>
                    <a:lnT>
                      <a:noFill/>
                    </a:lnT>
                    <a:lnB>
                      <a:noFill/>
                    </a:lnB>
                  </a:tcPr>
                </a:tc>
                <a:tc>
                  <a:txBody>
                    <a:bodyPr/>
                    <a:lstStyle/>
                    <a:p>
                      <a:pPr algn="ctr" fontAlgn="ctr"/>
                      <a:r>
                        <a:rPr lang="en-US" sz="1800" b="1" i="0" u="none" strike="noStrike">
                          <a:solidFill>
                            <a:srgbClr val="0C2340"/>
                          </a:solidFill>
                          <a:effectLst/>
                          <a:latin typeface="+mj-lt"/>
                        </a:rPr>
                        <a:t> </a:t>
                      </a:r>
                      <a:r>
                        <a:rPr lang="en-US" sz="1800" b="1" i="0" u="none" strike="noStrike" smtClean="0">
                          <a:solidFill>
                            <a:srgbClr val="0C2340"/>
                          </a:solidFill>
                          <a:effectLst/>
                          <a:latin typeface="+mj-lt"/>
                        </a:rPr>
                        <a:t>  $</a:t>
                      </a:r>
                      <a:r>
                        <a:rPr lang="en-US" sz="1800" b="1" i="0" u="none" strike="noStrike" dirty="0" smtClean="0">
                          <a:solidFill>
                            <a:srgbClr val="0C2340"/>
                          </a:solidFill>
                          <a:effectLst/>
                          <a:latin typeface="+mj-lt"/>
                        </a:rPr>
                        <a:t>5.1 </a:t>
                      </a:r>
                      <a:endParaRPr lang="en-US" sz="1800" b="1" i="0" u="none" strike="noStrike" dirty="0">
                        <a:solidFill>
                          <a:srgbClr val="0C2340"/>
                        </a:solidFill>
                        <a:effectLst/>
                        <a:latin typeface="+mj-lt"/>
                      </a:endParaRPr>
                    </a:p>
                  </a:txBody>
                  <a:tcPr marL="0" marR="0" marT="0" marB="0" anchor="ctr">
                    <a:lnL>
                      <a:noFill/>
                    </a:lnL>
                    <a:lnR>
                      <a:noFill/>
                    </a:lnR>
                    <a:lnT>
                      <a:noFill/>
                    </a:lnT>
                    <a:lnB>
                      <a:noFill/>
                    </a:lnB>
                  </a:tcPr>
                </a:tc>
                <a:tc>
                  <a:txBody>
                    <a:bodyPr/>
                    <a:lstStyle/>
                    <a:p>
                      <a:pPr algn="ctr" fontAlgn="ctr"/>
                      <a:r>
                        <a:rPr lang="en-US" sz="1800" b="1" i="0" u="none" strike="noStrike" dirty="0" smtClean="0">
                          <a:solidFill>
                            <a:srgbClr val="0C2340"/>
                          </a:solidFill>
                          <a:effectLst/>
                          <a:latin typeface="+mj-lt"/>
                        </a:rPr>
                        <a:t>0.3%</a:t>
                      </a:r>
                      <a:endParaRPr lang="en-US" sz="1800" b="1" i="0" u="none" strike="noStrike" dirty="0">
                        <a:solidFill>
                          <a:srgbClr val="0C2340"/>
                        </a:solidFill>
                        <a:effectLst/>
                        <a:latin typeface="+mj-lt"/>
                      </a:endParaRPr>
                    </a:p>
                  </a:txBody>
                  <a:tcPr marL="0" marR="0" marT="0" marB="0" anchor="ctr">
                    <a:lnL>
                      <a:noFill/>
                    </a:lnL>
                    <a:lnR>
                      <a:noFill/>
                    </a:lnR>
                    <a:lnT>
                      <a:noFill/>
                    </a:lnT>
                    <a:lnB>
                      <a:noFill/>
                    </a:lnB>
                  </a:tcPr>
                </a:tc>
              </a:tr>
              <a:tr h="289714">
                <a:tc>
                  <a:txBody>
                    <a:bodyPr/>
                    <a:lstStyle/>
                    <a:p>
                      <a:pPr algn="l" fontAlgn="b"/>
                      <a:endParaRPr lang="en-US" sz="1600" b="0" i="0" u="none" strike="noStrike" dirty="0">
                        <a:solidFill>
                          <a:srgbClr val="0C2340"/>
                        </a:solidFill>
                        <a:effectLst/>
                        <a:latin typeface="+mj-lt"/>
                      </a:endParaRPr>
                    </a:p>
                  </a:txBody>
                  <a:tcPr marL="0" marR="0" marT="0" marB="0" anchor="b">
                    <a:lnL>
                      <a:noFill/>
                    </a:lnL>
                    <a:lnR>
                      <a:noFill/>
                    </a:lnR>
                    <a:lnT>
                      <a:noFill/>
                    </a:lnT>
                    <a:lnB>
                      <a:noFill/>
                    </a:lnB>
                  </a:tcPr>
                </a:tc>
                <a:tc>
                  <a:txBody>
                    <a:bodyPr/>
                    <a:lstStyle/>
                    <a:p>
                      <a:pPr algn="l" fontAlgn="b"/>
                      <a:endParaRPr lang="en-US" sz="1600" b="0" i="0" u="none" strike="noStrike" dirty="0">
                        <a:solidFill>
                          <a:srgbClr val="0C2340"/>
                        </a:solidFill>
                        <a:effectLst/>
                        <a:latin typeface="+mj-lt"/>
                      </a:endParaRPr>
                    </a:p>
                  </a:txBody>
                  <a:tcPr marL="0" marR="0" marT="0" marB="0" anchor="b">
                    <a:lnL>
                      <a:noFill/>
                    </a:lnL>
                    <a:lnR>
                      <a:noFill/>
                    </a:lnR>
                    <a:lnT>
                      <a:noFill/>
                    </a:lnT>
                    <a:lnB>
                      <a:noFill/>
                    </a:lnB>
                  </a:tcPr>
                </a:tc>
                <a:tc>
                  <a:txBody>
                    <a:bodyPr/>
                    <a:lstStyle/>
                    <a:p>
                      <a:pPr algn="l" fontAlgn="b"/>
                      <a:endParaRPr lang="en-US" sz="1800" b="0" i="0" u="none" strike="noStrike" dirty="0">
                        <a:solidFill>
                          <a:srgbClr val="0C2340"/>
                        </a:solidFill>
                        <a:effectLst/>
                        <a:latin typeface="+mj-lt"/>
                      </a:endParaRPr>
                    </a:p>
                  </a:txBody>
                  <a:tcPr marL="0" marR="0" marT="0" marB="0" anchor="b">
                    <a:lnL>
                      <a:noFill/>
                    </a:lnL>
                    <a:lnR>
                      <a:noFill/>
                    </a:lnR>
                    <a:lnT>
                      <a:noFill/>
                    </a:lnT>
                    <a:lnB>
                      <a:noFill/>
                    </a:lnB>
                  </a:tcPr>
                </a:tc>
                <a:tc>
                  <a:txBody>
                    <a:bodyPr/>
                    <a:lstStyle/>
                    <a:p>
                      <a:pPr algn="ctr" fontAlgn="b"/>
                      <a:endParaRPr lang="en-US" sz="1800" b="0" i="0" u="none" strike="noStrike" dirty="0">
                        <a:solidFill>
                          <a:srgbClr val="0C2340"/>
                        </a:solidFill>
                        <a:effectLst/>
                        <a:latin typeface="+mj-lt"/>
                      </a:endParaRPr>
                    </a:p>
                  </a:txBody>
                  <a:tcPr marL="0" marR="0" marT="0" marB="0" anchor="b">
                    <a:lnL>
                      <a:noFill/>
                    </a:lnL>
                    <a:lnR>
                      <a:noFill/>
                    </a:lnR>
                    <a:lnT>
                      <a:noFill/>
                    </a:lnT>
                    <a:lnB>
                      <a:noFill/>
                    </a:lnB>
                  </a:tcPr>
                </a:tc>
                <a:tc>
                  <a:txBody>
                    <a:bodyPr/>
                    <a:lstStyle/>
                    <a:p>
                      <a:pPr algn="l" fontAlgn="b"/>
                      <a:endParaRPr lang="en-US" sz="1800" b="0" i="0" u="none" strike="noStrike" dirty="0">
                        <a:solidFill>
                          <a:srgbClr val="000000"/>
                        </a:solidFill>
                        <a:effectLst/>
                        <a:latin typeface="+mj-lt"/>
                      </a:endParaRPr>
                    </a:p>
                  </a:txBody>
                  <a:tcPr marL="0" marR="0" marT="0" marB="0" anchor="b">
                    <a:lnL>
                      <a:noFill/>
                    </a:lnL>
                    <a:lnR>
                      <a:noFill/>
                    </a:lnR>
                    <a:lnT>
                      <a:noFill/>
                    </a:lnT>
                    <a:lnB>
                      <a:noFill/>
                    </a:lnB>
                  </a:tcPr>
                </a:tc>
                <a:tc>
                  <a:txBody>
                    <a:bodyPr/>
                    <a:lstStyle/>
                    <a:p>
                      <a:pPr algn="l" fontAlgn="b"/>
                      <a:endParaRPr lang="en-US" sz="1800" b="0" i="0" u="none" strike="noStrike" dirty="0">
                        <a:solidFill>
                          <a:srgbClr val="000000"/>
                        </a:solidFill>
                        <a:effectLst/>
                        <a:latin typeface="+mj-lt"/>
                      </a:endParaRPr>
                    </a:p>
                  </a:txBody>
                  <a:tcPr marL="0" marR="0" marT="0" marB="0" anchor="b">
                    <a:lnL>
                      <a:noFill/>
                    </a:lnL>
                    <a:lnR>
                      <a:noFill/>
                    </a:lnR>
                    <a:lnT>
                      <a:noFill/>
                    </a:lnT>
                    <a:lnB>
                      <a:noFill/>
                    </a:lnB>
                  </a:tcPr>
                </a:tc>
              </a:tr>
              <a:tr h="289714">
                <a:tc gridSpan="2">
                  <a:txBody>
                    <a:bodyPr/>
                    <a:lstStyle/>
                    <a:p>
                      <a:pPr algn="l" fontAlgn="ctr"/>
                      <a:r>
                        <a:rPr lang="en-US" sz="1800" b="1" i="0" u="none" strike="noStrike" dirty="0">
                          <a:solidFill>
                            <a:srgbClr val="0C2340"/>
                          </a:solidFill>
                          <a:effectLst/>
                          <a:latin typeface="+mj-lt"/>
                        </a:rPr>
                        <a:t>Budget balance</a:t>
                      </a:r>
                    </a:p>
                  </a:txBody>
                  <a:tcPr marL="0" marR="0" marT="0" marB="0" anchor="ctr">
                    <a:lnL>
                      <a:noFill/>
                    </a:lnL>
                    <a:lnR>
                      <a:noFill/>
                    </a:lnR>
                    <a:lnT>
                      <a:noFill/>
                    </a:lnT>
                    <a:lnB>
                      <a:noFill/>
                    </a:lnB>
                  </a:tcPr>
                </a:tc>
                <a:tc hMerge="1">
                  <a:txBody>
                    <a:bodyPr/>
                    <a:lstStyle/>
                    <a:p>
                      <a:endParaRPr lang="en-US"/>
                    </a:p>
                  </a:txBody>
                  <a:tcPr/>
                </a:tc>
                <a:tc>
                  <a:txBody>
                    <a:bodyPr/>
                    <a:lstStyle/>
                    <a:p>
                      <a:pPr algn="r" fontAlgn="ctr"/>
                      <a:endParaRPr lang="en-US" sz="1800" b="1" i="0" u="none" strike="noStrike" baseline="0" dirty="0">
                        <a:solidFill>
                          <a:srgbClr val="0C2340"/>
                        </a:solidFill>
                        <a:effectLst/>
                        <a:latin typeface="+mj-lt"/>
                      </a:endParaRPr>
                    </a:p>
                  </a:txBody>
                  <a:tcPr marL="0" marR="0" marT="0" marB="0" anchor="ctr">
                    <a:lnL>
                      <a:noFill/>
                    </a:lnL>
                    <a:lnR>
                      <a:noFill/>
                    </a:lnR>
                    <a:lnT>
                      <a:noFill/>
                    </a:lnT>
                    <a:lnB>
                      <a:noFill/>
                    </a:lnB>
                  </a:tcPr>
                </a:tc>
                <a:tc>
                  <a:txBody>
                    <a:bodyPr/>
                    <a:lstStyle/>
                    <a:p>
                      <a:pPr algn="ctr" fontAlgn="ctr"/>
                      <a:r>
                        <a:rPr lang="en-US" sz="1800" b="1" i="0" u="none" strike="noStrike" baseline="0" smtClean="0">
                          <a:solidFill>
                            <a:srgbClr val="0C2340"/>
                          </a:solidFill>
                          <a:effectLst/>
                          <a:latin typeface="+mj-lt"/>
                        </a:rPr>
                        <a:t>     $</a:t>
                      </a:r>
                      <a:r>
                        <a:rPr lang="en-US" sz="1800" b="1" i="0" u="none" strike="noStrike" baseline="0" dirty="0" smtClean="0">
                          <a:solidFill>
                            <a:srgbClr val="0C2340"/>
                          </a:solidFill>
                          <a:effectLst/>
                          <a:latin typeface="+mj-lt"/>
                        </a:rPr>
                        <a:t>10.7 </a:t>
                      </a:r>
                      <a:endParaRPr lang="en-US" sz="1800" b="1" i="0" u="none" strike="noStrike" baseline="0" dirty="0">
                        <a:solidFill>
                          <a:srgbClr val="0C2340"/>
                        </a:solidFill>
                        <a:effectLst/>
                        <a:latin typeface="+mj-lt"/>
                      </a:endParaRPr>
                    </a:p>
                  </a:txBody>
                  <a:tcPr marL="0" marR="0" marT="0" marB="0" anchor="ctr">
                    <a:lnL>
                      <a:noFill/>
                    </a:lnL>
                    <a:lnR>
                      <a:noFill/>
                    </a:lnR>
                    <a:lnT>
                      <a:noFill/>
                    </a:lnT>
                    <a:lnB>
                      <a:noFill/>
                    </a:lnB>
                  </a:tcPr>
                </a:tc>
                <a:tc>
                  <a:txBody>
                    <a:bodyPr/>
                    <a:lstStyle/>
                    <a:p>
                      <a:pPr algn="l" fontAlgn="b"/>
                      <a:endParaRPr lang="en-US" sz="1800" b="0" i="0" u="none" strike="noStrike" baseline="0" dirty="0">
                        <a:solidFill>
                          <a:srgbClr val="000000"/>
                        </a:solidFill>
                        <a:effectLst/>
                        <a:latin typeface="+mj-lt"/>
                      </a:endParaRPr>
                    </a:p>
                  </a:txBody>
                  <a:tcPr marL="0" marR="0" marT="0" marB="0" anchor="b">
                    <a:lnL>
                      <a:noFill/>
                    </a:lnL>
                    <a:lnR>
                      <a:noFill/>
                    </a:lnR>
                    <a:lnT>
                      <a:noFill/>
                    </a:lnT>
                    <a:lnB>
                      <a:noFill/>
                    </a:lnB>
                  </a:tcPr>
                </a:tc>
                <a:tc>
                  <a:txBody>
                    <a:bodyPr/>
                    <a:lstStyle/>
                    <a:p>
                      <a:pPr algn="l" fontAlgn="b"/>
                      <a:endParaRPr lang="en-US" sz="1800" b="0" i="0" u="none" strike="noStrike" dirty="0">
                        <a:solidFill>
                          <a:srgbClr val="000000"/>
                        </a:solidFill>
                        <a:effectLst/>
                        <a:latin typeface="+mj-lt"/>
                      </a:endParaRPr>
                    </a:p>
                  </a:txBody>
                  <a:tcPr marL="0" marR="0" marT="0" marB="0" anchor="b">
                    <a:lnL>
                      <a:noFill/>
                    </a:lnL>
                    <a:lnR>
                      <a:noFill/>
                    </a:lnR>
                    <a:lnT>
                      <a:noFill/>
                    </a:lnT>
                    <a:lnB>
                      <a:noFill/>
                    </a:lnB>
                  </a:tcPr>
                </a:tc>
              </a:tr>
            </a:tbl>
          </a:graphicData>
        </a:graphic>
      </p:graphicFrame>
      <p:sp>
        <p:nvSpPr>
          <p:cNvPr id="6" name="Content Placeholder 4"/>
          <p:cNvSpPr txBox="1">
            <a:spLocks/>
          </p:cNvSpPr>
          <p:nvPr/>
        </p:nvSpPr>
        <p:spPr>
          <a:xfrm>
            <a:off x="0" y="0"/>
            <a:ext cx="8686799" cy="524207"/>
          </a:xfrm>
          <a:prstGeom prst="rect">
            <a:avLst/>
          </a:prstGeom>
        </p:spPr>
        <p:txBody>
          <a:bodyPr vert="horz" lIns="91440" tIns="45720" rIns="91440" bIns="45720" rtlCol="0" anchor="t">
            <a:noAutofit/>
          </a:bodyPr>
          <a:lstStyle>
            <a:lvl1pPr marL="342900" indent="-342900" algn="l" defTabSz="457200" rtl="0" eaLnBrk="1" latinLnBrk="0" hangingPunct="1">
              <a:lnSpc>
                <a:spcPct val="100000"/>
              </a:lnSpc>
              <a:spcBef>
                <a:spcPts val="1000"/>
              </a:spcBef>
              <a:buClr>
                <a:srgbClr val="BE891C"/>
              </a:buClr>
              <a:buFont typeface="Wingdings" charset="2"/>
              <a:buChar char="§"/>
              <a:defRPr sz="2400" b="0" i="0" kern="1200">
                <a:solidFill>
                  <a:schemeClr val="tx1"/>
                </a:solidFill>
                <a:latin typeface="+mn-lt"/>
                <a:ea typeface="+mn-ea"/>
                <a:cs typeface="Frutiger LT 55 Roman"/>
              </a:defRPr>
            </a:lvl1pPr>
            <a:lvl2pPr marL="742950" indent="-285750" algn="l" defTabSz="457200" rtl="0" eaLnBrk="1" latinLnBrk="0" hangingPunct="1">
              <a:lnSpc>
                <a:spcPct val="100000"/>
              </a:lnSpc>
              <a:spcBef>
                <a:spcPts val="1000"/>
              </a:spcBef>
              <a:buClr>
                <a:srgbClr val="BE891C"/>
              </a:buClr>
              <a:buFont typeface="Wingdings" charset="2"/>
              <a:buChar char="§"/>
              <a:defRPr sz="2000" b="0" i="0" kern="1200">
                <a:solidFill>
                  <a:srgbClr val="BE891C"/>
                </a:solidFill>
                <a:latin typeface="+mn-lt"/>
                <a:ea typeface="+mn-ea"/>
                <a:cs typeface="Frutiger LT 55 Roman"/>
              </a:defRPr>
            </a:lvl2pPr>
            <a:lvl3pPr marL="1143000" indent="-228600" algn="l" defTabSz="457200" rtl="0" eaLnBrk="1" latinLnBrk="0" hangingPunct="1">
              <a:lnSpc>
                <a:spcPct val="100000"/>
              </a:lnSpc>
              <a:spcBef>
                <a:spcPts val="1000"/>
              </a:spcBef>
              <a:buClr>
                <a:srgbClr val="BE891C"/>
              </a:buClr>
              <a:buFont typeface="Wingdings" charset="2"/>
              <a:buChar char="§"/>
              <a:defRPr sz="2000" b="0" i="0" kern="1200">
                <a:solidFill>
                  <a:srgbClr val="000000"/>
                </a:solidFill>
                <a:latin typeface="+mn-lt"/>
                <a:ea typeface="+mn-ea"/>
                <a:cs typeface="Frutiger LT 55 Roman"/>
              </a:defRPr>
            </a:lvl3pPr>
            <a:lvl4pPr marL="1600200" indent="-228600" algn="l" defTabSz="457200" rtl="0" eaLnBrk="1" latinLnBrk="0" hangingPunct="1">
              <a:lnSpc>
                <a:spcPct val="100000"/>
              </a:lnSpc>
              <a:spcBef>
                <a:spcPts val="1000"/>
              </a:spcBef>
              <a:buClr>
                <a:srgbClr val="BE891C"/>
              </a:buClr>
              <a:buFont typeface="Wingdings" charset="2"/>
              <a:buChar char="§"/>
              <a:defRPr sz="2000" b="0" i="0" kern="1200">
                <a:solidFill>
                  <a:srgbClr val="BE891C"/>
                </a:solidFill>
                <a:latin typeface="+mn-lt"/>
                <a:ea typeface="+mn-ea"/>
                <a:cs typeface="Frutiger LT 55 Roman"/>
              </a:defRPr>
            </a:lvl4pPr>
            <a:lvl5pPr marL="2057400" indent="-228600" algn="l" defTabSz="457200" rtl="0" eaLnBrk="1" latinLnBrk="0" hangingPunct="1">
              <a:lnSpc>
                <a:spcPct val="100000"/>
              </a:lnSpc>
              <a:spcBef>
                <a:spcPts val="1000"/>
              </a:spcBef>
              <a:buClr>
                <a:srgbClr val="BE891C"/>
              </a:buClr>
              <a:buFont typeface="Wingdings" charset="2"/>
              <a:buChar char="§"/>
              <a:defRPr sz="2000" b="0" i="0" kern="1200">
                <a:solidFill>
                  <a:srgbClr val="000000"/>
                </a:solidFill>
                <a:latin typeface="+mn-lt"/>
                <a:ea typeface="+mn-ea"/>
                <a:cs typeface="Frutiger LT 55 Roman"/>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Wingdings" charset="2"/>
              <a:buNone/>
            </a:pPr>
            <a:endParaRPr lang="en-US" sz="2600" b="1" dirty="0">
              <a:solidFill>
                <a:prstClr val="black"/>
              </a:solidFill>
              <a:cs typeface="Segoe Print"/>
            </a:endParaRPr>
          </a:p>
        </p:txBody>
      </p:sp>
    </p:spTree>
    <p:extLst>
      <p:ext uri="{BB962C8B-B14F-4D97-AF65-F5344CB8AC3E}">
        <p14:creationId xmlns:p14="http://schemas.microsoft.com/office/powerpoint/2010/main" val="83254685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idx="4294967295"/>
            <p:extLst>
              <p:ext uri="{D42A27DB-BD31-4B8C-83A1-F6EECF244321}">
                <p14:modId xmlns:p14="http://schemas.microsoft.com/office/powerpoint/2010/main" val="2392909045"/>
              </p:ext>
            </p:extLst>
          </p:nvPr>
        </p:nvGraphicFramePr>
        <p:xfrm>
          <a:off x="381000" y="1371600"/>
          <a:ext cx="8229596" cy="4623001"/>
        </p:xfrm>
        <a:graphic>
          <a:graphicData uri="http://schemas.openxmlformats.org/drawingml/2006/table">
            <a:tbl>
              <a:tblPr/>
              <a:tblGrid>
                <a:gridCol w="3394962"/>
                <a:gridCol w="1072534"/>
                <a:gridCol w="752420"/>
                <a:gridCol w="752420"/>
                <a:gridCol w="752420"/>
                <a:gridCol w="752420"/>
                <a:gridCol w="752420"/>
              </a:tblGrid>
              <a:tr h="289967">
                <a:tc>
                  <a:txBody>
                    <a:bodyPr/>
                    <a:lstStyle/>
                    <a:p>
                      <a:pPr algn="l" fontAlgn="b"/>
                      <a:endParaRPr lang="en-US" sz="1400" b="0" i="0" u="none" strike="noStrike" dirty="0">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l" fontAlgn="b"/>
                      <a:endParaRPr lang="en-US" sz="1400" b="0" i="0" u="none" strike="noStrike">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l" fontAlgn="b"/>
                      <a:endParaRPr lang="en-US" sz="1400" b="0" i="0" u="none" strike="noStrike">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l" fontAlgn="b"/>
                      <a:endParaRPr lang="en-US" sz="1400" b="0" i="0" u="none" strike="noStrike" dirty="0">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l" fontAlgn="b"/>
                      <a:endParaRPr lang="en-US" sz="1400" b="0" i="0" u="none" strike="noStrike">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l" fontAlgn="b"/>
                      <a:endParaRPr lang="en-US" sz="1400" b="0" i="0" u="none" strike="noStrike">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l" fontAlgn="b"/>
                      <a:endParaRPr lang="en-US" sz="1400" b="0" i="0" u="none" strike="noStrike" dirty="0">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r>
              <a:tr h="318790">
                <a:tc>
                  <a:txBody>
                    <a:bodyPr/>
                    <a:lstStyle/>
                    <a:p>
                      <a:pPr algn="l" fontAlgn="ctr"/>
                      <a:r>
                        <a:rPr lang="en-US" sz="1400" b="0" i="1" u="none" strike="noStrike" dirty="0">
                          <a:solidFill>
                            <a:srgbClr val="000000"/>
                          </a:solidFill>
                          <a:effectLst/>
                          <a:latin typeface="Calibri" panose="020F0502020204030204" pitchFamily="34" charset="0"/>
                        </a:rPr>
                        <a:t>$s in millions</a:t>
                      </a:r>
                    </a:p>
                  </a:txBody>
                  <a:tcPr marL="7620" marR="7620" marT="7620" marB="0" anchor="ctr">
                    <a:lnL>
                      <a:noFill/>
                    </a:lnL>
                    <a:lnR>
                      <a:noFill/>
                    </a:lnR>
                    <a:lnT>
                      <a:noFill/>
                    </a:lnT>
                    <a:lnB>
                      <a:noFill/>
                    </a:lnB>
                  </a:tcPr>
                </a:tc>
                <a:tc>
                  <a:txBody>
                    <a:bodyPr/>
                    <a:lstStyle/>
                    <a:p>
                      <a:pPr algn="r" fontAlgn="ctr"/>
                      <a:r>
                        <a:rPr lang="en-US" sz="1400" b="1" i="0" u="none" strike="noStrike">
                          <a:solidFill>
                            <a:srgbClr val="000000"/>
                          </a:solidFill>
                          <a:effectLst/>
                          <a:latin typeface="Calibri" panose="020F0502020204030204" pitchFamily="34" charset="0"/>
                        </a:rPr>
                        <a:t>FY2016</a:t>
                      </a:r>
                    </a:p>
                  </a:txBody>
                  <a:tcPr marL="7620" marR="7620" marT="7620" marB="0" anchor="ctr">
                    <a:lnL>
                      <a:noFill/>
                    </a:lnL>
                    <a:lnR>
                      <a:noFill/>
                    </a:lnR>
                    <a:lnT>
                      <a:noFill/>
                    </a:lnT>
                    <a:lnB>
                      <a:noFill/>
                    </a:lnB>
                  </a:tcPr>
                </a:tc>
                <a:tc>
                  <a:txBody>
                    <a:bodyPr/>
                    <a:lstStyle/>
                    <a:p>
                      <a:pPr algn="r" fontAlgn="ctr"/>
                      <a:r>
                        <a:rPr lang="en-US" sz="1400" b="1" i="0" u="none" strike="noStrike">
                          <a:solidFill>
                            <a:srgbClr val="000000"/>
                          </a:solidFill>
                          <a:effectLst/>
                          <a:latin typeface="Calibri" panose="020F0502020204030204" pitchFamily="34" charset="0"/>
                        </a:rPr>
                        <a:t>FY2017</a:t>
                      </a:r>
                    </a:p>
                  </a:txBody>
                  <a:tcPr marL="7620" marR="7620" marT="7620" marB="0" anchor="ctr">
                    <a:lnL>
                      <a:noFill/>
                    </a:lnL>
                    <a:lnR>
                      <a:noFill/>
                    </a:lnR>
                    <a:lnT>
                      <a:noFill/>
                    </a:lnT>
                    <a:lnB>
                      <a:noFill/>
                    </a:lnB>
                  </a:tcPr>
                </a:tc>
                <a:tc>
                  <a:txBody>
                    <a:bodyPr/>
                    <a:lstStyle/>
                    <a:p>
                      <a:pPr algn="r" fontAlgn="ctr"/>
                      <a:r>
                        <a:rPr lang="en-US" sz="1400" b="1" i="0" u="none" strike="noStrike">
                          <a:solidFill>
                            <a:srgbClr val="000000"/>
                          </a:solidFill>
                          <a:effectLst/>
                          <a:latin typeface="Calibri" panose="020F0502020204030204" pitchFamily="34" charset="0"/>
                        </a:rPr>
                        <a:t>Total</a:t>
                      </a:r>
                    </a:p>
                  </a:txBody>
                  <a:tcPr marL="7620" marR="7620" marT="7620" marB="0" anchor="ctr">
                    <a:lnL>
                      <a:noFill/>
                    </a:lnL>
                    <a:lnR>
                      <a:noFill/>
                    </a:lnR>
                    <a:lnT>
                      <a:noFill/>
                    </a:lnT>
                    <a:lnB>
                      <a:noFill/>
                    </a:lnB>
                  </a:tcPr>
                </a:tc>
                <a:tc>
                  <a:txBody>
                    <a:bodyPr/>
                    <a:lstStyle/>
                    <a:p>
                      <a:pPr algn="r" fontAlgn="ctr"/>
                      <a:r>
                        <a:rPr lang="en-US" sz="1400" b="1" i="0" u="none" strike="noStrike">
                          <a:solidFill>
                            <a:srgbClr val="000000"/>
                          </a:solidFill>
                          <a:effectLst/>
                          <a:latin typeface="Calibri" panose="020F0502020204030204" pitchFamily="34" charset="0"/>
                        </a:rPr>
                        <a:t>FY2018</a:t>
                      </a:r>
                    </a:p>
                  </a:txBody>
                  <a:tcPr marL="7620" marR="7620" marT="7620" marB="0" anchor="ctr">
                    <a:lnL>
                      <a:noFill/>
                    </a:lnL>
                    <a:lnR>
                      <a:noFill/>
                    </a:lnR>
                    <a:lnT>
                      <a:noFill/>
                    </a:lnT>
                    <a:lnB>
                      <a:noFill/>
                    </a:lnB>
                  </a:tcPr>
                </a:tc>
                <a:tc>
                  <a:txBody>
                    <a:bodyPr/>
                    <a:lstStyle/>
                    <a:p>
                      <a:pPr algn="r" fontAlgn="ctr"/>
                      <a:r>
                        <a:rPr lang="en-US" sz="1400" b="1" i="0" u="none" strike="noStrike">
                          <a:solidFill>
                            <a:srgbClr val="000000"/>
                          </a:solidFill>
                          <a:effectLst/>
                          <a:latin typeface="Calibri" panose="020F0502020204030204" pitchFamily="34" charset="0"/>
                        </a:rPr>
                        <a:t>FY2019</a:t>
                      </a:r>
                    </a:p>
                  </a:txBody>
                  <a:tcPr marL="7620" marR="7620" marT="7620" marB="0" anchor="ctr">
                    <a:lnL>
                      <a:noFill/>
                    </a:lnL>
                    <a:lnR>
                      <a:noFill/>
                    </a:lnR>
                    <a:lnT>
                      <a:noFill/>
                    </a:lnT>
                    <a:lnB>
                      <a:noFill/>
                    </a:lnB>
                  </a:tcPr>
                </a:tc>
                <a:tc>
                  <a:txBody>
                    <a:bodyPr/>
                    <a:lstStyle/>
                    <a:p>
                      <a:pPr algn="r" fontAlgn="ctr"/>
                      <a:r>
                        <a:rPr lang="en-US" sz="1400" b="1" i="0" u="none" strike="noStrike" dirty="0">
                          <a:solidFill>
                            <a:srgbClr val="000000"/>
                          </a:solidFill>
                          <a:effectLst/>
                          <a:latin typeface="Calibri" panose="020F0502020204030204" pitchFamily="34" charset="0"/>
                        </a:rPr>
                        <a:t>Total</a:t>
                      </a:r>
                    </a:p>
                  </a:txBody>
                  <a:tcPr marL="7620" marR="7620" marT="7620" marB="0" anchor="ctr">
                    <a:lnL>
                      <a:noFill/>
                    </a:lnL>
                    <a:lnR>
                      <a:noFill/>
                    </a:lnR>
                    <a:lnT>
                      <a:noFill/>
                    </a:lnT>
                    <a:lnB>
                      <a:noFill/>
                    </a:lnB>
                  </a:tcPr>
                </a:tc>
              </a:tr>
              <a:tr h="318790">
                <a:tc>
                  <a:txBody>
                    <a:bodyPr/>
                    <a:lstStyle/>
                    <a:p>
                      <a:pPr algn="l" fontAlgn="ctr"/>
                      <a:r>
                        <a:rPr lang="en-US" sz="1400" b="1" i="0" u="none" strike="noStrike" dirty="0">
                          <a:solidFill>
                            <a:srgbClr val="000000"/>
                          </a:solidFill>
                          <a:effectLst/>
                          <a:latin typeface="Calibri" panose="020F0502020204030204" pitchFamily="34" charset="0"/>
                        </a:rPr>
                        <a:t>State Appropriation and Tuition Support </a:t>
                      </a:r>
                    </a:p>
                  </a:txBody>
                  <a:tcPr marL="7620" marR="7620" marT="7620" marB="0" anchor="ctr">
                    <a:lnL>
                      <a:noFill/>
                    </a:lnL>
                    <a:lnR>
                      <a:noFill/>
                    </a:lnR>
                    <a:lnT>
                      <a:noFill/>
                    </a:lnT>
                    <a:lnB>
                      <a:noFill/>
                    </a:lnB>
                  </a:tcPr>
                </a:tc>
                <a:tc>
                  <a:txBody>
                    <a:bodyPr/>
                    <a:lstStyle/>
                    <a:p>
                      <a:pPr algn="l" fontAlgn="b"/>
                      <a:endParaRPr lang="en-US" sz="1400" b="0" i="0" u="none" strike="noStrike" dirty="0">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l" fontAlgn="b"/>
                      <a:endParaRPr lang="en-US" sz="1400" b="0" i="0" u="none" strike="noStrike">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l" fontAlgn="b"/>
                      <a:endParaRPr lang="en-US" sz="1400" b="0" i="0" u="none" strike="noStrike">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l" fontAlgn="b"/>
                      <a:endParaRPr lang="en-US" sz="1400" b="0" i="0" u="none" strike="noStrike">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l" fontAlgn="b"/>
                      <a:endParaRPr lang="en-US" sz="1400" b="0" i="0" u="none" strike="noStrike">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l" fontAlgn="b"/>
                      <a:endParaRPr lang="en-US" sz="1400" b="0" i="0" u="none" strike="noStrike">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r>
              <a:tr h="318790">
                <a:tc>
                  <a:txBody>
                    <a:bodyPr/>
                    <a:lstStyle/>
                    <a:p>
                      <a:pPr algn="l" fontAlgn="ctr"/>
                      <a:r>
                        <a:rPr lang="en-US" sz="1400" b="0" i="0" u="none" strike="noStrike" dirty="0">
                          <a:solidFill>
                            <a:srgbClr val="000000"/>
                          </a:solidFill>
                          <a:effectLst/>
                          <a:latin typeface="Calibri" panose="020F0502020204030204" pitchFamily="34" charset="0"/>
                        </a:rPr>
                        <a:t>State Appropriation and Tuition Support </a:t>
                      </a:r>
                    </a:p>
                  </a:txBody>
                  <a:tcPr marL="7620" marR="7620" marT="7620" marB="0" anchor="ctr">
                    <a:lnL>
                      <a:noFill/>
                    </a:lnL>
                    <a:lnR>
                      <a:noFill/>
                    </a:lnR>
                    <a:lnT>
                      <a:noFill/>
                    </a:lnT>
                    <a:lnB>
                      <a:noFill/>
                    </a:lnB>
                  </a:tcPr>
                </a:tc>
                <a:tc>
                  <a:txBody>
                    <a:bodyPr/>
                    <a:lstStyle/>
                    <a:p>
                      <a:pPr algn="r" fontAlgn="ctr"/>
                      <a:r>
                        <a:rPr lang="en-US" sz="1400" b="0" i="0" u="none" strike="noStrike" dirty="0">
                          <a:solidFill>
                            <a:srgbClr val="000000"/>
                          </a:solidFill>
                          <a:effectLst/>
                          <a:latin typeface="Calibri" panose="020F0502020204030204" pitchFamily="34" charset="0"/>
                        </a:rPr>
                        <a:t>50.0 </a:t>
                      </a:r>
                    </a:p>
                  </a:txBody>
                  <a:tcPr marL="7620" marR="7620" marT="7620" marB="0" anchor="ctr">
                    <a:lnL>
                      <a:noFill/>
                    </a:lnL>
                    <a:lnR>
                      <a:noFill/>
                    </a:lnR>
                    <a:lnT>
                      <a:noFill/>
                    </a:lnT>
                    <a:lnB>
                      <a:noFill/>
                    </a:lnB>
                  </a:tcPr>
                </a:tc>
                <a:tc>
                  <a:txBody>
                    <a:bodyPr/>
                    <a:lstStyle/>
                    <a:p>
                      <a:pPr algn="r" fontAlgn="ctr"/>
                      <a:r>
                        <a:rPr lang="en-US" sz="1400" b="0" i="0" u="none" strike="noStrike" dirty="0">
                          <a:solidFill>
                            <a:srgbClr val="000000"/>
                          </a:solidFill>
                          <a:effectLst/>
                          <a:latin typeface="Calibri" panose="020F0502020204030204" pitchFamily="34" charset="0"/>
                        </a:rPr>
                        <a:t>50.0 </a:t>
                      </a:r>
                    </a:p>
                  </a:txBody>
                  <a:tcPr marL="7620" marR="7620" marT="7620" marB="0" anchor="ctr">
                    <a:lnL>
                      <a:noFill/>
                    </a:lnL>
                    <a:lnR>
                      <a:noFill/>
                    </a:lnR>
                    <a:lnT>
                      <a:noFill/>
                    </a:lnT>
                    <a:lnB>
                      <a:noFill/>
                    </a:lnB>
                  </a:tcPr>
                </a:tc>
                <a:tc>
                  <a:txBody>
                    <a:bodyPr/>
                    <a:lstStyle/>
                    <a:p>
                      <a:pPr algn="r" fontAlgn="ctr"/>
                      <a:r>
                        <a:rPr lang="en-US" sz="1400" b="0" i="0" u="none" strike="noStrike">
                          <a:solidFill>
                            <a:srgbClr val="000000"/>
                          </a:solidFill>
                          <a:effectLst/>
                          <a:latin typeface="Calibri" panose="020F0502020204030204" pitchFamily="34" charset="0"/>
                        </a:rPr>
                        <a:t>100.0 </a:t>
                      </a:r>
                    </a:p>
                  </a:txBody>
                  <a:tcPr marL="7620" marR="7620" marT="7620" marB="0" anchor="ctr">
                    <a:lnL>
                      <a:noFill/>
                    </a:lnL>
                    <a:lnR>
                      <a:noFill/>
                    </a:lnR>
                    <a:lnT>
                      <a:noFill/>
                    </a:lnT>
                    <a:lnB>
                      <a:noFill/>
                    </a:lnB>
                  </a:tcPr>
                </a:tc>
                <a:tc>
                  <a:txBody>
                    <a:bodyPr/>
                    <a:lstStyle/>
                    <a:p>
                      <a:pPr algn="r" fontAlgn="ctr"/>
                      <a:r>
                        <a:rPr lang="en-US" sz="1400" b="0" i="0" u="none" strike="noStrike">
                          <a:solidFill>
                            <a:srgbClr val="000000"/>
                          </a:solidFill>
                          <a:effectLst/>
                          <a:latin typeface="Calibri" panose="020F0502020204030204" pitchFamily="34" charset="0"/>
                        </a:rPr>
                        <a:t>50.0 </a:t>
                      </a:r>
                    </a:p>
                  </a:txBody>
                  <a:tcPr marL="7620" marR="7620" marT="7620" marB="0" anchor="ctr">
                    <a:lnL>
                      <a:noFill/>
                    </a:lnL>
                    <a:lnR>
                      <a:noFill/>
                    </a:lnR>
                    <a:lnT>
                      <a:noFill/>
                    </a:lnT>
                    <a:lnB>
                      <a:noFill/>
                    </a:lnB>
                  </a:tcPr>
                </a:tc>
                <a:tc>
                  <a:txBody>
                    <a:bodyPr/>
                    <a:lstStyle/>
                    <a:p>
                      <a:pPr algn="r" fontAlgn="ctr"/>
                      <a:r>
                        <a:rPr lang="en-US" sz="1400" b="0" i="0" u="none" strike="noStrike">
                          <a:solidFill>
                            <a:srgbClr val="000000"/>
                          </a:solidFill>
                          <a:effectLst/>
                          <a:latin typeface="Calibri" panose="020F0502020204030204" pitchFamily="34" charset="0"/>
                        </a:rPr>
                        <a:t>50.0 </a:t>
                      </a:r>
                    </a:p>
                  </a:txBody>
                  <a:tcPr marL="7620" marR="7620" marT="7620" marB="0" anchor="ctr">
                    <a:lnL>
                      <a:noFill/>
                    </a:lnL>
                    <a:lnR>
                      <a:noFill/>
                    </a:lnR>
                    <a:lnT>
                      <a:noFill/>
                    </a:lnT>
                    <a:lnB>
                      <a:noFill/>
                    </a:lnB>
                  </a:tcPr>
                </a:tc>
                <a:tc>
                  <a:txBody>
                    <a:bodyPr/>
                    <a:lstStyle/>
                    <a:p>
                      <a:pPr algn="r" fontAlgn="ctr"/>
                      <a:r>
                        <a:rPr lang="en-US" sz="1400" b="0" i="0" u="none" strike="noStrike">
                          <a:solidFill>
                            <a:srgbClr val="000000"/>
                          </a:solidFill>
                          <a:effectLst/>
                          <a:latin typeface="Calibri" panose="020F0502020204030204" pitchFamily="34" charset="0"/>
                        </a:rPr>
                        <a:t>100.0 </a:t>
                      </a:r>
                    </a:p>
                  </a:txBody>
                  <a:tcPr marL="7620" marR="7620" marT="7620" marB="0" anchor="ctr">
                    <a:lnL>
                      <a:noFill/>
                    </a:lnL>
                    <a:lnR>
                      <a:noFill/>
                    </a:lnR>
                    <a:lnT>
                      <a:noFill/>
                    </a:lnT>
                    <a:lnB>
                      <a:noFill/>
                    </a:lnB>
                  </a:tcPr>
                </a:tc>
              </a:tr>
              <a:tr h="318790">
                <a:tc>
                  <a:txBody>
                    <a:bodyPr/>
                    <a:lstStyle/>
                    <a:p>
                      <a:pPr algn="l" fontAlgn="ctr"/>
                      <a:r>
                        <a:rPr lang="en-US" sz="1400" b="0" i="0" u="none" strike="noStrike">
                          <a:solidFill>
                            <a:srgbClr val="000000"/>
                          </a:solidFill>
                          <a:effectLst/>
                          <a:latin typeface="Calibri" panose="020F0502020204030204" pitchFamily="34" charset="0"/>
                        </a:rPr>
                        <a:t>University (Tuition Revenue)</a:t>
                      </a:r>
                    </a:p>
                  </a:txBody>
                  <a:tcPr marL="7620" marR="7620" marT="7620" marB="0" anchor="ctr">
                    <a:lnL>
                      <a:noFill/>
                    </a:lnL>
                    <a:lnR>
                      <a:noFill/>
                    </a:lnR>
                    <a:lnT>
                      <a:noFill/>
                    </a:lnT>
                    <a:lnB>
                      <a:noFill/>
                    </a:lnB>
                  </a:tcPr>
                </a:tc>
                <a:tc>
                  <a:txBody>
                    <a:bodyPr/>
                    <a:lstStyle/>
                    <a:p>
                      <a:pPr algn="r" fontAlgn="ctr"/>
                      <a:r>
                        <a:rPr lang="en-US" sz="1400" b="0" i="0" u="none" strike="noStrike" dirty="0">
                          <a:solidFill>
                            <a:srgbClr val="000000"/>
                          </a:solidFill>
                          <a:effectLst/>
                          <a:latin typeface="Calibri" panose="020F0502020204030204" pitchFamily="34" charset="0"/>
                        </a:rPr>
                        <a:t>12.7 </a:t>
                      </a:r>
                    </a:p>
                  </a:txBody>
                  <a:tcPr marL="7620" marR="7620" marT="7620" marB="0" anchor="ctr">
                    <a:lnL>
                      <a:noFill/>
                    </a:lnL>
                    <a:lnR>
                      <a:noFill/>
                    </a:lnR>
                    <a:lnT>
                      <a:noFill/>
                    </a:lnT>
                    <a:lnB>
                      <a:noFill/>
                    </a:lnB>
                  </a:tcPr>
                </a:tc>
                <a:tc>
                  <a:txBody>
                    <a:bodyPr/>
                    <a:lstStyle/>
                    <a:p>
                      <a:pPr algn="r" fontAlgn="ctr"/>
                      <a:r>
                        <a:rPr lang="en-US" sz="1400" b="0" i="0" u="none" strike="noStrike" dirty="0">
                          <a:solidFill>
                            <a:srgbClr val="000000"/>
                          </a:solidFill>
                          <a:effectLst/>
                          <a:latin typeface="Calibri" panose="020F0502020204030204" pitchFamily="34" charset="0"/>
                        </a:rPr>
                        <a:t>12.7 </a:t>
                      </a:r>
                    </a:p>
                  </a:txBody>
                  <a:tcPr marL="7620" marR="7620" marT="7620" marB="0" anchor="ctr">
                    <a:lnL>
                      <a:noFill/>
                    </a:lnL>
                    <a:lnR>
                      <a:noFill/>
                    </a:lnR>
                    <a:lnT>
                      <a:noFill/>
                    </a:lnT>
                    <a:lnB>
                      <a:noFill/>
                    </a:lnB>
                  </a:tcPr>
                </a:tc>
                <a:tc>
                  <a:txBody>
                    <a:bodyPr/>
                    <a:lstStyle/>
                    <a:p>
                      <a:pPr algn="r" fontAlgn="ctr"/>
                      <a:r>
                        <a:rPr lang="en-US" sz="1400" b="0" i="0" u="none" strike="noStrike">
                          <a:solidFill>
                            <a:srgbClr val="000000"/>
                          </a:solidFill>
                          <a:effectLst/>
                          <a:latin typeface="Calibri" panose="020F0502020204030204" pitchFamily="34" charset="0"/>
                        </a:rPr>
                        <a:t>25.4 </a:t>
                      </a:r>
                    </a:p>
                  </a:txBody>
                  <a:tcPr marL="7620" marR="7620" marT="7620" marB="0" anchor="ctr">
                    <a:lnL>
                      <a:noFill/>
                    </a:lnL>
                    <a:lnR>
                      <a:noFill/>
                    </a:lnR>
                    <a:lnT>
                      <a:noFill/>
                    </a:lnT>
                    <a:lnB>
                      <a:noFill/>
                    </a:lnB>
                  </a:tcPr>
                </a:tc>
                <a:tc>
                  <a:txBody>
                    <a:bodyPr/>
                    <a:lstStyle/>
                    <a:p>
                      <a:pPr algn="r" fontAlgn="ctr"/>
                      <a:r>
                        <a:rPr lang="en-US" sz="1400" b="0" i="0" u="none" strike="noStrike">
                          <a:solidFill>
                            <a:srgbClr val="000000"/>
                          </a:solidFill>
                          <a:effectLst/>
                          <a:latin typeface="Calibri" panose="020F0502020204030204" pitchFamily="34" charset="0"/>
                        </a:rPr>
                        <a:t>12.7 </a:t>
                      </a:r>
                    </a:p>
                  </a:txBody>
                  <a:tcPr marL="7620" marR="7620" marT="7620" marB="0" anchor="ctr">
                    <a:lnL>
                      <a:noFill/>
                    </a:lnL>
                    <a:lnR>
                      <a:noFill/>
                    </a:lnR>
                    <a:lnT>
                      <a:noFill/>
                    </a:lnT>
                    <a:lnB>
                      <a:noFill/>
                    </a:lnB>
                  </a:tcPr>
                </a:tc>
                <a:tc>
                  <a:txBody>
                    <a:bodyPr/>
                    <a:lstStyle/>
                    <a:p>
                      <a:pPr algn="r" fontAlgn="ctr"/>
                      <a:r>
                        <a:rPr lang="en-US" sz="1400" b="0" i="0" u="none" strike="noStrike">
                          <a:solidFill>
                            <a:srgbClr val="000000"/>
                          </a:solidFill>
                          <a:effectLst/>
                          <a:latin typeface="Calibri" panose="020F0502020204030204" pitchFamily="34" charset="0"/>
                        </a:rPr>
                        <a:t>12.7 </a:t>
                      </a:r>
                    </a:p>
                  </a:txBody>
                  <a:tcPr marL="7620" marR="7620" marT="7620" marB="0" anchor="ctr">
                    <a:lnL>
                      <a:noFill/>
                    </a:lnL>
                    <a:lnR>
                      <a:noFill/>
                    </a:lnR>
                    <a:lnT>
                      <a:noFill/>
                    </a:lnT>
                    <a:lnB>
                      <a:noFill/>
                    </a:lnB>
                  </a:tcPr>
                </a:tc>
                <a:tc>
                  <a:txBody>
                    <a:bodyPr/>
                    <a:lstStyle/>
                    <a:p>
                      <a:pPr algn="r" fontAlgn="ctr"/>
                      <a:r>
                        <a:rPr lang="en-US" sz="1400" b="0" i="0" u="none" strike="noStrike">
                          <a:solidFill>
                            <a:srgbClr val="000000"/>
                          </a:solidFill>
                          <a:effectLst/>
                          <a:latin typeface="Calibri" panose="020F0502020204030204" pitchFamily="34" charset="0"/>
                        </a:rPr>
                        <a:t>25.4 </a:t>
                      </a:r>
                    </a:p>
                  </a:txBody>
                  <a:tcPr marL="7620" marR="7620" marT="7620" marB="0" anchor="ctr">
                    <a:lnL>
                      <a:noFill/>
                    </a:lnL>
                    <a:lnR>
                      <a:noFill/>
                    </a:lnR>
                    <a:lnT>
                      <a:noFill/>
                    </a:lnT>
                    <a:lnB>
                      <a:noFill/>
                    </a:lnB>
                  </a:tcPr>
                </a:tc>
              </a:tr>
              <a:tr h="318790">
                <a:tc>
                  <a:txBody>
                    <a:bodyPr/>
                    <a:lstStyle/>
                    <a:p>
                      <a:pPr algn="l" fontAlgn="ctr"/>
                      <a:r>
                        <a:rPr lang="en-US" sz="1400" b="0" i="0" u="none" strike="noStrike" dirty="0">
                          <a:solidFill>
                            <a:srgbClr val="000000"/>
                          </a:solidFill>
                          <a:effectLst/>
                          <a:latin typeface="Calibri" panose="020F0502020204030204" pitchFamily="34" charset="0"/>
                        </a:rPr>
                        <a:t>College (Tuition Revenue) </a:t>
                      </a:r>
                    </a:p>
                  </a:txBody>
                  <a:tcPr marL="7620" marR="7620" marT="7620" marB="0" anchor="ctr">
                    <a:lnL>
                      <a:noFill/>
                    </a:lnL>
                    <a:lnR>
                      <a:noFill/>
                    </a:lnR>
                    <a:lnT>
                      <a:noFill/>
                    </a:lnT>
                    <a:lnB>
                      <a:noFill/>
                    </a:lnB>
                  </a:tcPr>
                </a:tc>
                <a:tc>
                  <a:txBody>
                    <a:bodyPr/>
                    <a:lstStyle/>
                    <a:p>
                      <a:pPr algn="r" fontAlgn="b"/>
                      <a:r>
                        <a:rPr lang="en-US" sz="1400" b="0" i="0" u="none" strike="noStrike">
                          <a:solidFill>
                            <a:srgbClr val="000000"/>
                          </a:solidFill>
                          <a:effectLst/>
                          <a:latin typeface="Calibri" panose="020F0502020204030204" pitchFamily="34" charset="0"/>
                        </a:rPr>
                        <a:t>0.0 </a:t>
                      </a:r>
                    </a:p>
                  </a:txBody>
                  <a:tcPr marL="7620" marR="7620" marT="7620" marB="0" anchor="b">
                    <a:lnL>
                      <a:noFill/>
                    </a:lnL>
                    <a:lnR>
                      <a:noFill/>
                    </a:lnR>
                    <a:lnT>
                      <a:noFill/>
                    </a:lnT>
                    <a:lnB>
                      <a:noFill/>
                    </a:lnB>
                  </a:tcPr>
                </a:tc>
                <a:tc>
                  <a:txBody>
                    <a:bodyPr/>
                    <a:lstStyle/>
                    <a:p>
                      <a:pPr algn="r" fontAlgn="ctr"/>
                      <a:r>
                        <a:rPr lang="en-US" sz="1400" b="0" i="0" u="none" strike="noStrike" dirty="0">
                          <a:solidFill>
                            <a:srgbClr val="FF0000"/>
                          </a:solidFill>
                          <a:effectLst/>
                          <a:latin typeface="Calibri" panose="020F0502020204030204" pitchFamily="34" charset="0"/>
                        </a:rPr>
                        <a:t>(4.3)</a:t>
                      </a:r>
                    </a:p>
                  </a:txBody>
                  <a:tcPr marL="7620" marR="7620" marT="7620" marB="0" anchor="ctr">
                    <a:lnL>
                      <a:noFill/>
                    </a:lnL>
                    <a:lnR>
                      <a:noFill/>
                    </a:lnR>
                    <a:lnT>
                      <a:noFill/>
                    </a:lnT>
                    <a:lnB>
                      <a:noFill/>
                    </a:lnB>
                  </a:tcPr>
                </a:tc>
                <a:tc>
                  <a:txBody>
                    <a:bodyPr/>
                    <a:lstStyle/>
                    <a:p>
                      <a:pPr algn="r" fontAlgn="ctr"/>
                      <a:r>
                        <a:rPr lang="en-US" sz="1400" b="0" i="0" u="none" strike="noStrike" dirty="0">
                          <a:solidFill>
                            <a:srgbClr val="FF0000"/>
                          </a:solidFill>
                          <a:effectLst/>
                          <a:latin typeface="Calibri" panose="020F0502020204030204" pitchFamily="34" charset="0"/>
                        </a:rPr>
                        <a:t>(4.3)</a:t>
                      </a:r>
                    </a:p>
                  </a:txBody>
                  <a:tcPr marL="7620" marR="7620" marT="7620" marB="0" anchor="ctr">
                    <a:lnL>
                      <a:noFill/>
                    </a:lnL>
                    <a:lnR>
                      <a:noFill/>
                    </a:lnR>
                    <a:lnT>
                      <a:noFill/>
                    </a:lnT>
                    <a:lnB>
                      <a:noFill/>
                    </a:lnB>
                  </a:tcPr>
                </a:tc>
                <a:tc>
                  <a:txBody>
                    <a:bodyPr/>
                    <a:lstStyle/>
                    <a:p>
                      <a:pPr algn="r" fontAlgn="ctr"/>
                      <a:r>
                        <a:rPr lang="en-US" sz="1400" b="0" i="0" u="none" strike="noStrike">
                          <a:solidFill>
                            <a:srgbClr val="FF0000"/>
                          </a:solidFill>
                          <a:effectLst/>
                          <a:latin typeface="Calibri" panose="020F0502020204030204" pitchFamily="34" charset="0"/>
                        </a:rPr>
                        <a:t>(4.3)</a:t>
                      </a:r>
                    </a:p>
                  </a:txBody>
                  <a:tcPr marL="7620" marR="7620" marT="7620" marB="0" anchor="ctr">
                    <a:lnL>
                      <a:noFill/>
                    </a:lnL>
                    <a:lnR>
                      <a:noFill/>
                    </a:lnR>
                    <a:lnT>
                      <a:noFill/>
                    </a:lnT>
                    <a:lnB>
                      <a:noFill/>
                    </a:lnB>
                  </a:tcPr>
                </a:tc>
                <a:tc>
                  <a:txBody>
                    <a:bodyPr/>
                    <a:lstStyle/>
                    <a:p>
                      <a:pPr algn="r" fontAlgn="ctr"/>
                      <a:r>
                        <a:rPr lang="en-US" sz="1400" b="0" i="0" u="none" strike="noStrike">
                          <a:solidFill>
                            <a:srgbClr val="FF0000"/>
                          </a:solidFill>
                          <a:effectLst/>
                          <a:latin typeface="Calibri" panose="020F0502020204030204" pitchFamily="34" charset="0"/>
                        </a:rPr>
                        <a:t>(4.3)</a:t>
                      </a:r>
                    </a:p>
                  </a:txBody>
                  <a:tcPr marL="7620" marR="7620" marT="7620" marB="0" anchor="ctr">
                    <a:lnL>
                      <a:noFill/>
                    </a:lnL>
                    <a:lnR>
                      <a:noFill/>
                    </a:lnR>
                    <a:lnT>
                      <a:noFill/>
                    </a:lnT>
                    <a:lnB>
                      <a:noFill/>
                    </a:lnB>
                  </a:tcPr>
                </a:tc>
                <a:tc>
                  <a:txBody>
                    <a:bodyPr/>
                    <a:lstStyle/>
                    <a:p>
                      <a:pPr algn="r" fontAlgn="ctr"/>
                      <a:r>
                        <a:rPr lang="en-US" sz="1400" b="0" i="0" u="none" strike="noStrike" dirty="0">
                          <a:solidFill>
                            <a:srgbClr val="FF0000"/>
                          </a:solidFill>
                          <a:effectLst/>
                          <a:latin typeface="Calibri" panose="020F0502020204030204" pitchFamily="34" charset="0"/>
                        </a:rPr>
                        <a:t>(8.6)</a:t>
                      </a:r>
                    </a:p>
                  </a:txBody>
                  <a:tcPr marL="7620" marR="7620" marT="7620" marB="0" anchor="ctr">
                    <a:lnL>
                      <a:noFill/>
                    </a:lnL>
                    <a:lnR>
                      <a:noFill/>
                    </a:lnR>
                    <a:lnT>
                      <a:noFill/>
                    </a:lnT>
                    <a:lnB>
                      <a:noFill/>
                    </a:lnB>
                  </a:tcPr>
                </a:tc>
              </a:tr>
              <a:tr h="507554">
                <a:tc>
                  <a:txBody>
                    <a:bodyPr/>
                    <a:lstStyle/>
                    <a:p>
                      <a:pPr algn="l" fontAlgn="ctr"/>
                      <a:r>
                        <a:rPr lang="en-US" sz="1400" b="1" i="0" u="none" strike="noStrike">
                          <a:solidFill>
                            <a:srgbClr val="000000"/>
                          </a:solidFill>
                          <a:effectLst/>
                          <a:latin typeface="Calibri" panose="020F0502020204030204" pitchFamily="34" charset="0"/>
                        </a:rPr>
                        <a:t>Total State Appropriation and Tuition Support</a:t>
                      </a:r>
                    </a:p>
                  </a:txBody>
                  <a:tcPr marL="7620" marR="7620" marT="7620" marB="0" anchor="ctr">
                    <a:lnL>
                      <a:noFill/>
                    </a:lnL>
                    <a:lnR>
                      <a:noFill/>
                    </a:lnR>
                    <a:lnT>
                      <a:noFill/>
                    </a:lnT>
                    <a:lnB>
                      <a:noFill/>
                    </a:lnB>
                  </a:tcPr>
                </a:tc>
                <a:tc>
                  <a:txBody>
                    <a:bodyPr/>
                    <a:lstStyle/>
                    <a:p>
                      <a:pPr algn="r" fontAlgn="ctr"/>
                      <a:r>
                        <a:rPr lang="en-US" sz="1400" b="1" i="0" u="none" strike="noStrike">
                          <a:solidFill>
                            <a:srgbClr val="000000"/>
                          </a:solidFill>
                          <a:effectLst/>
                          <a:latin typeface="Calibri" panose="020F0502020204030204" pitchFamily="34" charset="0"/>
                        </a:rPr>
                        <a:t>62.7 </a:t>
                      </a:r>
                    </a:p>
                  </a:txBody>
                  <a:tcPr marL="7620" marR="7620" marT="7620" marB="0" anchor="ctr">
                    <a:lnL>
                      <a:noFill/>
                    </a:lnL>
                    <a:lnR>
                      <a:noFill/>
                    </a:lnR>
                    <a:lnT>
                      <a:noFill/>
                    </a:lnT>
                    <a:lnB>
                      <a:noFill/>
                    </a:lnB>
                  </a:tcPr>
                </a:tc>
                <a:tc>
                  <a:txBody>
                    <a:bodyPr/>
                    <a:lstStyle/>
                    <a:p>
                      <a:pPr algn="r" fontAlgn="ctr"/>
                      <a:r>
                        <a:rPr lang="en-US" sz="1400" b="1" i="0" u="none" strike="noStrike">
                          <a:solidFill>
                            <a:srgbClr val="000000"/>
                          </a:solidFill>
                          <a:effectLst/>
                          <a:latin typeface="Calibri" panose="020F0502020204030204" pitchFamily="34" charset="0"/>
                        </a:rPr>
                        <a:t>58.4 </a:t>
                      </a:r>
                    </a:p>
                  </a:txBody>
                  <a:tcPr marL="7620" marR="7620" marT="7620" marB="0" anchor="ctr">
                    <a:lnL>
                      <a:noFill/>
                    </a:lnL>
                    <a:lnR>
                      <a:noFill/>
                    </a:lnR>
                    <a:lnT>
                      <a:noFill/>
                    </a:lnT>
                    <a:lnB>
                      <a:noFill/>
                    </a:lnB>
                  </a:tcPr>
                </a:tc>
                <a:tc>
                  <a:txBody>
                    <a:bodyPr/>
                    <a:lstStyle/>
                    <a:p>
                      <a:pPr algn="r" fontAlgn="ctr"/>
                      <a:r>
                        <a:rPr lang="en-US" sz="1400" b="1" i="0" u="none" strike="noStrike" dirty="0">
                          <a:solidFill>
                            <a:srgbClr val="000000"/>
                          </a:solidFill>
                          <a:effectLst/>
                          <a:latin typeface="Calibri" panose="020F0502020204030204" pitchFamily="34" charset="0"/>
                        </a:rPr>
                        <a:t>121.1 </a:t>
                      </a:r>
                    </a:p>
                  </a:txBody>
                  <a:tcPr marL="7620" marR="7620" marT="7620" marB="0" anchor="ctr">
                    <a:lnL>
                      <a:noFill/>
                    </a:lnL>
                    <a:lnR>
                      <a:noFill/>
                    </a:lnR>
                    <a:lnT>
                      <a:noFill/>
                    </a:lnT>
                    <a:lnB>
                      <a:noFill/>
                    </a:lnB>
                  </a:tcPr>
                </a:tc>
                <a:tc>
                  <a:txBody>
                    <a:bodyPr/>
                    <a:lstStyle/>
                    <a:p>
                      <a:pPr algn="r" fontAlgn="ctr"/>
                      <a:r>
                        <a:rPr lang="en-US" sz="1400" b="1" i="0" u="none" strike="noStrike">
                          <a:solidFill>
                            <a:srgbClr val="000000"/>
                          </a:solidFill>
                          <a:effectLst/>
                          <a:latin typeface="Calibri" panose="020F0502020204030204" pitchFamily="34" charset="0"/>
                        </a:rPr>
                        <a:t>58.4 </a:t>
                      </a:r>
                    </a:p>
                  </a:txBody>
                  <a:tcPr marL="7620" marR="7620" marT="7620" marB="0" anchor="ctr">
                    <a:lnL>
                      <a:noFill/>
                    </a:lnL>
                    <a:lnR>
                      <a:noFill/>
                    </a:lnR>
                    <a:lnT>
                      <a:noFill/>
                    </a:lnT>
                    <a:lnB>
                      <a:noFill/>
                    </a:lnB>
                  </a:tcPr>
                </a:tc>
                <a:tc>
                  <a:txBody>
                    <a:bodyPr/>
                    <a:lstStyle/>
                    <a:p>
                      <a:pPr algn="r" fontAlgn="ctr"/>
                      <a:r>
                        <a:rPr lang="en-US" sz="1400" b="1" i="0" u="none" strike="noStrike">
                          <a:solidFill>
                            <a:srgbClr val="000000"/>
                          </a:solidFill>
                          <a:effectLst/>
                          <a:latin typeface="Calibri" panose="020F0502020204030204" pitchFamily="34" charset="0"/>
                        </a:rPr>
                        <a:t>58.4 </a:t>
                      </a:r>
                    </a:p>
                  </a:txBody>
                  <a:tcPr marL="7620" marR="7620" marT="7620" marB="0" anchor="ctr">
                    <a:lnL>
                      <a:noFill/>
                    </a:lnL>
                    <a:lnR>
                      <a:noFill/>
                    </a:lnR>
                    <a:lnT>
                      <a:noFill/>
                    </a:lnT>
                    <a:lnB>
                      <a:noFill/>
                    </a:lnB>
                  </a:tcPr>
                </a:tc>
                <a:tc>
                  <a:txBody>
                    <a:bodyPr/>
                    <a:lstStyle/>
                    <a:p>
                      <a:pPr algn="r" fontAlgn="ctr"/>
                      <a:r>
                        <a:rPr lang="en-US" sz="1400" b="1" i="0" u="none" strike="noStrike">
                          <a:solidFill>
                            <a:srgbClr val="000000"/>
                          </a:solidFill>
                          <a:effectLst/>
                          <a:latin typeface="Calibri" panose="020F0502020204030204" pitchFamily="34" charset="0"/>
                        </a:rPr>
                        <a:t>116.8 </a:t>
                      </a:r>
                    </a:p>
                  </a:txBody>
                  <a:tcPr marL="7620" marR="7620" marT="7620" marB="0" anchor="ctr">
                    <a:lnL>
                      <a:noFill/>
                    </a:lnL>
                    <a:lnR>
                      <a:noFill/>
                    </a:lnR>
                    <a:lnT>
                      <a:noFill/>
                    </a:lnT>
                    <a:lnB>
                      <a:noFill/>
                    </a:lnB>
                  </a:tcPr>
                </a:tc>
              </a:tr>
              <a:tr h="318790">
                <a:tc>
                  <a:txBody>
                    <a:bodyPr/>
                    <a:lstStyle/>
                    <a:p>
                      <a:pPr algn="l" fontAlgn="b"/>
                      <a:endParaRPr lang="en-US" sz="1400" b="0" i="0" u="none" strike="noStrike">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l" fontAlgn="b"/>
                      <a:endParaRPr lang="en-US" sz="1400" b="0" i="0" u="none" strike="noStrike">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l" fontAlgn="b"/>
                      <a:endParaRPr lang="en-US" sz="1400" b="0" i="0" u="none" strike="noStrike">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l" fontAlgn="b"/>
                      <a:endParaRPr lang="en-US" sz="1400" b="0" i="0" u="none" strike="noStrike" dirty="0">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l" fontAlgn="b"/>
                      <a:endParaRPr lang="en-US" sz="1400" b="0" i="0" u="none" strike="noStrike">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l" fontAlgn="b"/>
                      <a:endParaRPr lang="en-US" sz="1400" b="0" i="0" u="none" strike="noStrike">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l" fontAlgn="b"/>
                      <a:endParaRPr lang="en-US" sz="1400" b="0" i="0" u="none" strike="noStrike">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r>
              <a:tr h="318790">
                <a:tc>
                  <a:txBody>
                    <a:bodyPr/>
                    <a:lstStyle/>
                    <a:p>
                      <a:pPr algn="l" fontAlgn="ctr"/>
                      <a:r>
                        <a:rPr lang="en-US" sz="1400" b="1" i="0" u="none" strike="noStrike" dirty="0">
                          <a:solidFill>
                            <a:srgbClr val="000000"/>
                          </a:solidFill>
                          <a:effectLst/>
                          <a:latin typeface="Calibri" panose="020F0502020204030204" pitchFamily="34" charset="0"/>
                        </a:rPr>
                        <a:t>Estimated Expenses</a:t>
                      </a:r>
                    </a:p>
                  </a:txBody>
                  <a:tcPr marL="7620" marR="7620" marT="7620" marB="0" anchor="ctr">
                    <a:lnL>
                      <a:noFill/>
                    </a:lnL>
                    <a:lnR>
                      <a:noFill/>
                    </a:lnR>
                    <a:lnT>
                      <a:noFill/>
                    </a:lnT>
                    <a:lnB>
                      <a:noFill/>
                    </a:lnB>
                  </a:tcPr>
                </a:tc>
                <a:tc>
                  <a:txBody>
                    <a:bodyPr/>
                    <a:lstStyle/>
                    <a:p>
                      <a:pPr algn="l" fontAlgn="b"/>
                      <a:endParaRPr lang="en-US" sz="1400" b="0" i="0" u="none" strike="noStrike">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l" fontAlgn="b"/>
                      <a:endParaRPr lang="en-US" sz="1400" b="0" i="0" u="none" strike="noStrike">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l" fontAlgn="b"/>
                      <a:endParaRPr lang="en-US" sz="1400" b="0" i="0" u="none" strike="noStrike" dirty="0">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l" fontAlgn="b"/>
                      <a:endParaRPr lang="en-US" sz="1400" b="0" i="0" u="none" strike="noStrike" dirty="0">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l" fontAlgn="b"/>
                      <a:endParaRPr lang="en-US" sz="1400" b="0" i="0" u="none" strike="noStrike">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l" fontAlgn="b"/>
                      <a:endParaRPr lang="en-US" sz="1400" b="0" i="0" u="none" strike="noStrike">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r>
              <a:tr h="318790">
                <a:tc>
                  <a:txBody>
                    <a:bodyPr/>
                    <a:lstStyle/>
                    <a:p>
                      <a:pPr algn="l" fontAlgn="ctr"/>
                      <a:r>
                        <a:rPr lang="en-US" sz="1400" b="0" i="0" u="none" strike="noStrike" dirty="0" smtClean="0">
                          <a:solidFill>
                            <a:srgbClr val="000000"/>
                          </a:solidFill>
                          <a:effectLst/>
                          <a:latin typeface="Calibri" panose="020F0502020204030204" pitchFamily="34" charset="0"/>
                        </a:rPr>
                        <a:t>Compensation</a:t>
                      </a:r>
                      <a:endParaRPr lang="en-US" sz="1400" b="0" i="0" u="none" strike="noStrike" dirty="0">
                        <a:solidFill>
                          <a:srgbClr val="000000"/>
                        </a:solidFill>
                        <a:effectLst/>
                        <a:latin typeface="Calibri" panose="020F0502020204030204" pitchFamily="34" charset="0"/>
                      </a:endParaRPr>
                    </a:p>
                  </a:txBody>
                  <a:tcPr marL="7620" marR="7620" marT="7620" marB="0" anchor="ctr">
                    <a:lnL>
                      <a:noFill/>
                    </a:lnL>
                    <a:lnR>
                      <a:noFill/>
                    </a:lnR>
                    <a:lnT>
                      <a:noFill/>
                    </a:lnT>
                    <a:lnB>
                      <a:noFill/>
                    </a:lnB>
                  </a:tcPr>
                </a:tc>
                <a:tc>
                  <a:txBody>
                    <a:bodyPr/>
                    <a:lstStyle/>
                    <a:p>
                      <a:pPr algn="r" fontAlgn="ctr"/>
                      <a:r>
                        <a:rPr lang="en-US" sz="1400" b="0" i="0" u="none" strike="noStrike">
                          <a:solidFill>
                            <a:srgbClr val="000000"/>
                          </a:solidFill>
                          <a:effectLst/>
                          <a:latin typeface="Calibri" panose="020F0502020204030204" pitchFamily="34" charset="0"/>
                        </a:rPr>
                        <a:t>36.0 </a:t>
                      </a:r>
                    </a:p>
                  </a:txBody>
                  <a:tcPr marL="7620" marR="7620" marT="7620" marB="0" anchor="ctr">
                    <a:lnL>
                      <a:noFill/>
                    </a:lnL>
                    <a:lnR>
                      <a:noFill/>
                    </a:lnR>
                    <a:lnT>
                      <a:noFill/>
                    </a:lnT>
                    <a:lnB>
                      <a:noFill/>
                    </a:lnB>
                  </a:tcPr>
                </a:tc>
                <a:tc>
                  <a:txBody>
                    <a:bodyPr/>
                    <a:lstStyle/>
                    <a:p>
                      <a:pPr algn="r" fontAlgn="ctr"/>
                      <a:r>
                        <a:rPr lang="en-US" sz="1400" b="0" i="0" u="none" strike="noStrike">
                          <a:solidFill>
                            <a:srgbClr val="000000"/>
                          </a:solidFill>
                          <a:effectLst/>
                          <a:latin typeface="Calibri" panose="020F0502020204030204" pitchFamily="34" charset="0"/>
                        </a:rPr>
                        <a:t>72.0 </a:t>
                      </a:r>
                    </a:p>
                  </a:txBody>
                  <a:tcPr marL="7620" marR="7620" marT="7620" marB="0" anchor="ctr">
                    <a:lnL>
                      <a:noFill/>
                    </a:lnL>
                    <a:lnR>
                      <a:noFill/>
                    </a:lnR>
                    <a:lnT>
                      <a:noFill/>
                    </a:lnT>
                    <a:lnB>
                      <a:noFill/>
                    </a:lnB>
                  </a:tcPr>
                </a:tc>
                <a:tc>
                  <a:txBody>
                    <a:bodyPr/>
                    <a:lstStyle/>
                    <a:p>
                      <a:pPr algn="r" fontAlgn="ctr"/>
                      <a:r>
                        <a:rPr lang="en-US" sz="1400" b="0" i="0" u="none" strike="noStrike">
                          <a:solidFill>
                            <a:srgbClr val="000000"/>
                          </a:solidFill>
                          <a:effectLst/>
                          <a:latin typeface="Calibri" panose="020F0502020204030204" pitchFamily="34" charset="0"/>
                        </a:rPr>
                        <a:t>108.0 </a:t>
                      </a:r>
                    </a:p>
                  </a:txBody>
                  <a:tcPr marL="7620" marR="7620" marT="7620" marB="0" anchor="ctr">
                    <a:lnL>
                      <a:noFill/>
                    </a:lnL>
                    <a:lnR>
                      <a:noFill/>
                    </a:lnR>
                    <a:lnT>
                      <a:noFill/>
                    </a:lnT>
                    <a:lnB>
                      <a:noFill/>
                    </a:lnB>
                  </a:tcPr>
                </a:tc>
                <a:tc>
                  <a:txBody>
                    <a:bodyPr/>
                    <a:lstStyle/>
                    <a:p>
                      <a:pPr algn="r" fontAlgn="ctr"/>
                      <a:r>
                        <a:rPr lang="en-US" sz="1400" b="0" i="0" u="none" strike="noStrike" dirty="0">
                          <a:solidFill>
                            <a:srgbClr val="000000"/>
                          </a:solidFill>
                          <a:effectLst/>
                          <a:latin typeface="Calibri" panose="020F0502020204030204" pitchFamily="34" charset="0"/>
                        </a:rPr>
                        <a:t>72.0 </a:t>
                      </a:r>
                    </a:p>
                  </a:txBody>
                  <a:tcPr marL="7620" marR="7620" marT="7620" marB="0" anchor="ctr">
                    <a:lnL>
                      <a:noFill/>
                    </a:lnL>
                    <a:lnR>
                      <a:noFill/>
                    </a:lnR>
                    <a:lnT>
                      <a:noFill/>
                    </a:lnT>
                    <a:lnB>
                      <a:noFill/>
                    </a:lnB>
                  </a:tcPr>
                </a:tc>
                <a:tc>
                  <a:txBody>
                    <a:bodyPr/>
                    <a:lstStyle/>
                    <a:p>
                      <a:pPr algn="r" fontAlgn="ctr"/>
                      <a:r>
                        <a:rPr lang="en-US" sz="1400" b="0" i="0" u="none" strike="noStrike">
                          <a:solidFill>
                            <a:srgbClr val="000000"/>
                          </a:solidFill>
                          <a:effectLst/>
                          <a:latin typeface="Calibri" panose="020F0502020204030204" pitchFamily="34" charset="0"/>
                        </a:rPr>
                        <a:t>72.0 </a:t>
                      </a:r>
                    </a:p>
                  </a:txBody>
                  <a:tcPr marL="7620" marR="7620" marT="7620" marB="0" anchor="ctr">
                    <a:lnL>
                      <a:noFill/>
                    </a:lnL>
                    <a:lnR>
                      <a:noFill/>
                    </a:lnR>
                    <a:lnT>
                      <a:noFill/>
                    </a:lnT>
                    <a:lnB>
                      <a:noFill/>
                    </a:lnB>
                  </a:tcPr>
                </a:tc>
                <a:tc>
                  <a:txBody>
                    <a:bodyPr/>
                    <a:lstStyle/>
                    <a:p>
                      <a:pPr algn="r" fontAlgn="ctr"/>
                      <a:r>
                        <a:rPr lang="en-US" sz="1400" b="0" i="0" u="none" strike="noStrike">
                          <a:solidFill>
                            <a:srgbClr val="000000"/>
                          </a:solidFill>
                          <a:effectLst/>
                          <a:latin typeface="Calibri" panose="020F0502020204030204" pitchFamily="34" charset="0"/>
                        </a:rPr>
                        <a:t>144.0 </a:t>
                      </a:r>
                    </a:p>
                  </a:txBody>
                  <a:tcPr marL="7620" marR="7620" marT="7620" marB="0" anchor="ctr">
                    <a:lnL>
                      <a:noFill/>
                    </a:lnL>
                    <a:lnR>
                      <a:noFill/>
                    </a:lnR>
                    <a:lnT>
                      <a:noFill/>
                    </a:lnT>
                    <a:lnB>
                      <a:noFill/>
                    </a:lnB>
                  </a:tcPr>
                </a:tc>
              </a:tr>
              <a:tr h="318790">
                <a:tc>
                  <a:txBody>
                    <a:bodyPr/>
                    <a:lstStyle/>
                    <a:p>
                      <a:pPr algn="l" fontAlgn="ctr"/>
                      <a:r>
                        <a:rPr lang="en-US" sz="1400" b="0" i="0" u="none" strike="noStrike" dirty="0">
                          <a:solidFill>
                            <a:srgbClr val="000000"/>
                          </a:solidFill>
                          <a:effectLst/>
                          <a:latin typeface="Calibri" panose="020F0502020204030204" pitchFamily="34" charset="0"/>
                        </a:rPr>
                        <a:t>Other Operating </a:t>
                      </a:r>
                      <a:r>
                        <a:rPr lang="en-US" sz="1400" b="0" i="0" u="none" strike="noStrike" dirty="0" smtClean="0">
                          <a:solidFill>
                            <a:srgbClr val="000000"/>
                          </a:solidFill>
                          <a:effectLst/>
                          <a:latin typeface="Calibri" panose="020F0502020204030204" pitchFamily="34" charset="0"/>
                        </a:rPr>
                        <a:t>Costs</a:t>
                      </a:r>
                      <a:endParaRPr lang="en-US" sz="1400" b="0" i="0" u="none" strike="noStrike" dirty="0">
                        <a:solidFill>
                          <a:srgbClr val="000000"/>
                        </a:solidFill>
                        <a:effectLst/>
                        <a:latin typeface="Calibri" panose="020F0502020204030204" pitchFamily="34" charset="0"/>
                      </a:endParaRPr>
                    </a:p>
                  </a:txBody>
                  <a:tcPr marL="7620" marR="7620" marT="7620" marB="0" anchor="ctr">
                    <a:lnL>
                      <a:noFill/>
                    </a:lnL>
                    <a:lnR>
                      <a:noFill/>
                    </a:lnR>
                    <a:lnT>
                      <a:noFill/>
                    </a:lnT>
                    <a:lnB>
                      <a:noFill/>
                    </a:lnB>
                  </a:tcPr>
                </a:tc>
                <a:tc>
                  <a:txBody>
                    <a:bodyPr/>
                    <a:lstStyle/>
                    <a:p>
                      <a:pPr algn="r" fontAlgn="ctr"/>
                      <a:r>
                        <a:rPr lang="en-US" sz="1400" b="0" i="0" u="none" strike="noStrike">
                          <a:solidFill>
                            <a:srgbClr val="000000"/>
                          </a:solidFill>
                          <a:effectLst/>
                          <a:latin typeface="Calibri" panose="020F0502020204030204" pitchFamily="34" charset="0"/>
                        </a:rPr>
                        <a:t>11.0 </a:t>
                      </a:r>
                    </a:p>
                  </a:txBody>
                  <a:tcPr marL="7620" marR="7620" marT="7620" marB="0" anchor="ctr">
                    <a:lnL>
                      <a:noFill/>
                    </a:lnL>
                    <a:lnR>
                      <a:noFill/>
                    </a:lnR>
                    <a:lnT>
                      <a:noFill/>
                    </a:lnT>
                    <a:lnB>
                      <a:noFill/>
                    </a:lnB>
                  </a:tcPr>
                </a:tc>
                <a:tc>
                  <a:txBody>
                    <a:bodyPr/>
                    <a:lstStyle/>
                    <a:p>
                      <a:pPr algn="r" fontAlgn="ctr"/>
                      <a:r>
                        <a:rPr lang="en-US" sz="1400" b="0" i="0" u="none" strike="noStrike">
                          <a:solidFill>
                            <a:srgbClr val="000000"/>
                          </a:solidFill>
                          <a:effectLst/>
                          <a:latin typeface="Calibri" panose="020F0502020204030204" pitchFamily="34" charset="0"/>
                        </a:rPr>
                        <a:t>23.0 </a:t>
                      </a:r>
                    </a:p>
                  </a:txBody>
                  <a:tcPr marL="7620" marR="7620" marT="7620" marB="0" anchor="ctr">
                    <a:lnL>
                      <a:noFill/>
                    </a:lnL>
                    <a:lnR>
                      <a:noFill/>
                    </a:lnR>
                    <a:lnT>
                      <a:noFill/>
                    </a:lnT>
                    <a:lnB>
                      <a:noFill/>
                    </a:lnB>
                  </a:tcPr>
                </a:tc>
                <a:tc>
                  <a:txBody>
                    <a:bodyPr/>
                    <a:lstStyle/>
                    <a:p>
                      <a:pPr algn="r" fontAlgn="ctr"/>
                      <a:r>
                        <a:rPr lang="en-US" sz="1400" b="0" i="0" u="none" strike="noStrike">
                          <a:solidFill>
                            <a:srgbClr val="000000"/>
                          </a:solidFill>
                          <a:effectLst/>
                          <a:latin typeface="Calibri" panose="020F0502020204030204" pitchFamily="34" charset="0"/>
                        </a:rPr>
                        <a:t>34.0 </a:t>
                      </a:r>
                    </a:p>
                  </a:txBody>
                  <a:tcPr marL="7620" marR="7620" marT="7620" marB="0" anchor="ctr">
                    <a:lnL>
                      <a:noFill/>
                    </a:lnL>
                    <a:lnR>
                      <a:noFill/>
                    </a:lnR>
                    <a:lnT>
                      <a:noFill/>
                    </a:lnT>
                    <a:lnB>
                      <a:noFill/>
                    </a:lnB>
                  </a:tcPr>
                </a:tc>
                <a:tc>
                  <a:txBody>
                    <a:bodyPr/>
                    <a:lstStyle/>
                    <a:p>
                      <a:pPr algn="r" fontAlgn="ctr"/>
                      <a:r>
                        <a:rPr lang="en-US" sz="1400" b="0" i="0" u="none" strike="noStrike" dirty="0">
                          <a:solidFill>
                            <a:srgbClr val="000000"/>
                          </a:solidFill>
                          <a:effectLst/>
                          <a:latin typeface="Calibri" panose="020F0502020204030204" pitchFamily="34" charset="0"/>
                        </a:rPr>
                        <a:t>23.0 </a:t>
                      </a:r>
                    </a:p>
                  </a:txBody>
                  <a:tcPr marL="7620" marR="7620" marT="7620" marB="0" anchor="ctr">
                    <a:lnL>
                      <a:noFill/>
                    </a:lnL>
                    <a:lnR>
                      <a:noFill/>
                    </a:lnR>
                    <a:lnT>
                      <a:noFill/>
                    </a:lnT>
                    <a:lnB>
                      <a:noFill/>
                    </a:lnB>
                  </a:tcPr>
                </a:tc>
                <a:tc>
                  <a:txBody>
                    <a:bodyPr/>
                    <a:lstStyle/>
                    <a:p>
                      <a:pPr algn="r" fontAlgn="ctr"/>
                      <a:r>
                        <a:rPr lang="en-US" sz="1400" b="0" i="0" u="none" strike="noStrike">
                          <a:solidFill>
                            <a:srgbClr val="000000"/>
                          </a:solidFill>
                          <a:effectLst/>
                          <a:latin typeface="Calibri" panose="020F0502020204030204" pitchFamily="34" charset="0"/>
                        </a:rPr>
                        <a:t>23.0 </a:t>
                      </a:r>
                    </a:p>
                  </a:txBody>
                  <a:tcPr marL="7620" marR="7620" marT="7620" marB="0" anchor="ctr">
                    <a:lnL>
                      <a:noFill/>
                    </a:lnL>
                    <a:lnR>
                      <a:noFill/>
                    </a:lnR>
                    <a:lnT>
                      <a:noFill/>
                    </a:lnT>
                    <a:lnB>
                      <a:noFill/>
                    </a:lnB>
                  </a:tcPr>
                </a:tc>
                <a:tc>
                  <a:txBody>
                    <a:bodyPr/>
                    <a:lstStyle/>
                    <a:p>
                      <a:pPr algn="r" fontAlgn="ctr"/>
                      <a:r>
                        <a:rPr lang="en-US" sz="1400" b="0" i="0" u="none" strike="noStrike">
                          <a:solidFill>
                            <a:srgbClr val="000000"/>
                          </a:solidFill>
                          <a:effectLst/>
                          <a:latin typeface="Calibri" panose="020F0502020204030204" pitchFamily="34" charset="0"/>
                        </a:rPr>
                        <a:t>46.0 </a:t>
                      </a:r>
                    </a:p>
                  </a:txBody>
                  <a:tcPr marL="7620" marR="7620" marT="7620" marB="0" anchor="ctr">
                    <a:lnL>
                      <a:noFill/>
                    </a:lnL>
                    <a:lnR>
                      <a:noFill/>
                    </a:lnR>
                    <a:lnT>
                      <a:noFill/>
                    </a:lnT>
                    <a:lnB>
                      <a:noFill/>
                    </a:lnB>
                  </a:tcPr>
                </a:tc>
              </a:tr>
              <a:tr h="318790">
                <a:tc>
                  <a:txBody>
                    <a:bodyPr/>
                    <a:lstStyle/>
                    <a:p>
                      <a:pPr algn="l" fontAlgn="ctr"/>
                      <a:r>
                        <a:rPr lang="en-US" sz="1400" b="1" i="0" u="none" strike="noStrike">
                          <a:solidFill>
                            <a:srgbClr val="000000"/>
                          </a:solidFill>
                          <a:effectLst/>
                          <a:latin typeface="Calibri" panose="020F0502020204030204" pitchFamily="34" charset="0"/>
                        </a:rPr>
                        <a:t>Total Estimated Expenses</a:t>
                      </a:r>
                    </a:p>
                  </a:txBody>
                  <a:tcPr marL="7620" marR="7620" marT="7620" marB="0" anchor="ctr">
                    <a:lnL>
                      <a:noFill/>
                    </a:lnL>
                    <a:lnR>
                      <a:noFill/>
                    </a:lnR>
                    <a:lnT>
                      <a:noFill/>
                    </a:lnT>
                    <a:lnB>
                      <a:noFill/>
                    </a:lnB>
                  </a:tcPr>
                </a:tc>
                <a:tc>
                  <a:txBody>
                    <a:bodyPr/>
                    <a:lstStyle/>
                    <a:p>
                      <a:pPr algn="r" fontAlgn="ctr"/>
                      <a:r>
                        <a:rPr lang="en-US" sz="1400" b="1" i="0" u="none" strike="noStrike">
                          <a:solidFill>
                            <a:srgbClr val="000000"/>
                          </a:solidFill>
                          <a:effectLst/>
                          <a:latin typeface="Calibri" panose="020F0502020204030204" pitchFamily="34" charset="0"/>
                        </a:rPr>
                        <a:t>47.0 </a:t>
                      </a:r>
                    </a:p>
                  </a:txBody>
                  <a:tcPr marL="7620" marR="7620" marT="7620" marB="0" anchor="ctr">
                    <a:lnL>
                      <a:noFill/>
                    </a:lnL>
                    <a:lnR>
                      <a:noFill/>
                    </a:lnR>
                    <a:lnT>
                      <a:noFill/>
                    </a:lnT>
                    <a:lnB>
                      <a:noFill/>
                    </a:lnB>
                  </a:tcPr>
                </a:tc>
                <a:tc>
                  <a:txBody>
                    <a:bodyPr/>
                    <a:lstStyle/>
                    <a:p>
                      <a:pPr algn="r" fontAlgn="ctr"/>
                      <a:r>
                        <a:rPr lang="en-US" sz="1400" b="1" i="0" u="none" strike="noStrike">
                          <a:solidFill>
                            <a:srgbClr val="000000"/>
                          </a:solidFill>
                          <a:effectLst/>
                          <a:latin typeface="Calibri" panose="020F0502020204030204" pitchFamily="34" charset="0"/>
                        </a:rPr>
                        <a:t>95.0 </a:t>
                      </a:r>
                    </a:p>
                  </a:txBody>
                  <a:tcPr marL="7620" marR="7620" marT="7620" marB="0" anchor="ctr">
                    <a:lnL>
                      <a:noFill/>
                    </a:lnL>
                    <a:lnR>
                      <a:noFill/>
                    </a:lnR>
                    <a:lnT>
                      <a:noFill/>
                    </a:lnT>
                    <a:lnB>
                      <a:noFill/>
                    </a:lnB>
                  </a:tcPr>
                </a:tc>
                <a:tc>
                  <a:txBody>
                    <a:bodyPr/>
                    <a:lstStyle/>
                    <a:p>
                      <a:pPr algn="r" fontAlgn="ctr"/>
                      <a:r>
                        <a:rPr lang="en-US" sz="1400" b="1" i="0" u="none" strike="noStrike">
                          <a:solidFill>
                            <a:srgbClr val="000000"/>
                          </a:solidFill>
                          <a:effectLst/>
                          <a:latin typeface="Calibri" panose="020F0502020204030204" pitchFamily="34" charset="0"/>
                        </a:rPr>
                        <a:t>142.0 </a:t>
                      </a:r>
                    </a:p>
                  </a:txBody>
                  <a:tcPr marL="7620" marR="7620" marT="7620" marB="0" anchor="ctr">
                    <a:lnL>
                      <a:noFill/>
                    </a:lnL>
                    <a:lnR>
                      <a:noFill/>
                    </a:lnR>
                    <a:lnT>
                      <a:noFill/>
                    </a:lnT>
                    <a:lnB>
                      <a:noFill/>
                    </a:lnB>
                  </a:tcPr>
                </a:tc>
                <a:tc>
                  <a:txBody>
                    <a:bodyPr/>
                    <a:lstStyle/>
                    <a:p>
                      <a:pPr algn="r" fontAlgn="ctr"/>
                      <a:r>
                        <a:rPr lang="en-US" sz="1400" b="1" i="0" u="none" strike="noStrike" dirty="0">
                          <a:solidFill>
                            <a:srgbClr val="000000"/>
                          </a:solidFill>
                          <a:effectLst/>
                          <a:latin typeface="Calibri" panose="020F0502020204030204" pitchFamily="34" charset="0"/>
                        </a:rPr>
                        <a:t>95.0 </a:t>
                      </a:r>
                    </a:p>
                  </a:txBody>
                  <a:tcPr marL="7620" marR="7620" marT="7620" marB="0" anchor="ctr">
                    <a:lnL>
                      <a:noFill/>
                    </a:lnL>
                    <a:lnR>
                      <a:noFill/>
                    </a:lnR>
                    <a:lnT>
                      <a:noFill/>
                    </a:lnT>
                    <a:lnB>
                      <a:noFill/>
                    </a:lnB>
                  </a:tcPr>
                </a:tc>
                <a:tc>
                  <a:txBody>
                    <a:bodyPr/>
                    <a:lstStyle/>
                    <a:p>
                      <a:pPr algn="r" fontAlgn="ctr"/>
                      <a:r>
                        <a:rPr lang="en-US" sz="1400" b="1" i="0" u="none" strike="noStrike" dirty="0">
                          <a:solidFill>
                            <a:srgbClr val="000000"/>
                          </a:solidFill>
                          <a:effectLst/>
                          <a:latin typeface="Calibri" panose="020F0502020204030204" pitchFamily="34" charset="0"/>
                        </a:rPr>
                        <a:t>95.0 </a:t>
                      </a:r>
                    </a:p>
                  </a:txBody>
                  <a:tcPr marL="7620" marR="7620" marT="7620" marB="0" anchor="ctr">
                    <a:lnL>
                      <a:noFill/>
                    </a:lnL>
                    <a:lnR>
                      <a:noFill/>
                    </a:lnR>
                    <a:lnT>
                      <a:noFill/>
                    </a:lnT>
                    <a:lnB>
                      <a:noFill/>
                    </a:lnB>
                  </a:tcPr>
                </a:tc>
                <a:tc>
                  <a:txBody>
                    <a:bodyPr/>
                    <a:lstStyle/>
                    <a:p>
                      <a:pPr algn="r" fontAlgn="ctr"/>
                      <a:r>
                        <a:rPr lang="en-US" sz="1400" b="1" i="0" u="none" strike="noStrike">
                          <a:solidFill>
                            <a:srgbClr val="000000"/>
                          </a:solidFill>
                          <a:effectLst/>
                          <a:latin typeface="Calibri" panose="020F0502020204030204" pitchFamily="34" charset="0"/>
                        </a:rPr>
                        <a:t>190.0 </a:t>
                      </a:r>
                    </a:p>
                  </a:txBody>
                  <a:tcPr marL="7620" marR="7620" marT="7620" marB="0" anchor="ctr">
                    <a:lnL>
                      <a:noFill/>
                    </a:lnL>
                    <a:lnR>
                      <a:noFill/>
                    </a:lnR>
                    <a:lnT>
                      <a:noFill/>
                    </a:lnT>
                    <a:lnB>
                      <a:noFill/>
                    </a:lnB>
                  </a:tcPr>
                </a:tc>
              </a:tr>
              <a:tr h="318790">
                <a:tc>
                  <a:txBody>
                    <a:bodyPr/>
                    <a:lstStyle/>
                    <a:p>
                      <a:pPr algn="l" fontAlgn="b"/>
                      <a:endParaRPr lang="en-US" sz="1400" b="0" i="0" u="none" strike="noStrike">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l" fontAlgn="b"/>
                      <a:endParaRPr lang="en-US" sz="1400" b="0" i="0" u="none" strike="noStrike">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l" fontAlgn="b"/>
                      <a:endParaRPr lang="en-US" sz="1400" b="0" i="0" u="none" strike="noStrike">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l" fontAlgn="b"/>
                      <a:endParaRPr lang="en-US" sz="1400" b="0" i="0" u="none" strike="noStrike">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l" fontAlgn="b"/>
                      <a:endParaRPr lang="en-US" sz="1400" b="0" i="0" u="none" strike="noStrike">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l" fontAlgn="b"/>
                      <a:endParaRPr lang="en-US" sz="1400" b="0" i="0" u="none" strike="noStrike" dirty="0">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l" fontAlgn="b"/>
                      <a:endParaRPr lang="en-US" sz="1400" b="0" i="0" u="none" strike="noStrike" dirty="0">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r>
              <a:tr h="318790">
                <a:tc>
                  <a:txBody>
                    <a:bodyPr/>
                    <a:lstStyle/>
                    <a:p>
                      <a:pPr algn="l" fontAlgn="ctr"/>
                      <a:r>
                        <a:rPr lang="en-US" sz="1400" b="1" i="0" u="none" strike="noStrike" dirty="0">
                          <a:solidFill>
                            <a:srgbClr val="000000"/>
                          </a:solidFill>
                          <a:effectLst/>
                          <a:latin typeface="Calibri" panose="020F0502020204030204" pitchFamily="34" charset="0"/>
                        </a:rPr>
                        <a:t>Revenues over/(under) estimated expenses</a:t>
                      </a:r>
                    </a:p>
                  </a:txBody>
                  <a:tcPr marL="7620" marR="7620" marT="7620" marB="0" anchor="ctr">
                    <a:lnL>
                      <a:noFill/>
                    </a:lnL>
                    <a:lnR>
                      <a:noFill/>
                    </a:lnR>
                    <a:lnT>
                      <a:noFill/>
                    </a:lnT>
                    <a:lnB>
                      <a:noFill/>
                    </a:lnB>
                  </a:tcPr>
                </a:tc>
                <a:tc>
                  <a:txBody>
                    <a:bodyPr/>
                    <a:lstStyle/>
                    <a:p>
                      <a:pPr algn="r" fontAlgn="ctr"/>
                      <a:r>
                        <a:rPr lang="en-US" sz="1400" b="1" i="0" u="none" strike="noStrike" dirty="0">
                          <a:solidFill>
                            <a:srgbClr val="000000"/>
                          </a:solidFill>
                          <a:effectLst/>
                          <a:latin typeface="Calibri" panose="020F0502020204030204" pitchFamily="34" charset="0"/>
                        </a:rPr>
                        <a:t>15.7 </a:t>
                      </a:r>
                    </a:p>
                  </a:txBody>
                  <a:tcPr marL="7620" marR="7620" marT="7620" marB="0" anchor="ctr">
                    <a:lnL>
                      <a:noFill/>
                    </a:lnL>
                    <a:lnR>
                      <a:noFill/>
                    </a:lnR>
                    <a:lnT>
                      <a:noFill/>
                    </a:lnT>
                    <a:lnB>
                      <a:noFill/>
                    </a:lnB>
                  </a:tcPr>
                </a:tc>
                <a:tc>
                  <a:txBody>
                    <a:bodyPr/>
                    <a:lstStyle/>
                    <a:p>
                      <a:pPr algn="r" fontAlgn="ctr"/>
                      <a:r>
                        <a:rPr lang="en-US" sz="1400" b="1" i="0" u="none" strike="noStrike" dirty="0">
                          <a:solidFill>
                            <a:srgbClr val="FF0000"/>
                          </a:solidFill>
                          <a:effectLst/>
                          <a:latin typeface="Calibri" panose="020F0502020204030204" pitchFamily="34" charset="0"/>
                        </a:rPr>
                        <a:t>(36.6)</a:t>
                      </a:r>
                    </a:p>
                  </a:txBody>
                  <a:tcPr marL="7620" marR="7620" marT="7620" marB="0" anchor="ctr">
                    <a:lnL>
                      <a:noFill/>
                    </a:lnL>
                    <a:lnR>
                      <a:noFill/>
                    </a:lnR>
                    <a:lnT>
                      <a:noFill/>
                    </a:lnT>
                    <a:lnB>
                      <a:noFill/>
                    </a:lnB>
                  </a:tcPr>
                </a:tc>
                <a:tc>
                  <a:txBody>
                    <a:bodyPr/>
                    <a:lstStyle/>
                    <a:p>
                      <a:pPr algn="r" fontAlgn="ctr"/>
                      <a:r>
                        <a:rPr lang="en-US" sz="1400" b="1" i="0" u="none" strike="noStrike" dirty="0">
                          <a:solidFill>
                            <a:srgbClr val="FF0000"/>
                          </a:solidFill>
                          <a:effectLst/>
                          <a:latin typeface="Calibri" panose="020F0502020204030204" pitchFamily="34" charset="0"/>
                        </a:rPr>
                        <a:t>(20.9)</a:t>
                      </a:r>
                    </a:p>
                  </a:txBody>
                  <a:tcPr marL="7620" marR="7620" marT="7620" marB="0" anchor="ctr">
                    <a:lnL>
                      <a:noFill/>
                    </a:lnL>
                    <a:lnR>
                      <a:noFill/>
                    </a:lnR>
                    <a:lnT>
                      <a:noFill/>
                    </a:lnT>
                    <a:lnB>
                      <a:noFill/>
                    </a:lnB>
                  </a:tcPr>
                </a:tc>
                <a:tc>
                  <a:txBody>
                    <a:bodyPr/>
                    <a:lstStyle/>
                    <a:p>
                      <a:pPr algn="r" fontAlgn="ctr"/>
                      <a:r>
                        <a:rPr lang="en-US" sz="1400" b="1" i="0" u="none" strike="noStrike" dirty="0">
                          <a:solidFill>
                            <a:srgbClr val="FF0000"/>
                          </a:solidFill>
                          <a:effectLst/>
                          <a:latin typeface="Calibri" panose="020F0502020204030204" pitchFamily="34" charset="0"/>
                        </a:rPr>
                        <a:t>(36.6)</a:t>
                      </a:r>
                    </a:p>
                  </a:txBody>
                  <a:tcPr marL="7620" marR="7620" marT="7620" marB="0" anchor="ctr">
                    <a:lnL>
                      <a:noFill/>
                    </a:lnL>
                    <a:lnR>
                      <a:noFill/>
                    </a:lnR>
                    <a:lnT>
                      <a:noFill/>
                    </a:lnT>
                    <a:lnB>
                      <a:noFill/>
                    </a:lnB>
                  </a:tcPr>
                </a:tc>
                <a:tc>
                  <a:txBody>
                    <a:bodyPr/>
                    <a:lstStyle/>
                    <a:p>
                      <a:pPr algn="r" fontAlgn="ctr"/>
                      <a:r>
                        <a:rPr lang="en-US" sz="1400" b="1" i="0" u="none" strike="noStrike" dirty="0">
                          <a:solidFill>
                            <a:srgbClr val="FF0000"/>
                          </a:solidFill>
                          <a:effectLst/>
                          <a:latin typeface="Calibri" panose="020F0502020204030204" pitchFamily="34" charset="0"/>
                        </a:rPr>
                        <a:t>(36.6)</a:t>
                      </a:r>
                    </a:p>
                  </a:txBody>
                  <a:tcPr marL="7620" marR="7620" marT="7620" marB="0" anchor="ctr">
                    <a:lnL>
                      <a:noFill/>
                    </a:lnL>
                    <a:lnR>
                      <a:noFill/>
                    </a:lnR>
                    <a:lnT>
                      <a:noFill/>
                    </a:lnT>
                    <a:lnB>
                      <a:noFill/>
                    </a:lnB>
                  </a:tcPr>
                </a:tc>
                <a:tc>
                  <a:txBody>
                    <a:bodyPr/>
                    <a:lstStyle/>
                    <a:p>
                      <a:pPr algn="r" fontAlgn="ctr"/>
                      <a:r>
                        <a:rPr lang="en-US" sz="1400" b="1" i="0" u="none" strike="noStrike" dirty="0">
                          <a:solidFill>
                            <a:srgbClr val="FF0000"/>
                          </a:solidFill>
                          <a:effectLst/>
                          <a:latin typeface="Calibri" panose="020F0502020204030204" pitchFamily="34" charset="0"/>
                        </a:rPr>
                        <a:t>(73.2)</a:t>
                      </a:r>
                    </a:p>
                  </a:txBody>
                  <a:tcPr marL="7620" marR="7620" marT="7620" marB="0" anchor="ctr">
                    <a:lnL>
                      <a:noFill/>
                    </a:lnL>
                    <a:lnR>
                      <a:noFill/>
                    </a:lnR>
                    <a:lnT>
                      <a:noFill/>
                    </a:lnT>
                    <a:lnB>
                      <a:noFill/>
                    </a:lnB>
                  </a:tcPr>
                </a:tc>
              </a:tr>
            </a:tbl>
          </a:graphicData>
        </a:graphic>
      </p:graphicFrame>
      <p:sp>
        <p:nvSpPr>
          <p:cNvPr id="2" name="Title 1"/>
          <p:cNvSpPr>
            <a:spLocks noGrp="1"/>
          </p:cNvSpPr>
          <p:nvPr>
            <p:ph type="title" idx="4294967295"/>
          </p:nvPr>
        </p:nvSpPr>
        <p:spPr>
          <a:xfrm>
            <a:off x="381000" y="228600"/>
            <a:ext cx="8216900" cy="939800"/>
          </a:xfrm>
        </p:spPr>
        <p:txBody>
          <a:bodyPr>
            <a:noAutofit/>
          </a:bodyPr>
          <a:lstStyle/>
          <a:p>
            <a:pPr algn="l">
              <a:lnSpc>
                <a:spcPct val="90000"/>
              </a:lnSpc>
            </a:pPr>
            <a:r>
              <a:rPr lang="en-US" sz="3200" dirty="0" smtClean="0">
                <a:solidFill>
                  <a:schemeClr val="tx2"/>
                </a:solidFill>
              </a:rPr>
              <a:t>Financial outlook worsens significantly </a:t>
            </a:r>
            <a:r>
              <a:rPr lang="en-US" sz="3200" dirty="0">
                <a:solidFill>
                  <a:schemeClr val="tx2"/>
                </a:solidFill>
              </a:rPr>
              <a:t>if </a:t>
            </a:r>
            <a:r>
              <a:rPr lang="en-US" sz="3200" dirty="0" smtClean="0">
                <a:solidFill>
                  <a:schemeClr val="tx2"/>
                </a:solidFill>
              </a:rPr>
              <a:t>the </a:t>
            </a:r>
            <a:br>
              <a:rPr lang="en-US" sz="3200" dirty="0" smtClean="0">
                <a:solidFill>
                  <a:schemeClr val="tx2"/>
                </a:solidFill>
              </a:rPr>
            </a:br>
            <a:r>
              <a:rPr lang="en-US" sz="3200" dirty="0" smtClean="0">
                <a:solidFill>
                  <a:schemeClr val="tx2"/>
                </a:solidFill>
              </a:rPr>
              <a:t>structural imbalance is not address</a:t>
            </a:r>
            <a:r>
              <a:rPr lang="en-US" sz="3200" dirty="0" smtClean="0">
                <a:solidFill>
                  <a:schemeClr val="tx2"/>
                </a:solidFill>
                <a:latin typeface="+mn-lt"/>
              </a:rPr>
              <a:t>ed</a:t>
            </a:r>
            <a:endParaRPr lang="en-US" sz="3200" dirty="0">
              <a:solidFill>
                <a:schemeClr val="tx2"/>
              </a:solidFill>
              <a:latin typeface="+mn-lt"/>
            </a:endParaRPr>
          </a:p>
        </p:txBody>
      </p:sp>
    </p:spTree>
    <p:extLst>
      <p:ext uri="{BB962C8B-B14F-4D97-AF65-F5344CB8AC3E}">
        <p14:creationId xmlns:p14="http://schemas.microsoft.com/office/powerpoint/2010/main" val="45707002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ontent Placeholder 7"/>
          <p:cNvGraphicFramePr>
            <a:graphicFrameLocks noGrp="1"/>
          </p:cNvGraphicFramePr>
          <p:nvPr>
            <p:ph idx="1"/>
            <p:extLst>
              <p:ext uri="{D42A27DB-BD31-4B8C-83A1-F6EECF244321}">
                <p14:modId xmlns:p14="http://schemas.microsoft.com/office/powerpoint/2010/main" val="578095351"/>
              </p:ext>
            </p:extLst>
          </p:nvPr>
        </p:nvGraphicFramePr>
        <p:xfrm>
          <a:off x="469900" y="1371600"/>
          <a:ext cx="8229600" cy="4754563"/>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idx="4294967295"/>
          </p:nvPr>
        </p:nvSpPr>
        <p:spPr>
          <a:xfrm>
            <a:off x="469900" y="262103"/>
            <a:ext cx="7620000" cy="735012"/>
          </a:xfrm>
        </p:spPr>
        <p:txBody>
          <a:bodyPr>
            <a:normAutofit/>
          </a:bodyPr>
          <a:lstStyle/>
          <a:p>
            <a:pPr algn="l"/>
            <a:r>
              <a:rPr lang="en-US" sz="3200" dirty="0" smtClean="0"/>
              <a:t>Reallocation (cuts) trends</a:t>
            </a:r>
            <a:endParaRPr lang="en-US" sz="3200" dirty="0"/>
          </a:p>
        </p:txBody>
      </p:sp>
      <p:sp>
        <p:nvSpPr>
          <p:cNvPr id="4" name="Content Placeholder 4"/>
          <p:cNvSpPr txBox="1">
            <a:spLocks/>
          </p:cNvSpPr>
          <p:nvPr/>
        </p:nvSpPr>
        <p:spPr>
          <a:xfrm>
            <a:off x="0" y="0"/>
            <a:ext cx="8686799" cy="524207"/>
          </a:xfrm>
          <a:prstGeom prst="rect">
            <a:avLst/>
          </a:prstGeom>
        </p:spPr>
        <p:txBody>
          <a:bodyPr vert="horz" lIns="91440" tIns="45720" rIns="91440" bIns="45720" rtlCol="0" anchor="t">
            <a:noAutofit/>
          </a:bodyPr>
          <a:lstStyle>
            <a:lvl1pPr marL="342900" indent="-342900" algn="l" defTabSz="457200" rtl="0" eaLnBrk="1" latinLnBrk="0" hangingPunct="1">
              <a:lnSpc>
                <a:spcPct val="100000"/>
              </a:lnSpc>
              <a:spcBef>
                <a:spcPts val="1000"/>
              </a:spcBef>
              <a:buClr>
                <a:srgbClr val="BE891C"/>
              </a:buClr>
              <a:buFont typeface="Wingdings" charset="2"/>
              <a:buChar char="§"/>
              <a:defRPr sz="2400" b="0" i="0" kern="1200">
                <a:solidFill>
                  <a:schemeClr val="tx1"/>
                </a:solidFill>
                <a:latin typeface="+mn-lt"/>
                <a:ea typeface="+mn-ea"/>
                <a:cs typeface="Frutiger LT 55 Roman"/>
              </a:defRPr>
            </a:lvl1pPr>
            <a:lvl2pPr marL="742950" indent="-285750" algn="l" defTabSz="457200" rtl="0" eaLnBrk="1" latinLnBrk="0" hangingPunct="1">
              <a:lnSpc>
                <a:spcPct val="100000"/>
              </a:lnSpc>
              <a:spcBef>
                <a:spcPts val="1000"/>
              </a:spcBef>
              <a:buClr>
                <a:srgbClr val="BE891C"/>
              </a:buClr>
              <a:buFont typeface="Wingdings" charset="2"/>
              <a:buChar char="§"/>
              <a:defRPr sz="2000" b="0" i="0" kern="1200">
                <a:solidFill>
                  <a:srgbClr val="BE891C"/>
                </a:solidFill>
                <a:latin typeface="+mn-lt"/>
                <a:ea typeface="+mn-ea"/>
                <a:cs typeface="Frutiger LT 55 Roman"/>
              </a:defRPr>
            </a:lvl2pPr>
            <a:lvl3pPr marL="1143000" indent="-228600" algn="l" defTabSz="457200" rtl="0" eaLnBrk="1" latinLnBrk="0" hangingPunct="1">
              <a:lnSpc>
                <a:spcPct val="100000"/>
              </a:lnSpc>
              <a:spcBef>
                <a:spcPts val="1000"/>
              </a:spcBef>
              <a:buClr>
                <a:srgbClr val="BE891C"/>
              </a:buClr>
              <a:buFont typeface="Wingdings" charset="2"/>
              <a:buChar char="§"/>
              <a:defRPr sz="2000" b="0" i="0" kern="1200">
                <a:solidFill>
                  <a:srgbClr val="000000"/>
                </a:solidFill>
                <a:latin typeface="+mn-lt"/>
                <a:ea typeface="+mn-ea"/>
                <a:cs typeface="Frutiger LT 55 Roman"/>
              </a:defRPr>
            </a:lvl3pPr>
            <a:lvl4pPr marL="1600200" indent="-228600" algn="l" defTabSz="457200" rtl="0" eaLnBrk="1" latinLnBrk="0" hangingPunct="1">
              <a:lnSpc>
                <a:spcPct val="100000"/>
              </a:lnSpc>
              <a:spcBef>
                <a:spcPts val="1000"/>
              </a:spcBef>
              <a:buClr>
                <a:srgbClr val="BE891C"/>
              </a:buClr>
              <a:buFont typeface="Wingdings" charset="2"/>
              <a:buChar char="§"/>
              <a:defRPr sz="2000" b="0" i="0" kern="1200">
                <a:solidFill>
                  <a:srgbClr val="BE891C"/>
                </a:solidFill>
                <a:latin typeface="+mn-lt"/>
                <a:ea typeface="+mn-ea"/>
                <a:cs typeface="Frutiger LT 55 Roman"/>
              </a:defRPr>
            </a:lvl4pPr>
            <a:lvl5pPr marL="2057400" indent="-228600" algn="l" defTabSz="457200" rtl="0" eaLnBrk="1" latinLnBrk="0" hangingPunct="1">
              <a:lnSpc>
                <a:spcPct val="100000"/>
              </a:lnSpc>
              <a:spcBef>
                <a:spcPts val="1000"/>
              </a:spcBef>
              <a:buClr>
                <a:srgbClr val="BE891C"/>
              </a:buClr>
              <a:buFont typeface="Wingdings" charset="2"/>
              <a:buChar char="§"/>
              <a:defRPr sz="2000" b="0" i="0" kern="1200">
                <a:solidFill>
                  <a:srgbClr val="000000"/>
                </a:solidFill>
                <a:latin typeface="+mn-lt"/>
                <a:ea typeface="+mn-ea"/>
                <a:cs typeface="Frutiger LT 55 Roman"/>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Wingdings" charset="2"/>
              <a:buNone/>
            </a:pPr>
            <a:endParaRPr lang="en-US" sz="2600" b="1" dirty="0">
              <a:solidFill>
                <a:prstClr val="black"/>
              </a:solidFill>
              <a:cs typeface="Segoe Print"/>
            </a:endParaRPr>
          </a:p>
        </p:txBody>
      </p:sp>
    </p:spTree>
    <p:extLst>
      <p:ext uri="{BB962C8B-B14F-4D97-AF65-F5344CB8AC3E}">
        <p14:creationId xmlns:p14="http://schemas.microsoft.com/office/powerpoint/2010/main" val="299313453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idx="13"/>
          </p:nvPr>
        </p:nvSpPr>
        <p:spPr>
          <a:xfrm>
            <a:off x="457200" y="533401"/>
            <a:ext cx="6705600" cy="609599"/>
          </a:xfrm>
        </p:spPr>
        <p:txBody>
          <a:bodyPr>
            <a:normAutofit/>
          </a:bodyPr>
          <a:lstStyle/>
          <a:p>
            <a:r>
              <a:rPr lang="en-US" sz="2800" cap="none" dirty="0" smtClean="0">
                <a:latin typeface="+mj-lt"/>
              </a:rPr>
              <a:t>Reductions/Reallocations </a:t>
            </a:r>
            <a:r>
              <a:rPr lang="en-US" sz="2800" cap="none" dirty="0">
                <a:latin typeface="+mj-lt"/>
              </a:rPr>
              <a:t>($’s in thousands)</a:t>
            </a:r>
          </a:p>
        </p:txBody>
      </p:sp>
      <p:graphicFrame>
        <p:nvGraphicFramePr>
          <p:cNvPr id="7" name="Table 6"/>
          <p:cNvGraphicFramePr>
            <a:graphicFrameLocks noGrp="1"/>
          </p:cNvGraphicFramePr>
          <p:nvPr>
            <p:extLst/>
          </p:nvPr>
        </p:nvGraphicFramePr>
        <p:xfrm>
          <a:off x="1219199" y="1790699"/>
          <a:ext cx="6705602" cy="3276602"/>
        </p:xfrm>
        <a:graphic>
          <a:graphicData uri="http://schemas.openxmlformats.org/drawingml/2006/table">
            <a:tbl>
              <a:tblPr>
                <a:tableStyleId>{5C22544A-7EE6-4342-B048-85BDC9FD1C3A}</a:tableStyleId>
              </a:tblPr>
              <a:tblGrid>
                <a:gridCol w="2740901"/>
                <a:gridCol w="1699157"/>
                <a:gridCol w="1132772"/>
                <a:gridCol w="1132772"/>
              </a:tblGrid>
              <a:tr h="595745">
                <a:tc>
                  <a:txBody>
                    <a:bodyPr/>
                    <a:lstStyle/>
                    <a:p>
                      <a:pPr algn="l" fontAlgn="b"/>
                      <a:r>
                        <a:rPr lang="en-US" sz="1400" b="1" u="none" strike="noStrike" dirty="0">
                          <a:effectLst/>
                        </a:rPr>
                        <a:t>Category</a:t>
                      </a:r>
                      <a:endParaRPr lang="en-US" sz="1400" b="1" i="0" u="none" strike="noStrike" dirty="0">
                        <a:solidFill>
                          <a:srgbClr val="FFFFFF"/>
                        </a:solidFill>
                        <a:effectLst/>
                        <a:latin typeface="Calibri" panose="020F0502020204030204" pitchFamily="34" charset="0"/>
                      </a:endParaRPr>
                    </a:p>
                  </a:txBody>
                  <a:tcPr marL="0" marR="0" marT="0" marB="0" anchor="b"/>
                </a:tc>
                <a:tc>
                  <a:txBody>
                    <a:bodyPr/>
                    <a:lstStyle/>
                    <a:p>
                      <a:pPr algn="ctr" fontAlgn="b"/>
                      <a:r>
                        <a:rPr lang="en-US" sz="1400" b="1" u="none" strike="noStrike">
                          <a:effectLst/>
                        </a:rPr>
                        <a:t># Layoffs &amp; Vacancies Eliminated (FTE)</a:t>
                      </a:r>
                      <a:endParaRPr lang="en-US" sz="14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1400" b="1" u="none" strike="noStrike">
                          <a:effectLst/>
                        </a:rPr>
                        <a:t># of Programs Impacted</a:t>
                      </a:r>
                      <a:endParaRPr lang="en-US" sz="14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1400" b="1" u="none" strike="noStrike" dirty="0">
                          <a:effectLst/>
                        </a:rPr>
                        <a:t>Dollar Amount</a:t>
                      </a:r>
                      <a:endParaRPr lang="en-US" sz="1400" b="1" i="0" u="none" strike="noStrike" dirty="0">
                        <a:solidFill>
                          <a:srgbClr val="000000"/>
                        </a:solidFill>
                        <a:effectLst/>
                        <a:latin typeface="Calibri" panose="020F0502020204030204" pitchFamily="34" charset="0"/>
                      </a:endParaRPr>
                    </a:p>
                  </a:txBody>
                  <a:tcPr marL="0" marR="0" marT="0" marB="0" anchor="b"/>
                </a:tc>
              </a:tr>
              <a:tr h="297873">
                <a:tc>
                  <a:txBody>
                    <a:bodyPr/>
                    <a:lstStyle/>
                    <a:p>
                      <a:pPr algn="l" fontAlgn="b"/>
                      <a:r>
                        <a:rPr lang="en-US" sz="1400" u="none" strike="noStrike">
                          <a:effectLst/>
                        </a:rPr>
                        <a:t>Suspended or closed programs</a:t>
                      </a:r>
                      <a:endParaRPr lang="en-US" sz="14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400" u="none" strike="noStrike">
                          <a:effectLst/>
                        </a:rPr>
                        <a:t>9</a:t>
                      </a:r>
                      <a:endParaRPr lang="en-US" sz="14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400" u="none" strike="noStrike">
                          <a:effectLst/>
                        </a:rPr>
                        <a:t>8</a:t>
                      </a:r>
                      <a:endParaRPr lang="en-US" sz="14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400" u="none" strike="noStrike">
                          <a:effectLst/>
                        </a:rPr>
                        <a:t>$1,132</a:t>
                      </a:r>
                      <a:endParaRPr lang="en-US" sz="1400" b="0" i="0" u="none" strike="noStrike">
                        <a:solidFill>
                          <a:srgbClr val="000000"/>
                        </a:solidFill>
                        <a:effectLst/>
                        <a:latin typeface="Calibri" panose="020F0502020204030204" pitchFamily="34" charset="0"/>
                      </a:endParaRPr>
                    </a:p>
                  </a:txBody>
                  <a:tcPr marL="0" marR="0" marT="0" marB="0" anchor="b"/>
                </a:tc>
              </a:tr>
              <a:tr h="297873">
                <a:tc>
                  <a:txBody>
                    <a:bodyPr/>
                    <a:lstStyle/>
                    <a:p>
                      <a:pPr algn="l" fontAlgn="b"/>
                      <a:r>
                        <a:rPr lang="en-US" sz="1400" u="none" strike="noStrike">
                          <a:effectLst/>
                        </a:rPr>
                        <a:t>Faculty positions</a:t>
                      </a:r>
                      <a:endParaRPr lang="en-US" sz="14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400" u="none" strike="noStrike">
                          <a:effectLst/>
                        </a:rPr>
                        <a:t>121</a:t>
                      </a:r>
                      <a:endParaRPr lang="en-US" sz="14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400" u="none" strike="noStrike">
                          <a:effectLst/>
                        </a:rPr>
                        <a:t>132</a:t>
                      </a:r>
                      <a:endParaRPr lang="en-US" sz="14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400" u="none" strike="noStrike">
                          <a:effectLst/>
                        </a:rPr>
                        <a:t>$15,650</a:t>
                      </a:r>
                      <a:endParaRPr lang="en-US" sz="1400" b="0" i="0" u="none" strike="noStrike">
                        <a:solidFill>
                          <a:srgbClr val="000000"/>
                        </a:solidFill>
                        <a:effectLst/>
                        <a:latin typeface="Calibri" panose="020F0502020204030204" pitchFamily="34" charset="0"/>
                      </a:endParaRPr>
                    </a:p>
                  </a:txBody>
                  <a:tcPr marL="0" marR="0" marT="0" marB="0" anchor="b"/>
                </a:tc>
              </a:tr>
              <a:tr h="297873">
                <a:tc>
                  <a:txBody>
                    <a:bodyPr/>
                    <a:lstStyle/>
                    <a:p>
                      <a:pPr algn="l" fontAlgn="b"/>
                      <a:r>
                        <a:rPr lang="en-US" sz="1400" u="none" strike="noStrike">
                          <a:effectLst/>
                        </a:rPr>
                        <a:t>Administrative/staff positions</a:t>
                      </a:r>
                      <a:endParaRPr lang="en-US" sz="14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400" u="none" strike="noStrike">
                          <a:effectLst/>
                        </a:rPr>
                        <a:t>155</a:t>
                      </a:r>
                      <a:endParaRPr lang="en-US" sz="14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400" u="none" strike="noStrike">
                          <a:effectLst/>
                        </a:rPr>
                        <a:t>8</a:t>
                      </a:r>
                      <a:endParaRPr lang="en-US" sz="14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400" u="none" strike="noStrike">
                          <a:effectLst/>
                        </a:rPr>
                        <a:t>$12,683</a:t>
                      </a:r>
                      <a:endParaRPr lang="en-US" sz="1400" b="0" i="0" u="none" strike="noStrike">
                        <a:solidFill>
                          <a:srgbClr val="000000"/>
                        </a:solidFill>
                        <a:effectLst/>
                        <a:latin typeface="Calibri" panose="020F0502020204030204" pitchFamily="34" charset="0"/>
                      </a:endParaRPr>
                    </a:p>
                  </a:txBody>
                  <a:tcPr marL="0" marR="0" marT="0" marB="0" anchor="b"/>
                </a:tc>
              </a:tr>
              <a:tr h="297873">
                <a:tc>
                  <a:txBody>
                    <a:bodyPr/>
                    <a:lstStyle/>
                    <a:p>
                      <a:pPr algn="l" fontAlgn="b"/>
                      <a:r>
                        <a:rPr lang="en-US" sz="1400" u="none" strike="noStrike">
                          <a:effectLst/>
                        </a:rPr>
                        <a:t>Equipment</a:t>
                      </a:r>
                      <a:endParaRPr lang="en-US" sz="14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400" u="none" strike="noStrike">
                          <a:effectLst/>
                        </a:rPr>
                        <a:t>0</a:t>
                      </a:r>
                      <a:endParaRPr lang="en-US" sz="14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400" u="none" strike="noStrike">
                          <a:effectLst/>
                        </a:rPr>
                        <a:t>0</a:t>
                      </a:r>
                      <a:endParaRPr lang="en-US" sz="14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400" u="none" strike="noStrike">
                          <a:effectLst/>
                        </a:rPr>
                        <a:t>$1,068</a:t>
                      </a:r>
                      <a:endParaRPr lang="en-US" sz="1400" b="0" i="0" u="none" strike="noStrike">
                        <a:solidFill>
                          <a:srgbClr val="000000"/>
                        </a:solidFill>
                        <a:effectLst/>
                        <a:latin typeface="Calibri" panose="020F0502020204030204" pitchFamily="34" charset="0"/>
                      </a:endParaRPr>
                    </a:p>
                  </a:txBody>
                  <a:tcPr marL="0" marR="0" marT="0" marB="0" anchor="b"/>
                </a:tc>
              </a:tr>
              <a:tr h="297873">
                <a:tc>
                  <a:txBody>
                    <a:bodyPr/>
                    <a:lstStyle/>
                    <a:p>
                      <a:pPr algn="l" fontAlgn="b"/>
                      <a:r>
                        <a:rPr lang="en-US" sz="1400" u="none" strike="noStrike">
                          <a:effectLst/>
                        </a:rPr>
                        <a:t>Repair &amp; replacement</a:t>
                      </a:r>
                      <a:endParaRPr lang="en-US" sz="14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400" u="none" strike="noStrike" dirty="0">
                          <a:effectLst/>
                        </a:rPr>
                        <a:t>0</a:t>
                      </a:r>
                      <a:endParaRPr lang="en-US" sz="1400" b="0" i="0" u="none" strike="noStrike" dirty="0">
                        <a:solidFill>
                          <a:srgbClr val="000000"/>
                        </a:solidFill>
                        <a:effectLst/>
                        <a:latin typeface="Calibri" panose="020F0502020204030204" pitchFamily="34" charset="0"/>
                      </a:endParaRPr>
                    </a:p>
                  </a:txBody>
                  <a:tcPr marL="0" marR="0" marT="0" marB="0" anchor="b"/>
                </a:tc>
                <a:tc>
                  <a:txBody>
                    <a:bodyPr/>
                    <a:lstStyle/>
                    <a:p>
                      <a:pPr algn="r" fontAlgn="b"/>
                      <a:r>
                        <a:rPr lang="en-US" sz="1400" u="none" strike="noStrike">
                          <a:effectLst/>
                        </a:rPr>
                        <a:t>0</a:t>
                      </a:r>
                      <a:endParaRPr lang="en-US" sz="14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400" u="none" strike="noStrike">
                          <a:effectLst/>
                        </a:rPr>
                        <a:t>$365</a:t>
                      </a:r>
                      <a:endParaRPr lang="en-US" sz="1400" b="0" i="0" u="none" strike="noStrike">
                        <a:solidFill>
                          <a:srgbClr val="000000"/>
                        </a:solidFill>
                        <a:effectLst/>
                        <a:latin typeface="Calibri" panose="020F0502020204030204" pitchFamily="34" charset="0"/>
                      </a:endParaRPr>
                    </a:p>
                  </a:txBody>
                  <a:tcPr marL="0" marR="0" marT="0" marB="0" anchor="b"/>
                </a:tc>
              </a:tr>
              <a:tr h="297873">
                <a:tc>
                  <a:txBody>
                    <a:bodyPr/>
                    <a:lstStyle/>
                    <a:p>
                      <a:pPr algn="l" fontAlgn="b"/>
                      <a:r>
                        <a:rPr lang="en-US" sz="1400" u="none" strike="noStrike">
                          <a:effectLst/>
                        </a:rPr>
                        <a:t>Student services</a:t>
                      </a:r>
                      <a:endParaRPr lang="en-US" sz="14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400" u="none" strike="noStrike">
                          <a:effectLst/>
                        </a:rPr>
                        <a:t>12</a:t>
                      </a:r>
                      <a:endParaRPr lang="en-US" sz="14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400" u="none" strike="noStrike">
                          <a:effectLst/>
                        </a:rPr>
                        <a:t>0</a:t>
                      </a:r>
                      <a:endParaRPr lang="en-US" sz="14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400" u="none" strike="noStrike">
                          <a:effectLst/>
                        </a:rPr>
                        <a:t>$861</a:t>
                      </a:r>
                      <a:endParaRPr lang="en-US" sz="1400" b="0" i="0" u="none" strike="noStrike">
                        <a:solidFill>
                          <a:srgbClr val="000000"/>
                        </a:solidFill>
                        <a:effectLst/>
                        <a:latin typeface="Calibri" panose="020F0502020204030204" pitchFamily="34" charset="0"/>
                      </a:endParaRPr>
                    </a:p>
                  </a:txBody>
                  <a:tcPr marL="0" marR="0" marT="0" marB="0" anchor="b"/>
                </a:tc>
              </a:tr>
              <a:tr h="297873">
                <a:tc>
                  <a:txBody>
                    <a:bodyPr/>
                    <a:lstStyle/>
                    <a:p>
                      <a:pPr algn="l" fontAlgn="b"/>
                      <a:r>
                        <a:rPr lang="en-US" sz="1400" u="none" strike="noStrike">
                          <a:effectLst/>
                        </a:rPr>
                        <a:t>Other</a:t>
                      </a:r>
                      <a:endParaRPr lang="en-US" sz="14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400" u="none" strike="noStrike">
                          <a:effectLst/>
                        </a:rPr>
                        <a:t>12</a:t>
                      </a:r>
                      <a:endParaRPr lang="en-US" sz="14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400" u="none" strike="noStrike">
                          <a:effectLst/>
                        </a:rPr>
                        <a:t>5</a:t>
                      </a:r>
                      <a:endParaRPr lang="en-US" sz="14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400" u="none" strike="noStrike">
                          <a:effectLst/>
                        </a:rPr>
                        <a:t>$4,309</a:t>
                      </a:r>
                      <a:endParaRPr lang="en-US" sz="1400" b="0" i="0" u="none" strike="noStrike">
                        <a:solidFill>
                          <a:srgbClr val="000000"/>
                        </a:solidFill>
                        <a:effectLst/>
                        <a:latin typeface="Calibri" panose="020F0502020204030204" pitchFamily="34" charset="0"/>
                      </a:endParaRPr>
                    </a:p>
                  </a:txBody>
                  <a:tcPr marL="0" marR="0" marT="0" marB="0" anchor="b"/>
                </a:tc>
              </a:tr>
              <a:tr h="297873">
                <a:tc>
                  <a:txBody>
                    <a:bodyPr/>
                    <a:lstStyle/>
                    <a:p>
                      <a:pPr algn="l" fontAlgn="b"/>
                      <a:r>
                        <a:rPr lang="en-US" sz="1400" u="none" strike="noStrike">
                          <a:effectLst/>
                        </a:rPr>
                        <a:t>General operating budget</a:t>
                      </a:r>
                      <a:endParaRPr lang="en-US" sz="14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400" u="none" strike="noStrike">
                          <a:effectLst/>
                        </a:rPr>
                        <a:t>0</a:t>
                      </a:r>
                      <a:endParaRPr lang="en-US" sz="14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400" u="none" strike="noStrike">
                          <a:effectLst/>
                        </a:rPr>
                        <a:t>0</a:t>
                      </a:r>
                      <a:endParaRPr lang="en-US" sz="14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400" u="none" strike="noStrike">
                          <a:effectLst/>
                        </a:rPr>
                        <a:t>$2,688</a:t>
                      </a:r>
                      <a:endParaRPr lang="en-US" sz="1400" b="0" i="0" u="none" strike="noStrike">
                        <a:solidFill>
                          <a:srgbClr val="000000"/>
                        </a:solidFill>
                        <a:effectLst/>
                        <a:latin typeface="Calibri" panose="020F0502020204030204" pitchFamily="34" charset="0"/>
                      </a:endParaRPr>
                    </a:p>
                  </a:txBody>
                  <a:tcPr marL="0" marR="0" marT="0" marB="0" anchor="b"/>
                </a:tc>
              </a:tr>
              <a:tr h="297873">
                <a:tc>
                  <a:txBody>
                    <a:bodyPr/>
                    <a:lstStyle/>
                    <a:p>
                      <a:pPr algn="l" fontAlgn="b"/>
                      <a:r>
                        <a:rPr lang="en-US" sz="1400" u="none" strike="noStrike" dirty="0">
                          <a:effectLst/>
                        </a:rPr>
                        <a:t>Total reductions/reallocations</a:t>
                      </a:r>
                      <a:endParaRPr lang="en-US" sz="1400" b="1" i="0" u="none" strike="noStrike" dirty="0">
                        <a:solidFill>
                          <a:srgbClr val="000000"/>
                        </a:solidFill>
                        <a:effectLst/>
                        <a:latin typeface="Calibri" panose="020F0502020204030204" pitchFamily="34" charset="0"/>
                      </a:endParaRPr>
                    </a:p>
                  </a:txBody>
                  <a:tcPr marL="0" marR="0" marT="0" marB="0" anchor="b"/>
                </a:tc>
                <a:tc>
                  <a:txBody>
                    <a:bodyPr/>
                    <a:lstStyle/>
                    <a:p>
                      <a:pPr algn="r" fontAlgn="b"/>
                      <a:r>
                        <a:rPr lang="en-US" sz="1400" u="none" strike="noStrike">
                          <a:effectLst/>
                        </a:rPr>
                        <a:t>309</a:t>
                      </a:r>
                      <a:endParaRPr lang="en-US" sz="1400" b="1"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400" u="none" strike="noStrike">
                          <a:effectLst/>
                        </a:rPr>
                        <a:t>153</a:t>
                      </a:r>
                      <a:endParaRPr lang="en-US" sz="1400" b="1"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400" u="none" strike="noStrike" dirty="0">
                          <a:effectLst/>
                        </a:rPr>
                        <a:t>$38,756</a:t>
                      </a:r>
                      <a:endParaRPr lang="en-US" sz="1400" b="1" i="0" u="none" strike="noStrike" dirty="0">
                        <a:solidFill>
                          <a:srgbClr val="000000"/>
                        </a:solidFill>
                        <a:effectLst/>
                        <a:latin typeface="Calibri" panose="020F0502020204030204" pitchFamily="34" charset="0"/>
                      </a:endParaRPr>
                    </a:p>
                  </a:txBody>
                  <a:tcPr marL="0" marR="0" marT="0" marB="0" anchor="b"/>
                </a:tc>
              </a:tr>
            </a:tbl>
          </a:graphicData>
        </a:graphic>
      </p:graphicFrame>
    </p:spTree>
    <p:extLst>
      <p:ext uri="{BB962C8B-B14F-4D97-AF65-F5344CB8AC3E}">
        <p14:creationId xmlns:p14="http://schemas.microsoft.com/office/powerpoint/2010/main" val="364169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idx="13"/>
          </p:nvPr>
        </p:nvSpPr>
        <p:spPr>
          <a:xfrm>
            <a:off x="457200" y="533401"/>
            <a:ext cx="7010400" cy="609599"/>
          </a:xfrm>
        </p:spPr>
        <p:txBody>
          <a:bodyPr>
            <a:noAutofit/>
          </a:bodyPr>
          <a:lstStyle/>
          <a:p>
            <a:r>
              <a:rPr lang="en-US" sz="2800" cap="none" dirty="0" smtClean="0"/>
              <a:t>Reinvestments and Cuts ($’s in thousands)</a:t>
            </a:r>
            <a:endParaRPr lang="en-US" sz="2800" cap="none" dirty="0"/>
          </a:p>
        </p:txBody>
      </p:sp>
      <p:graphicFrame>
        <p:nvGraphicFramePr>
          <p:cNvPr id="7" name="Table 6"/>
          <p:cNvGraphicFramePr>
            <a:graphicFrameLocks noGrp="1"/>
          </p:cNvGraphicFramePr>
          <p:nvPr>
            <p:extLst/>
          </p:nvPr>
        </p:nvGraphicFramePr>
        <p:xfrm>
          <a:off x="685800" y="1661160"/>
          <a:ext cx="7772400" cy="3535680"/>
        </p:xfrm>
        <a:graphic>
          <a:graphicData uri="http://schemas.openxmlformats.org/drawingml/2006/table">
            <a:tbl>
              <a:tblPr>
                <a:tableStyleId>{5C22544A-7EE6-4342-B048-85BDC9FD1C3A}</a:tableStyleId>
              </a:tblPr>
              <a:tblGrid>
                <a:gridCol w="3352800"/>
                <a:gridCol w="1793630"/>
                <a:gridCol w="1312985"/>
                <a:gridCol w="1312985"/>
              </a:tblGrid>
              <a:tr h="381000">
                <a:tc>
                  <a:txBody>
                    <a:bodyPr/>
                    <a:lstStyle/>
                    <a:p>
                      <a:pPr algn="l" fontAlgn="b"/>
                      <a:r>
                        <a:rPr lang="en-US" sz="1400" b="1" u="none" strike="noStrike" dirty="0">
                          <a:effectLst/>
                        </a:rPr>
                        <a:t>Category</a:t>
                      </a:r>
                      <a:endParaRPr lang="en-US" sz="1400" b="1" i="0" u="none" strike="noStrike" dirty="0">
                        <a:solidFill>
                          <a:srgbClr val="FFFFFF"/>
                        </a:solidFill>
                        <a:effectLst/>
                        <a:latin typeface="Calibri" panose="020F0502020204030204" pitchFamily="34" charset="0"/>
                      </a:endParaRPr>
                    </a:p>
                  </a:txBody>
                  <a:tcPr marL="0" marR="0" marT="0" marB="0" anchor="b"/>
                </a:tc>
                <a:tc>
                  <a:txBody>
                    <a:bodyPr/>
                    <a:lstStyle/>
                    <a:p>
                      <a:pPr algn="ctr" fontAlgn="b"/>
                      <a:r>
                        <a:rPr lang="en-US" sz="1400" b="1" u="none" strike="noStrike">
                          <a:effectLst/>
                        </a:rPr>
                        <a:t># Positions Added/ Reassigned (FTE)</a:t>
                      </a:r>
                      <a:endParaRPr lang="en-US" sz="14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1400" b="1" u="none" strike="noStrike">
                          <a:effectLst/>
                        </a:rPr>
                        <a:t> # Programs Impacted</a:t>
                      </a:r>
                      <a:endParaRPr lang="en-US" sz="14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1400" b="1" u="none" strike="noStrike" dirty="0">
                          <a:effectLst/>
                        </a:rPr>
                        <a:t>Dollar Amount</a:t>
                      </a:r>
                      <a:endParaRPr lang="en-US" sz="1400" b="1" i="0" u="none" strike="noStrike" dirty="0">
                        <a:solidFill>
                          <a:srgbClr val="000000"/>
                        </a:solidFill>
                        <a:effectLst/>
                        <a:latin typeface="Calibri" panose="020F0502020204030204" pitchFamily="34" charset="0"/>
                      </a:endParaRPr>
                    </a:p>
                  </a:txBody>
                  <a:tcPr marL="0" marR="0" marT="0" marB="0" anchor="b"/>
                </a:tc>
              </a:tr>
              <a:tr h="200025">
                <a:tc>
                  <a:txBody>
                    <a:bodyPr/>
                    <a:lstStyle/>
                    <a:p>
                      <a:pPr algn="l" fontAlgn="b"/>
                      <a:r>
                        <a:rPr lang="en-US" sz="1400" u="none" strike="noStrike">
                          <a:effectLst/>
                        </a:rPr>
                        <a:t>Enhanced, redesigned, or new programs</a:t>
                      </a:r>
                      <a:endParaRPr lang="en-US" sz="14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400" u="none" strike="noStrike">
                          <a:effectLst/>
                        </a:rPr>
                        <a:t>11</a:t>
                      </a:r>
                      <a:endParaRPr lang="en-US" sz="14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400" u="none" strike="noStrike">
                          <a:effectLst/>
                        </a:rPr>
                        <a:t>17</a:t>
                      </a:r>
                      <a:endParaRPr lang="en-US" sz="14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400" u="none" strike="noStrike">
                          <a:effectLst/>
                        </a:rPr>
                        <a:t>$1,261</a:t>
                      </a:r>
                      <a:endParaRPr lang="en-US" sz="1400" b="0" i="0" u="none" strike="noStrike">
                        <a:solidFill>
                          <a:srgbClr val="000000"/>
                        </a:solidFill>
                        <a:effectLst/>
                        <a:latin typeface="Calibri" panose="020F0502020204030204" pitchFamily="34" charset="0"/>
                      </a:endParaRPr>
                    </a:p>
                  </a:txBody>
                  <a:tcPr marL="0" marR="0" marT="0" marB="0" anchor="b"/>
                </a:tc>
              </a:tr>
              <a:tr h="200025">
                <a:tc>
                  <a:txBody>
                    <a:bodyPr/>
                    <a:lstStyle/>
                    <a:p>
                      <a:pPr algn="l" fontAlgn="b"/>
                      <a:r>
                        <a:rPr lang="en-US" sz="1400" u="none" strike="noStrike">
                          <a:effectLst/>
                        </a:rPr>
                        <a:t>Added or reassigned faculty positions</a:t>
                      </a:r>
                      <a:endParaRPr lang="en-US" sz="14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400" u="none" strike="noStrike">
                          <a:effectLst/>
                        </a:rPr>
                        <a:t>24</a:t>
                      </a:r>
                      <a:endParaRPr lang="en-US" sz="14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400" u="none" strike="noStrike">
                          <a:effectLst/>
                        </a:rPr>
                        <a:t>31</a:t>
                      </a:r>
                      <a:endParaRPr lang="en-US" sz="14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400" u="none" strike="noStrike">
                          <a:effectLst/>
                        </a:rPr>
                        <a:t>$1,963</a:t>
                      </a:r>
                      <a:endParaRPr lang="en-US" sz="1400" b="0" i="0" u="none" strike="noStrike">
                        <a:solidFill>
                          <a:srgbClr val="000000"/>
                        </a:solidFill>
                        <a:effectLst/>
                        <a:latin typeface="Calibri" panose="020F0502020204030204" pitchFamily="34" charset="0"/>
                      </a:endParaRPr>
                    </a:p>
                  </a:txBody>
                  <a:tcPr marL="0" marR="0" marT="0" marB="0" anchor="b"/>
                </a:tc>
              </a:tr>
              <a:tr h="200025">
                <a:tc>
                  <a:txBody>
                    <a:bodyPr/>
                    <a:lstStyle/>
                    <a:p>
                      <a:pPr algn="l" fontAlgn="b"/>
                      <a:r>
                        <a:rPr lang="en-US" sz="1400" u="none" strike="noStrike">
                          <a:effectLst/>
                        </a:rPr>
                        <a:t>Added or reassigned admin/staff positions</a:t>
                      </a:r>
                      <a:endParaRPr lang="en-US" sz="14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400" u="none" strike="noStrike">
                          <a:effectLst/>
                        </a:rPr>
                        <a:t>57</a:t>
                      </a:r>
                      <a:endParaRPr lang="en-US" sz="14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400" u="none" strike="noStrike">
                          <a:effectLst/>
                        </a:rPr>
                        <a:t>45</a:t>
                      </a:r>
                      <a:endParaRPr lang="en-US" sz="14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400" u="none" strike="noStrike">
                          <a:effectLst/>
                        </a:rPr>
                        <a:t>$4,403</a:t>
                      </a:r>
                      <a:endParaRPr lang="en-US" sz="1400" b="0" i="0" u="none" strike="noStrike">
                        <a:solidFill>
                          <a:srgbClr val="000000"/>
                        </a:solidFill>
                        <a:effectLst/>
                        <a:latin typeface="Calibri" panose="020F0502020204030204" pitchFamily="34" charset="0"/>
                      </a:endParaRPr>
                    </a:p>
                  </a:txBody>
                  <a:tcPr marL="0" marR="0" marT="0" marB="0" anchor="b"/>
                </a:tc>
              </a:tr>
              <a:tr h="200025">
                <a:tc>
                  <a:txBody>
                    <a:bodyPr/>
                    <a:lstStyle/>
                    <a:p>
                      <a:pPr algn="l" fontAlgn="b"/>
                      <a:r>
                        <a:rPr lang="en-US" sz="1400" u="none" strike="noStrike">
                          <a:effectLst/>
                        </a:rPr>
                        <a:t>Equipment</a:t>
                      </a:r>
                      <a:endParaRPr lang="en-US" sz="14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400" u="none" strike="noStrike">
                          <a:effectLst/>
                        </a:rPr>
                        <a:t>0</a:t>
                      </a:r>
                      <a:endParaRPr lang="en-US" sz="14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400" u="none" strike="noStrike">
                          <a:effectLst/>
                        </a:rPr>
                        <a:t>0</a:t>
                      </a:r>
                      <a:endParaRPr lang="en-US" sz="14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400" u="none" strike="noStrike">
                          <a:effectLst/>
                        </a:rPr>
                        <a:t>$1,169</a:t>
                      </a:r>
                      <a:endParaRPr lang="en-US" sz="1400" b="0" i="0" u="none" strike="noStrike">
                        <a:solidFill>
                          <a:srgbClr val="000000"/>
                        </a:solidFill>
                        <a:effectLst/>
                        <a:latin typeface="Calibri" panose="020F0502020204030204" pitchFamily="34" charset="0"/>
                      </a:endParaRPr>
                    </a:p>
                  </a:txBody>
                  <a:tcPr marL="0" marR="0" marT="0" marB="0" anchor="b"/>
                </a:tc>
              </a:tr>
              <a:tr h="200025">
                <a:tc>
                  <a:txBody>
                    <a:bodyPr/>
                    <a:lstStyle/>
                    <a:p>
                      <a:pPr algn="l" fontAlgn="b"/>
                      <a:r>
                        <a:rPr lang="en-US" sz="1400" u="none" strike="noStrike">
                          <a:effectLst/>
                        </a:rPr>
                        <a:t>Invest facilities and/or R&amp;R</a:t>
                      </a:r>
                      <a:endParaRPr lang="en-US" sz="14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400" u="none" strike="noStrike">
                          <a:effectLst/>
                        </a:rPr>
                        <a:t>0</a:t>
                      </a:r>
                      <a:endParaRPr lang="en-US" sz="14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400" u="none" strike="noStrike">
                          <a:effectLst/>
                        </a:rPr>
                        <a:t>0</a:t>
                      </a:r>
                      <a:endParaRPr lang="en-US" sz="14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400" u="none" strike="noStrike">
                          <a:effectLst/>
                        </a:rPr>
                        <a:t>$1,498</a:t>
                      </a:r>
                      <a:endParaRPr lang="en-US" sz="1400" b="0" i="0" u="none" strike="noStrike">
                        <a:solidFill>
                          <a:srgbClr val="000000"/>
                        </a:solidFill>
                        <a:effectLst/>
                        <a:latin typeface="Calibri" panose="020F0502020204030204" pitchFamily="34" charset="0"/>
                      </a:endParaRPr>
                    </a:p>
                  </a:txBody>
                  <a:tcPr marL="0" marR="0" marT="0" marB="0" anchor="b"/>
                </a:tc>
              </a:tr>
              <a:tr h="200025">
                <a:tc>
                  <a:txBody>
                    <a:bodyPr/>
                    <a:lstStyle/>
                    <a:p>
                      <a:pPr algn="l" fontAlgn="b"/>
                      <a:r>
                        <a:rPr lang="en-US" sz="1400" u="none" strike="noStrike">
                          <a:effectLst/>
                        </a:rPr>
                        <a:t>Student services</a:t>
                      </a:r>
                      <a:endParaRPr lang="en-US" sz="14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400" u="none" strike="noStrike">
                          <a:effectLst/>
                        </a:rPr>
                        <a:t>2</a:t>
                      </a:r>
                      <a:endParaRPr lang="en-US" sz="14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400" u="none" strike="noStrike">
                          <a:effectLst/>
                        </a:rPr>
                        <a:t>0</a:t>
                      </a:r>
                      <a:endParaRPr lang="en-US" sz="14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400" u="none" strike="noStrike">
                          <a:effectLst/>
                        </a:rPr>
                        <a:t>$1,329</a:t>
                      </a:r>
                      <a:endParaRPr lang="en-US" sz="1400" b="0" i="0" u="none" strike="noStrike">
                        <a:solidFill>
                          <a:srgbClr val="000000"/>
                        </a:solidFill>
                        <a:effectLst/>
                        <a:latin typeface="Calibri" panose="020F0502020204030204" pitchFamily="34" charset="0"/>
                      </a:endParaRPr>
                    </a:p>
                  </a:txBody>
                  <a:tcPr marL="0" marR="0" marT="0" marB="0" anchor="b"/>
                </a:tc>
              </a:tr>
              <a:tr h="200025">
                <a:tc>
                  <a:txBody>
                    <a:bodyPr/>
                    <a:lstStyle/>
                    <a:p>
                      <a:pPr algn="l" fontAlgn="b"/>
                      <a:r>
                        <a:rPr lang="en-US" sz="1400" u="none" strike="noStrike">
                          <a:effectLst/>
                        </a:rPr>
                        <a:t>Other </a:t>
                      </a:r>
                      <a:endParaRPr lang="en-US" sz="14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400" u="none" strike="noStrike">
                          <a:effectLst/>
                        </a:rPr>
                        <a:t>3</a:t>
                      </a:r>
                      <a:endParaRPr lang="en-US" sz="14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400" u="none" strike="noStrike">
                          <a:effectLst/>
                        </a:rPr>
                        <a:t>2</a:t>
                      </a:r>
                      <a:endParaRPr lang="en-US" sz="14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400" u="none" strike="noStrike">
                          <a:effectLst/>
                        </a:rPr>
                        <a:t>$3,129</a:t>
                      </a:r>
                      <a:endParaRPr lang="en-US" sz="1400" b="0" i="0" u="none" strike="noStrike">
                        <a:solidFill>
                          <a:srgbClr val="000000"/>
                        </a:solidFill>
                        <a:effectLst/>
                        <a:latin typeface="Calibri" panose="020F0502020204030204" pitchFamily="34" charset="0"/>
                      </a:endParaRPr>
                    </a:p>
                  </a:txBody>
                  <a:tcPr marL="0" marR="0" marT="0" marB="0" anchor="b"/>
                </a:tc>
              </a:tr>
              <a:tr h="200025">
                <a:tc>
                  <a:txBody>
                    <a:bodyPr/>
                    <a:lstStyle/>
                    <a:p>
                      <a:pPr algn="l" fontAlgn="b"/>
                      <a:r>
                        <a:rPr lang="en-US" sz="1400" u="none" strike="noStrike">
                          <a:effectLst/>
                        </a:rPr>
                        <a:t>Reinvestments subtotal</a:t>
                      </a:r>
                      <a:endParaRPr lang="en-US" sz="14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400" u="none" strike="noStrike">
                          <a:effectLst/>
                        </a:rPr>
                        <a:t>93</a:t>
                      </a:r>
                      <a:endParaRPr lang="en-US" sz="14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400" u="none" strike="noStrike">
                          <a:effectLst/>
                        </a:rPr>
                        <a:t>91</a:t>
                      </a:r>
                      <a:endParaRPr lang="en-US" sz="14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400" u="none" strike="noStrike">
                          <a:effectLst/>
                        </a:rPr>
                        <a:t>$14,631</a:t>
                      </a:r>
                      <a:endParaRPr lang="en-US" sz="1400" b="0" i="0" u="none" strike="noStrike">
                        <a:solidFill>
                          <a:srgbClr val="000000"/>
                        </a:solidFill>
                        <a:effectLst/>
                        <a:latin typeface="Calibri" panose="020F0502020204030204" pitchFamily="34" charset="0"/>
                      </a:endParaRPr>
                    </a:p>
                  </a:txBody>
                  <a:tcPr marL="0" marR="0" marT="0" marB="0" anchor="b"/>
                </a:tc>
              </a:tr>
              <a:tr h="209550">
                <a:tc>
                  <a:txBody>
                    <a:bodyPr/>
                    <a:lstStyle/>
                    <a:p>
                      <a:pPr algn="l" fontAlgn="b"/>
                      <a:r>
                        <a:rPr lang="en-US" sz="1400" u="none" strike="noStrike">
                          <a:effectLst/>
                        </a:rPr>
                        <a:t>Cuts made to balance the budget </a:t>
                      </a:r>
                      <a:endParaRPr lang="en-US" sz="14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400" u="none" strike="noStrike">
                          <a:effectLst/>
                        </a:rPr>
                        <a:t>0</a:t>
                      </a:r>
                      <a:endParaRPr lang="en-US" sz="14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400" u="none" strike="noStrike">
                          <a:effectLst/>
                        </a:rPr>
                        <a:t>0</a:t>
                      </a:r>
                      <a:endParaRPr lang="en-US" sz="14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400" u="none" strike="noStrike">
                          <a:effectLst/>
                        </a:rPr>
                        <a:t>$24,125</a:t>
                      </a:r>
                      <a:endParaRPr lang="en-US" sz="1400" b="0" i="0" u="none" strike="noStrike">
                        <a:solidFill>
                          <a:srgbClr val="000000"/>
                        </a:solidFill>
                        <a:effectLst/>
                        <a:latin typeface="Calibri" panose="020F0502020204030204" pitchFamily="34" charset="0"/>
                      </a:endParaRPr>
                    </a:p>
                  </a:txBody>
                  <a:tcPr marL="0" marR="0" marT="0" marB="0" anchor="b"/>
                </a:tc>
              </a:tr>
              <a:tr h="200025">
                <a:tc>
                  <a:txBody>
                    <a:bodyPr/>
                    <a:lstStyle/>
                    <a:p>
                      <a:pPr algn="l" fontAlgn="b"/>
                      <a:r>
                        <a:rPr lang="en-US" sz="1400" u="none" strike="noStrike">
                          <a:effectLst/>
                        </a:rPr>
                        <a:t>Total Reinvestments and Cuts </a:t>
                      </a:r>
                      <a:endParaRPr lang="en-US" sz="1400" b="1"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400" u="none" strike="noStrike">
                          <a:effectLst/>
                        </a:rPr>
                        <a:t>93</a:t>
                      </a:r>
                      <a:endParaRPr lang="en-US" sz="1400" b="1"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400" u="none" strike="noStrike">
                          <a:effectLst/>
                        </a:rPr>
                        <a:t>91</a:t>
                      </a:r>
                      <a:endParaRPr lang="en-US" sz="1400" b="1"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400" u="none" strike="noStrike">
                          <a:effectLst/>
                        </a:rPr>
                        <a:t>$38,756</a:t>
                      </a:r>
                      <a:endParaRPr lang="en-US" sz="1400" b="1" i="0" u="none" strike="noStrike">
                        <a:solidFill>
                          <a:srgbClr val="000000"/>
                        </a:solidFill>
                        <a:effectLst/>
                        <a:latin typeface="Calibri" panose="020F0502020204030204" pitchFamily="34" charset="0"/>
                      </a:endParaRPr>
                    </a:p>
                  </a:txBody>
                  <a:tcPr marL="0" marR="0" marT="0" marB="0" anchor="b"/>
                </a:tc>
              </a:tr>
              <a:tr h="209550">
                <a:tc>
                  <a:txBody>
                    <a:bodyPr/>
                    <a:lstStyle/>
                    <a:p>
                      <a:pPr algn="l" fontAlgn="b"/>
                      <a:endParaRPr lang="en-US" sz="1400" b="0" i="0" u="none" strike="noStrike">
                        <a:solidFill>
                          <a:srgbClr val="000000"/>
                        </a:solidFill>
                        <a:effectLst/>
                        <a:latin typeface="Calibri" panose="020F0502020204030204" pitchFamily="34" charset="0"/>
                      </a:endParaRPr>
                    </a:p>
                  </a:txBody>
                  <a:tcPr marL="0" marR="0" marT="0" marB="0" anchor="b"/>
                </a:tc>
                <a:tc>
                  <a:txBody>
                    <a:bodyPr/>
                    <a:lstStyle/>
                    <a:p>
                      <a:endParaRPr lang="en-US"/>
                    </a:p>
                  </a:txBody>
                  <a:tcPr marL="0" marR="0" marT="0" marB="0" anchor="b"/>
                </a:tc>
                <a:tc>
                  <a:txBody>
                    <a:bodyPr/>
                    <a:lstStyle/>
                    <a:p>
                      <a:pPr algn="l" fontAlgn="b"/>
                      <a:endParaRPr lang="en-US" sz="14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400" b="0" i="0" u="none" strike="noStrike">
                        <a:solidFill>
                          <a:srgbClr val="000000"/>
                        </a:solidFill>
                        <a:effectLst/>
                        <a:latin typeface="Calibri" panose="020F0502020204030204" pitchFamily="34" charset="0"/>
                      </a:endParaRPr>
                    </a:p>
                  </a:txBody>
                  <a:tcPr marL="0" marR="0" marT="0" marB="0" anchor="b"/>
                </a:tc>
              </a:tr>
              <a:tr h="200025">
                <a:tc>
                  <a:txBody>
                    <a:bodyPr/>
                    <a:lstStyle/>
                    <a:p>
                      <a:pPr algn="l" fontAlgn="b"/>
                      <a:r>
                        <a:rPr lang="en-US" sz="1400" u="none" strike="noStrike" dirty="0">
                          <a:effectLst/>
                        </a:rPr>
                        <a:t>Invests in direct mission activities</a:t>
                      </a:r>
                      <a:endParaRPr lang="en-US" sz="1400" b="0" i="0" u="none" strike="noStrike" dirty="0">
                        <a:solidFill>
                          <a:srgbClr val="000000"/>
                        </a:solidFill>
                        <a:effectLst/>
                        <a:latin typeface="Calibri" panose="020F0502020204030204" pitchFamily="34" charset="0"/>
                      </a:endParaRPr>
                    </a:p>
                  </a:txBody>
                  <a:tcPr marL="0" marR="0" marT="0" marB="0" anchor="b"/>
                </a:tc>
                <a:tc>
                  <a:txBody>
                    <a:bodyPr/>
                    <a:lstStyle/>
                    <a:p>
                      <a:pPr algn="l" fontAlgn="b"/>
                      <a:r>
                        <a:rPr lang="en-US" sz="1400" u="none" strike="noStrike">
                          <a:effectLst/>
                        </a:rPr>
                        <a:t> </a:t>
                      </a:r>
                      <a:endParaRPr lang="en-US" sz="1400" b="0"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en-US" sz="1400" u="none" strike="noStrike">
                          <a:effectLst/>
                        </a:rPr>
                        <a:t> </a:t>
                      </a:r>
                      <a:endParaRPr lang="en-US" sz="14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400" u="none" strike="noStrike">
                          <a:effectLst/>
                        </a:rPr>
                        <a:t>$11,085</a:t>
                      </a:r>
                      <a:endParaRPr lang="en-US" sz="1400" b="0" i="0" u="none" strike="noStrike">
                        <a:solidFill>
                          <a:srgbClr val="000000"/>
                        </a:solidFill>
                        <a:effectLst/>
                        <a:latin typeface="Calibri" panose="020F0502020204030204" pitchFamily="34" charset="0"/>
                      </a:endParaRPr>
                    </a:p>
                  </a:txBody>
                  <a:tcPr marL="0" marR="0" marT="0" marB="0" anchor="b"/>
                </a:tc>
              </a:tr>
              <a:tr h="200025">
                <a:tc gridSpan="2">
                  <a:txBody>
                    <a:bodyPr/>
                    <a:lstStyle/>
                    <a:p>
                      <a:pPr algn="l" fontAlgn="b"/>
                      <a:r>
                        <a:rPr lang="en-US" sz="1400" u="none" strike="noStrike" dirty="0">
                          <a:effectLst/>
                        </a:rPr>
                        <a:t>Stems the growth in tuition and student fees</a:t>
                      </a:r>
                      <a:endParaRPr lang="en-US" sz="1400" b="0" i="0" u="none" strike="noStrike" dirty="0">
                        <a:solidFill>
                          <a:srgbClr val="000000"/>
                        </a:solidFill>
                        <a:effectLst/>
                        <a:latin typeface="Calibri" panose="020F0502020204030204" pitchFamily="34" charset="0"/>
                      </a:endParaRPr>
                    </a:p>
                  </a:txBody>
                  <a:tcPr marL="0" marR="0" marT="0" marB="0" anchor="b"/>
                </a:tc>
                <a:tc hMerge="1">
                  <a:txBody>
                    <a:bodyPr/>
                    <a:lstStyle/>
                    <a:p>
                      <a:endParaRPr lang="en-US"/>
                    </a:p>
                  </a:txBody>
                  <a:tcPr/>
                </a:tc>
                <a:tc>
                  <a:txBody>
                    <a:bodyPr/>
                    <a:lstStyle/>
                    <a:p>
                      <a:pPr algn="l" fontAlgn="b"/>
                      <a:r>
                        <a:rPr lang="en-US" sz="1600" u="none" strike="noStrike">
                          <a:effectLst/>
                        </a:rPr>
                        <a:t> </a:t>
                      </a:r>
                      <a:endParaRPr lang="en-US" sz="16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400" u="none" strike="noStrike">
                          <a:effectLst/>
                        </a:rPr>
                        <a:t>$26,837</a:t>
                      </a:r>
                      <a:endParaRPr lang="en-US" sz="1400" b="0" i="0" u="none" strike="noStrike">
                        <a:solidFill>
                          <a:srgbClr val="000000"/>
                        </a:solidFill>
                        <a:effectLst/>
                        <a:latin typeface="Calibri" panose="020F0502020204030204" pitchFamily="34" charset="0"/>
                      </a:endParaRPr>
                    </a:p>
                  </a:txBody>
                  <a:tcPr marL="0" marR="0" marT="0" marB="0" anchor="b"/>
                </a:tc>
              </a:tr>
              <a:tr h="209550">
                <a:tc>
                  <a:txBody>
                    <a:bodyPr/>
                    <a:lstStyle/>
                    <a:p>
                      <a:pPr algn="l" fontAlgn="b"/>
                      <a:r>
                        <a:rPr lang="en-US" sz="1400" u="none" strike="noStrike" dirty="0">
                          <a:effectLst/>
                        </a:rPr>
                        <a:t>supports programs that benefit students</a:t>
                      </a:r>
                      <a:endParaRPr lang="en-US" sz="1400" b="0" i="0" u="none" strike="noStrike" dirty="0">
                        <a:solidFill>
                          <a:srgbClr val="000000"/>
                        </a:solidFill>
                        <a:effectLst/>
                        <a:latin typeface="Calibri" panose="020F0502020204030204" pitchFamily="34" charset="0"/>
                      </a:endParaRPr>
                    </a:p>
                  </a:txBody>
                  <a:tcPr marL="0" marR="0" marT="0" marB="0" anchor="b"/>
                </a:tc>
                <a:tc>
                  <a:txBody>
                    <a:bodyPr/>
                    <a:lstStyle/>
                    <a:p>
                      <a:pPr algn="l" fontAlgn="b"/>
                      <a:r>
                        <a:rPr lang="en-US" sz="1600" u="none" strike="noStrike">
                          <a:effectLst/>
                        </a:rPr>
                        <a:t> </a:t>
                      </a:r>
                      <a:endParaRPr lang="en-US" sz="1600" b="0"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en-US" sz="1600" u="none" strike="noStrike">
                          <a:effectLst/>
                        </a:rPr>
                        <a:t> </a:t>
                      </a:r>
                      <a:endParaRPr lang="en-US" sz="16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400" u="none" strike="noStrike" dirty="0">
                          <a:effectLst/>
                        </a:rPr>
                        <a:t>$11,452</a:t>
                      </a:r>
                      <a:endParaRPr lang="en-US" sz="1400" b="0" i="0" u="none" strike="noStrike" dirty="0">
                        <a:solidFill>
                          <a:srgbClr val="000000"/>
                        </a:solidFill>
                        <a:effectLst/>
                        <a:latin typeface="Calibri" panose="020F0502020204030204" pitchFamily="34" charset="0"/>
                      </a:endParaRPr>
                    </a:p>
                  </a:txBody>
                  <a:tcPr marL="0" marR="0" marT="0" marB="0" anchor="b"/>
                </a:tc>
              </a:tr>
            </a:tbl>
          </a:graphicData>
        </a:graphic>
      </p:graphicFrame>
    </p:spTree>
    <p:extLst>
      <p:ext uri="{BB962C8B-B14F-4D97-AF65-F5344CB8AC3E}">
        <p14:creationId xmlns:p14="http://schemas.microsoft.com/office/powerpoint/2010/main" val="29811011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cstate="print">
            <a:extLst>
              <a:ext uri="{28A0092B-C50C-407E-A947-70E740481C1C}">
                <a14:useLocalDpi xmlns:a14="http://schemas.microsoft.com/office/drawing/2010/main" val="0"/>
              </a:ext>
            </a:extLst>
          </a:blip>
          <a:srcRect t="12270" b="7720"/>
          <a:stretch/>
        </p:blipFill>
        <p:spPr>
          <a:xfrm>
            <a:off x="328863" y="1143000"/>
            <a:ext cx="4876800" cy="5465836"/>
          </a:xfrm>
          <a:prstGeom prst="rect">
            <a:avLst/>
          </a:prstGeom>
          <a:noFill/>
        </p:spPr>
      </p:pic>
      <p:sp>
        <p:nvSpPr>
          <p:cNvPr id="8" name="TextBox 7"/>
          <p:cNvSpPr txBox="1"/>
          <p:nvPr/>
        </p:nvSpPr>
        <p:spPr>
          <a:xfrm>
            <a:off x="5486400" y="1981200"/>
            <a:ext cx="3657600" cy="4185761"/>
          </a:xfrm>
          <a:prstGeom prst="rect">
            <a:avLst/>
          </a:prstGeom>
          <a:noFill/>
        </p:spPr>
        <p:txBody>
          <a:bodyPr wrap="square" rtlCol="0">
            <a:spAutoFit/>
          </a:bodyPr>
          <a:lstStyle/>
          <a:p>
            <a:pPr fontAlgn="base">
              <a:spcBef>
                <a:spcPct val="0"/>
              </a:spcBef>
              <a:spcAft>
                <a:spcPct val="0"/>
              </a:spcAft>
            </a:pPr>
            <a:r>
              <a:rPr lang="en-US" b="1" dirty="0" smtClean="0">
                <a:solidFill>
                  <a:srgbClr val="009F4D"/>
                </a:solidFill>
              </a:rPr>
              <a:t>376,000</a:t>
            </a:r>
            <a:r>
              <a:rPr lang="en-US" dirty="0" smtClean="0">
                <a:solidFill>
                  <a:prstClr val="black"/>
                </a:solidFill>
              </a:rPr>
              <a:t> Students</a:t>
            </a:r>
          </a:p>
          <a:p>
            <a:pPr marL="285750" indent="-285750" eaLnBrk="0" fontAlgn="base" hangingPunct="0">
              <a:spcBef>
                <a:spcPct val="0"/>
              </a:spcBef>
              <a:spcAft>
                <a:spcPct val="0"/>
              </a:spcAft>
              <a:buFont typeface="Arial" panose="020B0604020202020204" pitchFamily="34" charset="0"/>
              <a:buChar char="•"/>
              <a:tabLst>
                <a:tab pos="936625" algn="l"/>
              </a:tabLst>
            </a:pPr>
            <a:r>
              <a:rPr lang="en-US" altLang="en-US" sz="1400" dirty="0" smtClean="0">
                <a:solidFill>
                  <a:srgbClr val="231F20"/>
                </a:solidFill>
                <a:ea typeface="Calibri" panose="020F0502020204030204" pitchFamily="34" charset="0"/>
                <a:cs typeface="Times New Roman" panose="02020603050405020304" pitchFamily="18" charset="0"/>
              </a:rPr>
              <a:t>254,000 </a:t>
            </a:r>
            <a:r>
              <a:rPr lang="en-US" altLang="en-US" sz="1400" dirty="0">
                <a:solidFill>
                  <a:srgbClr val="231F20"/>
                </a:solidFill>
                <a:ea typeface="Calibri" panose="020F0502020204030204" pitchFamily="34" charset="0"/>
                <a:cs typeface="Times New Roman" panose="02020603050405020304" pitchFamily="18" charset="0"/>
              </a:rPr>
              <a:t>in credit classes</a:t>
            </a:r>
            <a:endParaRPr lang="en-US" altLang="en-US" sz="1400" dirty="0">
              <a:solidFill>
                <a:prstClr val="black"/>
              </a:solidFill>
            </a:endParaRPr>
          </a:p>
          <a:p>
            <a:pPr marL="285750" indent="-285750" eaLnBrk="0" fontAlgn="base" hangingPunct="0">
              <a:spcBef>
                <a:spcPct val="0"/>
              </a:spcBef>
              <a:spcAft>
                <a:spcPct val="0"/>
              </a:spcAft>
              <a:buFont typeface="Arial" panose="020B0604020202020204" pitchFamily="34" charset="0"/>
              <a:buChar char="•"/>
              <a:tabLst>
                <a:tab pos="936625" algn="l"/>
              </a:tabLst>
            </a:pPr>
            <a:r>
              <a:rPr lang="en-US" altLang="en-US" sz="1400" dirty="0" smtClean="0">
                <a:solidFill>
                  <a:srgbClr val="231F20"/>
                </a:solidFill>
                <a:ea typeface="Calibri" panose="020F0502020204030204" pitchFamily="34" charset="0"/>
                <a:cs typeface="Times New Roman" panose="02020603050405020304" pitchFamily="18" charset="0"/>
              </a:rPr>
              <a:t>122,000 </a:t>
            </a:r>
            <a:r>
              <a:rPr lang="en-US" altLang="en-US" sz="1400" dirty="0">
                <a:solidFill>
                  <a:srgbClr val="231F20"/>
                </a:solidFill>
                <a:ea typeface="Calibri" panose="020F0502020204030204" pitchFamily="34" charset="0"/>
                <a:cs typeface="Times New Roman" panose="02020603050405020304" pitchFamily="18" charset="0"/>
              </a:rPr>
              <a:t>in non-credit programs</a:t>
            </a:r>
            <a:endParaRPr lang="en-US" altLang="en-US" sz="1400" dirty="0">
              <a:solidFill>
                <a:prstClr val="black"/>
              </a:solidFill>
              <a:ea typeface="Calibri" panose="020F0502020204030204" pitchFamily="34" charset="0"/>
              <a:cs typeface="Calibri" panose="020F0502020204030204" pitchFamily="34" charset="0"/>
            </a:endParaRPr>
          </a:p>
          <a:p>
            <a:pPr marL="285750" indent="-285750" fontAlgn="base">
              <a:spcBef>
                <a:spcPct val="0"/>
              </a:spcBef>
              <a:spcAft>
                <a:spcPct val="0"/>
              </a:spcAft>
              <a:buFont typeface="Arial" panose="020B0604020202020204" pitchFamily="34" charset="0"/>
              <a:buChar char="•"/>
            </a:pPr>
            <a:r>
              <a:rPr lang="en-US" sz="1400" dirty="0" smtClean="0">
                <a:solidFill>
                  <a:prstClr val="black"/>
                </a:solidFill>
              </a:rPr>
              <a:t>59% in greater Minnesota</a:t>
            </a:r>
          </a:p>
          <a:p>
            <a:pPr marL="285750" indent="-285750" fontAlgn="base">
              <a:spcBef>
                <a:spcPct val="0"/>
              </a:spcBef>
              <a:spcAft>
                <a:spcPct val="0"/>
              </a:spcAft>
              <a:buFont typeface="Arial" panose="020B0604020202020204" pitchFamily="34" charset="0"/>
              <a:buChar char="•"/>
            </a:pPr>
            <a:r>
              <a:rPr lang="en-US" sz="1400" dirty="0" smtClean="0">
                <a:solidFill>
                  <a:prstClr val="black"/>
                </a:solidFill>
              </a:rPr>
              <a:t>127,000 from underrepresented groups</a:t>
            </a:r>
          </a:p>
          <a:p>
            <a:pPr marL="285750" indent="-285750" fontAlgn="base">
              <a:spcBef>
                <a:spcPct val="0"/>
              </a:spcBef>
              <a:spcAft>
                <a:spcPct val="0"/>
              </a:spcAft>
              <a:buFont typeface="Arial" panose="020B0604020202020204" pitchFamily="34" charset="0"/>
              <a:buChar char="•"/>
            </a:pPr>
            <a:r>
              <a:rPr lang="en-US" sz="1400" dirty="0" smtClean="0">
                <a:solidFill>
                  <a:prstClr val="black"/>
                </a:solidFill>
              </a:rPr>
              <a:t>48,500 first generation students</a:t>
            </a:r>
          </a:p>
          <a:p>
            <a:pPr marL="285750" indent="-285750" fontAlgn="base">
              <a:spcBef>
                <a:spcPct val="0"/>
              </a:spcBef>
              <a:spcAft>
                <a:spcPct val="0"/>
              </a:spcAft>
              <a:buFont typeface="Arial" panose="020B0604020202020204" pitchFamily="34" charset="0"/>
              <a:buChar char="•"/>
            </a:pPr>
            <a:r>
              <a:rPr lang="en-US" sz="1400" dirty="0" smtClean="0"/>
              <a:t>10,000 veterans</a:t>
            </a:r>
            <a:endParaRPr lang="en-US" sz="1400" dirty="0"/>
          </a:p>
          <a:p>
            <a:pPr fontAlgn="base">
              <a:spcBef>
                <a:spcPct val="0"/>
              </a:spcBef>
              <a:spcAft>
                <a:spcPct val="0"/>
              </a:spcAft>
            </a:pPr>
            <a:endParaRPr lang="en-US" b="1" dirty="0" smtClean="0">
              <a:solidFill>
                <a:srgbClr val="009F4D"/>
              </a:solidFill>
            </a:endParaRPr>
          </a:p>
          <a:p>
            <a:pPr fontAlgn="base">
              <a:spcBef>
                <a:spcPct val="0"/>
              </a:spcBef>
              <a:spcAft>
                <a:spcPct val="0"/>
              </a:spcAft>
            </a:pPr>
            <a:r>
              <a:rPr lang="en-US" b="1" dirty="0" smtClean="0">
                <a:solidFill>
                  <a:srgbClr val="009F4D"/>
                </a:solidFill>
              </a:rPr>
              <a:t>37</a:t>
            </a:r>
            <a:r>
              <a:rPr lang="en-US" dirty="0" smtClean="0">
                <a:solidFill>
                  <a:prstClr val="black"/>
                </a:solidFill>
              </a:rPr>
              <a:t> Colleges and Universities with </a:t>
            </a:r>
          </a:p>
          <a:p>
            <a:pPr fontAlgn="base">
              <a:spcBef>
                <a:spcPct val="0"/>
              </a:spcBef>
              <a:spcAft>
                <a:spcPct val="0"/>
              </a:spcAft>
            </a:pPr>
            <a:r>
              <a:rPr lang="en-US" b="1" dirty="0" smtClean="0">
                <a:solidFill>
                  <a:srgbClr val="009F4D"/>
                </a:solidFill>
              </a:rPr>
              <a:t>54</a:t>
            </a:r>
            <a:r>
              <a:rPr lang="en-US" dirty="0" smtClean="0">
                <a:solidFill>
                  <a:prstClr val="black"/>
                </a:solidFill>
              </a:rPr>
              <a:t> Campuses</a:t>
            </a:r>
          </a:p>
          <a:p>
            <a:pPr marL="285750" indent="-285750" fontAlgn="base">
              <a:spcBef>
                <a:spcPct val="0"/>
              </a:spcBef>
              <a:spcAft>
                <a:spcPct val="0"/>
              </a:spcAft>
              <a:buFont typeface="Arial" panose="020B0604020202020204" pitchFamily="34" charset="0"/>
              <a:buChar char="•"/>
            </a:pPr>
            <a:r>
              <a:rPr lang="en-US" sz="1400" dirty="0" smtClean="0">
                <a:solidFill>
                  <a:prstClr val="black"/>
                </a:solidFill>
              </a:rPr>
              <a:t>7 universities</a:t>
            </a:r>
          </a:p>
          <a:p>
            <a:pPr marL="285750" indent="-285750" fontAlgn="base">
              <a:spcBef>
                <a:spcPct val="0"/>
              </a:spcBef>
              <a:spcAft>
                <a:spcPct val="0"/>
              </a:spcAft>
              <a:buFont typeface="Arial" panose="020B0604020202020204" pitchFamily="34" charset="0"/>
              <a:buChar char="•"/>
            </a:pPr>
            <a:r>
              <a:rPr lang="en-US" sz="1400" dirty="0" smtClean="0">
                <a:solidFill>
                  <a:prstClr val="black"/>
                </a:solidFill>
              </a:rPr>
              <a:t>30 colleges</a:t>
            </a:r>
          </a:p>
          <a:p>
            <a:pPr fontAlgn="base">
              <a:spcBef>
                <a:spcPct val="0"/>
              </a:spcBef>
              <a:spcAft>
                <a:spcPct val="0"/>
              </a:spcAft>
            </a:pPr>
            <a:endParaRPr lang="en-US" dirty="0">
              <a:solidFill>
                <a:prstClr val="black"/>
              </a:solidFill>
            </a:endParaRPr>
          </a:p>
          <a:p>
            <a:pPr fontAlgn="base">
              <a:spcBef>
                <a:spcPct val="0"/>
              </a:spcBef>
              <a:spcAft>
                <a:spcPct val="0"/>
              </a:spcAft>
            </a:pPr>
            <a:r>
              <a:rPr lang="en-US" b="1" dirty="0" smtClean="0">
                <a:solidFill>
                  <a:srgbClr val="009F4D"/>
                </a:solidFill>
              </a:rPr>
              <a:t>47</a:t>
            </a:r>
            <a:r>
              <a:rPr lang="en-US" dirty="0" smtClean="0">
                <a:solidFill>
                  <a:prstClr val="black"/>
                </a:solidFill>
              </a:rPr>
              <a:t> Communities across the State</a:t>
            </a:r>
          </a:p>
          <a:p>
            <a:pPr marL="285750" indent="-285750" fontAlgn="base">
              <a:spcBef>
                <a:spcPct val="0"/>
              </a:spcBef>
              <a:spcAft>
                <a:spcPct val="0"/>
              </a:spcAft>
              <a:buFont typeface="Arial" panose="020B0604020202020204" pitchFamily="34" charset="0"/>
              <a:buChar char="•"/>
            </a:pPr>
            <a:r>
              <a:rPr lang="en-US" sz="1400" dirty="0" smtClean="0">
                <a:solidFill>
                  <a:prstClr val="black"/>
                </a:solidFill>
              </a:rPr>
              <a:t>From International Falls to Worthington</a:t>
            </a:r>
          </a:p>
          <a:p>
            <a:pPr marL="285750" indent="-285750" fontAlgn="base">
              <a:spcBef>
                <a:spcPct val="0"/>
              </a:spcBef>
              <a:spcAft>
                <a:spcPct val="0"/>
              </a:spcAft>
              <a:buFont typeface="Arial" panose="020B0604020202020204" pitchFamily="34" charset="0"/>
              <a:buChar char="•"/>
            </a:pPr>
            <a:r>
              <a:rPr lang="en-US" sz="1400" dirty="0">
                <a:solidFill>
                  <a:prstClr val="black"/>
                </a:solidFill>
              </a:rPr>
              <a:t>E</a:t>
            </a:r>
            <a:r>
              <a:rPr lang="en-US" sz="1400" dirty="0" smtClean="0">
                <a:solidFill>
                  <a:prstClr val="black"/>
                </a:solidFill>
              </a:rPr>
              <a:t>nrollment ranges from 445 to 32,131 </a:t>
            </a:r>
            <a:endParaRPr lang="en-US" dirty="0">
              <a:solidFill>
                <a:prstClr val="black"/>
              </a:solidFill>
            </a:endParaRPr>
          </a:p>
          <a:p>
            <a:pPr fontAlgn="base">
              <a:spcBef>
                <a:spcPct val="0"/>
              </a:spcBef>
              <a:spcAft>
                <a:spcPct val="0"/>
              </a:spcAft>
            </a:pPr>
            <a:endParaRPr lang="en-US" dirty="0">
              <a:solidFill>
                <a:prstClr val="black"/>
              </a:solidFill>
            </a:endParaRPr>
          </a:p>
        </p:txBody>
      </p:sp>
      <p:pic>
        <p:nvPicPr>
          <p:cNvPr id="2" name="Picture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09800" y="320620"/>
            <a:ext cx="5105400" cy="898580"/>
          </a:xfrm>
          <a:prstGeom prst="rect">
            <a:avLst/>
          </a:prstGeom>
        </p:spPr>
      </p:pic>
      <p:sp>
        <p:nvSpPr>
          <p:cNvPr id="4" name="Rectangle 3"/>
          <p:cNvSpPr/>
          <p:nvPr/>
        </p:nvSpPr>
        <p:spPr>
          <a:xfrm>
            <a:off x="328863" y="320620"/>
            <a:ext cx="4572000" cy="612475"/>
          </a:xfrm>
          <a:prstGeom prst="rect">
            <a:avLst/>
          </a:prstGeom>
        </p:spPr>
        <p:txBody>
          <a:bodyPr>
            <a:spAutoFit/>
          </a:bodyPr>
          <a:lstStyle/>
          <a:p>
            <a:pPr>
              <a:lnSpc>
                <a:spcPts val="4000"/>
              </a:lnSpc>
            </a:pPr>
            <a:r>
              <a:rPr lang="en-US" sz="4000" b="1" dirty="0" smtClean="0">
                <a:solidFill>
                  <a:srgbClr val="002060"/>
                </a:solidFill>
              </a:rPr>
              <a:t>We Are</a:t>
            </a:r>
            <a:endParaRPr lang="en-US" sz="4000" b="1" dirty="0">
              <a:solidFill>
                <a:srgbClr val="002060"/>
              </a:solidFill>
            </a:endParaRPr>
          </a:p>
        </p:txBody>
      </p:sp>
    </p:spTree>
    <p:extLst>
      <p:ext uri="{BB962C8B-B14F-4D97-AF65-F5344CB8AC3E}">
        <p14:creationId xmlns:p14="http://schemas.microsoft.com/office/powerpoint/2010/main" val="19452327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Title 3"/>
          <p:cNvSpPr>
            <a:spLocks noGrp="1"/>
          </p:cNvSpPr>
          <p:nvPr>
            <p:ph type="ctrTitle" idx="4294967295"/>
          </p:nvPr>
        </p:nvSpPr>
        <p:spPr>
          <a:xfrm>
            <a:off x="685800" y="533400"/>
            <a:ext cx="7772400" cy="4089400"/>
          </a:xfrm>
        </p:spPr>
        <p:txBody>
          <a:bodyPr>
            <a:normAutofit/>
          </a:bodyPr>
          <a:lstStyle/>
          <a:p>
            <a:r>
              <a:rPr lang="en-US" dirty="0" smtClean="0"/>
              <a:t>FY2018-FY2019 Operating budget request</a:t>
            </a:r>
            <a:endParaRPr lang="en-US" dirty="0"/>
          </a:p>
        </p:txBody>
      </p:sp>
    </p:spTree>
    <p:extLst>
      <p:ext uri="{BB962C8B-B14F-4D97-AF65-F5344CB8AC3E}">
        <p14:creationId xmlns:p14="http://schemas.microsoft.com/office/powerpoint/2010/main" val="3645783481"/>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400" dirty="0" smtClean="0"/>
              <a:t>Protect programs and campuses so we can meet the workforce needs in communities across Minnesota</a:t>
            </a:r>
          </a:p>
          <a:p>
            <a:r>
              <a:rPr lang="en-US" sz="2400" dirty="0" smtClean="0"/>
              <a:t>Reduce economic and racial disparities by protecting affordability, access and advancing student success</a:t>
            </a:r>
          </a:p>
          <a:p>
            <a:r>
              <a:rPr lang="en-US" sz="2400" dirty="0" smtClean="0"/>
              <a:t>Provide the faculty, staff, and IT infrastructure needed to deliver these programs</a:t>
            </a:r>
          </a:p>
        </p:txBody>
      </p:sp>
      <p:sp>
        <p:nvSpPr>
          <p:cNvPr id="2" name="Title 1"/>
          <p:cNvSpPr>
            <a:spLocks noGrp="1"/>
          </p:cNvSpPr>
          <p:nvPr>
            <p:ph type="title" idx="4294967295"/>
          </p:nvPr>
        </p:nvSpPr>
        <p:spPr>
          <a:xfrm>
            <a:off x="435825" y="126587"/>
            <a:ext cx="8022376" cy="1143000"/>
          </a:xfrm>
        </p:spPr>
        <p:txBody>
          <a:bodyPr>
            <a:normAutofit/>
          </a:bodyPr>
          <a:lstStyle/>
          <a:p>
            <a:pPr algn="l"/>
            <a:r>
              <a:rPr lang="en-US" sz="3200" dirty="0" smtClean="0"/>
              <a:t>Our FY18-FY19 request: three important goals</a:t>
            </a:r>
            <a:endParaRPr lang="en-US" sz="3200" dirty="0"/>
          </a:p>
        </p:txBody>
      </p:sp>
      <p:graphicFrame>
        <p:nvGraphicFramePr>
          <p:cNvPr id="4" name="Content Placeholder 3"/>
          <p:cNvGraphicFramePr>
            <a:graphicFrameLocks/>
          </p:cNvGraphicFramePr>
          <p:nvPr>
            <p:extLst/>
          </p:nvPr>
        </p:nvGraphicFramePr>
        <p:xfrm>
          <a:off x="457200" y="3810000"/>
          <a:ext cx="8216900" cy="22859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p:cNvSpPr txBox="1"/>
          <p:nvPr/>
        </p:nvSpPr>
        <p:spPr>
          <a:xfrm>
            <a:off x="435824" y="5630271"/>
            <a:ext cx="1469176" cy="369332"/>
          </a:xfrm>
          <a:prstGeom prst="rect">
            <a:avLst/>
          </a:prstGeom>
          <a:noFill/>
        </p:spPr>
        <p:txBody>
          <a:bodyPr wrap="square" rtlCol="0">
            <a:spAutoFit/>
          </a:bodyPr>
          <a:lstStyle/>
          <a:p>
            <a:pPr algn="ctr"/>
            <a:r>
              <a:rPr lang="en-US" dirty="0">
                <a:solidFill>
                  <a:prstClr val="black"/>
                </a:solidFill>
              </a:rPr>
              <a:t>$143 million</a:t>
            </a:r>
          </a:p>
        </p:txBody>
      </p:sp>
      <p:sp>
        <p:nvSpPr>
          <p:cNvPr id="6" name="TextBox 5"/>
          <p:cNvSpPr txBox="1"/>
          <p:nvPr/>
        </p:nvSpPr>
        <p:spPr>
          <a:xfrm>
            <a:off x="2667000" y="5630271"/>
            <a:ext cx="1569026" cy="369332"/>
          </a:xfrm>
          <a:prstGeom prst="rect">
            <a:avLst/>
          </a:prstGeom>
          <a:noFill/>
        </p:spPr>
        <p:txBody>
          <a:bodyPr wrap="square" rtlCol="0">
            <a:spAutoFit/>
          </a:bodyPr>
          <a:lstStyle/>
          <a:p>
            <a:pPr algn="ctr"/>
            <a:r>
              <a:rPr lang="en-US" dirty="0">
                <a:solidFill>
                  <a:prstClr val="black"/>
                </a:solidFill>
              </a:rPr>
              <a:t>$25 million</a:t>
            </a:r>
          </a:p>
        </p:txBody>
      </p:sp>
      <p:sp>
        <p:nvSpPr>
          <p:cNvPr id="7" name="TextBox 6"/>
          <p:cNvSpPr txBox="1"/>
          <p:nvPr/>
        </p:nvSpPr>
        <p:spPr>
          <a:xfrm>
            <a:off x="4953000" y="5630271"/>
            <a:ext cx="1638398" cy="369332"/>
          </a:xfrm>
          <a:prstGeom prst="rect">
            <a:avLst/>
          </a:prstGeom>
          <a:noFill/>
        </p:spPr>
        <p:txBody>
          <a:bodyPr wrap="square" rtlCol="0">
            <a:spAutoFit/>
          </a:bodyPr>
          <a:lstStyle/>
          <a:p>
            <a:pPr algn="ctr"/>
            <a:r>
              <a:rPr lang="en-US" dirty="0">
                <a:solidFill>
                  <a:prstClr val="black"/>
                </a:solidFill>
              </a:rPr>
              <a:t>$10 million</a:t>
            </a:r>
          </a:p>
        </p:txBody>
      </p:sp>
      <p:sp>
        <p:nvSpPr>
          <p:cNvPr id="8" name="TextBox 7"/>
          <p:cNvSpPr txBox="1"/>
          <p:nvPr/>
        </p:nvSpPr>
        <p:spPr>
          <a:xfrm>
            <a:off x="7391399" y="5650468"/>
            <a:ext cx="1457267" cy="369332"/>
          </a:xfrm>
          <a:prstGeom prst="rect">
            <a:avLst/>
          </a:prstGeom>
          <a:noFill/>
        </p:spPr>
        <p:txBody>
          <a:bodyPr wrap="square" rtlCol="0">
            <a:spAutoFit/>
          </a:bodyPr>
          <a:lstStyle/>
          <a:p>
            <a:r>
              <a:rPr lang="en-US" dirty="0">
                <a:solidFill>
                  <a:prstClr val="black"/>
                </a:solidFill>
              </a:rPr>
              <a:t>$178 million</a:t>
            </a:r>
          </a:p>
        </p:txBody>
      </p:sp>
    </p:spTree>
    <p:extLst>
      <p:ext uri="{BB962C8B-B14F-4D97-AF65-F5344CB8AC3E}">
        <p14:creationId xmlns:p14="http://schemas.microsoft.com/office/powerpoint/2010/main" val="287333972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274638"/>
            <a:ext cx="8229600" cy="752496"/>
          </a:xfrm>
        </p:spPr>
        <p:txBody>
          <a:bodyPr>
            <a:normAutofit/>
          </a:bodyPr>
          <a:lstStyle/>
          <a:p>
            <a:pPr algn="l"/>
            <a:r>
              <a:rPr lang="en-US" sz="3200" dirty="0" smtClean="0"/>
              <a:t>How important is state support?</a:t>
            </a:r>
            <a:endParaRPr lang="en-US" sz="3200" dirty="0"/>
          </a:p>
        </p:txBody>
      </p:sp>
      <p:sp>
        <p:nvSpPr>
          <p:cNvPr id="3" name="Content Placeholder 2"/>
          <p:cNvSpPr>
            <a:spLocks noGrp="1"/>
          </p:cNvSpPr>
          <p:nvPr>
            <p:ph idx="1"/>
          </p:nvPr>
        </p:nvSpPr>
        <p:spPr>
          <a:xfrm>
            <a:off x="457200" y="1027134"/>
            <a:ext cx="8229600" cy="4916467"/>
          </a:xfrm>
        </p:spPr>
        <p:txBody>
          <a:bodyPr>
            <a:normAutofit fontScale="92500"/>
          </a:bodyPr>
          <a:lstStyle/>
          <a:p>
            <a:r>
              <a:rPr lang="en-US" sz="2600" dirty="0" smtClean="0"/>
              <a:t>State appropriation and student tuition are the two primary sources of funding for our colleges and universities</a:t>
            </a:r>
          </a:p>
          <a:p>
            <a:r>
              <a:rPr lang="en-US" sz="2600" dirty="0" smtClean="0"/>
              <a:t>State appropriation sets constraints on available resources for:</a:t>
            </a:r>
          </a:p>
          <a:p>
            <a:pPr marL="1201738" lvl="1"/>
            <a:r>
              <a:rPr lang="en-US" dirty="0" smtClean="0"/>
              <a:t>Compensation</a:t>
            </a:r>
          </a:p>
          <a:p>
            <a:pPr marL="1201738" lvl="1"/>
            <a:r>
              <a:rPr lang="en-US" dirty="0" smtClean="0"/>
              <a:t>Program support and growth</a:t>
            </a:r>
          </a:p>
          <a:p>
            <a:pPr marL="1201738" lvl="1"/>
            <a:r>
              <a:rPr lang="en-US" dirty="0" smtClean="0"/>
              <a:t>Student support services</a:t>
            </a:r>
          </a:p>
          <a:p>
            <a:pPr marL="1201738" lvl="1"/>
            <a:r>
              <a:rPr lang="en-US" dirty="0" smtClean="0"/>
              <a:t>Technology and equipment</a:t>
            </a:r>
          </a:p>
          <a:p>
            <a:pPr marL="1201738" lvl="1"/>
            <a:r>
              <a:rPr lang="en-US" dirty="0" smtClean="0"/>
              <a:t>Solutions to challenges campuses are trying to address</a:t>
            </a:r>
          </a:p>
          <a:p>
            <a:pPr marL="1201738" lvl="1"/>
            <a:r>
              <a:rPr lang="en-US" dirty="0" smtClean="0"/>
              <a:t>New initiatives and investments</a:t>
            </a:r>
          </a:p>
          <a:p>
            <a:pPr marL="1201738" lvl="1"/>
            <a:r>
              <a:rPr lang="en-US" dirty="0" smtClean="0"/>
              <a:t>New partnerships</a:t>
            </a:r>
          </a:p>
          <a:p>
            <a:pPr marL="1201738" lvl="1"/>
            <a:r>
              <a:rPr lang="en-US" dirty="0" smtClean="0"/>
              <a:t>Innovations</a:t>
            </a:r>
            <a:endParaRPr lang="en-US" dirty="0"/>
          </a:p>
        </p:txBody>
      </p:sp>
    </p:spTree>
    <p:extLst>
      <p:ext uri="{BB962C8B-B14F-4D97-AF65-F5344CB8AC3E}">
        <p14:creationId xmlns:p14="http://schemas.microsoft.com/office/powerpoint/2010/main" val="402045657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676400"/>
            <a:ext cx="8519160" cy="3733801"/>
          </a:xfrm>
        </p:spPr>
        <p:txBody>
          <a:bodyPr>
            <a:noAutofit/>
          </a:bodyPr>
          <a:lstStyle/>
          <a:p>
            <a:pPr marL="914400" indent="-457200">
              <a:spcBef>
                <a:spcPts val="0"/>
              </a:spcBef>
            </a:pPr>
            <a:r>
              <a:rPr lang="en-US" sz="2400" dirty="0" smtClean="0"/>
              <a:t>Replaces the system’s outdated 20-year old ISRS data system that is reaching its technological end  of life</a:t>
            </a:r>
          </a:p>
          <a:p>
            <a:pPr marL="914400" indent="-457200">
              <a:spcBef>
                <a:spcPts val="0"/>
              </a:spcBef>
            </a:pPr>
            <a:r>
              <a:rPr lang="en-US" sz="2400" dirty="0" smtClean="0"/>
              <a:t>Plays a </a:t>
            </a:r>
            <a:r>
              <a:rPr lang="en-US" sz="2400" dirty="0"/>
              <a:t>critical role in the success of our students – from applicant to graduate and nearly every process in </a:t>
            </a:r>
            <a:r>
              <a:rPr lang="en-US" sz="2400" dirty="0" smtClean="0"/>
              <a:t>between  </a:t>
            </a:r>
          </a:p>
          <a:p>
            <a:pPr marL="914400" indent="-457200">
              <a:spcBef>
                <a:spcPts val="0"/>
              </a:spcBef>
            </a:pPr>
            <a:r>
              <a:rPr lang="en-US" sz="2400" dirty="0" smtClean="0"/>
              <a:t>Serves as the cornerstone data system for our enterprise and requires high security</a:t>
            </a:r>
          </a:p>
          <a:p>
            <a:pPr marL="914400" indent="-457200">
              <a:spcBef>
                <a:spcPts val="0"/>
              </a:spcBef>
            </a:pPr>
            <a:r>
              <a:rPr lang="en-US" sz="2400" dirty="0" smtClean="0"/>
              <a:t>Touches everyone and nearly every activity: application, registration, course schedule, housing, financial aid, transcripts, system finance, accounting, and HR</a:t>
            </a:r>
            <a:endParaRPr lang="en-US" sz="900" dirty="0" smtClean="0"/>
          </a:p>
        </p:txBody>
      </p:sp>
      <p:sp>
        <p:nvSpPr>
          <p:cNvPr id="3" name="Text Placeholder 2"/>
          <p:cNvSpPr>
            <a:spLocks noGrp="1"/>
          </p:cNvSpPr>
          <p:nvPr>
            <p:ph type="body" idx="13"/>
          </p:nvPr>
        </p:nvSpPr>
        <p:spPr>
          <a:xfrm>
            <a:off x="518160" y="236909"/>
            <a:ext cx="8153400" cy="1134690"/>
          </a:xfrm>
        </p:spPr>
        <p:txBody>
          <a:bodyPr>
            <a:noAutofit/>
          </a:bodyPr>
          <a:lstStyle/>
          <a:p>
            <a:pPr>
              <a:spcBef>
                <a:spcPts val="0"/>
              </a:spcBef>
            </a:pPr>
            <a:r>
              <a:rPr lang="en-US" sz="3200" cap="none" dirty="0" smtClean="0">
                <a:latin typeface="+mj-lt"/>
              </a:rPr>
              <a:t>ISRS Next Generation is a critical system investment that must be made</a:t>
            </a:r>
            <a:endParaRPr lang="en-US" sz="3200" cap="none" dirty="0">
              <a:latin typeface="+mj-lt"/>
            </a:endParaRPr>
          </a:p>
        </p:txBody>
      </p:sp>
    </p:spTree>
    <p:extLst>
      <p:ext uri="{BB962C8B-B14F-4D97-AF65-F5344CB8AC3E}">
        <p14:creationId xmlns:p14="http://schemas.microsoft.com/office/powerpoint/2010/main" val="397827085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447800" y="762000"/>
            <a:ext cx="6176962" cy="3733799"/>
          </a:xfrm>
        </p:spPr>
        <p:txBody>
          <a:bodyPr>
            <a:normAutofit/>
          </a:bodyPr>
          <a:lstStyle/>
          <a:p>
            <a:pPr algn="ctr"/>
            <a:r>
              <a:rPr lang="en-US" sz="4400" b="1" dirty="0" smtClean="0">
                <a:solidFill>
                  <a:schemeClr val="tx1"/>
                </a:solidFill>
              </a:rPr>
              <a:t>Composite Financial Index </a:t>
            </a:r>
            <a:endParaRPr lang="en-US" sz="4400" b="1" dirty="0">
              <a:solidFill>
                <a:schemeClr val="tx1"/>
              </a:solidFill>
            </a:endParaRPr>
          </a:p>
        </p:txBody>
      </p:sp>
    </p:spTree>
    <p:extLst>
      <p:ext uri="{BB962C8B-B14F-4D97-AF65-F5344CB8AC3E}">
        <p14:creationId xmlns:p14="http://schemas.microsoft.com/office/powerpoint/2010/main" val="123818293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2400" dirty="0" smtClean="0"/>
              <a:t>GASB 68 has 3 components on the statement of net position</a:t>
            </a:r>
          </a:p>
          <a:p>
            <a:pPr marL="0" indent="0">
              <a:buNone/>
            </a:pPr>
            <a:endParaRPr lang="en-US" sz="2400" dirty="0" smtClean="0"/>
          </a:p>
          <a:p>
            <a:pPr lvl="1"/>
            <a:r>
              <a:rPr lang="en-US" dirty="0" smtClean="0"/>
              <a:t>Net pension liability of                          $364.8 million</a:t>
            </a:r>
          </a:p>
          <a:p>
            <a:pPr lvl="1"/>
            <a:r>
              <a:rPr lang="en-US" dirty="0" smtClean="0"/>
              <a:t>Deferred inflow of resources of           $225.6 million</a:t>
            </a:r>
          </a:p>
          <a:p>
            <a:pPr marL="457200" lvl="1" indent="0">
              <a:buNone/>
            </a:pPr>
            <a:r>
              <a:rPr lang="en-US" dirty="0" smtClean="0"/>
              <a:t>        with an offset to </a:t>
            </a:r>
          </a:p>
          <a:p>
            <a:pPr lvl="1"/>
            <a:r>
              <a:rPr lang="en-US" dirty="0" smtClean="0"/>
              <a:t>Deferred outflows of resources           (</a:t>
            </a:r>
            <a:r>
              <a:rPr lang="en-US" u="sng" dirty="0" smtClean="0"/>
              <a:t>$116.0 million)</a:t>
            </a:r>
          </a:p>
          <a:p>
            <a:pPr lvl="1"/>
            <a:r>
              <a:rPr lang="en-US" dirty="0" smtClean="0"/>
              <a:t>Total impact on net position                $474.4 million</a:t>
            </a:r>
          </a:p>
          <a:p>
            <a:pPr lvl="1"/>
            <a:endParaRPr lang="en-US" dirty="0" smtClean="0"/>
          </a:p>
          <a:p>
            <a:pPr lvl="1"/>
            <a:r>
              <a:rPr lang="en-US" dirty="0" smtClean="0"/>
              <a:t>Compares to $519.1 million in FY15</a:t>
            </a:r>
            <a:endParaRPr lang="en-US" dirty="0"/>
          </a:p>
        </p:txBody>
      </p:sp>
      <p:sp>
        <p:nvSpPr>
          <p:cNvPr id="4" name="Text Placeholder 3"/>
          <p:cNvSpPr>
            <a:spLocks noGrp="1"/>
          </p:cNvSpPr>
          <p:nvPr>
            <p:ph type="body" idx="13"/>
          </p:nvPr>
        </p:nvSpPr>
        <p:spPr>
          <a:xfrm>
            <a:off x="457200" y="533400"/>
            <a:ext cx="6248400" cy="609600"/>
          </a:xfrm>
        </p:spPr>
        <p:txBody>
          <a:bodyPr>
            <a:noAutofit/>
          </a:bodyPr>
          <a:lstStyle/>
          <a:p>
            <a:pPr algn="ctr"/>
            <a:r>
              <a:rPr lang="en-US" sz="3200" dirty="0" smtClean="0">
                <a:latin typeface="+mj-lt"/>
              </a:rPr>
              <a:t>GASB Statement No. 68 effect</a:t>
            </a:r>
            <a:endParaRPr lang="en-US" sz="3200" dirty="0">
              <a:latin typeface="+mj-lt"/>
            </a:endParaRPr>
          </a:p>
        </p:txBody>
      </p:sp>
    </p:spTree>
    <p:extLst>
      <p:ext uri="{BB962C8B-B14F-4D97-AF65-F5344CB8AC3E}">
        <p14:creationId xmlns:p14="http://schemas.microsoft.com/office/powerpoint/2010/main" val="23568143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Content Placeholder 2"/>
          <p:cNvSpPr>
            <a:spLocks noGrp="1"/>
          </p:cNvSpPr>
          <p:nvPr>
            <p:ph idx="1"/>
          </p:nvPr>
        </p:nvSpPr>
        <p:spPr>
          <a:xfrm>
            <a:off x="457200" y="1600201"/>
            <a:ext cx="8229600" cy="4038600"/>
          </a:xfrm>
        </p:spPr>
        <p:txBody>
          <a:bodyPr>
            <a:noAutofit/>
          </a:bodyPr>
          <a:lstStyle/>
          <a:p>
            <a:pPr marL="0" indent="0">
              <a:buNone/>
            </a:pPr>
            <a:r>
              <a:rPr lang="en-US" dirty="0" smtClean="0">
                <a:cs typeface="Arial" pitchFamily="34" charset="0"/>
              </a:rPr>
              <a:t>Most colleges </a:t>
            </a:r>
            <a:r>
              <a:rPr lang="en-US" dirty="0">
                <a:cs typeface="Arial" pitchFamily="34" charset="0"/>
              </a:rPr>
              <a:t>and universities </a:t>
            </a:r>
            <a:r>
              <a:rPr lang="en-US" dirty="0" smtClean="0">
                <a:cs typeface="Arial" pitchFamily="34" charset="0"/>
              </a:rPr>
              <a:t>reported operating </a:t>
            </a:r>
            <a:r>
              <a:rPr lang="en-US" dirty="0">
                <a:cs typeface="Arial" pitchFamily="34" charset="0"/>
              </a:rPr>
              <a:t>gain due to GASB adjustment. Underlying loss due to an enrollment </a:t>
            </a:r>
            <a:r>
              <a:rPr lang="en-US" dirty="0" smtClean="0">
                <a:cs typeface="Arial" pitchFamily="34" charset="0"/>
              </a:rPr>
              <a:t>decline</a:t>
            </a:r>
          </a:p>
          <a:p>
            <a:pPr marL="0" indent="0">
              <a:buNone/>
            </a:pPr>
            <a:r>
              <a:rPr lang="en-US" dirty="0" smtClean="0">
                <a:cs typeface="Arial" pitchFamily="34" charset="0"/>
              </a:rPr>
              <a:t>Campus </a:t>
            </a:r>
            <a:r>
              <a:rPr lang="en-US" dirty="0">
                <a:cs typeface="Arial" pitchFamily="34" charset="0"/>
              </a:rPr>
              <a:t>budget reserves preserved – critical risk management </a:t>
            </a:r>
            <a:r>
              <a:rPr lang="en-US" dirty="0" smtClean="0">
                <a:cs typeface="Arial" pitchFamily="34" charset="0"/>
              </a:rPr>
              <a:t>strategy </a:t>
            </a:r>
            <a:endParaRPr lang="en-US" dirty="0">
              <a:cs typeface="Arial" pitchFamily="34" charset="0"/>
            </a:endParaRPr>
          </a:p>
          <a:p>
            <a:pPr marL="0" indent="0">
              <a:buNone/>
            </a:pPr>
            <a:r>
              <a:rPr lang="en-US" dirty="0">
                <a:cs typeface="Arial" pitchFamily="34" charset="0"/>
              </a:rPr>
              <a:t>Continued investments in building improvements and infrastructure - which help retain current and attract new </a:t>
            </a:r>
            <a:r>
              <a:rPr lang="en-US" dirty="0" smtClean="0">
                <a:cs typeface="Arial" pitchFamily="34" charset="0"/>
              </a:rPr>
              <a:t>students</a:t>
            </a:r>
            <a:endParaRPr lang="en-US" dirty="0" smtClean="0"/>
          </a:p>
          <a:p>
            <a:pPr marL="285750" indent="-285750">
              <a:buFont typeface="Arial" panose="020B0604020202020204" pitchFamily="34" charset="0"/>
              <a:buChar char="•"/>
            </a:pPr>
            <a:endParaRPr lang="en-US" sz="2000" dirty="0"/>
          </a:p>
        </p:txBody>
      </p:sp>
      <p:sp>
        <p:nvSpPr>
          <p:cNvPr id="3" name="Text Placeholder 2"/>
          <p:cNvSpPr>
            <a:spLocks noGrp="1"/>
          </p:cNvSpPr>
          <p:nvPr>
            <p:ph type="body" idx="13"/>
          </p:nvPr>
        </p:nvSpPr>
        <p:spPr>
          <a:xfrm>
            <a:off x="457200" y="533401"/>
            <a:ext cx="8229600" cy="609599"/>
          </a:xfrm>
        </p:spPr>
        <p:txBody>
          <a:bodyPr>
            <a:noAutofit/>
          </a:bodyPr>
          <a:lstStyle/>
          <a:p>
            <a:r>
              <a:rPr lang="en-US" sz="3200" cap="none" dirty="0" smtClean="0">
                <a:latin typeface="+mj-lt"/>
              </a:rPr>
              <a:t>FY2016 </a:t>
            </a:r>
            <a:r>
              <a:rPr lang="en-US" sz="3200" cap="none" dirty="0">
                <a:latin typeface="+mj-lt"/>
              </a:rPr>
              <a:t>Financial Summary</a:t>
            </a:r>
          </a:p>
        </p:txBody>
      </p:sp>
    </p:spTree>
    <p:extLst>
      <p:ext uri="{BB962C8B-B14F-4D97-AF65-F5344CB8AC3E}">
        <p14:creationId xmlns:p14="http://schemas.microsoft.com/office/powerpoint/2010/main" val="3196798010"/>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3"/>
          </p:nvPr>
        </p:nvSpPr>
        <p:spPr>
          <a:xfrm>
            <a:off x="457200" y="533401"/>
            <a:ext cx="8229600" cy="609600"/>
          </a:xfrm>
        </p:spPr>
        <p:txBody>
          <a:bodyPr>
            <a:noAutofit/>
          </a:bodyPr>
          <a:lstStyle/>
          <a:p>
            <a:r>
              <a:rPr lang="en-US" sz="3200" cap="none" dirty="0">
                <a:latin typeface="+mj-lt"/>
              </a:rPr>
              <a:t>Composite Financial Index - CFI</a:t>
            </a:r>
          </a:p>
        </p:txBody>
      </p:sp>
      <p:sp>
        <p:nvSpPr>
          <p:cNvPr id="4" name="Content Placeholder 2"/>
          <p:cNvSpPr>
            <a:spLocks noGrp="1"/>
          </p:cNvSpPr>
          <p:nvPr>
            <p:ph idx="1"/>
          </p:nvPr>
        </p:nvSpPr>
        <p:spPr>
          <a:xfrm>
            <a:off x="457200" y="1752600"/>
            <a:ext cx="8229600" cy="4343400"/>
          </a:xfrm>
        </p:spPr>
        <p:txBody>
          <a:bodyPr>
            <a:normAutofit/>
          </a:bodyPr>
          <a:lstStyle/>
          <a:p>
            <a:r>
              <a:rPr lang="en-US" dirty="0" smtClean="0"/>
              <a:t>FY2016 </a:t>
            </a:r>
            <a:r>
              <a:rPr lang="en-US" dirty="0"/>
              <a:t>CFI = </a:t>
            </a:r>
            <a:r>
              <a:rPr lang="en-US" dirty="0" smtClean="0"/>
              <a:t>2.22 </a:t>
            </a:r>
            <a:r>
              <a:rPr lang="en-US" dirty="0"/>
              <a:t>(without GASB 68</a:t>
            </a:r>
            <a:r>
              <a:rPr lang="en-US" dirty="0" smtClean="0"/>
              <a:t>)</a:t>
            </a:r>
          </a:p>
          <a:p>
            <a:r>
              <a:rPr lang="en-US" dirty="0" smtClean="0"/>
              <a:t>FY2015 CFI = 1.74 (without GASB 68)</a:t>
            </a:r>
          </a:p>
          <a:p>
            <a:pPr marL="0" indent="0">
              <a:buNone/>
            </a:pPr>
            <a:endParaRPr lang="en-US" dirty="0"/>
          </a:p>
          <a:p>
            <a:r>
              <a:rPr lang="en-US" dirty="0" smtClean="0"/>
              <a:t>FY2016 </a:t>
            </a:r>
            <a:r>
              <a:rPr lang="en-US" dirty="0"/>
              <a:t>CFI = </a:t>
            </a:r>
            <a:r>
              <a:rPr lang="en-US" dirty="0" smtClean="0"/>
              <a:t>1.50 </a:t>
            </a:r>
            <a:r>
              <a:rPr lang="en-US" dirty="0"/>
              <a:t>(with GASB 68</a:t>
            </a:r>
            <a:r>
              <a:rPr lang="en-US" dirty="0" smtClean="0"/>
              <a:t>)</a:t>
            </a:r>
          </a:p>
          <a:p>
            <a:r>
              <a:rPr lang="en-US" dirty="0" smtClean="0"/>
              <a:t>FY2015 </a:t>
            </a:r>
            <a:r>
              <a:rPr lang="en-US" dirty="0"/>
              <a:t>CFI = 0.79 (with GASB 68)</a:t>
            </a:r>
          </a:p>
          <a:p>
            <a:pPr marL="0" indent="0">
              <a:buNone/>
            </a:pPr>
            <a:endParaRPr lang="en-US" sz="3200" dirty="0"/>
          </a:p>
        </p:txBody>
      </p:sp>
    </p:spTree>
    <p:extLst>
      <p:ext uri="{BB962C8B-B14F-4D97-AF65-F5344CB8AC3E}">
        <p14:creationId xmlns:p14="http://schemas.microsoft.com/office/powerpoint/2010/main" val="316640824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3"/>
          </p:nvPr>
        </p:nvSpPr>
        <p:spPr>
          <a:xfrm>
            <a:off x="457200" y="533401"/>
            <a:ext cx="8229600" cy="609599"/>
          </a:xfrm>
        </p:spPr>
        <p:txBody>
          <a:bodyPr>
            <a:noAutofit/>
          </a:bodyPr>
          <a:lstStyle/>
          <a:p>
            <a:r>
              <a:rPr lang="en-US" sz="3200" cap="none" dirty="0">
                <a:latin typeface="+mj-lt"/>
              </a:rPr>
              <a:t>Composite Financial </a:t>
            </a:r>
            <a:r>
              <a:rPr lang="en-US" sz="3200" cap="none" dirty="0" smtClean="0">
                <a:latin typeface="+mj-lt"/>
              </a:rPr>
              <a:t>Index FY2016-2015</a:t>
            </a:r>
            <a:endParaRPr lang="en-US" sz="3200" cap="none" dirty="0">
              <a:latin typeface="+mj-lt"/>
            </a:endParaRPr>
          </a:p>
        </p:txBody>
      </p:sp>
      <p:pic>
        <p:nvPicPr>
          <p:cNvPr id="4" name="Picture 3"/>
          <p:cNvPicPr>
            <a:picLocks noChangeAspect="1"/>
          </p:cNvPicPr>
          <p:nvPr/>
        </p:nvPicPr>
        <p:blipFill>
          <a:blip r:embed="rId3"/>
          <a:stretch>
            <a:fillRect/>
          </a:stretch>
        </p:blipFill>
        <p:spPr>
          <a:xfrm>
            <a:off x="457201" y="1143000"/>
            <a:ext cx="8229600" cy="5029200"/>
          </a:xfrm>
          <a:prstGeom prst="rect">
            <a:avLst/>
          </a:prstGeom>
        </p:spPr>
      </p:pic>
    </p:spTree>
    <p:extLst>
      <p:ext uri="{BB962C8B-B14F-4D97-AF65-F5344CB8AC3E}">
        <p14:creationId xmlns:p14="http://schemas.microsoft.com/office/powerpoint/2010/main" val="294474718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3"/>
          </p:nvPr>
        </p:nvSpPr>
        <p:spPr>
          <a:xfrm>
            <a:off x="457200" y="196948"/>
            <a:ext cx="8229600" cy="745587"/>
          </a:xfrm>
        </p:spPr>
        <p:txBody>
          <a:bodyPr>
            <a:noAutofit/>
          </a:bodyPr>
          <a:lstStyle/>
          <a:p>
            <a:r>
              <a:rPr lang="en-US" sz="3200" cap="none" dirty="0" smtClean="0">
                <a:latin typeface="+mj-lt"/>
              </a:rPr>
              <a:t>FY2016 </a:t>
            </a:r>
            <a:r>
              <a:rPr lang="en-US" sz="3200" cap="none" dirty="0">
                <a:latin typeface="+mj-lt"/>
              </a:rPr>
              <a:t>Financial </a:t>
            </a:r>
            <a:r>
              <a:rPr lang="en-US" sz="3200" cap="none" dirty="0" smtClean="0">
                <a:latin typeface="+mj-lt"/>
              </a:rPr>
              <a:t>Summary</a:t>
            </a:r>
            <a:endParaRPr lang="en-US" sz="3200" cap="none" dirty="0">
              <a:latin typeface="+mj-lt"/>
            </a:endParaRPr>
          </a:p>
        </p:txBody>
      </p:sp>
      <p:sp>
        <p:nvSpPr>
          <p:cNvPr id="4" name="Content Placeholder 2"/>
          <p:cNvSpPr>
            <a:spLocks noGrp="1"/>
          </p:cNvSpPr>
          <p:nvPr>
            <p:ph idx="1"/>
          </p:nvPr>
        </p:nvSpPr>
        <p:spPr>
          <a:xfrm>
            <a:off x="457200" y="1600201"/>
            <a:ext cx="8229600" cy="4479966"/>
          </a:xfrm>
        </p:spPr>
        <p:txBody>
          <a:bodyPr>
            <a:noAutofit/>
          </a:bodyPr>
          <a:lstStyle/>
          <a:p>
            <a:r>
              <a:rPr lang="en-US" dirty="0"/>
              <a:t>CFI </a:t>
            </a:r>
            <a:r>
              <a:rPr lang="en-US" dirty="0" smtClean="0"/>
              <a:t>varies amongst colleges and universities</a:t>
            </a:r>
            <a:endParaRPr lang="en-US" dirty="0"/>
          </a:p>
          <a:p>
            <a:r>
              <a:rPr lang="en-US" dirty="0"/>
              <a:t>CFI trends </a:t>
            </a:r>
            <a:r>
              <a:rPr lang="en-US" dirty="0" smtClean="0"/>
              <a:t>positive in FY 2015 and 2016, after declining </a:t>
            </a:r>
            <a:r>
              <a:rPr lang="en-US" dirty="0"/>
              <a:t>the </a:t>
            </a:r>
            <a:r>
              <a:rPr lang="en-US" dirty="0" smtClean="0"/>
              <a:t>previous year due to falling enrollment</a:t>
            </a:r>
            <a:endParaRPr lang="en-US" dirty="0"/>
          </a:p>
          <a:p>
            <a:r>
              <a:rPr lang="en-US" dirty="0"/>
              <a:t>System CFI relatively flat in the two long term measurements, with </a:t>
            </a:r>
            <a:r>
              <a:rPr lang="en-US" dirty="0" smtClean="0"/>
              <a:t>small increases </a:t>
            </a:r>
            <a:r>
              <a:rPr lang="en-US" dirty="0"/>
              <a:t>in the two short term measurements</a:t>
            </a:r>
          </a:p>
          <a:p>
            <a:r>
              <a:rPr lang="en-US" dirty="0"/>
              <a:t>Campuses displaying focused budgeting, planning and analysis</a:t>
            </a:r>
          </a:p>
          <a:p>
            <a:pPr marL="285750" indent="-285750">
              <a:buFont typeface="Arial" panose="020B0604020202020204" pitchFamily="34" charset="0"/>
              <a:buChar char="•"/>
            </a:pPr>
            <a:endParaRPr lang="en-US" sz="2000" dirty="0"/>
          </a:p>
        </p:txBody>
      </p:sp>
    </p:spTree>
    <p:extLst>
      <p:ext uri="{BB962C8B-B14F-4D97-AF65-F5344CB8AC3E}">
        <p14:creationId xmlns:p14="http://schemas.microsoft.com/office/powerpoint/2010/main" val="75344513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926431" y="762001"/>
            <a:ext cx="5291138" cy="3429000"/>
          </a:xfrm>
        </p:spPr>
        <p:txBody>
          <a:bodyPr/>
          <a:lstStyle/>
          <a:p>
            <a:pPr algn="ctr"/>
            <a:r>
              <a:rPr lang="en-US" sz="4400" dirty="0" smtClean="0">
                <a:solidFill>
                  <a:schemeClr val="tx1"/>
                </a:solidFill>
                <a:latin typeface="+mn-lt"/>
              </a:rPr>
              <a:t>Enrollment overview</a:t>
            </a:r>
            <a:endParaRPr lang="en-US" sz="4400" dirty="0">
              <a:solidFill>
                <a:schemeClr val="tx1"/>
              </a:solidFill>
              <a:latin typeface="+mn-lt"/>
            </a:endParaRPr>
          </a:p>
        </p:txBody>
      </p:sp>
    </p:spTree>
    <p:extLst>
      <p:ext uri="{BB962C8B-B14F-4D97-AF65-F5344CB8AC3E}">
        <p14:creationId xmlns:p14="http://schemas.microsoft.com/office/powerpoint/2010/main" val="2175250623"/>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3"/>
          </p:nvPr>
        </p:nvSpPr>
        <p:spPr>
          <a:xfrm>
            <a:off x="457200" y="196948"/>
            <a:ext cx="8229600" cy="745587"/>
          </a:xfrm>
        </p:spPr>
        <p:txBody>
          <a:bodyPr>
            <a:noAutofit/>
          </a:bodyPr>
          <a:lstStyle/>
          <a:p>
            <a:r>
              <a:rPr lang="en-US" sz="3200" cap="none" dirty="0" smtClean="0">
                <a:latin typeface="+mj-lt"/>
              </a:rPr>
              <a:t>FY2016 </a:t>
            </a:r>
            <a:r>
              <a:rPr lang="en-US" sz="3200" cap="none" dirty="0">
                <a:latin typeface="+mj-lt"/>
              </a:rPr>
              <a:t>Monitoring </a:t>
            </a:r>
            <a:r>
              <a:rPr lang="en-US" sz="3200" cap="none" dirty="0" smtClean="0">
                <a:latin typeface="+mj-lt"/>
              </a:rPr>
              <a:t>Results</a:t>
            </a:r>
            <a:endParaRPr lang="en-US" sz="3200" cap="none" dirty="0">
              <a:latin typeface="+mj-lt"/>
            </a:endParaRPr>
          </a:p>
        </p:txBody>
      </p:sp>
      <p:sp>
        <p:nvSpPr>
          <p:cNvPr id="4" name="Content Placeholder 2"/>
          <p:cNvSpPr>
            <a:spLocks noGrp="1"/>
          </p:cNvSpPr>
          <p:nvPr>
            <p:ph idx="1"/>
          </p:nvPr>
        </p:nvSpPr>
        <p:spPr>
          <a:xfrm>
            <a:off x="457200" y="1600201"/>
            <a:ext cx="8229600" cy="4479966"/>
          </a:xfrm>
        </p:spPr>
        <p:txBody>
          <a:bodyPr>
            <a:noAutofit/>
          </a:bodyPr>
          <a:lstStyle/>
          <a:p>
            <a:r>
              <a:rPr lang="en-US" dirty="0" smtClean="0"/>
              <a:t>4 </a:t>
            </a:r>
            <a:r>
              <a:rPr lang="en-US" dirty="0"/>
              <a:t>colleges and 2</a:t>
            </a:r>
            <a:r>
              <a:rPr lang="en-US" dirty="0" smtClean="0"/>
              <a:t> </a:t>
            </a:r>
            <a:r>
              <a:rPr lang="en-US" dirty="0"/>
              <a:t>universities reported CFI below 1.50 based on 2 year average or less than .5 in most recent </a:t>
            </a:r>
            <a:r>
              <a:rPr lang="en-US" dirty="0" smtClean="0"/>
              <a:t>year</a:t>
            </a:r>
          </a:p>
          <a:p>
            <a:r>
              <a:rPr lang="en-US" dirty="0" smtClean="0"/>
              <a:t>Financial plans are required for these 6 colleges and universities</a:t>
            </a:r>
          </a:p>
          <a:p>
            <a:r>
              <a:rPr lang="en-US" dirty="0" smtClean="0"/>
              <a:t>Communication with campus leadership to discuss results</a:t>
            </a:r>
            <a:endParaRPr lang="en-US" dirty="0"/>
          </a:p>
        </p:txBody>
      </p:sp>
    </p:spTree>
    <p:extLst>
      <p:ext uri="{BB962C8B-B14F-4D97-AF65-F5344CB8AC3E}">
        <p14:creationId xmlns:p14="http://schemas.microsoft.com/office/powerpoint/2010/main" val="140610435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402774" y="2140528"/>
            <a:ext cx="6750626" cy="2431435"/>
          </a:xfrm>
          <a:prstGeom prst="rect">
            <a:avLst/>
          </a:prstGeom>
          <a:solidFill>
            <a:schemeClr val="bg1"/>
          </a:solidFill>
        </p:spPr>
        <p:txBody>
          <a:bodyPr wrap="square" rtlCol="0">
            <a:spAutoFit/>
          </a:bodyPr>
          <a:lstStyle/>
          <a:p>
            <a:pPr algn="ctr"/>
            <a:r>
              <a:rPr lang="en-US" sz="4400" b="1" dirty="0" smtClean="0">
                <a:solidFill>
                  <a:prstClr val="black"/>
                </a:solidFill>
                <a:cs typeface="Segoe Print"/>
              </a:rPr>
              <a:t>System enrollment and financial overview</a:t>
            </a:r>
            <a:endParaRPr lang="en-US" sz="4400" b="1" dirty="0">
              <a:solidFill>
                <a:prstClr val="black"/>
              </a:solidFill>
              <a:cs typeface="Segoe Print"/>
            </a:endParaRPr>
          </a:p>
          <a:p>
            <a:pPr algn="ctr"/>
            <a:endParaRPr lang="en-US" sz="3200" b="1" dirty="0">
              <a:solidFill>
                <a:srgbClr val="0C2340"/>
              </a:solidFill>
            </a:endParaRPr>
          </a:p>
          <a:p>
            <a:pPr algn="ctr"/>
            <a:endParaRPr lang="en-US" sz="3200" b="1" dirty="0" smtClean="0">
              <a:solidFill>
                <a:srgbClr val="0C2340"/>
              </a:solidFill>
            </a:endParaRPr>
          </a:p>
        </p:txBody>
      </p:sp>
    </p:spTree>
    <p:extLst>
      <p:ext uri="{BB962C8B-B14F-4D97-AF65-F5344CB8AC3E}">
        <p14:creationId xmlns:p14="http://schemas.microsoft.com/office/powerpoint/2010/main" val="396229717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Extra Slides</a:t>
            </a:r>
            <a:endParaRPr lang="en-US" dirty="0"/>
          </a:p>
        </p:txBody>
      </p:sp>
    </p:spTree>
    <p:extLst>
      <p:ext uri="{BB962C8B-B14F-4D97-AF65-F5344CB8AC3E}">
        <p14:creationId xmlns:p14="http://schemas.microsoft.com/office/powerpoint/2010/main" val="164956310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r>
              <a:rPr lang="en-US" sz="2400" dirty="0" smtClean="0"/>
              <a:t>Traditional PSEO </a:t>
            </a:r>
            <a:r>
              <a:rPr lang="en-US" sz="2400" dirty="0"/>
              <a:t>- Post-secondary Education Options is an opportunity for eligible high school students to enroll in college or university courses that earn credits simultaneously for both their high school diploma and their college </a:t>
            </a:r>
            <a:r>
              <a:rPr lang="en-US" sz="2400" dirty="0" smtClean="0"/>
              <a:t>degree</a:t>
            </a:r>
          </a:p>
          <a:p>
            <a:pPr marL="0" indent="0">
              <a:buNone/>
            </a:pPr>
            <a:endParaRPr lang="en-US" sz="2400" dirty="0"/>
          </a:p>
          <a:p>
            <a:r>
              <a:rPr lang="en-US" sz="2400" dirty="0"/>
              <a:t>Concurrent - Concurrent enrollment is a college or university course taught by a credentialed high school instructor and mentored by a college or university faculty member at a high school</a:t>
            </a:r>
            <a:r>
              <a:rPr lang="en-US" sz="2400" dirty="0" smtClean="0"/>
              <a:t>.</a:t>
            </a:r>
            <a:endParaRPr lang="en-US" sz="2400" dirty="0"/>
          </a:p>
        </p:txBody>
      </p:sp>
      <p:sp>
        <p:nvSpPr>
          <p:cNvPr id="2" name="Title 1"/>
          <p:cNvSpPr>
            <a:spLocks noGrp="1"/>
          </p:cNvSpPr>
          <p:nvPr>
            <p:ph type="title" idx="4294967295"/>
          </p:nvPr>
        </p:nvSpPr>
        <p:spPr>
          <a:xfrm>
            <a:off x="0" y="473075"/>
            <a:ext cx="8047038" cy="715963"/>
          </a:xfrm>
        </p:spPr>
        <p:txBody>
          <a:bodyPr>
            <a:normAutofit/>
          </a:bodyPr>
          <a:lstStyle/>
          <a:p>
            <a:r>
              <a:rPr lang="en-US" sz="3200" b="1" dirty="0" smtClean="0">
                <a:solidFill>
                  <a:schemeClr val="tx1"/>
                </a:solidFill>
                <a:latin typeface="+mj-lt"/>
              </a:rPr>
              <a:t>Traditional PSEO and Concurrent Enrollment</a:t>
            </a:r>
            <a:endParaRPr lang="en-US" sz="3200" b="1" dirty="0">
              <a:solidFill>
                <a:schemeClr val="tx1"/>
              </a:solidFill>
              <a:latin typeface="+mj-lt"/>
            </a:endParaRPr>
          </a:p>
        </p:txBody>
      </p:sp>
    </p:spTree>
    <p:extLst>
      <p:ext uri="{BB962C8B-B14F-4D97-AF65-F5344CB8AC3E}">
        <p14:creationId xmlns:p14="http://schemas.microsoft.com/office/powerpoint/2010/main" val="54164600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aphicFrame>
        <p:nvGraphicFramePr>
          <p:cNvPr id="1026" name="Object 2"/>
          <p:cNvGraphicFramePr>
            <a:graphicFrameLocks noGrp="1" noChangeAspect="1"/>
          </p:cNvGraphicFramePr>
          <p:nvPr>
            <p:ph idx="1"/>
            <p:extLst>
              <p:ext uri="{D42A27DB-BD31-4B8C-83A1-F6EECF244321}">
                <p14:modId xmlns:p14="http://schemas.microsoft.com/office/powerpoint/2010/main" val="839560209"/>
              </p:ext>
            </p:extLst>
          </p:nvPr>
        </p:nvGraphicFramePr>
        <p:xfrm>
          <a:off x="469900" y="1509713"/>
          <a:ext cx="8229600" cy="4476750"/>
        </p:xfrm>
        <a:graphic>
          <a:graphicData uri="http://schemas.openxmlformats.org/presentationml/2006/ole">
            <mc:AlternateContent xmlns:mc="http://schemas.openxmlformats.org/markup-compatibility/2006">
              <mc:Choice xmlns:v="urn:schemas-microsoft-com:vml" Requires="v">
                <p:oleObj spid="_x0000_s3172" name="Chart" r:id="rId4" imgW="8648822" imgH="4705482" progId="MSGraph.Chart.8">
                  <p:embed followColorScheme="full"/>
                </p:oleObj>
              </mc:Choice>
              <mc:Fallback>
                <p:oleObj name="Chart" r:id="rId4" imgW="8648822" imgH="4705482" progId="MSGraph.Chart.8">
                  <p:embed followColorScheme="full"/>
                  <p:pic>
                    <p:nvPicPr>
                      <p:cNvPr id="0" name=""/>
                      <p:cNvPicPr>
                        <a:picLocks noChangeAspect="1" noChangeArrowheads="1"/>
                      </p:cNvPicPr>
                      <p:nvPr/>
                    </p:nvPicPr>
                    <p:blipFill>
                      <a:blip r:embed="rId5"/>
                      <a:srcRect/>
                      <a:stretch>
                        <a:fillRect/>
                      </a:stretch>
                    </p:blipFill>
                    <p:spPr bwMode="auto">
                      <a:xfrm>
                        <a:off x="469900" y="1509713"/>
                        <a:ext cx="8229600" cy="4476750"/>
                      </a:xfrm>
                      <a:prstGeom prst="rect">
                        <a:avLst/>
                      </a:prstGeom>
                    </p:spPr>
                  </p:pic>
                </p:oleObj>
              </mc:Fallback>
            </mc:AlternateContent>
          </a:graphicData>
        </a:graphic>
      </p:graphicFrame>
      <p:sp>
        <p:nvSpPr>
          <p:cNvPr id="1027" name="Rectangle 2"/>
          <p:cNvSpPr>
            <a:spLocks noGrp="1" noChangeArrowheads="1"/>
          </p:cNvSpPr>
          <p:nvPr>
            <p:ph type="title" idx="4294967295"/>
          </p:nvPr>
        </p:nvSpPr>
        <p:spPr>
          <a:xfrm>
            <a:off x="344277" y="282574"/>
            <a:ext cx="8101013" cy="1189038"/>
          </a:xfrm>
          <a:noFill/>
        </p:spPr>
        <p:txBody>
          <a:bodyPr vert="horz" lIns="69056" tIns="34529" rIns="69056" bIns="34529" rtlCol="0" anchor="ctr" anchorCtr="0">
            <a:noAutofit/>
          </a:bodyPr>
          <a:lstStyle/>
          <a:p>
            <a:pPr marL="169069" algn="l">
              <a:lnSpc>
                <a:spcPct val="100000"/>
              </a:lnSpc>
            </a:pPr>
            <a:r>
              <a:rPr lang="en-US" sz="2800" b="1" dirty="0">
                <a:solidFill>
                  <a:schemeClr val="tx1"/>
                </a:solidFill>
              </a:rPr>
              <a:t>PSEO total headcount has grown by </a:t>
            </a:r>
            <a:r>
              <a:rPr lang="en-US" sz="2800" b="1" dirty="0" smtClean="0">
                <a:solidFill>
                  <a:schemeClr val="tx1"/>
                </a:solidFill>
              </a:rPr>
              <a:t>83 </a:t>
            </a:r>
            <a:r>
              <a:rPr lang="en-US" sz="2800" b="1" dirty="0">
                <a:solidFill>
                  <a:schemeClr val="tx1"/>
                </a:solidFill>
              </a:rPr>
              <a:t>percent and Concurrent headcount has </a:t>
            </a:r>
            <a:r>
              <a:rPr lang="en-US" sz="2800" b="1" dirty="0" smtClean="0">
                <a:solidFill>
                  <a:schemeClr val="tx1"/>
                </a:solidFill>
              </a:rPr>
              <a:t>grown by 114 percent</a:t>
            </a:r>
            <a:endParaRPr lang="en-US" altLang="en-US" sz="2800" b="1" dirty="0">
              <a:solidFill>
                <a:schemeClr val="tx1"/>
              </a:solidFill>
            </a:endParaRPr>
          </a:p>
        </p:txBody>
      </p:sp>
      <p:sp>
        <p:nvSpPr>
          <p:cNvPr id="4" name="Slide Number Placeholder 3"/>
          <p:cNvSpPr txBox="1">
            <a:spLocks/>
          </p:cNvSpPr>
          <p:nvPr/>
        </p:nvSpPr>
        <p:spPr>
          <a:xfrm>
            <a:off x="115677" y="5797410"/>
            <a:ext cx="457200" cy="20334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788" dirty="0">
                <a:latin typeface="Frutiger LT 55 Roman"/>
              </a:rPr>
              <a:t>9</a:t>
            </a:r>
          </a:p>
        </p:txBody>
      </p:sp>
    </p:spTree>
    <p:extLst>
      <p:ext uri="{BB962C8B-B14F-4D97-AF65-F5344CB8AC3E}">
        <p14:creationId xmlns:p14="http://schemas.microsoft.com/office/powerpoint/2010/main" val="196745898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Content Placeholder 2"/>
          <p:cNvSpPr>
            <a:spLocks noGrp="1"/>
          </p:cNvSpPr>
          <p:nvPr>
            <p:ph type="body" idx="1"/>
          </p:nvPr>
        </p:nvSpPr>
        <p:spPr>
          <a:xfrm>
            <a:off x="457200" y="908050"/>
            <a:ext cx="8244974" cy="5167897"/>
          </a:xfrm>
        </p:spPr>
        <p:txBody>
          <a:bodyPr>
            <a:noAutofit/>
          </a:bodyPr>
          <a:lstStyle/>
          <a:p>
            <a:pPr marL="285750" indent="-285750">
              <a:buClr>
                <a:schemeClr val="accent1"/>
              </a:buClr>
              <a:buFont typeface="Arial" panose="020B0604020202020204" pitchFamily="34" charset="0"/>
              <a:buChar char="•"/>
            </a:pPr>
            <a:r>
              <a:rPr lang="en-US" sz="2000" b="0" cap="none" dirty="0"/>
              <a:t>MnSCU colleges and universities </a:t>
            </a:r>
            <a:r>
              <a:rPr lang="en-US" sz="2000" b="0" cap="none" dirty="0">
                <a:solidFill>
                  <a:schemeClr val="tx2"/>
                </a:solidFill>
              </a:rPr>
              <a:t>serve 90% </a:t>
            </a:r>
            <a:r>
              <a:rPr lang="en-US" sz="2000" b="0" cap="none" dirty="0"/>
              <a:t>of all PSEO students in Minnesota. </a:t>
            </a:r>
            <a:endParaRPr lang="en-US" sz="2000" b="0" cap="none" dirty="0" smtClean="0"/>
          </a:p>
          <a:p>
            <a:pPr marL="285750" indent="-285750">
              <a:buClr>
                <a:schemeClr val="accent1"/>
              </a:buClr>
              <a:buFont typeface="Arial" panose="020B0604020202020204" pitchFamily="34" charset="0"/>
              <a:buChar char="•"/>
            </a:pPr>
            <a:endParaRPr lang="en-US" sz="2000" b="0" cap="none" dirty="0"/>
          </a:p>
          <a:p>
            <a:pPr marL="285750" indent="-285750">
              <a:buClr>
                <a:schemeClr val="accent1"/>
              </a:buClr>
              <a:buFont typeface="Arial" panose="020B0604020202020204" pitchFamily="34" charset="0"/>
              <a:buChar char="•"/>
            </a:pPr>
            <a:r>
              <a:rPr lang="en-US" sz="2000" b="0" cap="none" dirty="0" smtClean="0"/>
              <a:t>PSEO students’ families </a:t>
            </a:r>
            <a:r>
              <a:rPr lang="en-US" sz="2000" b="0" cap="none" dirty="0" smtClean="0">
                <a:solidFill>
                  <a:schemeClr val="tx2"/>
                </a:solidFill>
              </a:rPr>
              <a:t>saved $65 million </a:t>
            </a:r>
            <a:r>
              <a:rPr lang="en-US" sz="2000" b="0" cap="none" dirty="0" smtClean="0"/>
              <a:t>in tuition and fees for college and university credits taken in fiscal year 2015.</a:t>
            </a:r>
          </a:p>
          <a:p>
            <a:pPr marL="285750" indent="-285750">
              <a:buClr>
                <a:schemeClr val="accent1"/>
              </a:buClr>
              <a:buFont typeface="Arial" panose="020B0604020202020204" pitchFamily="34" charset="0"/>
              <a:buChar char="•"/>
            </a:pPr>
            <a:endParaRPr lang="en-US" sz="2000" b="0" cap="none" dirty="0" smtClean="0"/>
          </a:p>
          <a:p>
            <a:pPr marL="285750" indent="-285750">
              <a:buClr>
                <a:schemeClr val="accent1"/>
              </a:buClr>
              <a:buFont typeface="Arial" panose="020B0604020202020204" pitchFamily="34" charset="0"/>
              <a:buChar char="•"/>
            </a:pPr>
            <a:r>
              <a:rPr lang="en-US" sz="2000" b="0" cap="none" dirty="0" smtClean="0"/>
              <a:t>PSEO </a:t>
            </a:r>
            <a:r>
              <a:rPr lang="en-US" sz="2000" b="0" cap="none" dirty="0"/>
              <a:t>students’ course </a:t>
            </a:r>
            <a:r>
              <a:rPr lang="en-US" sz="2000" b="0" cap="none" dirty="0">
                <a:solidFill>
                  <a:schemeClr val="tx2"/>
                </a:solidFill>
              </a:rPr>
              <a:t>success rates are substantially higher </a:t>
            </a:r>
            <a:r>
              <a:rPr lang="en-US" sz="2000" b="0" cap="none" dirty="0"/>
              <a:t>than those of other undergraduate students</a:t>
            </a:r>
            <a:r>
              <a:rPr lang="en-US" sz="2000" b="0" cap="none" dirty="0" smtClean="0"/>
              <a:t>.</a:t>
            </a:r>
          </a:p>
          <a:p>
            <a:pPr marL="285750" indent="-285750">
              <a:buClr>
                <a:schemeClr val="accent1"/>
              </a:buClr>
              <a:buFont typeface="Arial" panose="020B0604020202020204" pitchFamily="34" charset="0"/>
              <a:buChar char="•"/>
            </a:pPr>
            <a:endParaRPr lang="en-US" sz="2000" b="0" cap="none" dirty="0"/>
          </a:p>
          <a:p>
            <a:pPr marL="285750" indent="-285750">
              <a:buClr>
                <a:schemeClr val="accent1"/>
              </a:buClr>
              <a:buFont typeface="Arial" panose="020B0604020202020204" pitchFamily="34" charset="0"/>
              <a:buChar char="•"/>
            </a:pPr>
            <a:r>
              <a:rPr lang="en-US" sz="2000" b="0" cap="none" dirty="0" smtClean="0"/>
              <a:t>Minnesota State Colleges </a:t>
            </a:r>
            <a:r>
              <a:rPr lang="en-US" sz="2000" b="0" cap="none" dirty="0"/>
              <a:t>and </a:t>
            </a:r>
            <a:r>
              <a:rPr lang="en-US" sz="2000" b="0" cap="none" dirty="0" smtClean="0"/>
              <a:t>Universities </a:t>
            </a:r>
            <a:r>
              <a:rPr lang="en-US" sz="2000" b="0" cap="none" dirty="0">
                <a:solidFill>
                  <a:schemeClr val="tx2"/>
                </a:solidFill>
              </a:rPr>
              <a:t>enroll 47% of the PSEO students </a:t>
            </a:r>
            <a:r>
              <a:rPr lang="en-US" sz="2000" b="0" cap="none" dirty="0"/>
              <a:t>that enroll in higher education after high school</a:t>
            </a:r>
            <a:r>
              <a:rPr lang="en-US" sz="2000" b="0" cap="none" dirty="0" smtClean="0"/>
              <a:t>.</a:t>
            </a:r>
          </a:p>
          <a:p>
            <a:pPr marL="285750" indent="-285750">
              <a:buClr>
                <a:schemeClr val="accent1"/>
              </a:buClr>
              <a:buFont typeface="Arial" panose="020B0604020202020204" pitchFamily="34" charset="0"/>
              <a:buChar char="•"/>
            </a:pPr>
            <a:endParaRPr lang="en-US" sz="2000" b="0" cap="none" dirty="0"/>
          </a:p>
          <a:p>
            <a:pPr marL="285750" indent="-285750">
              <a:buClr>
                <a:schemeClr val="accent1"/>
              </a:buClr>
              <a:buFont typeface="Arial" panose="020B0604020202020204" pitchFamily="34" charset="0"/>
              <a:buChar char="•"/>
            </a:pPr>
            <a:r>
              <a:rPr lang="en-US" sz="2000" b="0" cap="none" dirty="0"/>
              <a:t>PSEO students who enroll at our colleges and universities after high school have </a:t>
            </a:r>
            <a:r>
              <a:rPr lang="en-US" sz="2000" b="0" cap="none" dirty="0">
                <a:solidFill>
                  <a:schemeClr val="tx2"/>
                </a:solidFill>
              </a:rPr>
              <a:t>substantially higher persistence rates and completion rates </a:t>
            </a:r>
            <a:r>
              <a:rPr lang="en-US" sz="2000" b="0" cap="none" dirty="0"/>
              <a:t>than students who did not take PSEO courses.</a:t>
            </a:r>
          </a:p>
        </p:txBody>
      </p:sp>
      <p:sp>
        <p:nvSpPr>
          <p:cNvPr id="2" name="Title 1"/>
          <p:cNvSpPr>
            <a:spLocks noGrp="1"/>
          </p:cNvSpPr>
          <p:nvPr>
            <p:ph type="title" idx="4294967295"/>
          </p:nvPr>
        </p:nvSpPr>
        <p:spPr>
          <a:xfrm>
            <a:off x="437147" y="211138"/>
            <a:ext cx="8216900" cy="696912"/>
          </a:xfrm>
        </p:spPr>
        <p:txBody>
          <a:bodyPr>
            <a:normAutofit/>
          </a:bodyPr>
          <a:lstStyle/>
          <a:p>
            <a:pPr algn="l"/>
            <a:r>
              <a:rPr lang="en-US" sz="3200" dirty="0"/>
              <a:t>PSEO Student </a:t>
            </a:r>
            <a:r>
              <a:rPr lang="en-US" sz="3200" dirty="0" smtClean="0"/>
              <a:t>Success</a:t>
            </a:r>
            <a:endParaRPr lang="en-US" sz="3200" dirty="0"/>
          </a:p>
        </p:txBody>
      </p:sp>
    </p:spTree>
    <p:extLst>
      <p:ext uri="{BB962C8B-B14F-4D97-AF65-F5344CB8AC3E}">
        <p14:creationId xmlns:p14="http://schemas.microsoft.com/office/powerpoint/2010/main" val="2920731603"/>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7"/>
          <p:cNvGraphicFramePr>
            <a:graphicFrameLocks noGrp="1"/>
          </p:cNvGraphicFramePr>
          <p:nvPr>
            <p:ph idx="1"/>
            <p:extLst>
              <p:ext uri="{D42A27DB-BD31-4B8C-83A1-F6EECF244321}">
                <p14:modId xmlns:p14="http://schemas.microsoft.com/office/powerpoint/2010/main" val="1803328767"/>
              </p:ext>
            </p:extLst>
          </p:nvPr>
        </p:nvGraphicFramePr>
        <p:xfrm>
          <a:off x="469900" y="1371600"/>
          <a:ext cx="8229600" cy="4754563"/>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idx="4294967295"/>
          </p:nvPr>
        </p:nvSpPr>
        <p:spPr>
          <a:xfrm>
            <a:off x="381000" y="297303"/>
            <a:ext cx="8207375" cy="895350"/>
          </a:xfrm>
        </p:spPr>
        <p:txBody>
          <a:bodyPr>
            <a:normAutofit/>
          </a:bodyPr>
          <a:lstStyle/>
          <a:p>
            <a:pPr algn="l"/>
            <a:r>
              <a:rPr lang="en-US" sz="3200" dirty="0" smtClean="0"/>
              <a:t>Space and enrollment</a:t>
            </a:r>
            <a:endParaRPr lang="en-US" sz="3200" b="1" dirty="0">
              <a:solidFill>
                <a:srgbClr val="0C2340"/>
              </a:solidFill>
            </a:endParaRPr>
          </a:p>
        </p:txBody>
      </p:sp>
      <p:graphicFrame>
        <p:nvGraphicFramePr>
          <p:cNvPr id="7" name="Content Placeholder 7"/>
          <p:cNvGraphicFramePr>
            <a:graphicFrameLocks/>
          </p:cNvGraphicFramePr>
          <p:nvPr>
            <p:extLst>
              <p:ext uri="{D42A27DB-BD31-4B8C-83A1-F6EECF244321}">
                <p14:modId xmlns:p14="http://schemas.microsoft.com/office/powerpoint/2010/main" val="2376883471"/>
              </p:ext>
            </p:extLst>
          </p:nvPr>
        </p:nvGraphicFramePr>
        <p:xfrm>
          <a:off x="4554220" y="1348944"/>
          <a:ext cx="4437380" cy="4632960"/>
        </p:xfrm>
        <a:graphic>
          <a:graphicData uri="http://schemas.openxmlformats.org/drawingml/2006/chart">
            <c:chart xmlns:c="http://schemas.openxmlformats.org/drawingml/2006/chart" xmlns:r="http://schemas.openxmlformats.org/officeDocument/2006/relationships" r:id="rId4"/>
          </a:graphicData>
        </a:graphic>
      </p:graphicFrame>
      <p:sp>
        <p:nvSpPr>
          <p:cNvPr id="6" name="TextBox 5"/>
          <p:cNvSpPr txBox="1"/>
          <p:nvPr/>
        </p:nvSpPr>
        <p:spPr>
          <a:xfrm>
            <a:off x="152400" y="6610511"/>
            <a:ext cx="3525324" cy="261610"/>
          </a:xfrm>
          <a:prstGeom prst="rect">
            <a:avLst/>
          </a:prstGeom>
          <a:noFill/>
        </p:spPr>
        <p:txBody>
          <a:bodyPr wrap="none" rtlCol="0">
            <a:spAutoFit/>
          </a:bodyPr>
          <a:lstStyle/>
          <a:p>
            <a:r>
              <a:rPr lang="en-US" sz="1100" i="1" dirty="0" smtClean="0">
                <a:solidFill>
                  <a:srgbClr val="0C2340"/>
                </a:solidFill>
              </a:rPr>
              <a:t>Source:  Space – 2016 FRRM / FYE – FP&amp;A – Actual FY2016</a:t>
            </a:r>
            <a:endParaRPr lang="en-US" sz="1100" i="1" dirty="0">
              <a:solidFill>
                <a:srgbClr val="0C2340"/>
              </a:solidFill>
            </a:endParaRPr>
          </a:p>
        </p:txBody>
      </p:sp>
    </p:spTree>
    <p:extLst>
      <p:ext uri="{BB962C8B-B14F-4D97-AF65-F5344CB8AC3E}">
        <p14:creationId xmlns:p14="http://schemas.microsoft.com/office/powerpoint/2010/main" val="74787128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19200"/>
            <a:ext cx="8229600" cy="5181599"/>
          </a:xfrm>
        </p:spPr>
        <p:txBody>
          <a:bodyPr>
            <a:normAutofit/>
          </a:bodyPr>
          <a:lstStyle/>
          <a:p>
            <a:pPr marL="514350" indent="-514350">
              <a:spcBef>
                <a:spcPts val="800"/>
              </a:spcBef>
              <a:buFont typeface="+mj-lt"/>
              <a:buAutoNum type="arabicPeriod"/>
            </a:pPr>
            <a:r>
              <a:rPr lang="en-US" sz="2400" dirty="0"/>
              <a:t>Incremental costs </a:t>
            </a:r>
            <a:r>
              <a:rPr lang="en-US" sz="2400" dirty="0" smtClean="0"/>
              <a:t>will continue to outpace incremental </a:t>
            </a:r>
            <a:r>
              <a:rPr lang="en-US" sz="2400" dirty="0"/>
              <a:t>revenue unless there are substantial increases in revenues </a:t>
            </a:r>
            <a:r>
              <a:rPr lang="en-US" sz="2400" i="1" dirty="0"/>
              <a:t>and</a:t>
            </a:r>
            <a:r>
              <a:rPr lang="en-US" sz="2400" dirty="0"/>
              <a:t> substantial reductions in costs</a:t>
            </a:r>
            <a:r>
              <a:rPr lang="en-US" sz="2400" dirty="0" smtClean="0"/>
              <a:t>.</a:t>
            </a:r>
          </a:p>
          <a:p>
            <a:pPr marL="514350" indent="-514350">
              <a:spcBef>
                <a:spcPts val="800"/>
              </a:spcBef>
              <a:buFont typeface="+mj-lt"/>
              <a:buAutoNum type="arabicPeriod"/>
            </a:pPr>
            <a:r>
              <a:rPr lang="en-US" sz="2400" dirty="0" smtClean="0"/>
              <a:t>Potential shortfall of $66M - $475M by 2025 if not action taken.</a:t>
            </a:r>
          </a:p>
          <a:p>
            <a:pPr marL="514350" indent="-514350">
              <a:spcBef>
                <a:spcPts val="800"/>
              </a:spcBef>
              <a:buFont typeface="+mj-lt"/>
              <a:buAutoNum type="arabicPeriod"/>
            </a:pPr>
            <a:r>
              <a:rPr lang="en-US" sz="2400" dirty="0" smtClean="0"/>
              <a:t>Places at risk the ability of Minnesota state colleges and universities to deliver the talent </a:t>
            </a:r>
            <a:r>
              <a:rPr lang="en-US" sz="2400" dirty="0"/>
              <a:t>Minnesota </a:t>
            </a:r>
            <a:r>
              <a:rPr lang="en-US" sz="2400" dirty="0" smtClean="0"/>
              <a:t>needs and help reduce disparities.</a:t>
            </a:r>
          </a:p>
          <a:p>
            <a:pPr marL="514350" indent="-514350">
              <a:spcBef>
                <a:spcPts val="800"/>
              </a:spcBef>
              <a:buFont typeface="+mj-lt"/>
              <a:buAutoNum type="arabicPeriod"/>
            </a:pPr>
            <a:r>
              <a:rPr lang="en-US" sz="2400" dirty="0" smtClean="0"/>
              <a:t>Minnesota’s funding of higher education has plummeted, significantly trails the national average, and risks continuing to be “crowded-out” by Medicaid and K-12 spending as well as other state priorities.</a:t>
            </a:r>
          </a:p>
          <a:p>
            <a:pPr marL="0" indent="0">
              <a:buNone/>
            </a:pPr>
            <a:endParaRPr lang="en-US" sz="2400" dirty="0"/>
          </a:p>
        </p:txBody>
      </p:sp>
      <p:sp>
        <p:nvSpPr>
          <p:cNvPr id="3" name="Text Placeholder 2"/>
          <p:cNvSpPr>
            <a:spLocks noGrp="1"/>
          </p:cNvSpPr>
          <p:nvPr>
            <p:ph type="body" idx="13"/>
          </p:nvPr>
        </p:nvSpPr>
        <p:spPr>
          <a:xfrm>
            <a:off x="457200" y="152401"/>
            <a:ext cx="8153400" cy="1066799"/>
          </a:xfrm>
        </p:spPr>
        <p:txBody>
          <a:bodyPr>
            <a:noAutofit/>
          </a:bodyPr>
          <a:lstStyle/>
          <a:p>
            <a:r>
              <a:rPr lang="en-US" sz="3600" cap="none" dirty="0" smtClean="0">
                <a:latin typeface="+mj-lt"/>
              </a:rPr>
              <a:t>Conclusions of Long Term Financial Sustainability workgroup  </a:t>
            </a:r>
            <a:endParaRPr lang="en-US" sz="3600" cap="none" dirty="0">
              <a:latin typeface="+mj-lt"/>
            </a:endParaRPr>
          </a:p>
        </p:txBody>
      </p:sp>
    </p:spTree>
    <p:extLst>
      <p:ext uri="{BB962C8B-B14F-4D97-AF65-F5344CB8AC3E}">
        <p14:creationId xmlns:p14="http://schemas.microsoft.com/office/powerpoint/2010/main" val="3411657299"/>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48916" y="2514600"/>
            <a:ext cx="8763000" cy="4114799"/>
          </a:xfrm>
        </p:spPr>
        <p:txBody>
          <a:bodyPr>
            <a:noAutofit/>
          </a:bodyPr>
          <a:lstStyle/>
          <a:p>
            <a:pPr marL="0" indent="0">
              <a:buNone/>
            </a:pPr>
            <a:r>
              <a:rPr lang="en-US" sz="2400" dirty="0" smtClean="0"/>
              <a:t>Higher education in Minnesota is more “crowded-out” by Medicaid and K-12 spending than it is in other states.</a:t>
            </a:r>
          </a:p>
          <a:p>
            <a:pPr marL="0" indent="0">
              <a:buNone/>
            </a:pPr>
            <a:endParaRPr lang="en-US" sz="2400" dirty="0" smtClean="0"/>
          </a:p>
          <a:p>
            <a:pPr marL="0" indent="0">
              <a:buNone/>
            </a:pPr>
            <a:r>
              <a:rPr lang="en-US" sz="2400" dirty="0" smtClean="0"/>
              <a:t>	</a:t>
            </a:r>
            <a:r>
              <a:rPr lang="en-US" sz="1600" dirty="0" smtClean="0"/>
              <a:t>	</a:t>
            </a:r>
            <a:r>
              <a:rPr lang="en-US" sz="1600" dirty="0"/>
              <a:t>	</a:t>
            </a:r>
            <a:r>
              <a:rPr lang="en-US" sz="1800" b="1" dirty="0" smtClean="0"/>
              <a:t>Share of Total State Spending, 2014</a:t>
            </a:r>
          </a:p>
          <a:p>
            <a:pPr marL="0" indent="0">
              <a:buNone/>
            </a:pPr>
            <a:r>
              <a:rPr lang="en-US" sz="1800" dirty="0" smtClean="0"/>
              <a:t>		Higher		K-12	</a:t>
            </a:r>
          </a:p>
          <a:p>
            <a:pPr marL="0" indent="0">
              <a:spcBef>
                <a:spcPts val="0"/>
              </a:spcBef>
              <a:buNone/>
            </a:pPr>
            <a:r>
              <a:rPr lang="en-US" sz="1800" dirty="0" smtClean="0"/>
              <a:t>		Education	 Education	Medicaid 		Other</a:t>
            </a:r>
            <a:endParaRPr lang="en-US" sz="1800" dirty="0"/>
          </a:p>
          <a:p>
            <a:pPr marL="0" indent="0">
              <a:buNone/>
            </a:pPr>
            <a:r>
              <a:rPr lang="en-US" sz="1800" dirty="0" smtClean="0"/>
              <a:t>Minnesota       	  5.5%		32.9%		17.4%		44.1%</a:t>
            </a:r>
          </a:p>
          <a:p>
            <a:pPr marL="0" indent="0">
              <a:buNone/>
            </a:pPr>
            <a:r>
              <a:rPr lang="en-US" sz="1800" dirty="0" smtClean="0"/>
              <a:t>U.S. Average</a:t>
            </a:r>
            <a:r>
              <a:rPr lang="en-US" sz="1800" dirty="0"/>
              <a:t>	</a:t>
            </a:r>
            <a:r>
              <a:rPr lang="en-US" sz="1800" dirty="0" smtClean="0"/>
              <a:t> 12.9%		23.5%		15.3%		48.4%</a:t>
            </a:r>
          </a:p>
          <a:p>
            <a:pPr marL="0" indent="0">
              <a:buNone/>
            </a:pPr>
            <a:endParaRPr lang="en-US" sz="1600" dirty="0"/>
          </a:p>
          <a:p>
            <a:pPr marL="0" indent="0">
              <a:buNone/>
            </a:pPr>
            <a:r>
              <a:rPr lang="en-US" sz="1200" i="1" dirty="0" smtClean="0"/>
              <a:t>Source</a:t>
            </a:r>
            <a:r>
              <a:rPr lang="en-US" sz="1200" dirty="0" smtClean="0"/>
              <a:t>: Dan White and Sarah Crane, Moody’s Analytics, </a:t>
            </a:r>
            <a:r>
              <a:rPr lang="en-US" sz="1200" i="1" dirty="0" smtClean="0"/>
              <a:t>Crowded Out: The Outlook for State Higher Education Spending, </a:t>
            </a:r>
            <a:r>
              <a:rPr lang="en-US" sz="1200" dirty="0" smtClean="0"/>
              <a:t>prepared for the National Commission on Financing 21</a:t>
            </a:r>
            <a:r>
              <a:rPr lang="en-US" sz="1200" baseline="30000" dirty="0" smtClean="0"/>
              <a:t>st</a:t>
            </a:r>
            <a:r>
              <a:rPr lang="en-US" sz="1200" dirty="0" smtClean="0"/>
              <a:t> Century Higher Education, 2016, Appendix C.</a:t>
            </a:r>
            <a:endParaRPr lang="en-US" sz="1200" dirty="0"/>
          </a:p>
        </p:txBody>
      </p:sp>
      <p:sp>
        <p:nvSpPr>
          <p:cNvPr id="3" name="Text Placeholder 2"/>
          <p:cNvSpPr>
            <a:spLocks noGrp="1"/>
          </p:cNvSpPr>
          <p:nvPr>
            <p:ph type="body" idx="13"/>
          </p:nvPr>
        </p:nvSpPr>
        <p:spPr>
          <a:xfrm>
            <a:off x="348916" y="152401"/>
            <a:ext cx="8566484" cy="1828799"/>
          </a:xfrm>
        </p:spPr>
        <p:txBody>
          <a:bodyPr vert="horz" lIns="91440" tIns="45720" rIns="91440" bIns="45720" rtlCol="0" anchor="b">
            <a:noAutofit/>
          </a:bodyPr>
          <a:lstStyle/>
          <a:p>
            <a:r>
              <a:rPr lang="en-US" sz="3600" cap="none" dirty="0">
                <a:latin typeface="+mj-lt"/>
              </a:rPr>
              <a:t>Higher education is “crowded-out” by Medicaid and K-12 spending as well as  other state priorities</a:t>
            </a:r>
          </a:p>
        </p:txBody>
      </p:sp>
    </p:spTree>
    <p:extLst>
      <p:ext uri="{BB962C8B-B14F-4D97-AF65-F5344CB8AC3E}">
        <p14:creationId xmlns:p14="http://schemas.microsoft.com/office/powerpoint/2010/main" val="19834228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1"/>
          <p:cNvSpPr>
            <a:spLocks noGrp="1"/>
          </p:cNvSpPr>
          <p:nvPr>
            <p:ph idx="1"/>
          </p:nvPr>
        </p:nvSpPr>
        <p:spPr>
          <a:xfrm>
            <a:off x="561512" y="381000"/>
            <a:ext cx="8125287" cy="5252113"/>
          </a:xfrm>
        </p:spPr>
        <p:txBody>
          <a:bodyPr>
            <a:noAutofit/>
          </a:bodyPr>
          <a:lstStyle/>
          <a:p>
            <a:pPr marL="0" indent="0">
              <a:spcBef>
                <a:spcPts val="800"/>
              </a:spcBef>
              <a:buNone/>
            </a:pPr>
            <a:r>
              <a:rPr lang="en-US" sz="3200" b="1" dirty="0" smtClean="0"/>
              <a:t>Our colleges and universities serve:</a:t>
            </a:r>
          </a:p>
          <a:p>
            <a:pPr marL="0" indent="0">
              <a:spcBef>
                <a:spcPts val="800"/>
              </a:spcBef>
              <a:buNone/>
            </a:pPr>
            <a:endParaRPr lang="en-US" sz="3200" b="1" dirty="0" smtClean="0"/>
          </a:p>
          <a:p>
            <a:pPr>
              <a:spcBef>
                <a:spcPts val="1200"/>
              </a:spcBef>
            </a:pPr>
            <a:r>
              <a:rPr lang="en-US" sz="2400" dirty="0" smtClean="0"/>
              <a:t>63,400 </a:t>
            </a:r>
            <a:r>
              <a:rPr lang="en-US" sz="2400" dirty="0"/>
              <a:t>students of color </a:t>
            </a:r>
            <a:r>
              <a:rPr lang="en-US" sz="2400" dirty="0" smtClean="0"/>
              <a:t>and American Indian students</a:t>
            </a:r>
            <a:endParaRPr lang="en-US" sz="2400" dirty="0"/>
          </a:p>
          <a:p>
            <a:pPr>
              <a:spcBef>
                <a:spcPts val="1200"/>
              </a:spcBef>
            </a:pPr>
            <a:r>
              <a:rPr lang="en-US" sz="2400" dirty="0" smtClean="0"/>
              <a:t>48,500 </a:t>
            </a:r>
            <a:r>
              <a:rPr lang="en-US" sz="2400" dirty="0"/>
              <a:t>first-generation college students </a:t>
            </a:r>
          </a:p>
          <a:p>
            <a:pPr>
              <a:spcBef>
                <a:spcPts val="1200"/>
              </a:spcBef>
            </a:pPr>
            <a:r>
              <a:rPr lang="en-US" sz="2400" dirty="0" smtClean="0"/>
              <a:t>84,000 </a:t>
            </a:r>
            <a:r>
              <a:rPr lang="en-US" sz="2400" dirty="0"/>
              <a:t>low-income students </a:t>
            </a:r>
          </a:p>
          <a:p>
            <a:pPr>
              <a:spcBef>
                <a:spcPts val="1200"/>
              </a:spcBef>
            </a:pPr>
            <a:r>
              <a:rPr lang="en-US" sz="2400" dirty="0" smtClean="0"/>
              <a:t>10,000 veterans</a:t>
            </a:r>
          </a:p>
          <a:p>
            <a:pPr>
              <a:spcBef>
                <a:spcPts val="0"/>
              </a:spcBef>
            </a:pPr>
            <a:endParaRPr lang="en-US" dirty="0" smtClean="0"/>
          </a:p>
          <a:p>
            <a:pPr marL="0" indent="0">
              <a:spcBef>
                <a:spcPts val="0"/>
              </a:spcBef>
              <a:buNone/>
            </a:pPr>
            <a:r>
              <a:rPr lang="en-US" sz="2400" dirty="0">
                <a:cs typeface="Arial" panose="020B0604020202020204" pitchFamily="34" charset="0"/>
              </a:rPr>
              <a:t>In each of these categories, our colleges and universities serve more students than all of Minnesota’s other higher education options </a:t>
            </a:r>
            <a:r>
              <a:rPr lang="en-US" sz="2400" i="1" dirty="0" smtClean="0">
                <a:cs typeface="Arial" panose="020B0604020202020204" pitchFamily="34" charset="0"/>
              </a:rPr>
              <a:t>combined.</a:t>
            </a:r>
            <a:endParaRPr lang="en-US" sz="2400" dirty="0"/>
          </a:p>
        </p:txBody>
      </p:sp>
    </p:spTree>
    <p:extLst>
      <p:ext uri="{BB962C8B-B14F-4D97-AF65-F5344CB8AC3E}">
        <p14:creationId xmlns:p14="http://schemas.microsoft.com/office/powerpoint/2010/main" val="210053579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aphicFrame>
        <p:nvGraphicFramePr>
          <p:cNvPr id="2" name="Object 5"/>
          <p:cNvGraphicFramePr>
            <a:graphicFrameLocks noGrp="1" noChangeAspect="1"/>
          </p:cNvGraphicFramePr>
          <p:nvPr>
            <p:ph idx="1"/>
            <p:extLst>
              <p:ext uri="{D42A27DB-BD31-4B8C-83A1-F6EECF244321}">
                <p14:modId xmlns:p14="http://schemas.microsoft.com/office/powerpoint/2010/main" val="2681998794"/>
              </p:ext>
            </p:extLst>
          </p:nvPr>
        </p:nvGraphicFramePr>
        <p:xfrm>
          <a:off x="457200" y="1202643"/>
          <a:ext cx="8229600" cy="4754563"/>
        </p:xfrm>
        <a:graphic>
          <a:graphicData uri="http://schemas.openxmlformats.org/drawingml/2006/chart">
            <c:chart xmlns:c="http://schemas.openxmlformats.org/drawingml/2006/chart" xmlns:r="http://schemas.openxmlformats.org/officeDocument/2006/relationships" r:id="rId3"/>
          </a:graphicData>
        </a:graphic>
      </p:graphicFrame>
      <p:sp>
        <p:nvSpPr>
          <p:cNvPr id="4100" name="Rectangle 2"/>
          <p:cNvSpPr>
            <a:spLocks noGrp="1" noChangeArrowheads="1"/>
          </p:cNvSpPr>
          <p:nvPr>
            <p:ph type="title" idx="4294967295"/>
          </p:nvPr>
        </p:nvSpPr>
        <p:spPr>
          <a:xfrm>
            <a:off x="457200" y="298655"/>
            <a:ext cx="8216900" cy="1143000"/>
          </a:xfrm>
          <a:noFill/>
        </p:spPr>
        <p:txBody>
          <a:bodyPr lIns="92075" tIns="46038" rIns="92075" bIns="46038">
            <a:noAutofit/>
          </a:bodyPr>
          <a:lstStyle/>
          <a:p>
            <a:pPr algn="l" eaLnBrk="1" hangingPunct="1"/>
            <a:r>
              <a:rPr lang="en-US" altLang="en-US" sz="3200" dirty="0" smtClean="0">
                <a:solidFill>
                  <a:schemeClr val="tx1"/>
                </a:solidFill>
              </a:rPr>
              <a:t>Educating all of Minnesota</a:t>
            </a:r>
          </a:p>
        </p:txBody>
      </p:sp>
      <p:sp>
        <p:nvSpPr>
          <p:cNvPr id="4101" name="Rectangle 6"/>
          <p:cNvSpPr>
            <a:spLocks noChangeArrowheads="1"/>
          </p:cNvSpPr>
          <p:nvPr/>
        </p:nvSpPr>
        <p:spPr bwMode="auto">
          <a:xfrm>
            <a:off x="1828800" y="6088133"/>
            <a:ext cx="5486400" cy="4031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a:solidFill>
                  <a:schemeClr val="tx1"/>
                </a:solidFill>
                <a:latin typeface="Helvetica" pitchFamily="34" charset="0"/>
              </a:defRPr>
            </a:lvl1pPr>
            <a:lvl2pPr marL="742950" indent="-285750" eaLnBrk="0" hangingPunct="0">
              <a:defRPr>
                <a:solidFill>
                  <a:schemeClr val="tx1"/>
                </a:solidFill>
                <a:latin typeface="Helvetica" pitchFamily="34" charset="0"/>
              </a:defRPr>
            </a:lvl2pPr>
            <a:lvl3pPr marL="1143000" indent="-228600" eaLnBrk="0" hangingPunct="0">
              <a:defRPr>
                <a:solidFill>
                  <a:schemeClr val="tx1"/>
                </a:solidFill>
                <a:latin typeface="Helvetica" pitchFamily="34" charset="0"/>
              </a:defRPr>
            </a:lvl3pPr>
            <a:lvl4pPr marL="1600200" indent="-228600" eaLnBrk="0" hangingPunct="0">
              <a:defRPr>
                <a:solidFill>
                  <a:schemeClr val="tx1"/>
                </a:solidFill>
                <a:latin typeface="Helvetica" pitchFamily="34" charset="0"/>
              </a:defRPr>
            </a:lvl4pPr>
            <a:lvl5pPr marL="2057400" indent="-228600" eaLnBrk="0" hangingPunct="0">
              <a:defRPr>
                <a:solidFill>
                  <a:schemeClr val="tx1"/>
                </a:solidFill>
                <a:latin typeface="Helvetica" pitchFamily="34" charset="0"/>
              </a:defRPr>
            </a:lvl5pPr>
            <a:lvl6pPr marL="2514600" indent="-228600" eaLnBrk="0" fontAlgn="base" hangingPunct="0">
              <a:spcBef>
                <a:spcPct val="0"/>
              </a:spcBef>
              <a:spcAft>
                <a:spcPct val="0"/>
              </a:spcAft>
              <a:defRPr>
                <a:solidFill>
                  <a:schemeClr val="tx1"/>
                </a:solidFill>
                <a:latin typeface="Helvetica" pitchFamily="34" charset="0"/>
              </a:defRPr>
            </a:lvl6pPr>
            <a:lvl7pPr marL="2971800" indent="-228600" eaLnBrk="0" fontAlgn="base" hangingPunct="0">
              <a:spcBef>
                <a:spcPct val="0"/>
              </a:spcBef>
              <a:spcAft>
                <a:spcPct val="0"/>
              </a:spcAft>
              <a:defRPr>
                <a:solidFill>
                  <a:schemeClr val="tx1"/>
                </a:solidFill>
                <a:latin typeface="Helvetica" pitchFamily="34" charset="0"/>
              </a:defRPr>
            </a:lvl7pPr>
            <a:lvl8pPr marL="3429000" indent="-228600" eaLnBrk="0" fontAlgn="base" hangingPunct="0">
              <a:spcBef>
                <a:spcPct val="0"/>
              </a:spcBef>
              <a:spcAft>
                <a:spcPct val="0"/>
              </a:spcAft>
              <a:defRPr>
                <a:solidFill>
                  <a:schemeClr val="tx1"/>
                </a:solidFill>
                <a:latin typeface="Helvetica" pitchFamily="34" charset="0"/>
              </a:defRPr>
            </a:lvl8pPr>
            <a:lvl9pPr marL="3886200" indent="-228600" eaLnBrk="0" fontAlgn="base" hangingPunct="0">
              <a:spcBef>
                <a:spcPct val="0"/>
              </a:spcBef>
              <a:spcAft>
                <a:spcPct val="0"/>
              </a:spcAft>
              <a:defRPr>
                <a:solidFill>
                  <a:schemeClr val="tx1"/>
                </a:solidFill>
                <a:latin typeface="Helvetica" pitchFamily="34" charset="0"/>
              </a:defRPr>
            </a:lvl9pPr>
          </a:lstStyle>
          <a:p>
            <a:pPr algn="ctr" eaLnBrk="1" hangingPunct="1"/>
            <a:r>
              <a:rPr lang="en-US" altLang="en-US" sz="1500" b="1" dirty="0">
                <a:solidFill>
                  <a:prstClr val="black"/>
                </a:solidFill>
              </a:rPr>
              <a:t>Total </a:t>
            </a:r>
            <a:r>
              <a:rPr lang="en-US" altLang="en-US" sz="1500" b="1" dirty="0" smtClean="0">
                <a:solidFill>
                  <a:prstClr val="black"/>
                </a:solidFill>
              </a:rPr>
              <a:t>Headcount </a:t>
            </a:r>
            <a:r>
              <a:rPr lang="en-US" altLang="en-US" sz="1500" b="1" dirty="0">
                <a:solidFill>
                  <a:prstClr val="black"/>
                </a:solidFill>
              </a:rPr>
              <a:t>= </a:t>
            </a:r>
            <a:r>
              <a:rPr lang="en-US" altLang="en-US" sz="1500" b="1" dirty="0" smtClean="0">
                <a:solidFill>
                  <a:prstClr val="black"/>
                </a:solidFill>
              </a:rPr>
              <a:t>376,176  </a:t>
            </a:r>
          </a:p>
          <a:p>
            <a:pPr algn="ctr" eaLnBrk="1" hangingPunct="1"/>
            <a:r>
              <a:rPr lang="en-US" altLang="en-US" sz="1500" b="1" dirty="0" smtClean="0">
                <a:solidFill>
                  <a:prstClr val="black"/>
                </a:solidFill>
              </a:rPr>
              <a:t>fiscal year 2016</a:t>
            </a:r>
          </a:p>
        </p:txBody>
      </p:sp>
      <p:sp>
        <p:nvSpPr>
          <p:cNvPr id="9" name="TextBox 4"/>
          <p:cNvSpPr txBox="1">
            <a:spLocks noChangeArrowheads="1"/>
          </p:cNvSpPr>
          <p:nvPr/>
        </p:nvSpPr>
        <p:spPr bwMode="auto">
          <a:xfrm>
            <a:off x="24063" y="6622183"/>
            <a:ext cx="5591175"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eaLnBrk="1" hangingPunct="1"/>
            <a:r>
              <a:rPr lang="en-US" sz="1000" i="1" dirty="0" smtClean="0">
                <a:solidFill>
                  <a:srgbClr val="000000"/>
                </a:solidFill>
                <a:latin typeface="R Frutiger Roman"/>
              </a:rPr>
              <a:t>Source: System Office Research – Academic and Student Affairs</a:t>
            </a:r>
            <a:endParaRPr lang="en-US" sz="1000" i="1" dirty="0">
              <a:solidFill>
                <a:srgbClr val="000000"/>
              </a:solidFill>
              <a:latin typeface="R Frutiger Roman"/>
            </a:endParaRPr>
          </a:p>
        </p:txBody>
      </p:sp>
    </p:spTree>
    <p:extLst>
      <p:ext uri="{BB962C8B-B14F-4D97-AF65-F5344CB8AC3E}">
        <p14:creationId xmlns:p14="http://schemas.microsoft.com/office/powerpoint/2010/main" val="99434578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00" name="Rectangle 2"/>
          <p:cNvSpPr>
            <a:spLocks noGrp="1" noChangeArrowheads="1"/>
          </p:cNvSpPr>
          <p:nvPr>
            <p:ph type="title"/>
          </p:nvPr>
        </p:nvSpPr>
        <p:spPr>
          <a:xfrm>
            <a:off x="381000" y="557576"/>
            <a:ext cx="4724400" cy="533400"/>
          </a:xfrm>
          <a:noFill/>
        </p:spPr>
        <p:txBody>
          <a:bodyPr lIns="92075" tIns="46038" rIns="92075" bIns="46038">
            <a:noAutofit/>
          </a:bodyPr>
          <a:lstStyle/>
          <a:p>
            <a:pPr eaLnBrk="1" hangingPunct="1"/>
            <a:r>
              <a:rPr lang="en-US" altLang="en-US" sz="3200" dirty="0" smtClean="0">
                <a:solidFill>
                  <a:schemeClr val="tx1"/>
                </a:solidFill>
              </a:rPr>
              <a:t>Racial and ethnic diversity</a:t>
            </a:r>
          </a:p>
        </p:txBody>
      </p:sp>
      <p:graphicFrame>
        <p:nvGraphicFramePr>
          <p:cNvPr id="2" name="Object 5"/>
          <p:cNvGraphicFramePr>
            <a:graphicFrameLocks noGrp="1" noChangeAspect="1"/>
          </p:cNvGraphicFramePr>
          <p:nvPr>
            <p:ph sz="half" idx="1"/>
            <p:extLst>
              <p:ext uri="{D42A27DB-BD31-4B8C-83A1-F6EECF244321}">
                <p14:modId xmlns:p14="http://schemas.microsoft.com/office/powerpoint/2010/main" val="3290860996"/>
              </p:ext>
            </p:extLst>
          </p:nvPr>
        </p:nvGraphicFramePr>
        <p:xfrm>
          <a:off x="1471976" y="557576"/>
          <a:ext cx="6530554" cy="5103448"/>
        </p:xfrm>
        <a:graphic>
          <a:graphicData uri="http://schemas.openxmlformats.org/drawingml/2006/chart">
            <c:chart xmlns:c="http://schemas.openxmlformats.org/drawingml/2006/chart" xmlns:r="http://schemas.openxmlformats.org/officeDocument/2006/relationships" r:id="rId3"/>
          </a:graphicData>
        </a:graphic>
      </p:graphicFrame>
      <p:sp>
        <p:nvSpPr>
          <p:cNvPr id="4101" name="Rectangle 6"/>
          <p:cNvSpPr>
            <a:spLocks noChangeArrowheads="1"/>
          </p:cNvSpPr>
          <p:nvPr/>
        </p:nvSpPr>
        <p:spPr bwMode="auto">
          <a:xfrm>
            <a:off x="228600" y="5791199"/>
            <a:ext cx="8610600" cy="7885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a:solidFill>
                  <a:schemeClr val="tx1"/>
                </a:solidFill>
                <a:latin typeface="Helvetica" pitchFamily="34" charset="0"/>
              </a:defRPr>
            </a:lvl1pPr>
            <a:lvl2pPr marL="742950" indent="-285750" eaLnBrk="0" hangingPunct="0">
              <a:defRPr>
                <a:solidFill>
                  <a:schemeClr val="tx1"/>
                </a:solidFill>
                <a:latin typeface="Helvetica" pitchFamily="34" charset="0"/>
              </a:defRPr>
            </a:lvl2pPr>
            <a:lvl3pPr marL="1143000" indent="-228600" eaLnBrk="0" hangingPunct="0">
              <a:defRPr>
                <a:solidFill>
                  <a:schemeClr val="tx1"/>
                </a:solidFill>
                <a:latin typeface="Helvetica" pitchFamily="34" charset="0"/>
              </a:defRPr>
            </a:lvl3pPr>
            <a:lvl4pPr marL="1600200" indent="-228600" eaLnBrk="0" hangingPunct="0">
              <a:defRPr>
                <a:solidFill>
                  <a:schemeClr val="tx1"/>
                </a:solidFill>
                <a:latin typeface="Helvetica" pitchFamily="34" charset="0"/>
              </a:defRPr>
            </a:lvl4pPr>
            <a:lvl5pPr marL="2057400" indent="-228600" eaLnBrk="0" hangingPunct="0">
              <a:defRPr>
                <a:solidFill>
                  <a:schemeClr val="tx1"/>
                </a:solidFill>
                <a:latin typeface="Helvetica" pitchFamily="34" charset="0"/>
              </a:defRPr>
            </a:lvl5pPr>
            <a:lvl6pPr marL="2514600" indent="-228600" eaLnBrk="0" fontAlgn="base" hangingPunct="0">
              <a:spcBef>
                <a:spcPct val="0"/>
              </a:spcBef>
              <a:spcAft>
                <a:spcPct val="0"/>
              </a:spcAft>
              <a:defRPr>
                <a:solidFill>
                  <a:schemeClr val="tx1"/>
                </a:solidFill>
                <a:latin typeface="Helvetica" pitchFamily="34" charset="0"/>
              </a:defRPr>
            </a:lvl6pPr>
            <a:lvl7pPr marL="2971800" indent="-228600" eaLnBrk="0" fontAlgn="base" hangingPunct="0">
              <a:spcBef>
                <a:spcPct val="0"/>
              </a:spcBef>
              <a:spcAft>
                <a:spcPct val="0"/>
              </a:spcAft>
              <a:defRPr>
                <a:solidFill>
                  <a:schemeClr val="tx1"/>
                </a:solidFill>
                <a:latin typeface="Helvetica" pitchFamily="34" charset="0"/>
              </a:defRPr>
            </a:lvl7pPr>
            <a:lvl8pPr marL="3429000" indent="-228600" eaLnBrk="0" fontAlgn="base" hangingPunct="0">
              <a:spcBef>
                <a:spcPct val="0"/>
              </a:spcBef>
              <a:spcAft>
                <a:spcPct val="0"/>
              </a:spcAft>
              <a:defRPr>
                <a:solidFill>
                  <a:schemeClr val="tx1"/>
                </a:solidFill>
                <a:latin typeface="Helvetica" pitchFamily="34" charset="0"/>
              </a:defRPr>
            </a:lvl8pPr>
            <a:lvl9pPr marL="3886200" indent="-228600" eaLnBrk="0" fontAlgn="base" hangingPunct="0">
              <a:spcBef>
                <a:spcPct val="0"/>
              </a:spcBef>
              <a:spcAft>
                <a:spcPct val="0"/>
              </a:spcAft>
              <a:defRPr>
                <a:solidFill>
                  <a:schemeClr val="tx1"/>
                </a:solidFill>
                <a:latin typeface="Helvetica" pitchFamily="34" charset="0"/>
              </a:defRPr>
            </a:lvl9pPr>
          </a:lstStyle>
          <a:p>
            <a:pPr algn="ctr" eaLnBrk="1" hangingPunct="1"/>
            <a:r>
              <a:rPr lang="en-US" altLang="en-US" sz="1500" b="1" dirty="0" smtClean="0"/>
              <a:t>Total American Indian and Students of Color = 63,423 </a:t>
            </a:r>
          </a:p>
          <a:p>
            <a:pPr algn="ctr" eaLnBrk="1" hangingPunct="1"/>
            <a:r>
              <a:rPr lang="en-US" altLang="en-US" sz="1500" b="1" dirty="0" smtClean="0"/>
              <a:t>Total </a:t>
            </a:r>
            <a:r>
              <a:rPr lang="en-US" altLang="en-US" sz="1500" b="1" dirty="0"/>
              <a:t>Credit Headcount = </a:t>
            </a:r>
            <a:r>
              <a:rPr lang="en-US" altLang="en-US" sz="1500" b="1" dirty="0" smtClean="0"/>
              <a:t>254,206</a:t>
            </a:r>
          </a:p>
          <a:p>
            <a:pPr algn="ctr" eaLnBrk="1" hangingPunct="1"/>
            <a:r>
              <a:rPr lang="en-US" altLang="en-US" sz="1500" b="1" dirty="0" smtClean="0"/>
              <a:t>fiscal year 2016</a:t>
            </a:r>
            <a:endParaRPr lang="en-US" altLang="en-US" sz="1500" b="1" dirty="0"/>
          </a:p>
        </p:txBody>
      </p:sp>
      <p:sp>
        <p:nvSpPr>
          <p:cNvPr id="6" name="TextBox 4"/>
          <p:cNvSpPr txBox="1">
            <a:spLocks noChangeArrowheads="1"/>
          </p:cNvSpPr>
          <p:nvPr/>
        </p:nvSpPr>
        <p:spPr bwMode="auto">
          <a:xfrm>
            <a:off x="61118" y="6579794"/>
            <a:ext cx="5591175"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eaLnBrk="1" hangingPunct="1"/>
            <a:r>
              <a:rPr lang="en-US" sz="1000" i="1" dirty="0" smtClean="0">
                <a:solidFill>
                  <a:srgbClr val="000000"/>
                </a:solidFill>
                <a:latin typeface="R Frutiger Roman"/>
              </a:rPr>
              <a:t>Source: System Office Research – Academic and Student Affairs</a:t>
            </a:r>
            <a:endParaRPr lang="en-US" sz="1000" i="1" dirty="0">
              <a:solidFill>
                <a:srgbClr val="000000"/>
              </a:solidFill>
              <a:latin typeface="R Frutiger Roman"/>
            </a:endParaRPr>
          </a:p>
        </p:txBody>
      </p:sp>
    </p:spTree>
    <p:extLst>
      <p:ext uri="{BB962C8B-B14F-4D97-AF65-F5344CB8AC3E}">
        <p14:creationId xmlns:p14="http://schemas.microsoft.com/office/powerpoint/2010/main" val="371450352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ontent Placeholder 2"/>
          <p:cNvGraphicFramePr>
            <a:graphicFrameLocks noGrp="1" noChangeAspect="1"/>
          </p:cNvGraphicFramePr>
          <p:nvPr>
            <p:ph idx="1"/>
            <p:extLst>
              <p:ext uri="{D42A27DB-BD31-4B8C-83A1-F6EECF244321}">
                <p14:modId xmlns:p14="http://schemas.microsoft.com/office/powerpoint/2010/main" val="3789302180"/>
              </p:ext>
            </p:extLst>
          </p:nvPr>
        </p:nvGraphicFramePr>
        <p:xfrm>
          <a:off x="469900" y="1371600"/>
          <a:ext cx="8229600" cy="4754563"/>
        </p:xfrm>
        <a:graphic>
          <a:graphicData uri="http://schemas.openxmlformats.org/drawingml/2006/chart">
            <c:chart xmlns:c="http://schemas.openxmlformats.org/drawingml/2006/chart" xmlns:r="http://schemas.openxmlformats.org/officeDocument/2006/relationships" r:id="rId3"/>
          </a:graphicData>
        </a:graphic>
      </p:graphicFrame>
      <p:sp>
        <p:nvSpPr>
          <p:cNvPr id="46082" name="Title 1"/>
          <p:cNvSpPr>
            <a:spLocks noGrp="1"/>
          </p:cNvSpPr>
          <p:nvPr>
            <p:ph type="title" idx="4294967295"/>
          </p:nvPr>
        </p:nvSpPr>
        <p:spPr>
          <a:xfrm>
            <a:off x="266700" y="172939"/>
            <a:ext cx="8991600" cy="971550"/>
          </a:xfrm>
        </p:spPr>
        <p:txBody>
          <a:bodyPr>
            <a:normAutofit/>
          </a:bodyPr>
          <a:lstStyle/>
          <a:p>
            <a:pPr algn="l"/>
            <a:r>
              <a:rPr lang="en-US" sz="2800" b="1" dirty="0" smtClean="0">
                <a:solidFill>
                  <a:schemeClr val="tx1"/>
                </a:solidFill>
                <a:latin typeface="+mj-lt"/>
              </a:rPr>
              <a:t>Student of color and American Indian student enrollment has grown in all regions of the state</a:t>
            </a:r>
          </a:p>
        </p:txBody>
      </p:sp>
      <p:sp>
        <p:nvSpPr>
          <p:cNvPr id="4" name="Slide Number Placeholder 3"/>
          <p:cNvSpPr>
            <a:spLocks noGrp="1"/>
          </p:cNvSpPr>
          <p:nvPr>
            <p:ph type="sldNum" sz="quarter" idx="4294967295"/>
          </p:nvPr>
        </p:nvSpPr>
        <p:spPr>
          <a:xfrm>
            <a:off x="0" y="6723063"/>
            <a:ext cx="533400" cy="134937"/>
          </a:xfrm>
          <a:prstGeom prst="rect">
            <a:avLst/>
          </a:prstGeom>
        </p:spPr>
        <p:txBody>
          <a:bodyPr/>
          <a:lstStyle/>
          <a:p>
            <a:pPr>
              <a:defRPr/>
            </a:pPr>
            <a:fld id="{FA2CA713-C5B5-45E9-B8E5-A583C5DAD2E7}" type="slidenum">
              <a:rPr lang="en-US" smtClean="0">
                <a:solidFill>
                  <a:prstClr val="white"/>
                </a:solidFill>
              </a:rPr>
              <a:pPr>
                <a:defRPr/>
              </a:pPr>
              <a:t>7</a:t>
            </a:fld>
            <a:endParaRPr lang="en-US" dirty="0">
              <a:solidFill>
                <a:prstClr val="white"/>
              </a:solidFill>
            </a:endParaRPr>
          </a:p>
        </p:txBody>
      </p:sp>
      <p:sp>
        <p:nvSpPr>
          <p:cNvPr id="6" name="TextBox 4"/>
          <p:cNvSpPr txBox="1">
            <a:spLocks noChangeArrowheads="1"/>
          </p:cNvSpPr>
          <p:nvPr/>
        </p:nvSpPr>
        <p:spPr bwMode="auto">
          <a:xfrm>
            <a:off x="0" y="6169223"/>
            <a:ext cx="739140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eaLnBrk="1" hangingPunct="1"/>
            <a:r>
              <a:rPr lang="en-US" sz="1400" b="1" dirty="0">
                <a:solidFill>
                  <a:srgbClr val="000000"/>
                </a:solidFill>
                <a:latin typeface="Arial" pitchFamily="34" charset="0"/>
              </a:rPr>
              <a:t>Students of Color &amp; American </a:t>
            </a:r>
            <a:r>
              <a:rPr lang="en-US" sz="1400" b="1" dirty="0">
                <a:solidFill>
                  <a:srgbClr val="000000"/>
                </a:solidFill>
                <a:latin typeface="+mn-lt"/>
              </a:rPr>
              <a:t>Indian</a:t>
            </a:r>
            <a:r>
              <a:rPr lang="en-US" sz="1400" b="1" dirty="0">
                <a:solidFill>
                  <a:srgbClr val="000000"/>
                </a:solidFill>
                <a:latin typeface="Arial" pitchFamily="34" charset="0"/>
              </a:rPr>
              <a:t>:  </a:t>
            </a:r>
            <a:r>
              <a:rPr lang="en-US" sz="1400" b="1" dirty="0" smtClean="0">
                <a:solidFill>
                  <a:srgbClr val="000000"/>
                </a:solidFill>
                <a:latin typeface="Arial" pitchFamily="34" charset="0"/>
              </a:rPr>
              <a:t>2007 </a:t>
            </a:r>
            <a:r>
              <a:rPr lang="en-US" sz="1400" b="1" dirty="0">
                <a:solidFill>
                  <a:srgbClr val="000000"/>
                </a:solidFill>
                <a:latin typeface="Arial" pitchFamily="34" charset="0"/>
              </a:rPr>
              <a:t>= </a:t>
            </a:r>
            <a:r>
              <a:rPr lang="en-US" sz="1400" b="1" dirty="0" smtClean="0">
                <a:solidFill>
                  <a:srgbClr val="000000"/>
                </a:solidFill>
                <a:latin typeface="Arial" pitchFamily="34" charset="0"/>
              </a:rPr>
              <a:t>39,405   2016 </a:t>
            </a:r>
            <a:r>
              <a:rPr lang="en-US" sz="1400" b="1" dirty="0">
                <a:solidFill>
                  <a:srgbClr val="000000"/>
                </a:solidFill>
                <a:latin typeface="Arial" pitchFamily="34" charset="0"/>
              </a:rPr>
              <a:t>= </a:t>
            </a:r>
            <a:r>
              <a:rPr lang="en-US" sz="1400" b="1" dirty="0" smtClean="0">
                <a:solidFill>
                  <a:srgbClr val="000000"/>
                </a:solidFill>
                <a:latin typeface="Arial" pitchFamily="34" charset="0"/>
              </a:rPr>
              <a:t>63,423  </a:t>
            </a:r>
            <a:r>
              <a:rPr lang="en-US" sz="1400" b="1" dirty="0">
                <a:solidFill>
                  <a:srgbClr val="000000"/>
                </a:solidFill>
                <a:latin typeface="Arial" pitchFamily="34" charset="0"/>
              </a:rPr>
              <a:t>Increase = </a:t>
            </a:r>
            <a:r>
              <a:rPr lang="en-US" sz="1400" b="1" dirty="0" smtClean="0">
                <a:solidFill>
                  <a:srgbClr val="000000"/>
                </a:solidFill>
                <a:latin typeface="Arial" pitchFamily="34" charset="0"/>
              </a:rPr>
              <a:t>61.0%</a:t>
            </a:r>
            <a:endParaRPr lang="en-US" sz="1400" b="1" dirty="0">
              <a:solidFill>
                <a:srgbClr val="000000"/>
              </a:solidFill>
              <a:latin typeface="Arial" pitchFamily="34" charset="0"/>
            </a:endParaRPr>
          </a:p>
        </p:txBody>
      </p:sp>
      <p:sp>
        <p:nvSpPr>
          <p:cNvPr id="11" name="TextBox 4"/>
          <p:cNvSpPr txBox="1">
            <a:spLocks noChangeArrowheads="1"/>
          </p:cNvSpPr>
          <p:nvPr/>
        </p:nvSpPr>
        <p:spPr bwMode="auto">
          <a:xfrm>
            <a:off x="0" y="6600032"/>
            <a:ext cx="5591175"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eaLnBrk="1" hangingPunct="1"/>
            <a:r>
              <a:rPr lang="en-US" sz="1000" i="1" dirty="0" smtClean="0">
                <a:solidFill>
                  <a:srgbClr val="000000"/>
                </a:solidFill>
                <a:latin typeface="R Frutiger Roman"/>
              </a:rPr>
              <a:t>Source: System Office Research – Academic and Student Affairs</a:t>
            </a:r>
            <a:endParaRPr lang="en-US" sz="1000" i="1" dirty="0">
              <a:solidFill>
                <a:srgbClr val="000000"/>
              </a:solidFill>
              <a:latin typeface="R Frutiger Roman"/>
            </a:endParaRPr>
          </a:p>
        </p:txBody>
      </p:sp>
      <p:sp>
        <p:nvSpPr>
          <p:cNvPr id="10" name="TextBox 4"/>
          <p:cNvSpPr txBox="1">
            <a:spLocks noChangeArrowheads="1"/>
          </p:cNvSpPr>
          <p:nvPr/>
        </p:nvSpPr>
        <p:spPr bwMode="auto">
          <a:xfrm>
            <a:off x="1377461" y="3045023"/>
            <a:ext cx="679939"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algn="ctr" eaLnBrk="1" hangingPunct="1"/>
            <a:r>
              <a:rPr lang="en-US" sz="1400" b="1" dirty="0" smtClean="0">
                <a:solidFill>
                  <a:srgbClr val="FF0000"/>
                </a:solidFill>
                <a:latin typeface="+mn-lt"/>
              </a:rPr>
              <a:t>112%</a:t>
            </a:r>
            <a:endParaRPr lang="en-US" sz="1400" b="1" dirty="0">
              <a:solidFill>
                <a:srgbClr val="FF0000"/>
              </a:solidFill>
              <a:latin typeface="+mn-lt"/>
            </a:endParaRPr>
          </a:p>
        </p:txBody>
      </p:sp>
      <p:sp>
        <p:nvSpPr>
          <p:cNvPr id="12" name="TextBox 4"/>
          <p:cNvSpPr txBox="1">
            <a:spLocks noChangeArrowheads="1"/>
          </p:cNvSpPr>
          <p:nvPr/>
        </p:nvSpPr>
        <p:spPr bwMode="auto">
          <a:xfrm>
            <a:off x="2795587" y="3021485"/>
            <a:ext cx="679939"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algn="ctr" eaLnBrk="1" hangingPunct="1"/>
            <a:r>
              <a:rPr lang="en-US" sz="1400" b="1" dirty="0" smtClean="0">
                <a:solidFill>
                  <a:srgbClr val="FF0000"/>
                </a:solidFill>
                <a:latin typeface="+mn-lt"/>
              </a:rPr>
              <a:t>12%</a:t>
            </a:r>
            <a:endParaRPr lang="en-US" sz="1400" b="1" dirty="0">
              <a:solidFill>
                <a:srgbClr val="FF0000"/>
              </a:solidFill>
              <a:latin typeface="+mn-lt"/>
            </a:endParaRPr>
          </a:p>
        </p:txBody>
      </p:sp>
      <p:sp>
        <p:nvSpPr>
          <p:cNvPr id="13" name="TextBox 4"/>
          <p:cNvSpPr txBox="1">
            <a:spLocks noChangeArrowheads="1"/>
          </p:cNvSpPr>
          <p:nvPr/>
        </p:nvSpPr>
        <p:spPr bwMode="auto">
          <a:xfrm>
            <a:off x="3886200" y="3045023"/>
            <a:ext cx="679939"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algn="ctr" eaLnBrk="1" hangingPunct="1"/>
            <a:r>
              <a:rPr lang="en-US" sz="1400" b="1" dirty="0" smtClean="0">
                <a:solidFill>
                  <a:srgbClr val="FF0000"/>
                </a:solidFill>
                <a:latin typeface="+mn-lt"/>
              </a:rPr>
              <a:t>58%</a:t>
            </a:r>
            <a:endParaRPr lang="en-US" sz="1400" b="1" dirty="0">
              <a:solidFill>
                <a:srgbClr val="FF0000"/>
              </a:solidFill>
              <a:latin typeface="+mn-lt"/>
            </a:endParaRPr>
          </a:p>
        </p:txBody>
      </p:sp>
      <p:sp>
        <p:nvSpPr>
          <p:cNvPr id="15" name="TextBox 4"/>
          <p:cNvSpPr txBox="1">
            <a:spLocks noChangeArrowheads="1"/>
          </p:cNvSpPr>
          <p:nvPr/>
        </p:nvSpPr>
        <p:spPr bwMode="auto">
          <a:xfrm>
            <a:off x="5187461" y="3045023"/>
            <a:ext cx="679939"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algn="ctr" eaLnBrk="1" hangingPunct="1"/>
            <a:r>
              <a:rPr lang="en-US" sz="1400" b="1" dirty="0" smtClean="0">
                <a:solidFill>
                  <a:srgbClr val="FF0000"/>
                </a:solidFill>
                <a:latin typeface="+mn-lt"/>
              </a:rPr>
              <a:t>61%</a:t>
            </a:r>
            <a:endParaRPr lang="en-US" sz="1400" b="1" dirty="0">
              <a:solidFill>
                <a:srgbClr val="FF0000"/>
              </a:solidFill>
              <a:latin typeface="+mn-lt"/>
            </a:endParaRPr>
          </a:p>
        </p:txBody>
      </p:sp>
      <p:sp>
        <p:nvSpPr>
          <p:cNvPr id="16" name="TextBox 4"/>
          <p:cNvSpPr txBox="1">
            <a:spLocks noChangeArrowheads="1"/>
          </p:cNvSpPr>
          <p:nvPr/>
        </p:nvSpPr>
        <p:spPr bwMode="auto">
          <a:xfrm>
            <a:off x="6482861" y="3045023"/>
            <a:ext cx="679939"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algn="ctr" eaLnBrk="1" hangingPunct="1"/>
            <a:r>
              <a:rPr lang="en-US" sz="1400" b="1" dirty="0" smtClean="0">
                <a:solidFill>
                  <a:srgbClr val="FF0000"/>
                </a:solidFill>
                <a:latin typeface="+mn-lt"/>
              </a:rPr>
              <a:t>100%</a:t>
            </a:r>
            <a:endParaRPr lang="en-US" sz="1400" b="1" dirty="0">
              <a:solidFill>
                <a:srgbClr val="FF0000"/>
              </a:solidFill>
              <a:latin typeface="+mn-lt"/>
            </a:endParaRPr>
          </a:p>
        </p:txBody>
      </p:sp>
      <p:sp>
        <p:nvSpPr>
          <p:cNvPr id="17" name="TextBox 4"/>
          <p:cNvSpPr txBox="1">
            <a:spLocks noChangeArrowheads="1"/>
          </p:cNvSpPr>
          <p:nvPr/>
        </p:nvSpPr>
        <p:spPr bwMode="auto">
          <a:xfrm>
            <a:off x="7391400" y="1981200"/>
            <a:ext cx="679939"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algn="ctr" eaLnBrk="1" hangingPunct="1"/>
            <a:r>
              <a:rPr lang="en-US" sz="1400" b="1" dirty="0" smtClean="0">
                <a:solidFill>
                  <a:srgbClr val="FF0000"/>
                </a:solidFill>
                <a:latin typeface="+mn-lt"/>
              </a:rPr>
              <a:t>57%</a:t>
            </a:r>
            <a:endParaRPr lang="en-US" sz="1400" b="1" dirty="0">
              <a:solidFill>
                <a:srgbClr val="FF0000"/>
              </a:solidFill>
              <a:latin typeface="+mn-lt"/>
            </a:endParaRPr>
          </a:p>
        </p:txBody>
      </p:sp>
      <p:sp>
        <p:nvSpPr>
          <p:cNvPr id="19" name="TextBox 4"/>
          <p:cNvSpPr txBox="1">
            <a:spLocks noChangeArrowheads="1"/>
          </p:cNvSpPr>
          <p:nvPr/>
        </p:nvSpPr>
        <p:spPr bwMode="auto">
          <a:xfrm>
            <a:off x="1333499" y="2481591"/>
            <a:ext cx="5785339"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eaLnBrk="1" hangingPunct="1"/>
            <a:r>
              <a:rPr lang="en-US" sz="1600" b="1" dirty="0" smtClean="0">
                <a:solidFill>
                  <a:srgbClr val="FF0000"/>
                </a:solidFill>
                <a:latin typeface="+mn-lt"/>
              </a:rPr>
              <a:t>Percent Increase in Students of Color &amp; American Indian Students:  2007 to 2016</a:t>
            </a:r>
          </a:p>
        </p:txBody>
      </p:sp>
    </p:spTree>
    <p:extLst>
      <p:ext uri="{BB962C8B-B14F-4D97-AF65-F5344CB8AC3E}">
        <p14:creationId xmlns:p14="http://schemas.microsoft.com/office/powerpoint/2010/main" val="6083502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idx="13"/>
          </p:nvPr>
        </p:nvSpPr>
        <p:spPr>
          <a:xfrm>
            <a:off x="457200" y="533401"/>
            <a:ext cx="8229600" cy="609599"/>
          </a:xfrm>
        </p:spPr>
        <p:txBody>
          <a:bodyPr>
            <a:noAutofit/>
          </a:bodyPr>
          <a:lstStyle/>
          <a:p>
            <a:r>
              <a:rPr lang="en-US" sz="2800" cap="none" dirty="0" smtClean="0"/>
              <a:t>Enrollment in credit courses grew during the recession but has since fallen</a:t>
            </a:r>
            <a:endParaRPr lang="en-US" sz="2800" cap="none" dirty="0"/>
          </a:p>
        </p:txBody>
      </p:sp>
      <p:graphicFrame>
        <p:nvGraphicFramePr>
          <p:cNvPr id="5" name="Chart 4"/>
          <p:cNvGraphicFramePr>
            <a:graphicFrameLocks/>
          </p:cNvGraphicFramePr>
          <p:nvPr>
            <p:extLst>
              <p:ext uri="{D42A27DB-BD31-4B8C-83A1-F6EECF244321}">
                <p14:modId xmlns:p14="http://schemas.microsoft.com/office/powerpoint/2010/main" val="3112512577"/>
              </p:ext>
            </p:extLst>
          </p:nvPr>
        </p:nvGraphicFramePr>
        <p:xfrm>
          <a:off x="457200" y="1143001"/>
          <a:ext cx="8229600" cy="52578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78902980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aphicFrame>
        <p:nvGraphicFramePr>
          <p:cNvPr id="1026" name="Object 2"/>
          <p:cNvGraphicFramePr>
            <a:graphicFrameLocks noGrp="1" noChangeAspect="1"/>
          </p:cNvGraphicFramePr>
          <p:nvPr>
            <p:ph idx="1"/>
            <p:extLst/>
          </p:nvPr>
        </p:nvGraphicFramePr>
        <p:xfrm>
          <a:off x="469900" y="1503622"/>
          <a:ext cx="8229600" cy="4490518"/>
        </p:xfrm>
        <a:graphic>
          <a:graphicData uri="http://schemas.openxmlformats.org/presentationml/2006/ole">
            <mc:AlternateContent xmlns:mc="http://schemas.openxmlformats.org/markup-compatibility/2006">
              <mc:Choice xmlns:v="urn:schemas-microsoft-com:vml" Requires="v">
                <p:oleObj spid="_x0000_s2147" name="Chart" r:id="rId4" imgW="8658360" imgH="4724310" progId="MSGraph.Chart.8">
                  <p:embed followColorScheme="full"/>
                </p:oleObj>
              </mc:Choice>
              <mc:Fallback>
                <p:oleObj name="Chart" r:id="rId4" imgW="8658360" imgH="4724310" progId="MSGraph.Chart.8">
                  <p:embed followColorScheme="full"/>
                  <p:pic>
                    <p:nvPicPr>
                      <p:cNvPr id="0" name=""/>
                      <p:cNvPicPr>
                        <a:picLocks noChangeAspect="1" noChangeArrowheads="1"/>
                      </p:cNvPicPr>
                      <p:nvPr/>
                    </p:nvPicPr>
                    <p:blipFill>
                      <a:blip r:embed="rId5"/>
                      <a:srcRect/>
                      <a:stretch>
                        <a:fillRect/>
                      </a:stretch>
                    </p:blipFill>
                    <p:spPr bwMode="auto">
                      <a:xfrm>
                        <a:off x="469900" y="1503622"/>
                        <a:ext cx="8229600" cy="4490518"/>
                      </a:xfrm>
                      <a:prstGeom prst="rect">
                        <a:avLst/>
                      </a:prstGeom>
                    </p:spPr>
                  </p:pic>
                </p:oleObj>
              </mc:Fallback>
            </mc:AlternateContent>
          </a:graphicData>
        </a:graphic>
      </p:graphicFrame>
      <p:sp>
        <p:nvSpPr>
          <p:cNvPr id="1027" name="Rectangle 2"/>
          <p:cNvSpPr>
            <a:spLocks noGrp="1" noChangeArrowheads="1"/>
          </p:cNvSpPr>
          <p:nvPr>
            <p:ph type="title" idx="4294967295"/>
          </p:nvPr>
        </p:nvSpPr>
        <p:spPr>
          <a:xfrm>
            <a:off x="-12700" y="230151"/>
            <a:ext cx="9144000" cy="990600"/>
          </a:xfrm>
          <a:noFill/>
        </p:spPr>
        <p:txBody>
          <a:bodyPr lIns="92075" tIns="46038" rIns="92075" bIns="46038">
            <a:normAutofit/>
          </a:bodyPr>
          <a:lstStyle/>
          <a:p>
            <a:pPr marL="225425" algn="l" eaLnBrk="1" hangingPunct="1">
              <a:lnSpc>
                <a:spcPct val="100000"/>
              </a:lnSpc>
            </a:pPr>
            <a:r>
              <a:rPr lang="en-US" altLang="en-US" sz="2800" b="1" dirty="0" smtClean="0">
                <a:solidFill>
                  <a:schemeClr val="tx1"/>
                </a:solidFill>
              </a:rPr>
              <a:t>Total headcount peaked during the recession and has decreased since fiscal year 2013 as the economy recovered</a:t>
            </a:r>
          </a:p>
        </p:txBody>
      </p:sp>
      <p:sp>
        <p:nvSpPr>
          <p:cNvPr id="4" name="TextBox 4"/>
          <p:cNvSpPr txBox="1">
            <a:spLocks noChangeArrowheads="1"/>
          </p:cNvSpPr>
          <p:nvPr/>
        </p:nvSpPr>
        <p:spPr bwMode="auto">
          <a:xfrm>
            <a:off x="0" y="6559882"/>
            <a:ext cx="5591175"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eaLnBrk="1" hangingPunct="1"/>
            <a:r>
              <a:rPr lang="en-US" sz="1000" i="1" dirty="0" smtClean="0">
                <a:solidFill>
                  <a:srgbClr val="000000"/>
                </a:solidFill>
                <a:latin typeface="R Frutiger Roman"/>
              </a:rPr>
              <a:t>Source: System Office Research – Academic and Student Affairs</a:t>
            </a:r>
            <a:endParaRPr lang="en-US" sz="1000" i="1" dirty="0">
              <a:solidFill>
                <a:srgbClr val="000000"/>
              </a:solidFill>
              <a:latin typeface="R Frutiger Roman"/>
            </a:endParaRPr>
          </a:p>
        </p:txBody>
      </p:sp>
    </p:spTree>
    <p:extLst>
      <p:ext uri="{BB962C8B-B14F-4D97-AF65-F5344CB8AC3E}">
        <p14:creationId xmlns:p14="http://schemas.microsoft.com/office/powerpoint/2010/main" val="277154052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Minnesota State Brand Colors">
      <a:dk1>
        <a:sysClr val="windowText" lastClr="000000"/>
      </a:dk1>
      <a:lt1>
        <a:sysClr val="window" lastClr="FFFFFF"/>
      </a:lt1>
      <a:dk2>
        <a:srgbClr val="0C2340"/>
      </a:dk2>
      <a:lt2>
        <a:srgbClr val="009F4D"/>
      </a:lt2>
      <a:accent1>
        <a:srgbClr val="ACA39A"/>
      </a:accent1>
      <a:accent2>
        <a:srgbClr val="009CDE"/>
      </a:accent2>
      <a:accent3>
        <a:srgbClr val="582C83"/>
      </a:accent3>
      <a:accent4>
        <a:srgbClr val="CE0058"/>
      </a:accent4>
      <a:accent5>
        <a:srgbClr val="FF671F"/>
      </a:accent5>
      <a:accent6>
        <a:srgbClr val="FFFFFF"/>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Minnesota State Brand Colors">
    <a:dk1>
      <a:sysClr val="windowText" lastClr="000000"/>
    </a:dk1>
    <a:lt1>
      <a:sysClr val="window" lastClr="FFFFFF"/>
    </a:lt1>
    <a:dk2>
      <a:srgbClr val="0C2340"/>
    </a:dk2>
    <a:lt2>
      <a:srgbClr val="009F4D"/>
    </a:lt2>
    <a:accent1>
      <a:srgbClr val="ACA39A"/>
    </a:accent1>
    <a:accent2>
      <a:srgbClr val="009CDE"/>
    </a:accent2>
    <a:accent3>
      <a:srgbClr val="582C83"/>
    </a:accent3>
    <a:accent4>
      <a:srgbClr val="CE0058"/>
    </a:accent4>
    <a:accent5>
      <a:srgbClr val="FF671F"/>
    </a:accent5>
    <a:accent6>
      <a:srgbClr val="FFFFFF"/>
    </a:accent6>
    <a:hlink>
      <a:srgbClr val="0000FF"/>
    </a:hlink>
    <a:folHlink>
      <a:srgbClr val="800080"/>
    </a:folHlink>
  </a:clrScheme>
</a:themeOverride>
</file>

<file path=ppt/theme/themeOverride2.xml><?xml version="1.0" encoding="utf-8"?>
<a:themeOverride xmlns:a="http://schemas.openxmlformats.org/drawingml/2006/main">
  <a:clrScheme name="Minnesota State Brand Colors">
    <a:dk1>
      <a:sysClr val="windowText" lastClr="000000"/>
    </a:dk1>
    <a:lt1>
      <a:sysClr val="window" lastClr="FFFFFF"/>
    </a:lt1>
    <a:dk2>
      <a:srgbClr val="0C2340"/>
    </a:dk2>
    <a:lt2>
      <a:srgbClr val="009F4D"/>
    </a:lt2>
    <a:accent1>
      <a:srgbClr val="ACA39A"/>
    </a:accent1>
    <a:accent2>
      <a:srgbClr val="009CDE"/>
    </a:accent2>
    <a:accent3>
      <a:srgbClr val="582C83"/>
    </a:accent3>
    <a:accent4>
      <a:srgbClr val="CE0058"/>
    </a:accent4>
    <a:accent5>
      <a:srgbClr val="FF671F"/>
    </a:accent5>
    <a:accent6>
      <a:srgbClr val="FFFFFF"/>
    </a:accent6>
    <a:hlink>
      <a:srgbClr val="0000FF"/>
    </a:hlink>
    <a:folHlink>
      <a:srgbClr val="800080"/>
    </a:folHlink>
  </a:clrScheme>
</a:themeOverride>
</file>

<file path=ppt/theme/themeOverride3.xml><?xml version="1.0" encoding="utf-8"?>
<a:themeOverride xmlns:a="http://schemas.openxmlformats.org/drawingml/2006/main">
  <a:clrScheme name="Minnesota State Brand Colors">
    <a:dk1>
      <a:sysClr val="windowText" lastClr="000000"/>
    </a:dk1>
    <a:lt1>
      <a:sysClr val="window" lastClr="FFFFFF"/>
    </a:lt1>
    <a:dk2>
      <a:srgbClr val="0C2340"/>
    </a:dk2>
    <a:lt2>
      <a:srgbClr val="009F4D"/>
    </a:lt2>
    <a:accent1>
      <a:srgbClr val="ACA39A"/>
    </a:accent1>
    <a:accent2>
      <a:srgbClr val="009CDE"/>
    </a:accent2>
    <a:accent3>
      <a:srgbClr val="582C83"/>
    </a:accent3>
    <a:accent4>
      <a:srgbClr val="CE0058"/>
    </a:accent4>
    <a:accent5>
      <a:srgbClr val="FF671F"/>
    </a:accent5>
    <a:accent6>
      <a:srgbClr val="FFFFFF"/>
    </a:accent6>
    <a:hlink>
      <a:srgbClr val="0000FF"/>
    </a:hlink>
    <a:folHlink>
      <a:srgbClr val="800080"/>
    </a:folHlink>
  </a:clrScheme>
</a:themeOverride>
</file>

<file path=ppt/theme/themeOverride4.xml><?xml version="1.0" encoding="utf-8"?>
<a:themeOverride xmlns:a="http://schemas.openxmlformats.org/drawingml/2006/main">
  <a:clrScheme name="Minnesota State Brand Colors">
    <a:dk1>
      <a:sysClr val="windowText" lastClr="000000"/>
    </a:dk1>
    <a:lt1>
      <a:sysClr val="window" lastClr="FFFFFF"/>
    </a:lt1>
    <a:dk2>
      <a:srgbClr val="0C2340"/>
    </a:dk2>
    <a:lt2>
      <a:srgbClr val="009F4D"/>
    </a:lt2>
    <a:accent1>
      <a:srgbClr val="ACA39A"/>
    </a:accent1>
    <a:accent2>
      <a:srgbClr val="009CDE"/>
    </a:accent2>
    <a:accent3>
      <a:srgbClr val="582C83"/>
    </a:accent3>
    <a:accent4>
      <a:srgbClr val="CE0058"/>
    </a:accent4>
    <a:accent5>
      <a:srgbClr val="FF671F"/>
    </a:accent5>
    <a:accent6>
      <a:srgbClr val="FFFFFF"/>
    </a:accent6>
    <a:hlink>
      <a:srgbClr val="0000FF"/>
    </a:hlink>
    <a:folHlink>
      <a:srgbClr val="800080"/>
    </a:folHlink>
  </a:clrScheme>
</a:themeOverride>
</file>

<file path=ppt/theme/themeOverride5.xml><?xml version="1.0" encoding="utf-8"?>
<a:themeOverride xmlns:a="http://schemas.openxmlformats.org/drawingml/2006/main">
  <a:clrScheme name="Minnesota State Brand Colors">
    <a:dk1>
      <a:sysClr val="windowText" lastClr="000000"/>
    </a:dk1>
    <a:lt1>
      <a:sysClr val="window" lastClr="FFFFFF"/>
    </a:lt1>
    <a:dk2>
      <a:srgbClr val="0C2340"/>
    </a:dk2>
    <a:lt2>
      <a:srgbClr val="009F4D"/>
    </a:lt2>
    <a:accent1>
      <a:srgbClr val="ACA39A"/>
    </a:accent1>
    <a:accent2>
      <a:srgbClr val="009CDE"/>
    </a:accent2>
    <a:accent3>
      <a:srgbClr val="582C83"/>
    </a:accent3>
    <a:accent4>
      <a:srgbClr val="CE0058"/>
    </a:accent4>
    <a:accent5>
      <a:srgbClr val="FF671F"/>
    </a:accent5>
    <a:accent6>
      <a:srgbClr val="FFFFFF"/>
    </a:accent6>
    <a:hlink>
      <a:srgbClr val="0000FF"/>
    </a:hlink>
    <a:folHlink>
      <a:srgbClr val="800080"/>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MNSCU Document" ma:contentTypeID="0x0101007F63E6E81D490F4988342785983C5A40009394B71A0B7376429FFD940BB99A3882" ma:contentTypeVersion="11" ma:contentTypeDescription="" ma:contentTypeScope="" ma:versionID="c0391a086fa4121a88f0684d43b60b57">
  <xsd:schema xmlns:xsd="http://www.w3.org/2001/XMLSchema" xmlns:xs="http://www.w3.org/2001/XMLSchema" xmlns:p="http://schemas.microsoft.com/office/2006/metadata/properties" xmlns:ns3="56079915-55c1-47de-9f8c-fe65da8f0fde" targetNamespace="http://schemas.microsoft.com/office/2006/metadata/properties" ma:root="true" ma:fieldsID="a3f80a927d534ac82a08003d8cdd4fd6" ns3:_="">
    <xsd:import namespace="56079915-55c1-47de-9f8c-fe65da8f0fde"/>
    <xsd:element name="properties">
      <xsd:complexType>
        <xsd:sequence>
          <xsd:element name="documentManagement">
            <xsd:complexType>
              <xsd:all>
                <xsd:element ref="ns3:Category1" minOccurs="0"/>
                <xsd:element ref="ns3:Topic" minOccurs="0"/>
                <xsd:element ref="ns3:TaxKeywordTaxHTField" minOccurs="0"/>
                <xsd:element ref="ns3:TaxCatchAll" minOccurs="0"/>
                <xsd:element ref="ns3:TaxCatchAllLabel" minOccurs="0"/>
                <xsd:element ref="ns3:p09038bf12304619804d557862d5fc41" minOccurs="0"/>
                <xsd:element ref="ns3:ja4d214411a24a6192cde7e6c17082ed"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6079915-55c1-47de-9f8c-fe65da8f0fde" elementFormDefault="qualified">
    <xsd:import namespace="http://schemas.microsoft.com/office/2006/documentManagement/types"/>
    <xsd:import namespace="http://schemas.microsoft.com/office/infopath/2007/PartnerControls"/>
    <xsd:element name="Category1" ma:index="3" nillable="true" ma:displayName="Category" ma:internalName="Category1" ma:readOnly="false">
      <xsd:complexType>
        <xsd:complexContent>
          <xsd:extension base="dms:MultiChoice">
            <xsd:sequence>
              <xsd:element name="Value" maxOccurs="unbounded" minOccurs="0" nillable="true">
                <xsd:simpleType>
                  <xsd:restriction base="dms:Choice">
                    <xsd:enumeration value="Brand Steering Committee"/>
                    <xsd:enumeration value="Communications"/>
                    <xsd:enumeration value="Deliverables"/>
                    <xsd:enumeration value="Drafts"/>
                    <xsd:enumeration value="Graphics"/>
                    <xsd:enumeration value="General"/>
                    <xsd:enumeration value="Reports"/>
                    <xsd:enumeration value="Timeline"/>
                  </xsd:restriction>
                </xsd:simpleType>
              </xsd:element>
            </xsd:sequence>
          </xsd:extension>
        </xsd:complexContent>
      </xsd:complexType>
    </xsd:element>
    <xsd:element name="Topic" ma:index="4" nillable="true" ma:displayName="Topic" ma:internalName="Topic" ma:readOnly="false">
      <xsd:complexType>
        <xsd:complexContent>
          <xsd:extension base="dms:MultiChoice">
            <xsd:sequence>
              <xsd:element name="Value" maxOccurs="unbounded" minOccurs="0" nillable="true">
                <xsd:simpleType>
                  <xsd:restriction base="dms:Choice">
                    <xsd:enumeration value="Brand Standards"/>
                    <xsd:enumeration value="Collaboration and Feedback"/>
                    <xsd:enumeration value="Environmental Inventory"/>
                    <xsd:enumeration value="General"/>
                    <xsd:enumeration value="Phase I"/>
                    <xsd:enumeration value="Phase II"/>
                    <xsd:enumeration value="Visual Identity Development"/>
                    <xsd:enumeration value="Website"/>
                    <xsd:enumeration value="Work Plan"/>
                  </xsd:restriction>
                </xsd:simpleType>
              </xsd:element>
            </xsd:sequence>
          </xsd:extension>
        </xsd:complexContent>
      </xsd:complexType>
    </xsd:element>
    <xsd:element name="TaxKeywordTaxHTField" ma:index="11" nillable="true" ma:taxonomy="true" ma:internalName="TaxKeywordTaxHTField" ma:taxonomyFieldName="TaxKeyword" ma:displayName="Keywords" ma:readOnly="false" ma:fieldId="{23f27201-bee3-471e-b2e7-b64fd8b7ca38}" ma:taxonomyMulti="true" ma:sspId="f95a9afa-61c7-4e96-8bec-901bd188774b" ma:termSetId="00000000-0000-0000-0000-000000000000" ma:anchorId="00000000-0000-0000-0000-000000000000" ma:open="true" ma:isKeyword="true">
      <xsd:complexType>
        <xsd:sequence>
          <xsd:element ref="pc:Terms" minOccurs="0" maxOccurs="1"/>
        </xsd:sequence>
      </xsd:complexType>
    </xsd:element>
    <xsd:element name="TaxCatchAll" ma:index="12" nillable="true" ma:displayName="Taxonomy Catch All Column" ma:description="" ma:hidden="true" ma:list="{0763f45c-5e52-437e-8450-a5f0778a5a12}" ma:internalName="TaxCatchAll" ma:readOnly="false" ma:showField="CatchAllData" ma:web="56079915-55c1-47de-9f8c-fe65da8f0fde">
      <xsd:complexType>
        <xsd:complexContent>
          <xsd:extension base="dms:MultiChoiceLookup">
            <xsd:sequence>
              <xsd:element name="Value" type="dms:Lookup" maxOccurs="unbounded" minOccurs="0" nillable="true"/>
            </xsd:sequence>
          </xsd:extension>
        </xsd:complexContent>
      </xsd:complexType>
    </xsd:element>
    <xsd:element name="TaxCatchAllLabel" ma:index="13" nillable="true" ma:displayName="Taxonomy Catch All Column1" ma:description="" ma:hidden="true" ma:list="{0763f45c-5e52-437e-8450-a5f0778a5a12}" ma:internalName="TaxCatchAllLabel" ma:readOnly="true" ma:showField="CatchAllDataLabel" ma:web="56079915-55c1-47de-9f8c-fe65da8f0fde">
      <xsd:complexType>
        <xsd:complexContent>
          <xsd:extension base="dms:MultiChoiceLookup">
            <xsd:sequence>
              <xsd:element name="Value" type="dms:Lookup" maxOccurs="unbounded" minOccurs="0" nillable="true"/>
            </xsd:sequence>
          </xsd:extension>
        </xsd:complexContent>
      </xsd:complexType>
    </xsd:element>
    <xsd:element name="p09038bf12304619804d557862d5fc41" ma:index="15" nillable="true" ma:taxonomy="true" ma:internalName="p09038bf12304619804d557862d5fc41" ma:taxonomyFieldName="Division" ma:displayName="Division" ma:readOnly="false" ma:default="-1;#Advancement|d7809cf3-7ceb-465e-92ea-59cbc20ee0a1" ma:fieldId="{909038bf-1230-4619-804d-557862d5fc41}" ma:taxonomyMulti="true" ma:sspId="f95a9afa-61c7-4e96-8bec-901bd188774b" ma:termSetId="4138800a-2358-4676-93a8-74d5ce380f98" ma:anchorId="00000000-0000-0000-0000-000000000000" ma:open="false" ma:isKeyword="false">
      <xsd:complexType>
        <xsd:sequence>
          <xsd:element ref="pc:Terms" minOccurs="0" maxOccurs="1"/>
        </xsd:sequence>
      </xsd:complexType>
    </xsd:element>
    <xsd:element name="ja4d214411a24a6192cde7e6c17082ed" ma:index="17" nillable="true" ma:taxonomy="true" ma:internalName="ja4d214411a24a6192cde7e6c17082ed" ma:taxonomyFieldName="Unit" ma:displayName="Unit" ma:readOnly="false" ma:default="-1;#Communications|9c0f9c96-c80b-487b-ba5f-a0d3f6db2610" ma:fieldId="{3a4d2144-11a2-4a61-92cd-e7e6c17082ed}" ma:taxonomyMulti="true" ma:sspId="f95a9afa-61c7-4e96-8bec-901bd188774b" ma:termSetId="4138800a-2358-4676-93a8-74d5ce380f98" ma:anchorId="00000000-0000-0000-0000-000000000000" ma:open="false" ma:isKeyword="false">
      <xsd:complexType>
        <xsd:sequence>
          <xsd:element ref="pc:Terms" minOccurs="0" maxOccurs="1"/>
        </xsd:sequence>
      </xsd:complexType>
    </xsd:element>
    <xsd:element name="SharedWithUsers" ma:index="19"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description=""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2" ma:displayName="Author"/>
        <xsd:element ref="dcterms:created" minOccurs="0" maxOccurs="1"/>
        <xsd:element ref="dc:identifier" minOccurs="0" maxOccurs="1"/>
        <xsd:element name="contentType" minOccurs="0" maxOccurs="1" type="xsd:string" ma:index="9"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09038bf12304619804d557862d5fc41 xmlns="56079915-55c1-47de-9f8c-fe65da8f0fde">
      <Terms xmlns="http://schemas.microsoft.com/office/infopath/2007/PartnerControls">
        <TermInfo xmlns="http://schemas.microsoft.com/office/infopath/2007/PartnerControls">
          <TermName xmlns="http://schemas.microsoft.com/office/infopath/2007/PartnerControls">Advancement</TermName>
          <TermId xmlns="http://schemas.microsoft.com/office/infopath/2007/PartnerControls">745ef7fb-5faf-43ab-9d10-bd5c4f9e8cdb</TermId>
        </TermInfo>
      </Terms>
    </p09038bf12304619804d557862d5fc41>
    <Topic xmlns="56079915-55c1-47de-9f8c-fe65da8f0fde">
      <Value>Brand Standards</Value>
    </Topic>
    <ja4d214411a24a6192cde7e6c17082ed xmlns="56079915-55c1-47de-9f8c-fe65da8f0fde">
      <Terms xmlns="http://schemas.microsoft.com/office/infopath/2007/PartnerControls">
        <TermInfo xmlns="http://schemas.microsoft.com/office/infopath/2007/PartnerControls">
          <TermName xmlns="http://schemas.microsoft.com/office/infopath/2007/PartnerControls">Communications</TermName>
          <TermId xmlns="http://schemas.microsoft.com/office/infopath/2007/PartnerControls">0a99a938-d241-4a22-a76f-6f66dee448ac</TermId>
        </TermInfo>
      </Terms>
    </ja4d214411a24a6192cde7e6c17082ed>
    <TaxKeywordTaxHTField xmlns="56079915-55c1-47de-9f8c-fe65da8f0fde">
      <Terms xmlns="http://schemas.microsoft.com/office/infopath/2007/PartnerControls"/>
    </TaxKeywordTaxHTField>
    <TaxCatchAll xmlns="56079915-55c1-47de-9f8c-fe65da8f0fde">
      <Value>16</Value>
      <Value>15</Value>
    </TaxCatchAll>
    <Category1 xmlns="56079915-55c1-47de-9f8c-fe65da8f0fde">
      <Value>Graphics</Value>
    </Category1>
  </documentManagement>
</p:properties>
</file>

<file path=customXml/itemProps1.xml><?xml version="1.0" encoding="utf-8"?>
<ds:datastoreItem xmlns:ds="http://schemas.openxmlformats.org/officeDocument/2006/customXml" ds:itemID="{C9AFB828-D214-47AD-9D05-9DF940C5D20E}">
  <ds:schemaRefs>
    <ds:schemaRef ds:uri="http://schemas.microsoft.com/sharepoint/v3/contenttype/forms"/>
  </ds:schemaRefs>
</ds:datastoreItem>
</file>

<file path=customXml/itemProps2.xml><?xml version="1.0" encoding="utf-8"?>
<ds:datastoreItem xmlns:ds="http://schemas.openxmlformats.org/officeDocument/2006/customXml" ds:itemID="{F0205B3B-C53C-4B7E-A8A8-8F640BBD33E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6079915-55c1-47de-9f8c-fe65da8f0fd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E5EB76A-E746-4096-B0CF-7207466894E3}">
  <ds:schemaRefs>
    <ds:schemaRef ds:uri="http://purl.org/dc/elements/1.1/"/>
    <ds:schemaRef ds:uri="http://schemas.microsoft.com/office/2006/metadata/properties"/>
    <ds:schemaRef ds:uri="56079915-55c1-47de-9f8c-fe65da8f0fde"/>
    <ds:schemaRef ds:uri="http://purl.org/dc/terms/"/>
    <ds:schemaRef ds:uri="http://schemas.openxmlformats.org/package/2006/metadata/core-properties"/>
    <ds:schemaRef ds:uri="http://schemas.microsoft.com/office/2006/documentManagement/types"/>
    <ds:schemaRef ds:uri="http://purl.org/dc/dcmitype/"/>
    <ds:schemaRef ds:uri="http://schemas.microsoft.com/office/infopath/2007/PartnerControl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Template-PowerPoint</Template>
  <TotalTime>1260</TotalTime>
  <Words>6597</Words>
  <Application>Microsoft Office PowerPoint</Application>
  <PresentationFormat>On-screen Show (4:3)</PresentationFormat>
  <Paragraphs>779</Paragraphs>
  <Slides>38</Slides>
  <Notes>36</Notes>
  <HiddenSlides>0</HiddenSlides>
  <MMClips>0</MMClips>
  <ScaleCrop>false</ScaleCrop>
  <HeadingPairs>
    <vt:vector size="8" baseType="variant">
      <vt:variant>
        <vt:lpstr>Fonts Used</vt:lpstr>
      </vt:variant>
      <vt:variant>
        <vt:i4>10</vt:i4>
      </vt:variant>
      <vt:variant>
        <vt:lpstr>Theme</vt:lpstr>
      </vt:variant>
      <vt:variant>
        <vt:i4>2</vt:i4>
      </vt:variant>
      <vt:variant>
        <vt:lpstr>Embedded OLE Servers</vt:lpstr>
      </vt:variant>
      <vt:variant>
        <vt:i4>1</vt:i4>
      </vt:variant>
      <vt:variant>
        <vt:lpstr>Slide Titles</vt:lpstr>
      </vt:variant>
      <vt:variant>
        <vt:i4>38</vt:i4>
      </vt:variant>
    </vt:vector>
  </HeadingPairs>
  <TitlesOfParts>
    <vt:vector size="51" baseType="lpstr">
      <vt:lpstr>Arial</vt:lpstr>
      <vt:lpstr>Calibri</vt:lpstr>
      <vt:lpstr>Courier New</vt:lpstr>
      <vt:lpstr>Frutiger LT 55 Roman</vt:lpstr>
      <vt:lpstr>Helvetica</vt:lpstr>
      <vt:lpstr>Palatino Linotype</vt:lpstr>
      <vt:lpstr>R Frutiger Roman</vt:lpstr>
      <vt:lpstr>Segoe Print</vt:lpstr>
      <vt:lpstr>Times New Roman</vt:lpstr>
      <vt:lpstr>Wingdings</vt:lpstr>
      <vt:lpstr>Office Theme</vt:lpstr>
      <vt:lpstr>Custom Design</vt:lpstr>
      <vt:lpstr>Chart</vt:lpstr>
      <vt:lpstr>PowerPoint Presentation</vt:lpstr>
      <vt:lpstr>PowerPoint Presentation</vt:lpstr>
      <vt:lpstr>Enrollment overview</vt:lpstr>
      <vt:lpstr>PowerPoint Presentation</vt:lpstr>
      <vt:lpstr>Educating all of Minnesota</vt:lpstr>
      <vt:lpstr>Racial and ethnic diversity</vt:lpstr>
      <vt:lpstr>Student of color and American Indian student enrollment has grown in all regions of the state</vt:lpstr>
      <vt:lpstr>PowerPoint Presentation</vt:lpstr>
      <vt:lpstr>Total headcount peaked during the recession and has decreased since fiscal year 2013 as the economy recovered</vt:lpstr>
      <vt:lpstr>Credit headcount at the colleges and universities peaked during the recession and non-credit has decreased since</vt:lpstr>
      <vt:lpstr>Financial overview</vt:lpstr>
      <vt:lpstr>Minnesota’s higher education funding trails  U.S. average significantly</vt:lpstr>
      <vt:lpstr>PowerPoint Presentation</vt:lpstr>
      <vt:lpstr>PowerPoint Presentation</vt:lpstr>
      <vt:lpstr>All funds budget ($’s in millions)</vt:lpstr>
      <vt:lpstr>Financial outlook worsens significantly if the  structural imbalance is not addressed</vt:lpstr>
      <vt:lpstr>Reallocation (cuts) trends</vt:lpstr>
      <vt:lpstr>PowerPoint Presentation</vt:lpstr>
      <vt:lpstr>PowerPoint Presentation</vt:lpstr>
      <vt:lpstr>FY2018-FY2019 Operating budget request</vt:lpstr>
      <vt:lpstr>Our FY18-FY19 request: three important goals</vt:lpstr>
      <vt:lpstr>How important is state support?</vt:lpstr>
      <vt:lpstr>PowerPoint Presentation</vt:lpstr>
      <vt:lpstr>Composite Financial Index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Extra Slides</vt:lpstr>
      <vt:lpstr>Traditional PSEO and Concurrent Enrollment</vt:lpstr>
      <vt:lpstr>PSEO total headcount has grown by 83 percent and Concurrent headcount has grown by 114 percent</vt:lpstr>
      <vt:lpstr>PSEO Student Success</vt:lpstr>
      <vt:lpstr>Space and enrollment</vt:lpstr>
      <vt:lpstr>PowerPoint Presentation</vt:lpstr>
      <vt:lpstr>PowerPoint Presentation</vt:lpstr>
    </vt:vector>
  </TitlesOfParts>
  <Company>MNSCU</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Michelle Goode</dc:creator>
  <cp:keywords/>
  <cp:lastModifiedBy>GOPGuest</cp:lastModifiedBy>
  <cp:revision>89</cp:revision>
  <cp:lastPrinted>2017-02-09T20:35:39Z</cp:lastPrinted>
  <dcterms:created xsi:type="dcterms:W3CDTF">2016-07-27T14:59:27Z</dcterms:created>
  <dcterms:modified xsi:type="dcterms:W3CDTF">2017-02-13T19:19:19Z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0x0101007F63E6E81D490F4988342785983C5A40009394B71A0B7376429FFD940BB99A3882</vt:lpwstr>
  </property>
  <property fmtid="{D5CDD505-2E9C-101B-9397-08002B2CF9AE}" pid="3" name="TaxKeyword">
    <vt:lpwstr/>
  </property>
  <property fmtid="{D5CDD505-2E9C-101B-9397-08002B2CF9AE}" pid="4" name="Division">
    <vt:lpwstr>15;#Advancement|745ef7fb-5faf-43ab-9d10-bd5c4f9e8cdb</vt:lpwstr>
  </property>
  <property fmtid="{D5CDD505-2E9C-101B-9397-08002B2CF9AE}" pid="5" name="Unit">
    <vt:lpwstr>16;#Communications|0a99a938-d241-4a22-a76f-6f66dee448ac</vt:lpwstr>
  </property>
</Properties>
</file>