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6" r:id="rId3"/>
    <p:sldId id="287" r:id="rId4"/>
    <p:sldId id="295" r:id="rId5"/>
    <p:sldId id="288" r:id="rId6"/>
    <p:sldId id="296" r:id="rId7"/>
    <p:sldId id="274" r:id="rId8"/>
    <p:sldId id="298" r:id="rId9"/>
    <p:sldId id="257" r:id="rId10"/>
    <p:sldId id="277" r:id="rId11"/>
    <p:sldId id="289" r:id="rId12"/>
    <p:sldId id="258" r:id="rId13"/>
    <p:sldId id="259" r:id="rId14"/>
    <p:sldId id="297" r:id="rId15"/>
    <p:sldId id="292" r:id="rId16"/>
    <p:sldId id="282" r:id="rId17"/>
    <p:sldId id="269" r:id="rId18"/>
    <p:sldId id="294" r:id="rId19"/>
    <p:sldId id="299" r:id="rId20"/>
    <p:sldId id="300" r:id="rId21"/>
    <p:sldId id="271" r:id="rId22"/>
  </p:sldIdLst>
  <p:sldSz cx="9144000" cy="6858000" type="screen4x3"/>
  <p:notesSz cx="6954838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48" autoAdjust="0"/>
  </p:normalViewPr>
  <p:slideViewPr>
    <p:cSldViewPr snapToObjects="1">
      <p:cViewPr varScale="1">
        <p:scale>
          <a:sx n="90" d="100"/>
          <a:sy n="90" d="100"/>
        </p:scale>
        <p:origin x="8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c-userdata\userdata$\Patrick.Hogan\My%20Documents\power%20point%20presentations\2014\MSP%20Passenger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128408"/>
        <c:axId val="147128800"/>
        <c:axId val="0"/>
      </c:bar3DChart>
      <c:catAx>
        <c:axId val="147128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128800"/>
        <c:crosses val="autoZero"/>
        <c:auto val="1"/>
        <c:lblAlgn val="ctr"/>
        <c:lblOffset val="100"/>
        <c:noMultiLvlLbl val="0"/>
      </c:catAx>
      <c:valAx>
        <c:axId val="147128800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7128408"/>
        <c:crosses val="autoZero"/>
        <c:crossBetween val="between"/>
        <c:dispUnits>
          <c:builtInUnit val="millions"/>
          <c:dispUnitsLbl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Passengers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Sheet1!$B$2:$B$12</c:f>
              <c:numCache>
                <c:formatCode>#,##0</c:formatCode>
                <c:ptCount val="11"/>
                <c:pt idx="0">
                  <c:v>36713173</c:v>
                </c:pt>
                <c:pt idx="1">
                  <c:v>37663664</c:v>
                </c:pt>
                <c:pt idx="2">
                  <c:v>35612133</c:v>
                </c:pt>
                <c:pt idx="3">
                  <c:v>35157322</c:v>
                </c:pt>
                <c:pt idx="4">
                  <c:v>34056443</c:v>
                </c:pt>
                <c:pt idx="5">
                  <c:v>32378599</c:v>
                </c:pt>
                <c:pt idx="6">
                  <c:v>32829441</c:v>
                </c:pt>
                <c:pt idx="7">
                  <c:v>33118499</c:v>
                </c:pt>
                <c:pt idx="8">
                  <c:v>33170969</c:v>
                </c:pt>
                <c:pt idx="9">
                  <c:v>33892074</c:v>
                </c:pt>
                <c:pt idx="10">
                  <c:v>35247756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117448"/>
        <c:axId val="147117056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  <c:pt idx="3">
                        <c:v>2.8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14711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117056"/>
        <c:crosses val="autoZero"/>
        <c:auto val="1"/>
        <c:lblAlgn val="ctr"/>
        <c:lblOffset val="100"/>
        <c:noMultiLvlLbl val="0"/>
      </c:catAx>
      <c:valAx>
        <c:axId val="14711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117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Operations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Sheet1!$B$2:$B$12</c:f>
              <c:numCache>
                <c:formatCode>#,##0</c:formatCode>
                <c:ptCount val="11"/>
                <c:pt idx="0">
                  <c:v>541093</c:v>
                </c:pt>
                <c:pt idx="1">
                  <c:v>532239</c:v>
                </c:pt>
                <c:pt idx="2">
                  <c:v>475668</c:v>
                </c:pt>
                <c:pt idx="3">
                  <c:v>452972</c:v>
                </c:pt>
                <c:pt idx="4">
                  <c:v>450044</c:v>
                </c:pt>
                <c:pt idx="5">
                  <c:v>432395</c:v>
                </c:pt>
                <c:pt idx="6">
                  <c:v>437075</c:v>
                </c:pt>
                <c:pt idx="7">
                  <c:v>436506</c:v>
                </c:pt>
                <c:pt idx="8">
                  <c:v>425332</c:v>
                </c:pt>
                <c:pt idx="9">
                  <c:v>431328</c:v>
                </c:pt>
                <c:pt idx="10">
                  <c:v>412781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800760"/>
        <c:axId val="201801152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  <c:pt idx="3">
                        <c:v>2.8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201800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801152"/>
        <c:crosses val="autoZero"/>
        <c:auto val="1"/>
        <c:lblAlgn val="ctr"/>
        <c:lblOffset val="100"/>
        <c:noMultiLvlLbl val="0"/>
      </c:catAx>
      <c:valAx>
        <c:axId val="20180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800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871" y="0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6A546-B610-4CDF-BFA8-3842AF5569E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114" y="4479687"/>
            <a:ext cx="5562610" cy="36657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871" y="8841738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E10BA-C48D-4442-9C58-A19735D0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E10BA-C48D-4442-9C58-A19735D041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60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E10BA-C48D-4442-9C58-A19735D041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4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05001"/>
            <a:ext cx="6629400" cy="1219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124201"/>
            <a:ext cx="6629400" cy="1676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2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7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01508"/>
            <a:ext cx="6477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77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5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66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457200"/>
            <a:ext cx="6477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7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304800"/>
            <a:ext cx="64770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90600"/>
            <a:ext cx="6477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6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98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36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86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209800" y="1295400"/>
            <a:ext cx="647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09800" y="2286000"/>
            <a:ext cx="6477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3" name="Picture 2" descr="swoop_w logo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150"/>
            <a:ext cx="9153144" cy="1997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Helvetica"/>
          <a:ea typeface="ＭＳ Ｐゴシック" pitchFamily="-111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Helvetica" pitchFamily="-111" charset="0"/>
          <a:ea typeface="ＭＳ Ｐゴシック" pitchFamily="-111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Helvetica" pitchFamily="-111" charset="0"/>
          <a:ea typeface="ＭＳ Ｐゴシック" pitchFamily="-111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Helvetica" pitchFamily="-111" charset="0"/>
          <a:ea typeface="ＭＳ Ｐゴシック" pitchFamily="-111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Helvetica" pitchFamily="-111" charset="0"/>
          <a:ea typeface="ＭＳ Ｐゴシック" pitchFamily="-111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Helvetica" pitchFamily="-111" charset="0"/>
          <a:ea typeface="ＭＳ Ｐゴシック" pitchFamily="-11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Helvetica" pitchFamily="-111" charset="0"/>
          <a:ea typeface="ＭＳ Ｐゴシック" pitchFamily="-11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Helvetica" pitchFamily="-111" charset="0"/>
          <a:ea typeface="ＭＳ Ｐゴシック" pitchFamily="-11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Helvetica" pitchFamily="-111" charset="0"/>
          <a:ea typeface="ＭＳ Ｐゴシック" pitchFamily="-11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Helvetica"/>
          <a:ea typeface="ＭＳ Ｐゴシック" pitchFamily="-111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Helvetica"/>
          <a:ea typeface="ＭＳ Ｐゴシック" pitchFamily="-111" charset="-128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elvetica"/>
          <a:ea typeface="ＭＳ Ｐゴシック" pitchFamily="-111" charset="-128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1" charset="-128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1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mspairport" TargetMode="External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twitter.com/mspairport" TargetMode="Externa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mymspconnect.com/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://www.mspairport.com/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://www.metroairports.org/" TargetMode="External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848599" cy="1219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  <a:ea typeface="ＭＳ Ｐゴシック" charset="0"/>
              </a:rPr>
              <a:t>The Metropolitan Airports Commission</a:t>
            </a:r>
            <a:br>
              <a:rPr lang="en-US" dirty="0" smtClean="0">
                <a:latin typeface="Helvetica" charset="0"/>
                <a:ea typeface="ＭＳ Ｐゴシック" charset="0"/>
              </a:rPr>
            </a:br>
            <a:r>
              <a:rPr lang="en-US" dirty="0" smtClean="0">
                <a:latin typeface="Helvetica" charset="0"/>
                <a:ea typeface="ＭＳ Ｐゴシック" charset="0"/>
              </a:rPr>
              <a:t>and MSP International Airport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276600"/>
            <a:ext cx="6629400" cy="1676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rgbClr val="898989"/>
                </a:solidFill>
                <a:latin typeface="Helvetica" charset="0"/>
                <a:ea typeface="ＭＳ Ｐゴシック" charset="0"/>
              </a:rPr>
              <a:t>Jeff Hamiel, CEO</a:t>
            </a:r>
          </a:p>
          <a:p>
            <a:pPr eaLnBrk="1" hangingPunct="1"/>
            <a:r>
              <a:rPr lang="en-US" sz="2400" dirty="0" smtClean="0">
                <a:solidFill>
                  <a:srgbClr val="898989"/>
                </a:solidFill>
                <a:latin typeface="Helvetica" charset="0"/>
                <a:ea typeface="ＭＳ Ｐゴシック" charset="0"/>
              </a:rPr>
              <a:t>Metropolitan Airports Commission</a:t>
            </a:r>
            <a:endParaRPr lang="en-US" sz="2400" dirty="0">
              <a:solidFill>
                <a:srgbClr val="898989"/>
              </a:solidFill>
              <a:latin typeface="Helvetica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553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House Transportation Policy and Finance Committee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41549" y="1295400"/>
            <a:ext cx="4205452" cy="3782109"/>
          </a:xfrm>
          <a:prstGeom prst="roundRect">
            <a:avLst/>
          </a:prstGeom>
          <a:solidFill>
            <a:srgbClr val="01B6C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011874"/>
            <a:ext cx="3466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 w="0"/>
                <a:solidFill>
                  <a:srgbClr val="FDBE0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What people are saying about our airport</a:t>
            </a:r>
            <a:endParaRPr lang="en-US" sz="3200" dirty="0">
              <a:ln w="0"/>
              <a:solidFill>
                <a:srgbClr val="FDBE0F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1389" y="4248990"/>
            <a:ext cx="360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Third Best Airport in North America</a:t>
            </a:r>
          </a:p>
          <a:p>
            <a:r>
              <a:rPr lang="en-US" sz="1200" b="1" i="1" dirty="0" smtClean="0">
                <a:solidFill>
                  <a:schemeClr val="bg2"/>
                </a:solidFill>
              </a:rPr>
              <a:t>Travel &amp; Leisure</a:t>
            </a:r>
            <a:r>
              <a:rPr lang="en-US" sz="1200" b="1" dirty="0" smtClean="0">
                <a:solidFill>
                  <a:schemeClr val="bg2"/>
                </a:solidFill>
              </a:rPr>
              <a:t> Magazine, 2014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1389" y="1781041"/>
            <a:ext cx="3925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Most Efficiently Managed Airport </a:t>
            </a:r>
            <a:r>
              <a:rPr lang="en-US" sz="1200" b="1" dirty="0"/>
              <a:t>-</a:t>
            </a:r>
            <a:r>
              <a:rPr lang="en-US" sz="1200" b="1" dirty="0" smtClean="0"/>
              <a:t> North America</a:t>
            </a:r>
          </a:p>
          <a:p>
            <a:r>
              <a:rPr lang="en-US" sz="1200" b="1" dirty="0" smtClean="0">
                <a:solidFill>
                  <a:schemeClr val="bg2"/>
                </a:solidFill>
              </a:rPr>
              <a:t>Air Transport Research Society, 2013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1389" y="3033750"/>
            <a:ext cx="377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Best Overall Airport Concessions Program </a:t>
            </a:r>
            <a:r>
              <a:rPr lang="en-US" sz="1200" b="1" i="1" dirty="0" smtClean="0">
                <a:solidFill>
                  <a:schemeClr val="bg2"/>
                </a:solidFill>
              </a:rPr>
              <a:t>Airport Revenue News</a:t>
            </a:r>
            <a:r>
              <a:rPr lang="en-US" sz="1200" b="1" dirty="0" smtClean="0">
                <a:solidFill>
                  <a:schemeClr val="bg2"/>
                </a:solidFill>
              </a:rPr>
              <a:t>, 2014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1389" y="2428272"/>
            <a:ext cx="400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Best Food &amp; Beverage Program in North America</a:t>
            </a:r>
          </a:p>
          <a:p>
            <a:r>
              <a:rPr lang="en-US" sz="1200" b="1" dirty="0" smtClean="0">
                <a:solidFill>
                  <a:schemeClr val="bg2"/>
                </a:solidFill>
              </a:rPr>
              <a:t>Airports Council International-North America, 2013</a:t>
            </a:r>
            <a:endParaRPr lang="en-US" sz="1200" b="1" i="1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1389" y="3643512"/>
            <a:ext cx="3925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Airport with the Most New Routes</a:t>
            </a:r>
          </a:p>
          <a:p>
            <a:r>
              <a:rPr lang="en-US" sz="1200" b="1" i="1" dirty="0" smtClean="0">
                <a:solidFill>
                  <a:schemeClr val="bg2"/>
                </a:solidFill>
              </a:rPr>
              <a:t>anna.aero, </a:t>
            </a:r>
            <a:r>
              <a:rPr lang="en-US" sz="1200" b="1" dirty="0" smtClean="0">
                <a:solidFill>
                  <a:schemeClr val="bg2"/>
                </a:solidFill>
              </a:rPr>
              <a:t>airline network news &amp; analysis, 2014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553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House Transportation Policy and Finance Committee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94012" y="685800"/>
            <a:ext cx="6477000" cy="9906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Helvetica"/>
                <a:ea typeface="ＭＳ Ｐゴシック" pitchFamily="-111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9pPr>
          </a:lstStyle>
          <a:p>
            <a:r>
              <a:rPr lang="en-US" smtClean="0"/>
              <a:t>Air Service Success Measures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981200"/>
            <a:ext cx="8153400" cy="3962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ＭＳ Ｐゴシック" pitchFamily="-111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ＭＳ Ｐゴシック" pitchFamily="-111" charset="-128"/>
                <a:cs typeface="Helvetic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/>
                <a:ea typeface="ＭＳ Ｐゴシック" pitchFamily="-111" charset="-128"/>
                <a:cs typeface="Helvetic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ＭＳ Ｐゴシック" pitchFamily="-111" charset="-128"/>
                <a:cs typeface="Helvetic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ＭＳ Ｐゴシック" pitchFamily="-111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Helvetica" charset="0"/>
                <a:ea typeface="ＭＳ Ｐゴシック" pitchFamily="34" charset="-128"/>
                <a:cs typeface="Helvetica" charset="0"/>
              </a:rPr>
              <a:t>Major, stable Delta hub</a:t>
            </a:r>
          </a:p>
          <a:p>
            <a:r>
              <a:rPr lang="en-US" sz="2400" dirty="0" smtClean="0">
                <a:latin typeface="Helvetica" charset="0"/>
                <a:ea typeface="ＭＳ Ｐゴシック" pitchFamily="34" charset="-128"/>
                <a:cs typeface="Helvetica" charset="0"/>
              </a:rPr>
              <a:t>Additions since 2008:</a:t>
            </a:r>
          </a:p>
          <a:p>
            <a:pPr lvl="1"/>
            <a:r>
              <a:rPr lang="en-US" sz="2000" dirty="0" smtClean="0">
                <a:latin typeface="Helvetica" charset="0"/>
                <a:ea typeface="ＭＳ Ｐゴシック" pitchFamily="34" charset="-128"/>
                <a:cs typeface="Helvetica" charset="0"/>
              </a:rPr>
              <a:t>Alaska Air, 2008</a:t>
            </a:r>
          </a:p>
          <a:p>
            <a:pPr lvl="1"/>
            <a:r>
              <a:rPr lang="en-US" sz="2000" dirty="0" smtClean="0">
                <a:latin typeface="Helvetica" charset="0"/>
                <a:ea typeface="ＭＳ Ｐゴシック" pitchFamily="34" charset="-128"/>
                <a:cs typeface="Helvetica" charset="0"/>
              </a:rPr>
              <a:t>Southwest Airlines, 2009</a:t>
            </a:r>
          </a:p>
          <a:p>
            <a:pPr lvl="1"/>
            <a:r>
              <a:rPr lang="en-US" sz="2000" dirty="0" smtClean="0">
                <a:latin typeface="Helvetica" charset="0"/>
                <a:ea typeface="ＭＳ Ｐゴシック" pitchFamily="34" charset="-128"/>
                <a:cs typeface="Helvetica" charset="0"/>
              </a:rPr>
              <a:t>Great Lakes, 2011</a:t>
            </a:r>
          </a:p>
          <a:p>
            <a:pPr lvl="1"/>
            <a:r>
              <a:rPr lang="en-US" sz="2000" dirty="0" smtClean="0">
                <a:latin typeface="Helvetica" charset="0"/>
                <a:ea typeface="ＭＳ Ｐゴシック" pitchFamily="34" charset="-128"/>
                <a:cs typeface="Helvetica" charset="0"/>
              </a:rPr>
              <a:t>Spirit, 2012</a:t>
            </a:r>
          </a:p>
          <a:p>
            <a:pPr lvl="1"/>
            <a:r>
              <a:rPr lang="en-US" sz="2000" dirty="0" smtClean="0">
                <a:latin typeface="Helvetica" charset="0"/>
                <a:ea typeface="ＭＳ Ｐゴシック" pitchFamily="34" charset="-128"/>
                <a:cs typeface="Helvetica" charset="0"/>
              </a:rPr>
              <a:t>Air France, 2013</a:t>
            </a:r>
          </a:p>
          <a:p>
            <a:pPr lvl="1"/>
            <a:r>
              <a:rPr lang="en-US" sz="2000" dirty="0" smtClean="0">
                <a:latin typeface="Helvetica" charset="0"/>
                <a:ea typeface="ＭＳ Ｐゴシック" pitchFamily="34" charset="-128"/>
                <a:cs typeface="Helvetica" charset="0"/>
              </a:rPr>
              <a:t>Condor, 2014</a:t>
            </a:r>
          </a:p>
          <a:p>
            <a:r>
              <a:rPr lang="en-US" sz="2400" dirty="0" smtClean="0">
                <a:latin typeface="Helvetica" charset="0"/>
                <a:ea typeface="ＭＳ Ｐゴシック" pitchFamily="34" charset="-128"/>
                <a:cs typeface="Helvetica" charset="0"/>
              </a:rPr>
              <a:t>Competitive incentives program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78" y="2286000"/>
            <a:ext cx="3892687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6553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House Transportation Policy and Finance Committee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295400" y="609600"/>
            <a:ext cx="647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Helvetica"/>
                <a:ea typeface="ＭＳ Ｐゴシック" pitchFamily="-111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9pPr>
          </a:lstStyle>
          <a:p>
            <a:r>
              <a:rPr lang="en-US" dirty="0" smtClean="0"/>
              <a:t>MSP Passengers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32192"/>
              </p:ext>
            </p:extLst>
          </p:nvPr>
        </p:nvGraphicFramePr>
        <p:xfrm>
          <a:off x="1676400" y="1766047"/>
          <a:ext cx="5638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931873"/>
              </p:ext>
            </p:extLst>
          </p:nvPr>
        </p:nvGraphicFramePr>
        <p:xfrm>
          <a:off x="990600" y="1524000"/>
          <a:ext cx="7162800" cy="357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6553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House Transportation Policy and Finance Committee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295400" y="685800"/>
            <a:ext cx="6477000" cy="9906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Helvetica"/>
                <a:ea typeface="ＭＳ Ｐゴシック" pitchFamily="-111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9pPr>
          </a:lstStyle>
          <a:p>
            <a:r>
              <a:rPr lang="en-US" dirty="0" smtClean="0"/>
              <a:t>MSP Aircraft Operations</a:t>
            </a:r>
            <a:endParaRPr lang="en-US" dirty="0"/>
          </a:p>
        </p:txBody>
      </p:sp>
      <p:graphicFrame>
        <p:nvGraphicFramePr>
          <p:cNvPr id="6" name="Content Placeholder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500079"/>
              </p:ext>
            </p:extLst>
          </p:nvPr>
        </p:nvGraphicFramePr>
        <p:xfrm>
          <a:off x="1066800" y="1600200"/>
          <a:ext cx="6781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6553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House Transportation Policy and Finance Committee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0" y="533400"/>
            <a:ext cx="6477000" cy="9906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Helvetica"/>
                <a:ea typeface="ＭＳ Ｐゴシック" pitchFamily="-111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9pPr>
          </a:lstStyle>
          <a:p>
            <a:r>
              <a:rPr lang="en-US" smtClean="0"/>
              <a:t>Industry Consolidation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06" y="1676400"/>
            <a:ext cx="1257300" cy="825370"/>
          </a:xfrm>
          <a:prstGeom prst="rect">
            <a:avLst/>
          </a:prstGeom>
        </p:spPr>
      </p:pic>
      <p:pic>
        <p:nvPicPr>
          <p:cNvPr id="4" name="Picture 4" descr="http://www.yourlogoresources.com/wp-content/uploads/2011/09/delta-airline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98332"/>
            <a:ext cx="1981200" cy="4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28664"/>
            <a:ext cx="2033899" cy="755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553" y="2665189"/>
            <a:ext cx="1447800" cy="48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11" y="3359701"/>
            <a:ext cx="1600200" cy="500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67890"/>
            <a:ext cx="1447800" cy="683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11" y="3951573"/>
            <a:ext cx="1676400" cy="884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28" y="4163328"/>
            <a:ext cx="2517239" cy="673012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285307" y="2906489"/>
            <a:ext cx="3048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294360" y="3675587"/>
            <a:ext cx="3048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304923" y="4420139"/>
            <a:ext cx="3048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258744" y="2064498"/>
            <a:ext cx="3048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" y="6553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House Transportation Policy and Finance Committee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57300" y="457200"/>
            <a:ext cx="6477000" cy="9906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Helvetica"/>
                <a:ea typeface="ＭＳ Ｐゴシック" pitchFamily="-111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9pPr>
          </a:lstStyle>
          <a:p>
            <a:r>
              <a:rPr lang="en-US" dirty="0" smtClean="0"/>
              <a:t>A Return to Airline Profitability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ＭＳ Ｐゴシック" pitchFamily="-111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ＭＳ Ｐゴシック" pitchFamily="-111" charset="-128"/>
                <a:cs typeface="Helvetic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/>
                <a:ea typeface="ＭＳ Ｐゴシック" pitchFamily="-111" charset="-128"/>
                <a:cs typeface="Helvetic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ＭＳ Ｐゴシック" pitchFamily="-111" charset="-128"/>
                <a:cs typeface="Helvetic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ＭＳ Ｐゴシック" pitchFamily="-111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Shareholder equity vs. market share</a:t>
            </a:r>
          </a:p>
          <a:p>
            <a:r>
              <a:rPr lang="en-US" sz="2400" dirty="0" smtClean="0"/>
              <a:t>Big 4 (American, Delta, Southwest, United) expected to earn $10 billion+ in 2014, and $15 billion or more in 2015</a:t>
            </a:r>
          </a:p>
          <a:p>
            <a:r>
              <a:rPr lang="en-US" sz="2400" dirty="0" smtClean="0"/>
              <a:t>Profits driven by:</a:t>
            </a:r>
          </a:p>
          <a:p>
            <a:pPr lvl="1"/>
            <a:r>
              <a:rPr lang="en-US" sz="2000" dirty="0" smtClean="0"/>
              <a:t>Disciplined capacity control</a:t>
            </a:r>
          </a:p>
          <a:p>
            <a:pPr lvl="1"/>
            <a:r>
              <a:rPr lang="en-US" sz="2000" dirty="0" smtClean="0"/>
              <a:t>Newer, right-sized aircraft</a:t>
            </a:r>
          </a:p>
          <a:p>
            <a:pPr lvl="1"/>
            <a:r>
              <a:rPr lang="en-US" sz="2000" dirty="0" smtClean="0"/>
              <a:t>High travel demand</a:t>
            </a:r>
          </a:p>
          <a:p>
            <a:pPr lvl="1"/>
            <a:r>
              <a:rPr lang="en-US" sz="2000" dirty="0" smtClean="0"/>
              <a:t>Low fuel costs</a:t>
            </a:r>
          </a:p>
          <a:p>
            <a:pPr lvl="1"/>
            <a:r>
              <a:rPr lang="en-US" sz="2000" dirty="0" smtClean="0"/>
              <a:t>Ancillary revenues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89786" y="20574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David" panose="020E0502060401010101" pitchFamily="34" charset="-79"/>
              </a:rPr>
              <a:t>Delta Air Lines saves</a:t>
            </a:r>
          </a:p>
          <a:p>
            <a:pPr algn="ctr"/>
            <a:r>
              <a:rPr lang="en-US" sz="20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David" panose="020E0502060401010101" pitchFamily="34" charset="-79"/>
              </a:rPr>
              <a:t>$40 million for every penny saved in fuel costs.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2414" y="3684078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David" panose="020E0502060401010101" pitchFamily="34" charset="-79"/>
              </a:rPr>
              <a:t>Bag and change fees generate nearly $7 billion a year for the airline industry.</a:t>
            </a:r>
            <a:endParaRPr lang="en-US" sz="20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David" panose="020E0502060401010101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553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House Transportation Policy and Finance Committee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1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88558" y="1930175"/>
            <a:ext cx="7605712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ＭＳ Ｐゴシック" pitchFamily="-111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ＭＳ Ｐゴシック" pitchFamily="-111" charset="-128"/>
                <a:cs typeface="Helvetic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/>
                <a:ea typeface="ＭＳ Ｐゴシック" pitchFamily="-111" charset="-128"/>
                <a:cs typeface="Helvetic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ＭＳ Ｐゴシック" pitchFamily="-111" charset="-128"/>
                <a:cs typeface="Helvetic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ＭＳ Ｐゴシック" pitchFamily="-111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Lack of queueing space at Terminal 1</a:t>
            </a:r>
          </a:p>
          <a:p>
            <a:r>
              <a:rPr lang="en-US" dirty="0" smtClean="0"/>
              <a:t>Inefficient security checkpoint layout</a:t>
            </a:r>
          </a:p>
          <a:p>
            <a:r>
              <a:rPr lang="en-US" dirty="0" smtClean="0"/>
              <a:t>Insufficient Terminal 1 parking facilities</a:t>
            </a:r>
          </a:p>
          <a:p>
            <a:r>
              <a:rPr lang="en-US" dirty="0" smtClean="0"/>
              <a:t>Expiring retail leases</a:t>
            </a:r>
          </a:p>
          <a:p>
            <a:r>
              <a:rPr lang="en-US" dirty="0" smtClean="0"/>
              <a:t>Capacity constraints at Terminal 2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8558" y="609600"/>
            <a:ext cx="6477000" cy="990600"/>
          </a:xfrm>
        </p:spPr>
        <p:txBody>
          <a:bodyPr/>
          <a:lstStyle/>
          <a:p>
            <a:r>
              <a:rPr lang="en-US" dirty="0" smtClean="0"/>
              <a:t>Near-Term MSP Challenges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553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House Transportation Policy and Finance Committee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8580" y="1447800"/>
            <a:ext cx="4038600" cy="3840163"/>
          </a:xfrm>
        </p:spPr>
        <p:txBody>
          <a:bodyPr/>
          <a:lstStyle/>
          <a:p>
            <a:pPr marL="400050"/>
            <a:r>
              <a:rPr lang="en-US" sz="2400" dirty="0" smtClean="0"/>
              <a:t>Consolidation </a:t>
            </a:r>
            <a:r>
              <a:rPr lang="en-US" sz="2400" dirty="0"/>
              <a:t>of security checkpoints </a:t>
            </a:r>
            <a:r>
              <a:rPr lang="en-US" sz="2400" dirty="0" smtClean="0"/>
              <a:t>1 thru 4 </a:t>
            </a:r>
            <a:r>
              <a:rPr lang="en-US" sz="2400" dirty="0"/>
              <a:t>into </a:t>
            </a:r>
            <a:r>
              <a:rPr lang="en-US" sz="2400" dirty="0" smtClean="0"/>
              <a:t>single </a:t>
            </a:r>
            <a:r>
              <a:rPr lang="en-US" sz="2400" dirty="0"/>
              <a:t>new </a:t>
            </a:r>
            <a:r>
              <a:rPr lang="en-US" sz="2400" dirty="0" smtClean="0"/>
              <a:t>checkpoint</a:t>
            </a:r>
          </a:p>
          <a:p>
            <a:pPr marL="400050"/>
            <a:r>
              <a:rPr lang="en-US" sz="2400" dirty="0" smtClean="0"/>
              <a:t>Rebid of most retail and more than a dozen restaurant locations</a:t>
            </a:r>
            <a:endParaRPr lang="en-US" sz="2000" dirty="0" smtClean="0"/>
          </a:p>
          <a:p>
            <a:pPr marL="400050"/>
            <a:r>
              <a:rPr lang="en-US" sz="2400" dirty="0" smtClean="0"/>
              <a:t>Three-gate expansion of Terminal 2</a:t>
            </a:r>
          </a:p>
          <a:p>
            <a:pPr marL="400050"/>
            <a:r>
              <a:rPr lang="en-US" sz="2400" dirty="0"/>
              <a:t>New Quick Ride Ramp</a:t>
            </a:r>
          </a:p>
          <a:p>
            <a:pPr marL="400050"/>
            <a:r>
              <a:rPr lang="en-US" sz="2400" dirty="0" smtClean="0"/>
              <a:t>Explore development of airport hotel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Improvement Highlights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35" y="1357048"/>
            <a:ext cx="4289822" cy="2224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426501"/>
            <a:ext cx="4877223" cy="28775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6553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House Transportation Policy and Finance Committee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0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6208259" cy="922294"/>
          </a:xfrm>
        </p:spPr>
        <p:txBody>
          <a:bodyPr/>
          <a:lstStyle/>
          <a:p>
            <a:r>
              <a:rPr lang="en-US" dirty="0" smtClean="0"/>
              <a:t>MSP Economic Impacts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5562600" cy="4000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553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House Transportation Policy and Finance Committee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5400" y="838200"/>
            <a:ext cx="6477000" cy="990600"/>
          </a:xfrm>
        </p:spPr>
        <p:txBody>
          <a:bodyPr/>
          <a:lstStyle/>
          <a:p>
            <a:r>
              <a:rPr lang="en-US" dirty="0" smtClean="0"/>
              <a:t>MSP Employment Impacts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81200"/>
            <a:ext cx="3745529" cy="3502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3886200"/>
            <a:ext cx="18288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MSP Supports 76,340 Jobs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553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House Transportation Policy and Finance Committee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90600"/>
          </a:xfrm>
        </p:spPr>
        <p:txBody>
          <a:bodyPr/>
          <a:lstStyle/>
          <a:p>
            <a:r>
              <a:rPr lang="en-US" dirty="0" smtClean="0"/>
              <a:t>MAC: A Different Approach to Government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4267200" y="1600200"/>
            <a:ext cx="4572000" cy="4525963"/>
          </a:xfrm>
          <a:prstGeom prst="rect">
            <a:avLst/>
          </a:prstGeom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Helvetica" charset="0"/>
                <a:ea typeface="ＭＳ Ｐゴシック" pitchFamily="34" charset="-128"/>
                <a:cs typeface="Helvetica" charset="0"/>
              </a:rPr>
              <a:t>Public corporation created by </a:t>
            </a:r>
            <a:r>
              <a:rPr lang="en-US" sz="2400" dirty="0" smtClean="0">
                <a:latin typeface="Helvetica" charset="0"/>
                <a:ea typeface="ＭＳ Ｐゴシック" pitchFamily="34" charset="-128"/>
                <a:cs typeface="Helvetica" charset="0"/>
              </a:rPr>
              <a:t>Minnesota Legislature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Helvetica" charset="0"/>
                <a:ea typeface="ＭＳ Ｐゴシック" pitchFamily="34" charset="-128"/>
                <a:cs typeface="Helvetica" charset="0"/>
              </a:rPr>
              <a:t>Owns and operates airports </a:t>
            </a:r>
            <a:r>
              <a:rPr lang="en-US" sz="2400" dirty="0">
                <a:latin typeface="Helvetica" charset="0"/>
                <a:ea typeface="ＭＳ Ｐゴシック" pitchFamily="34" charset="-128"/>
                <a:cs typeface="Helvetica" charset="0"/>
              </a:rPr>
              <a:t>within 35 miles of downtown St. Paul and </a:t>
            </a:r>
            <a:r>
              <a:rPr lang="en-US" sz="2400" dirty="0" smtClean="0">
                <a:latin typeface="Helvetica" charset="0"/>
                <a:ea typeface="ＭＳ Ｐゴシック" pitchFamily="34" charset="-128"/>
                <a:cs typeface="Helvetica" charset="0"/>
              </a:rPr>
              <a:t>Minneapolis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Helvetica" charset="0"/>
                <a:ea typeface="ＭＳ Ｐゴシック" pitchFamily="34" charset="-128"/>
                <a:cs typeface="Helvetica" charset="0"/>
              </a:rPr>
              <a:t>MSP International Airport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Helvetica" charset="0"/>
                <a:ea typeface="ＭＳ Ｐゴシック" pitchFamily="34" charset="-128"/>
                <a:cs typeface="Helvetica" charset="0"/>
              </a:rPr>
              <a:t>Six general aviation airports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Helvetica" charset="0"/>
                <a:ea typeface="ＭＳ Ｐゴシック" pitchFamily="34" charset="-128"/>
                <a:cs typeface="Helvetica" charset="0"/>
              </a:rPr>
              <a:t>User-fee based funding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Helvetica" charset="0"/>
                <a:ea typeface="ＭＳ Ｐゴシック" pitchFamily="34" charset="-128"/>
                <a:cs typeface="Helvetica" charset="0"/>
              </a:rPr>
              <a:t>Limited property taxing authority unused since 1960s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Helvetica" charset="0"/>
              <a:ea typeface="ＭＳ Ｐゴシック" pitchFamily="34" charset="-128"/>
              <a:cs typeface="Helvetica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Helvetica" charset="0"/>
              <a:ea typeface="ＭＳ Ｐゴシック" pitchFamily="34" charset="-128"/>
              <a:cs typeface="Helvetica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595718"/>
            <a:ext cx="3037915" cy="200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18855" y="3962400"/>
            <a:ext cx="3276601" cy="17526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 provide and promote safe, convenient, environmentally sound, cost-competitive aviation services for our customers.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553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House Transportation Policy and Finance Committee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5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0" y="685800"/>
            <a:ext cx="6477000" cy="9906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Helvetica"/>
                <a:ea typeface="ＭＳ Ｐゴシック" pitchFamily="-111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9pPr>
          </a:lstStyle>
          <a:p>
            <a:r>
              <a:rPr lang="en-US" smtClean="0"/>
              <a:t>Tax Revenue Impacts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3267228" cy="4456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553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House Transportation Policy and Finance Committee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3145303"/>
            <a:ext cx="24384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MSP generates $611 million in tax revenues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295400" y="838200"/>
            <a:ext cx="6477000" cy="9906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Helvetica"/>
                <a:ea typeface="ＭＳ Ｐゴシック" pitchFamily="-111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</a:defRPr>
            </a:lvl9pPr>
          </a:lstStyle>
          <a:p>
            <a:r>
              <a:rPr lang="en-US" smtClean="0"/>
              <a:t>More Information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1227" y="2133600"/>
            <a:ext cx="624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dirty="0">
                <a:latin typeface="Helvetica" pitchFamily="34" charset="0"/>
                <a:cs typeface="Helvetica" pitchFamily="34" charset="0"/>
                <a:hlinkClick r:id="rId4"/>
              </a:rPr>
              <a:t>www.metroairports.org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  <a:hlinkClick r:id="rId5"/>
              </a:rPr>
              <a:t>www.mspairport.com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  <a:hlinkClick r:id="rId6"/>
              </a:rPr>
              <a:t>www.myMSPconnect.com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Follow us on Facebook and Twitter: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dirty="0">
                <a:latin typeface="Helvetica" pitchFamily="34" charset="0"/>
                <a:cs typeface="Helvetica" pitchFamily="34" charset="0"/>
                <a:hlinkClick r:id="rId7"/>
              </a:rPr>
              <a:t>www.twitter.com/mspairport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dirty="0">
                <a:latin typeface="Helvetica" pitchFamily="34" charset="0"/>
                <a:cs typeface="Helvetica" pitchFamily="34" charset="0"/>
                <a:hlinkClick r:id="rId8"/>
              </a:rPr>
              <a:t>www.facebook.com/mspairport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Download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our app: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i="1" dirty="0" err="1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FlySmart</a:t>
            </a:r>
            <a:r>
              <a:rPr lang="en-US" i="1" baseline="30000" dirty="0" err="1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TM</a:t>
            </a:r>
            <a:endParaRPr lang="en-US" baseline="30000" dirty="0">
              <a:solidFill>
                <a:srgbClr val="0070C0"/>
              </a:solidFill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651188"/>
              </p:ext>
            </p:extLst>
          </p:nvPr>
        </p:nvGraphicFramePr>
        <p:xfrm>
          <a:off x="1905000" y="5331383"/>
          <a:ext cx="12954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" name="Image" r:id="rId9" imgW="1828571" imgH="558730" progId="Photoshop.Image.10">
                  <p:embed/>
                </p:oleObj>
              </mc:Choice>
              <mc:Fallback>
                <p:oleObj name="Image" r:id="rId9" imgW="1828571" imgH="558730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331383"/>
                        <a:ext cx="12954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9" descr="twitter_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5284600"/>
            <a:ext cx="1295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220023"/>
              </p:ext>
            </p:extLst>
          </p:nvPr>
        </p:nvGraphicFramePr>
        <p:xfrm>
          <a:off x="5638800" y="5356318"/>
          <a:ext cx="1600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1" name="Image" r:id="rId12" imgW="2717460" imgH="571227" progId="Photoshop.Image.12">
                  <p:embed/>
                </p:oleObj>
              </mc:Choice>
              <mc:Fallback>
                <p:oleObj name="Image" r:id="rId12" imgW="2717460" imgH="571227" progId="Photoshop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356318"/>
                        <a:ext cx="16002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6553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House Transportation Policy and Finance Committee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7300" y="457200"/>
            <a:ext cx="6477000" cy="990600"/>
          </a:xfrm>
        </p:spPr>
        <p:txBody>
          <a:bodyPr/>
          <a:lstStyle/>
          <a:p>
            <a:r>
              <a:rPr lang="en-US" dirty="0" smtClean="0"/>
              <a:t>Board Makeup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419600" y="2294562"/>
            <a:ext cx="4038600" cy="4525963"/>
          </a:xfrm>
        </p:spPr>
        <p:txBody>
          <a:bodyPr/>
          <a:lstStyle/>
          <a:p>
            <a:r>
              <a:rPr lang="en-US" sz="2400" dirty="0" smtClean="0"/>
              <a:t>Gov. appoints chairman and 12 commissioners    (8 metro, 4 outstate)</a:t>
            </a:r>
          </a:p>
          <a:p>
            <a:r>
              <a:rPr lang="en-US" sz="2400" dirty="0" smtClean="0"/>
              <a:t>Minneapolis and St. Paul mayors each appoint one</a:t>
            </a:r>
            <a:endParaRPr lang="en-US" sz="2400" dirty="0"/>
          </a:p>
        </p:txBody>
      </p:sp>
      <p:pic>
        <p:nvPicPr>
          <p:cNvPr id="6" name="Picture 7" descr="dist_map_2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733800" cy="3625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6553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House Transportation Policy and Finance Committee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153400" cy="4915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261548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Although nearly 20,000 jobs are directly tied to MSP Airport operations, only 600 people are employed by the Metropolitan Airports Commission.</a:t>
            </a:r>
            <a:endParaRPr lang="en-US" sz="14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553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House Transportation Policy and Finance Committee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3393" y="457200"/>
            <a:ext cx="6477000" cy="9906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ea typeface="ＭＳ Ｐゴシック" pitchFamily="34" charset="-128"/>
              </a:rPr>
              <a:t>The MAC Airport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71600"/>
            <a:ext cx="4648201" cy="435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6553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House Transportation Policy and Finance Committee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62800" cy="990600"/>
          </a:xfrm>
        </p:spPr>
        <p:txBody>
          <a:bodyPr/>
          <a:lstStyle/>
          <a:p>
            <a:r>
              <a:rPr lang="en-US" dirty="0" smtClean="0"/>
              <a:t>Conservative Financial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905000"/>
            <a:ext cx="6477000" cy="3200400"/>
          </a:xfrm>
        </p:spPr>
        <p:txBody>
          <a:bodyPr/>
          <a:lstStyle/>
          <a:p>
            <a:r>
              <a:rPr lang="en-US" sz="2400" dirty="0" smtClean="0"/>
              <a:t>Conservative forecasting: nowhere to turn except reserves or short-term financing</a:t>
            </a:r>
          </a:p>
          <a:p>
            <a:r>
              <a:rPr lang="en-US" sz="2400" dirty="0" smtClean="0"/>
              <a:t>Financial model predicated only on originating and destination passengers</a:t>
            </a:r>
          </a:p>
          <a:p>
            <a:r>
              <a:rPr lang="en-US" sz="2400" dirty="0" smtClean="0"/>
              <a:t>Maintain six-month reserve</a:t>
            </a:r>
          </a:p>
          <a:p>
            <a:r>
              <a:rPr lang="en-US" sz="2400" dirty="0" smtClean="0"/>
              <a:t>AA- bond rating</a:t>
            </a:r>
          </a:p>
          <a:p>
            <a:r>
              <a:rPr lang="en-US" sz="2400" dirty="0" smtClean="0"/>
              <a:t>Airline cost per enplanement among the lowest in the nation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553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House Transportation Policy and Finance Committee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533400"/>
            <a:ext cx="350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Per Enplaned Passenger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621197"/>
              </p:ext>
            </p:extLst>
          </p:nvPr>
        </p:nvGraphicFramePr>
        <p:xfrm>
          <a:off x="624051" y="1049142"/>
          <a:ext cx="3203070" cy="5012545"/>
        </p:xfrm>
        <a:graphic>
          <a:graphicData uri="http://schemas.openxmlformats.org/drawingml/2006/table">
            <a:tbl>
              <a:tblPr firstRow="1" la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73779"/>
                <a:gridCol w="1129291"/>
              </a:tblGrid>
              <a:tr h="160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Airport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Forecast</a:t>
                      </a:r>
                      <a:r>
                        <a:rPr lang="en-US" sz="9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2014 ($)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Washington-Dulles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F. Kenney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-New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York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Newark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Miami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Angeles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LaGuardia-New York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Francisco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Boston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7928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Chicago O’Hare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Denver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Philadelphia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Washington-Reagan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Vegas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Dallas-Fort Worth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Diego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Houston-Bush Intercontinental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Detroit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Portland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Baltimore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Minneapolis-St. Paul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Orlando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Phoenix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Tampa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Lauderdale-Hollywood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Salt Lake City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Charlotte-Douglas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16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Average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12.32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41591" y="3643958"/>
            <a:ext cx="4001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Airline costs per boarding passenger are significantly less at MSP than at most large hub airports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Left Arrow 16"/>
          <p:cNvSpPr/>
          <p:nvPr/>
        </p:nvSpPr>
        <p:spPr>
          <a:xfrm rot="20278793">
            <a:off x="3917054" y="4216260"/>
            <a:ext cx="693683" cy="29954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6553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House Transportation Policy and Finance Committee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MAC Finances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2057400"/>
            <a:ext cx="6629400" cy="4525963"/>
          </a:xfrm>
        </p:spPr>
        <p:txBody>
          <a:bodyPr/>
          <a:lstStyle/>
          <a:p>
            <a:r>
              <a:rPr lang="en-US" dirty="0" smtClean="0"/>
              <a:t>Operating revenues:		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$303 million</a:t>
            </a:r>
          </a:p>
          <a:p>
            <a:r>
              <a:rPr lang="en-US" dirty="0" smtClean="0"/>
              <a:t>Operating expenses:		</a:t>
            </a:r>
            <a:r>
              <a:rPr lang="en-US" dirty="0" smtClean="0">
                <a:solidFill>
                  <a:srgbClr val="C00000"/>
                </a:solidFill>
              </a:rPr>
              <a:t>$164 million</a:t>
            </a:r>
          </a:p>
          <a:p>
            <a:r>
              <a:rPr lang="en-US" dirty="0" smtClean="0"/>
              <a:t>Gross debt service:		</a:t>
            </a:r>
            <a:r>
              <a:rPr lang="en-US" dirty="0" smtClean="0">
                <a:solidFill>
                  <a:srgbClr val="C00000"/>
                </a:solidFill>
              </a:rPr>
              <a:t>$128 million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Outstanding debt:			</a:t>
            </a:r>
            <a:r>
              <a:rPr lang="en-US" dirty="0" smtClean="0">
                <a:solidFill>
                  <a:srgbClr val="C00000"/>
                </a:solidFill>
              </a:rPr>
              <a:t>$1.5 billion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553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House Transportation Policy and Finance Committee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239000" cy="990600"/>
          </a:xfrm>
        </p:spPr>
        <p:txBody>
          <a:bodyPr/>
          <a:lstStyle/>
          <a:p>
            <a:r>
              <a:rPr lang="en-US" dirty="0" smtClean="0"/>
              <a:t>Minneapolis-St. Paul International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7353"/>
            <a:ext cx="4191000" cy="4345847"/>
          </a:xfrm>
        </p:spPr>
        <p:txBody>
          <a:bodyPr/>
          <a:lstStyle/>
          <a:p>
            <a:r>
              <a:rPr lang="en-US" sz="2400" dirty="0" smtClean="0"/>
              <a:t>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busiest airport in North America (passengers)</a:t>
            </a:r>
          </a:p>
          <a:p>
            <a:r>
              <a:rPr lang="en-US" sz="2400" dirty="0" smtClean="0"/>
              <a:t>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busiest in operations</a:t>
            </a:r>
          </a:p>
          <a:p>
            <a:r>
              <a:rPr lang="en-US" sz="2400" dirty="0" smtClean="0"/>
              <a:t>Delta Air Lines’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largest hub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7400"/>
            <a:ext cx="4121046" cy="2758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8600" y="6553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House Transportation Policy and Finance Committee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P_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irector's Luncheon" id="{E1AE8CBD-9D0E-468C-99AD-11E97AB3688D}" vid="{09E7A093-A904-4BB8-AB2C-8C42D72C0C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Director's Luncheon</Template>
  <TotalTime>586</TotalTime>
  <Words>733</Words>
  <Application>Microsoft Office PowerPoint</Application>
  <PresentationFormat>On-screen Show (4:3)</PresentationFormat>
  <Paragraphs>181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ＭＳ Ｐゴシック</vt:lpstr>
      <vt:lpstr>Adobe Fan Heiti Std B</vt:lpstr>
      <vt:lpstr>Arial</vt:lpstr>
      <vt:lpstr>Calibri</vt:lpstr>
      <vt:lpstr>David</vt:lpstr>
      <vt:lpstr>Helvetica</vt:lpstr>
      <vt:lpstr>MSP_PPT-Template</vt:lpstr>
      <vt:lpstr>Image</vt:lpstr>
      <vt:lpstr>The Metropolitan Airports Commission and MSP International Airport</vt:lpstr>
      <vt:lpstr>MAC: A Different Approach to Government</vt:lpstr>
      <vt:lpstr>Board Makeup</vt:lpstr>
      <vt:lpstr>PowerPoint Presentation</vt:lpstr>
      <vt:lpstr>The MAC Airport System</vt:lpstr>
      <vt:lpstr>Conservative Financial Approach</vt:lpstr>
      <vt:lpstr>PowerPoint Presentation</vt:lpstr>
      <vt:lpstr>2015 MAC Finances</vt:lpstr>
      <vt:lpstr>Minneapolis-St. Paul International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Near-Term MSP Challenges</vt:lpstr>
      <vt:lpstr>2015 Improvement Highlights</vt:lpstr>
      <vt:lpstr>MSP Economic Impacts</vt:lpstr>
      <vt:lpstr>MSP Employment Impacts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MSP: Looking Ahead</dc:title>
  <dc:creator>Hogan, Patrick</dc:creator>
  <cp:lastModifiedBy>GOPGuest</cp:lastModifiedBy>
  <cp:revision>60</cp:revision>
  <cp:lastPrinted>2015-01-09T20:06:07Z</cp:lastPrinted>
  <dcterms:created xsi:type="dcterms:W3CDTF">2014-09-08T17:47:43Z</dcterms:created>
  <dcterms:modified xsi:type="dcterms:W3CDTF">2015-01-27T19:35:24Z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1050864210</vt:i4>
  </property>
  <property fmtid="{D5CDD505-2E9C-101B-9397-08002B2CF9AE}" pid="3" name="_NewReviewCycle">
    <vt:lpwstr/>
  </property>
  <property fmtid="{D5CDD505-2E9C-101B-9397-08002B2CF9AE}" pid="4" name="_EmailSubject">
    <vt:lpwstr>Presentation to House Transportation Policy and Finance Committee</vt:lpwstr>
  </property>
  <property fmtid="{D5CDD505-2E9C-101B-9397-08002B2CF9AE}" pid="5" name="_AuthorEmail">
    <vt:lpwstr>Patrick.Hogan@mspmac.org</vt:lpwstr>
  </property>
  <property fmtid="{D5CDD505-2E9C-101B-9397-08002B2CF9AE}" pid="6" name="_AuthorEmailDisplayName">
    <vt:lpwstr>Hogan, Patrick</vt:lpwstr>
  </property>
</Properties>
</file>