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6" r:id="rId5"/>
    <p:sldMasterId id="2147483668" r:id="rId6"/>
  </p:sldMasterIdLst>
  <p:notesMasterIdLst>
    <p:notesMasterId r:id="rId35"/>
  </p:notesMasterIdLst>
  <p:handoutMasterIdLst>
    <p:handoutMasterId r:id="rId36"/>
  </p:handoutMasterIdLst>
  <p:sldIdLst>
    <p:sldId id="256" r:id="rId7"/>
    <p:sldId id="257" r:id="rId8"/>
    <p:sldId id="260" r:id="rId9"/>
    <p:sldId id="285" r:id="rId10"/>
    <p:sldId id="286" r:id="rId11"/>
    <p:sldId id="287" r:id="rId12"/>
    <p:sldId id="299" r:id="rId13"/>
    <p:sldId id="301" r:id="rId14"/>
    <p:sldId id="297" r:id="rId15"/>
    <p:sldId id="288" r:id="rId16"/>
    <p:sldId id="290" r:id="rId17"/>
    <p:sldId id="289" r:id="rId18"/>
    <p:sldId id="291" r:id="rId19"/>
    <p:sldId id="292" r:id="rId20"/>
    <p:sldId id="293" r:id="rId21"/>
    <p:sldId id="294" r:id="rId22"/>
    <p:sldId id="277" r:id="rId23"/>
    <p:sldId id="298" r:id="rId24"/>
    <p:sldId id="279" r:id="rId25"/>
    <p:sldId id="274" r:id="rId26"/>
    <p:sldId id="275" r:id="rId27"/>
    <p:sldId id="282" r:id="rId28"/>
    <p:sldId id="263" r:id="rId29"/>
    <p:sldId id="264" r:id="rId30"/>
    <p:sldId id="265" r:id="rId31"/>
    <p:sldId id="269" r:id="rId32"/>
    <p:sldId id="270" r:id="rId33"/>
    <p:sldId id="304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Groebner" initials="AG" lastIdx="2" clrIdx="0">
    <p:extLst>
      <p:ext uri="{19B8F6BF-5375-455C-9EA6-DF929625EA0E}">
        <p15:presenceInfo xmlns:p15="http://schemas.microsoft.com/office/powerpoint/2012/main" userId="S-1-5-21-2094157777-2049403085-1629300891-20675" providerId="AD"/>
      </p:ext>
    </p:extLst>
  </p:cmAuthor>
  <p:cmAuthor id="2" name="Frederick Andersen" initials="FA" lastIdx="1" clrIdx="1">
    <p:extLst>
      <p:ext uri="{19B8F6BF-5375-455C-9EA6-DF929625EA0E}">
        <p15:presenceInfo xmlns:p15="http://schemas.microsoft.com/office/powerpoint/2012/main" userId="Frederick Ander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710" autoAdjust="0"/>
  </p:normalViewPr>
  <p:slideViewPr>
    <p:cSldViewPr>
      <p:cViewPr varScale="1">
        <p:scale>
          <a:sx n="80" d="100"/>
          <a:sy n="80" d="100"/>
        </p:scale>
        <p:origin x="126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54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92C6C6-4E6E-40CB-9461-5DB3EB40703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5BD9FC-926A-47BB-9E88-BFC662960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9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3F7F4A-D342-417A-BBE2-E066319D2008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1C5827-6D7A-487E-8C5E-EC21097A3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presentation is a tribute to the outstanding work done by the Agents and Analysts who work in the Commerce Fraud Bureau. </a:t>
            </a:r>
            <a:r>
              <a:rPr lang="en-US" altLang="en-US" dirty="0" smtClean="0"/>
              <a:t>It was my intent today to update and inform you about the criminal investigations that the Fraud Bureau undertakes and to </a:t>
            </a:r>
            <a:r>
              <a:rPr lang="en-US" dirty="0" smtClean="0"/>
              <a:t>showcase the extremely high level of commitment that our team brings to the job.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 want to thank the committee for providing me this opportunity to appear before you today.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Mr. </a:t>
            </a:r>
            <a:r>
              <a:rPr lang="en-US" altLang="en-US" smtClean="0"/>
              <a:t>Chair, I will now stand for any questions you or the committee may have.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6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500619"/>
            <a:ext cx="3272835" cy="13745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262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1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3980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0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79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833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8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5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8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070D-B508-4254-B998-E12BF2BB88B4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03178"/>
            <a:ext cx="9550400" cy="20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5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0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1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9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4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8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1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262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6C94-002C-46F4-9879-24B5F3880087}" type="datetime1">
              <a:rPr lang="en-US" smtClean="0"/>
              <a:t>2/7/2017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67067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75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200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8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8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9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024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4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9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1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4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337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261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669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0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260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343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3" y="750821"/>
            <a:ext cx="6473113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44033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tx2"/>
                </a:solidFill>
              </a:rPr>
              <a:t>mn.gov/</a:t>
            </a:r>
            <a:r>
              <a:rPr lang="en-US" dirty="0" err="1" smtClean="0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44033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3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500619"/>
            <a:ext cx="3272835" cy="13745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6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050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238162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16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2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C16C94-002C-46F4-9879-24B5F3880087}" type="datetime1">
              <a:rPr lang="en-US" smtClean="0"/>
              <a:t>2/7/2017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178BCA-803E-41C2-B4D3-58193E2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C16C94-002C-46F4-9879-24B5F3880087}" type="datetime1">
              <a:rPr lang="en-US" smtClean="0"/>
              <a:t>2/7/2017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178BCA-803E-41C2-B4D3-58193E20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5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0" b="25791"/>
          <a:stretch/>
        </p:blipFill>
        <p:spPr>
          <a:xfrm>
            <a:off x="0" y="0"/>
            <a:ext cx="12192000" cy="36576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Minnesota’s Long-Term Care Initiatives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Fred </a:t>
            </a:r>
            <a:r>
              <a:rPr lang="en-US" sz="2200" dirty="0"/>
              <a:t>Andersen, Acting Deputy Commissioner &amp; Life Actuary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9619"/>
            <a:ext cx="3206503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Past and Present LTC insurance</a:t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1990-2005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Affordable products that cover all LTC costs</a:t>
            </a:r>
          </a:p>
          <a:p>
            <a:pPr lvl="2"/>
            <a:r>
              <a:rPr lang="en-US" dirty="0" smtClean="0"/>
              <a:t>Pricing based on expectations of life expectancy, lapses, length of claims, investment returns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Lifetime benefits increasing at high inflation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Increasing sales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Significant source of LTC funding for many Americans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1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Past and Present LTC Insurance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Then, several factors reversed this trend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Life expectancy increased over expectations</a:t>
            </a:r>
          </a:p>
          <a:p>
            <a:pPr lvl="2"/>
            <a:r>
              <a:rPr lang="en-US" dirty="0" smtClean="0"/>
              <a:t>More people reached age 78 than expected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Fewer lapses of </a:t>
            </a:r>
            <a:r>
              <a:rPr lang="en-US" dirty="0" smtClean="0"/>
              <a:t>policies than expected</a:t>
            </a:r>
            <a:endParaRPr lang="en-US" dirty="0"/>
          </a:p>
          <a:p>
            <a:pPr lvl="2"/>
            <a:r>
              <a:rPr lang="en-US" dirty="0"/>
              <a:t>People saw value in this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Lengthier </a:t>
            </a:r>
            <a:r>
              <a:rPr lang="en-US" dirty="0" smtClean="0"/>
              <a:t>claims than expected</a:t>
            </a:r>
            <a:endParaRPr lang="en-US" dirty="0"/>
          </a:p>
          <a:p>
            <a:pPr lvl="2"/>
            <a:r>
              <a:rPr lang="en-US" dirty="0"/>
              <a:t>Mainly due to Alzheimer’s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Lower investment </a:t>
            </a:r>
            <a:r>
              <a:rPr lang="en-US" dirty="0" smtClean="0"/>
              <a:t>returns than expected</a:t>
            </a:r>
          </a:p>
          <a:p>
            <a:pPr lvl="2"/>
            <a:r>
              <a:rPr lang="en-US" dirty="0" smtClean="0"/>
              <a:t>Difficult to support inflationary benefits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4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Past and Present LTC Insurance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2006-Present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Rate increases on existing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Costlier new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Fewer lifetime benefit and inflation-adjusted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With losses and lower sales, most companies stopped selling LTC insurance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Around 12 are left – mainly risk-averse insurers (such as Northwestern Mutual &amp; Thrivent)</a:t>
            </a:r>
          </a:p>
          <a:p>
            <a:pPr lvl="2"/>
            <a:r>
              <a:rPr lang="en-US" dirty="0" smtClean="0"/>
              <a:t>If priced correctly, it’s not a money loser</a:t>
            </a:r>
          </a:p>
          <a:p>
            <a:pPr lvl="2"/>
            <a:r>
              <a:rPr lang="en-US" dirty="0" smtClean="0"/>
              <a:t>Profit-centric companies tend to be scared by negative stigma &amp; want to protect their stock prices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9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Insurance Impact on Medicaid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Most Medicaid money goes to long-duration, severe claims</a:t>
            </a:r>
          </a:p>
          <a:p>
            <a:r>
              <a:rPr lang="en-US" dirty="0" smtClean="0"/>
              <a:t>With new private LTC insurance covering mainly short-duration claims (less than 4 years), Medicaid costs are not helped</a:t>
            </a:r>
            <a:endParaRPr lang="en-US" dirty="0"/>
          </a:p>
          <a:p>
            <a:r>
              <a:rPr lang="en-US" dirty="0" smtClean="0"/>
              <a:t>Takeaway:  </a:t>
            </a:r>
            <a:r>
              <a:rPr lang="en-US" dirty="0" smtClean="0"/>
              <a:t>More </a:t>
            </a:r>
            <a:r>
              <a:rPr lang="en-US" dirty="0" smtClean="0"/>
              <a:t>insurance coverage does not necessarily mean lower Medicaid costs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Helping People vs. Medicaid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Important distinction</a:t>
            </a:r>
          </a:p>
          <a:p>
            <a:r>
              <a:rPr lang="en-US" dirty="0" smtClean="0"/>
              <a:t>Any type of insurance will help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Example: short-term home health care benefit will help, e.g., after a fall</a:t>
            </a:r>
          </a:p>
          <a:p>
            <a:pPr lvl="2"/>
            <a:r>
              <a:rPr lang="en-US" dirty="0" smtClean="0"/>
              <a:t>Prevent life disruption for daughters / caretakers</a:t>
            </a:r>
          </a:p>
          <a:p>
            <a:pPr lvl="2"/>
            <a:r>
              <a:rPr lang="en-US" dirty="0" smtClean="0"/>
              <a:t>However, this will not impact Medicaid budgets</a:t>
            </a:r>
          </a:p>
          <a:p>
            <a:r>
              <a:rPr lang="en-US" dirty="0"/>
              <a:t>I</a:t>
            </a:r>
            <a:r>
              <a:rPr lang="en-US" dirty="0" smtClean="0"/>
              <a:t>nsurance being sold today will help people but not generally help Medicaid budgets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9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Alzheimer’s vs. Non-Alzheimer’s LTC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Medicaid typically pays LTC starting year 4</a:t>
            </a:r>
          </a:p>
          <a:p>
            <a:pPr lvl="1"/>
            <a:r>
              <a:rPr lang="en-US" dirty="0" smtClean="0"/>
              <a:t>Beforehand: reliance on family, savings, limited insurance</a:t>
            </a:r>
          </a:p>
          <a:p>
            <a:r>
              <a:rPr lang="en-US" dirty="0" smtClean="0"/>
              <a:t>Most non-Alzheimer’s claims last &lt; 4 years</a:t>
            </a:r>
          </a:p>
          <a:p>
            <a:r>
              <a:rPr lang="en-US" dirty="0" smtClean="0"/>
              <a:t>Alzheimer’s claims generally extend 4 years+</a:t>
            </a:r>
          </a:p>
          <a:p>
            <a:r>
              <a:rPr lang="en-US" dirty="0" smtClean="0"/>
              <a:t>Therefore, </a:t>
            </a:r>
            <a:r>
              <a:rPr lang="en-US" b="1" dirty="0" smtClean="0"/>
              <a:t>to lower Medicaid costs, Alzheimer’s costs must be addressed</a:t>
            </a:r>
          </a:p>
          <a:p>
            <a:r>
              <a:rPr lang="en-US" dirty="0" smtClean="0"/>
              <a:t>In the absence of Medicaid, very few people can afford Alzheimer’s costs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1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How </a:t>
            </a:r>
            <a:r>
              <a:rPr lang="en-US" b="1" dirty="0"/>
              <a:t>C</a:t>
            </a:r>
            <a:r>
              <a:rPr lang="en-US" b="1" dirty="0" smtClean="0"/>
              <a:t>an </a:t>
            </a:r>
            <a:r>
              <a:rPr lang="en-US" b="1" dirty="0"/>
              <a:t>State </a:t>
            </a:r>
            <a:r>
              <a:rPr lang="en-US" b="1" dirty="0" smtClean="0"/>
              <a:t>Government Help?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000" b="1" dirty="0" smtClean="0"/>
              <a:t>Help people</a:t>
            </a:r>
          </a:p>
          <a:p>
            <a:pPr lvl="2"/>
            <a:r>
              <a:rPr lang="en-US" sz="2000" dirty="0" smtClean="0"/>
              <a:t>Encourage competitive LTC insurance market</a:t>
            </a:r>
          </a:p>
          <a:p>
            <a:pPr lvl="2"/>
            <a:r>
              <a:rPr lang="en-US" sz="2000" dirty="0" smtClean="0"/>
              <a:t>Education to promote planning and savings</a:t>
            </a:r>
          </a:p>
          <a:p>
            <a:pPr lvl="1"/>
            <a:r>
              <a:rPr lang="en-US" sz="2000" b="1" dirty="0" smtClean="0"/>
              <a:t>Lower Medicaid costs</a:t>
            </a:r>
          </a:p>
          <a:p>
            <a:pPr lvl="2"/>
            <a:r>
              <a:rPr lang="en-US" sz="2000" dirty="0" smtClean="0"/>
              <a:t>Help insurance market be as effective as possible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May encourage sales of longer-term policies that would help reduce Medicaid costs</a:t>
            </a:r>
          </a:p>
          <a:p>
            <a:pPr lvl="2"/>
            <a:r>
              <a:rPr lang="en-US" sz="2000" dirty="0" smtClean="0"/>
              <a:t>Brainstorm ideas for programs to help families impacted by Alzheimer’s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With program costs offset by Medicaid savings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9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Can State Government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Already </a:t>
            </a:r>
            <a:r>
              <a:rPr lang="en-US" b="1" dirty="0" smtClean="0"/>
              <a:t>Completed: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Changed “Partnership” qualification</a:t>
            </a:r>
          </a:p>
          <a:p>
            <a:pPr lvl="2"/>
            <a:r>
              <a:rPr lang="en-US" dirty="0" smtClean="0"/>
              <a:t>Reduces disincentive to have LTC insurance by allowing people to preserve savings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 combination products involving LTC</a:t>
            </a:r>
          </a:p>
          <a:p>
            <a:pPr lvl="2"/>
            <a:r>
              <a:rPr lang="en-US" dirty="0" smtClean="0"/>
              <a:t>Encouraging other states to do the same</a:t>
            </a:r>
          </a:p>
          <a:p>
            <a:pPr lvl="2"/>
            <a:r>
              <a:rPr lang="en-US" dirty="0" smtClean="0"/>
              <a:t>Companies need to sell in multiple states for economies of scale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Increasing transparency regarding rate increases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6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Can State Government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Encourage </a:t>
            </a:r>
            <a:r>
              <a:rPr lang="en-US" b="1" dirty="0"/>
              <a:t>private / public </a:t>
            </a:r>
            <a:r>
              <a:rPr lang="en-US" b="1" dirty="0" smtClean="0"/>
              <a:t>collaboration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Private savings and insurance can only help so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people need help regarding long-duration Alzheimer’s claims</a:t>
            </a:r>
            <a:endParaRPr lang="en-US" dirty="0"/>
          </a:p>
          <a:p>
            <a:r>
              <a:rPr lang="en-US" b="1" dirty="0" smtClean="0"/>
              <a:t>Encourage private market improvement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Including encouragement to design affordable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more incentive for people to buy LTC insurance</a:t>
            </a:r>
          </a:p>
          <a:p>
            <a:pPr lvl="2"/>
            <a:r>
              <a:rPr lang="en-US" dirty="0" smtClean="0"/>
              <a:t>Tax incentives, retirement savings penalty avoidance</a:t>
            </a:r>
          </a:p>
          <a:p>
            <a:r>
              <a:rPr lang="en-US" b="1" dirty="0"/>
              <a:t>Encourage planning by families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Earlier planning of type of </a:t>
            </a:r>
            <a:r>
              <a:rPr lang="en-US" dirty="0"/>
              <a:t>care and source of </a:t>
            </a:r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8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</a:t>
            </a:r>
            <a:r>
              <a:rPr lang="en-US" b="1" dirty="0" smtClean="0"/>
              <a:t>Can </a:t>
            </a:r>
            <a:r>
              <a:rPr lang="en-US" b="1" dirty="0"/>
              <a:t>State </a:t>
            </a:r>
            <a:r>
              <a:rPr lang="en-US" b="1" dirty="0" smtClean="0"/>
              <a:t>Government </a:t>
            </a:r>
            <a:r>
              <a:rPr lang="en-US" b="1" dirty="0"/>
              <a:t>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utside the box thinking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LTC Corps (young people provide companion care for elders, get loan forgiveness)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Companion care can lower the probability of needing expensive skilled nursing or facility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Early distribution from 401(k), IRA to pay for LTC</a:t>
            </a:r>
          </a:p>
          <a:p>
            <a:pPr marL="457200" lvl="1" indent="0">
              <a:buNone/>
            </a:pPr>
            <a:endParaRPr lang="en-US" b="1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3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>Goal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 holistic approach is needed to encourage more people to get Long-Term Care (LTC) insurance coverage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3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Hearing on LTC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August,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Focus was rate increases, consumer treatment, and ideas to improve the insurance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Heard from consumers, actuaries, and 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Participation from 13 state insurance departments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Recognition that all impacted parties need to continue communications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Hearing </a:t>
            </a:r>
            <a:r>
              <a:rPr lang="en-US" b="1" dirty="0"/>
              <a:t>on LTC </a:t>
            </a:r>
            <a:r>
              <a:rPr lang="en-US" b="1" dirty="0" smtClean="0"/>
              <a:t>Insurance-Follow </a:t>
            </a:r>
            <a:r>
              <a:rPr lang="en-US" b="1" dirty="0"/>
              <a:t>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47800"/>
            <a:ext cx="5105400" cy="4876800"/>
          </a:xfrm>
        </p:spPr>
        <p:txBody>
          <a:bodyPr>
            <a:noAutofit/>
          </a:bodyPr>
          <a:lstStyle/>
          <a:p>
            <a:r>
              <a:rPr lang="en-US" sz="2400" b="1" dirty="0"/>
              <a:t>Follow-up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Consumer issues</a:t>
            </a:r>
          </a:p>
          <a:p>
            <a:pPr lvl="2"/>
            <a:r>
              <a:rPr lang="en-US" sz="1700" dirty="0"/>
              <a:t>Rate action notification, agent education, and claims handling – improvements through legislation or other means?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Rate increase review process</a:t>
            </a:r>
          </a:p>
          <a:p>
            <a:pPr lvl="2"/>
            <a:r>
              <a:rPr lang="en-US" sz="1700" dirty="0"/>
              <a:t>LTC contracts allow companies to request rate increases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/>
              <a:t>Reasons are losses generated by factors being worse than expected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/>
              <a:t>Original pricing was lower due to flexibility for future </a:t>
            </a:r>
            <a:r>
              <a:rPr lang="en-US" sz="1700" dirty="0" smtClean="0"/>
              <a:t>increases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3200" y="1627239"/>
            <a:ext cx="51054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Refined, transparent approach led to 55 rate increase approvals since ‘16</a:t>
            </a:r>
          </a:p>
          <a:p>
            <a:pPr lvl="1"/>
            <a:r>
              <a:rPr lang="en-US" sz="1800" dirty="0" smtClean="0"/>
              <a:t>Average approval: 37%, maximum of 15% per year</a:t>
            </a:r>
          </a:p>
          <a:p>
            <a:pPr lvl="1"/>
            <a:r>
              <a:rPr lang="en-US" sz="1800" dirty="0" smtClean="0"/>
              <a:t>Example: $200 monthly premium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$230 in ’17, $265 in ’18, $274 in ’19</a:t>
            </a:r>
          </a:p>
          <a:p>
            <a:pPr lvl="1"/>
            <a:r>
              <a:rPr lang="en-US" sz="1800" dirty="0" smtClean="0"/>
              <a:t>Balancing consumer fairness with preventing financial distress of insurers, staying within framework of law</a:t>
            </a:r>
          </a:p>
          <a:p>
            <a:pPr lvl="1"/>
            <a:r>
              <a:rPr lang="en-US" sz="1800" dirty="0" smtClean="0"/>
              <a:t>Companies and consumers expressed respect for our approach</a:t>
            </a:r>
          </a:p>
          <a:p>
            <a:r>
              <a:rPr lang="en-US" sz="1800" dirty="0" smtClean="0"/>
              <a:t>MN is leading national collaboration on standardizing information requests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0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Statistics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52600"/>
            <a:ext cx="10515600" cy="44243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Long-duration </a:t>
            </a:r>
            <a:r>
              <a:rPr lang="en-US" dirty="0"/>
              <a:t>care needed (4 years +)</a:t>
            </a:r>
          </a:p>
          <a:p>
            <a:pPr lvl="2"/>
            <a:r>
              <a:rPr lang="en-US" dirty="0"/>
              <a:t>Women nearly twice as likely as men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18% vs. 10%</a:t>
            </a:r>
          </a:p>
          <a:p>
            <a:pPr lvl="2"/>
            <a:r>
              <a:rPr lang="en-US" dirty="0"/>
              <a:t>Poor (lowest quintile of income) nearly twice as likely as wealthiest (highest quintile)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19% vs. 10%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70% eventually need some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50% of those age 65+ will eventually need </a:t>
            </a:r>
            <a:r>
              <a:rPr lang="en-US" dirty="0" smtClean="0"/>
              <a:t>over 90 days of care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63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Currently </a:t>
            </a:r>
            <a:r>
              <a:rPr lang="en-US" b="1" dirty="0"/>
              <a:t>A</a:t>
            </a:r>
            <a:r>
              <a:rPr lang="en-US" b="1" dirty="0" smtClean="0"/>
              <a:t>ffordable?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70000" lnSpcReduction="20000"/>
          </a:bodyPr>
          <a:lstStyle/>
          <a:p>
            <a:pPr marL="342900" lvl="1" indent="-342900"/>
            <a:r>
              <a:rPr lang="en-US" sz="2600" b="1" dirty="0" smtClean="0"/>
              <a:t>Products covering short-term risk (2-4 years)</a:t>
            </a:r>
          </a:p>
          <a:p>
            <a:pPr marL="742950" lvl="2" indent="-342900"/>
            <a:r>
              <a:rPr lang="en-US" sz="2100" dirty="0" smtClean="0"/>
              <a:t>These products are very helpful to consumers and families</a:t>
            </a:r>
          </a:p>
          <a:p>
            <a:pPr marL="742950" lvl="2" indent="-342900"/>
            <a:r>
              <a:rPr lang="en-US" sz="2100" dirty="0" smtClean="0"/>
              <a:t>However, they typically cover costs that would otherwise be addressed by unpaid care and savings</a:t>
            </a:r>
          </a:p>
          <a:p>
            <a:pPr marL="742950" lvl="2" indent="-342900"/>
            <a:r>
              <a:rPr lang="en-US" sz="2100" dirty="0" smtClean="0"/>
              <a:t>High probability of claim offset by lower severity covered</a:t>
            </a:r>
          </a:p>
          <a:p>
            <a:pPr marL="1200150" lvl="3" indent="-342900"/>
            <a:r>
              <a:rPr lang="en-US" sz="2100" dirty="0" smtClean="0"/>
              <a:t>More like savings than traditional insurance</a:t>
            </a:r>
            <a:endParaRPr lang="en-US" sz="2100" dirty="0"/>
          </a:p>
          <a:p>
            <a:pPr marL="342900" lvl="1" indent="-342900"/>
            <a:r>
              <a:rPr lang="en-US" sz="2600" b="1" dirty="0" smtClean="0"/>
              <a:t>High-deductible / catastrophic</a:t>
            </a:r>
          </a:p>
          <a:p>
            <a:pPr marL="742950" lvl="2" indent="-342900"/>
            <a:r>
              <a:rPr lang="en-US" sz="2100" dirty="0" smtClean="0"/>
              <a:t>Low probability / higher severity</a:t>
            </a:r>
          </a:p>
          <a:p>
            <a:pPr marL="742950" lvl="2" indent="-342900"/>
            <a:r>
              <a:rPr lang="en-US" sz="2100" dirty="0" smtClean="0"/>
              <a:t>More like traditional insurance</a:t>
            </a:r>
          </a:p>
          <a:p>
            <a:pPr marL="1200150" lvl="3" indent="-342900"/>
            <a:r>
              <a:rPr lang="en-US" sz="2100" dirty="0" smtClean="0"/>
              <a:t>Higher probability of premiums paid and nothing in return</a:t>
            </a:r>
          </a:p>
          <a:p>
            <a:pPr marL="742950" lvl="2" indent="-342900"/>
            <a:r>
              <a:rPr lang="en-US" sz="2100" dirty="0" smtClean="0"/>
              <a:t>Covers costs typically paid for by Medicaid</a:t>
            </a:r>
          </a:p>
          <a:p>
            <a:pPr marL="1200150" lvl="3" indent="-342900"/>
            <a:r>
              <a:rPr lang="en-US" sz="2100" dirty="0" smtClean="0"/>
              <a:t>Tough incentive to buy private insurance when public program covers this risk, unless reforms take place</a:t>
            </a:r>
          </a:p>
          <a:p>
            <a:pPr marL="342900" lvl="1" indent="-342900"/>
            <a:r>
              <a:rPr lang="en-US" sz="2600" b="1" dirty="0" smtClean="0"/>
              <a:t>LTC products that cover both short-term and catastrophic risks are no longer affordable to most people</a:t>
            </a:r>
          </a:p>
          <a:p>
            <a:pPr marL="742950" lvl="2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6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Currently </a:t>
            </a:r>
            <a:r>
              <a:rPr lang="en-US" b="1" dirty="0"/>
              <a:t>A</a:t>
            </a:r>
            <a:r>
              <a:rPr lang="en-US" b="1" dirty="0" smtClean="0"/>
              <a:t>ffordable?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35906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More extensive coverage is affordable if purchased by younger people (those 50 and under)</a:t>
            </a:r>
          </a:p>
          <a:p>
            <a:pPr marL="285750" lvl="1" indent="-342900"/>
            <a:r>
              <a:rPr lang="en-US" sz="2000" dirty="0" smtClean="0"/>
              <a:t>Group insurance through employers is effective way to penetrate this market</a:t>
            </a:r>
          </a:p>
          <a:p>
            <a:pPr marL="742950" lvl="2" indent="-342900"/>
            <a:r>
              <a:rPr lang="en-US" sz="2000" dirty="0" smtClean="0"/>
              <a:t>More education needed to increase take-up rate</a:t>
            </a:r>
          </a:p>
          <a:p>
            <a:pPr marL="0" indent="-457200"/>
            <a:r>
              <a:rPr lang="en-US" sz="2000" b="1" dirty="0" smtClean="0"/>
              <a:t>“Own Your Future” MN initiative is exploring ways to make LTC insurance affordable to middle market</a:t>
            </a:r>
            <a:endParaRPr lang="en-US" sz="2000" b="1" dirty="0"/>
          </a:p>
          <a:p>
            <a:pPr marL="285750" lvl="1" indent="-342900"/>
            <a:r>
              <a:rPr lang="en-US" sz="2000" dirty="0" smtClean="0"/>
              <a:t>Multiple state agencies are involved</a:t>
            </a:r>
          </a:p>
          <a:p>
            <a:pPr marL="285750" lvl="1" indent="-342900"/>
            <a:r>
              <a:rPr lang="en-US" sz="2000" dirty="0" smtClean="0"/>
              <a:t>Minnesota working on “</a:t>
            </a:r>
            <a:r>
              <a:rPr lang="en-US" sz="2000" dirty="0" err="1" smtClean="0"/>
              <a:t>LifeStage</a:t>
            </a:r>
            <a:r>
              <a:rPr lang="en-US" sz="2000" dirty="0" smtClean="0"/>
              <a:t>” term life / LTC hybrid</a:t>
            </a:r>
          </a:p>
          <a:p>
            <a:pPr marL="742950" lvl="2" indent="-342900"/>
            <a:r>
              <a:rPr lang="en-US" sz="2000" dirty="0" smtClean="0"/>
              <a:t>$50 per month provides $100 K term life coverage before age 65 and $100 K LTC after age 65</a:t>
            </a:r>
          </a:p>
          <a:p>
            <a:pPr marL="742950" lvl="2" indent="-342900"/>
            <a:r>
              <a:rPr lang="en-US" sz="2000" dirty="0" smtClean="0"/>
              <a:t>Essentially start pre-funding LTC coverage at younger 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09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LTC Education &amp; Outreach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b="1" dirty="0" smtClean="0"/>
              <a:t>Important to educate all stakeholders</a:t>
            </a:r>
          </a:p>
          <a:p>
            <a:pPr marL="742950" lvl="2" indent="-342900"/>
            <a:r>
              <a:rPr lang="en-US" sz="2000" dirty="0" smtClean="0"/>
              <a:t>Consumers</a:t>
            </a:r>
            <a:r>
              <a:rPr lang="en-US" sz="2000" dirty="0"/>
              <a:t>, regulators (Federal and state), </a:t>
            </a:r>
            <a:r>
              <a:rPr lang="en-US" sz="2000" dirty="0" smtClean="0"/>
              <a:t>insurance companies</a:t>
            </a:r>
            <a:r>
              <a:rPr lang="en-US" sz="2000" dirty="0"/>
              <a:t>, analysts, nursing homes, </a:t>
            </a:r>
            <a:r>
              <a:rPr lang="en-US" sz="2000" dirty="0" smtClean="0"/>
              <a:t>legislators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742950" lvl="2" indent="-342900"/>
            <a:r>
              <a:rPr lang="en-US" sz="2000" dirty="0" smtClean="0"/>
              <a:t>Current negative view of LTC insurance is mainly due to rate-increase issues related to older products</a:t>
            </a:r>
          </a:p>
          <a:p>
            <a:pPr marL="1200150" lvl="3" indent="-342900"/>
            <a:r>
              <a:rPr lang="en-US" sz="2000" dirty="0" smtClean="0"/>
              <a:t>Will likely not be a problem with new products</a:t>
            </a:r>
          </a:p>
          <a:p>
            <a:pPr marL="1200150" lvl="3" indent="-342900"/>
            <a:r>
              <a:rPr lang="en-US" sz="2000" dirty="0" smtClean="0"/>
              <a:t>However, limited coverage in new products will be an issue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2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LTC Education &amp; Outreach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Potential </a:t>
            </a:r>
            <a:r>
              <a:rPr lang="en-US" sz="2400" dirty="0" smtClean="0"/>
              <a:t>outreach to Federal government</a:t>
            </a:r>
          </a:p>
          <a:p>
            <a:pPr marL="285750" lvl="1" indent="-342900"/>
            <a:r>
              <a:rPr lang="en-US" sz="2400" dirty="0" smtClean="0"/>
              <a:t>Need exists for catastrophic coverage</a:t>
            </a:r>
          </a:p>
          <a:p>
            <a:pPr marL="742950" lvl="2" indent="-342900"/>
            <a:r>
              <a:rPr lang="en-US" sz="2000" dirty="0" smtClean="0"/>
              <a:t>Not covered by today’s insurance or savings</a:t>
            </a:r>
          </a:p>
          <a:p>
            <a:pPr marL="742950" lvl="2" indent="-342900"/>
            <a:r>
              <a:rPr lang="en-US" sz="2000" dirty="0" smtClean="0"/>
              <a:t>After 4 years of providing LTC, family members are burned out</a:t>
            </a:r>
          </a:p>
          <a:p>
            <a:pPr marL="285750" lvl="1" indent="-342900"/>
            <a:r>
              <a:rPr lang="en-US" sz="2400" dirty="0" smtClean="0"/>
              <a:t>Medicaid covering LTC catastrophic coverage is currently very costly</a:t>
            </a:r>
          </a:p>
          <a:p>
            <a:pPr marL="285750" lvl="1" indent="-342900"/>
            <a:r>
              <a:rPr lang="en-US" sz="2400" dirty="0" smtClean="0"/>
              <a:t>More planned costs through a catastrophic coverage program could </a:t>
            </a:r>
            <a:r>
              <a:rPr lang="en-US" sz="2400" dirty="0"/>
              <a:t>be more effective </a:t>
            </a:r>
            <a:r>
              <a:rPr lang="en-US" sz="2400" dirty="0" smtClean="0"/>
              <a:t>than (and offset) </a:t>
            </a:r>
            <a:r>
              <a:rPr lang="en-US" sz="2400" dirty="0"/>
              <a:t>unplanned Medicaid costs</a:t>
            </a:r>
          </a:p>
          <a:p>
            <a:pPr marL="285750" lvl="1" indent="-342900"/>
            <a:r>
              <a:rPr lang="en-US" sz="2400" dirty="0" smtClean="0"/>
              <a:t>Preliminary discussions with the Federal government could be beneficial</a:t>
            </a:r>
          </a:p>
          <a:p>
            <a:pPr marL="1657350" lvl="4" indent="-342900"/>
            <a:endParaRPr lang="en-US" dirty="0" smtClean="0"/>
          </a:p>
          <a:p>
            <a:pPr marL="1200150" lvl="3" indent="-342900"/>
            <a:endParaRPr lang="en-US" dirty="0"/>
          </a:p>
          <a:p>
            <a:pPr marL="1200150" lvl="3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0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 smtClean="0"/>
              <a:t>Combination of private insurance, savings, and Medicaid providing up to 4 years of care is possible</a:t>
            </a:r>
          </a:p>
          <a:p>
            <a:pPr marL="800100" lvl="2" indent="-342900"/>
            <a:r>
              <a:rPr lang="en-US" sz="2000" dirty="0" smtClean="0"/>
              <a:t>Still need collaboration among stakeholders to make the private system as effective as it can be.</a:t>
            </a:r>
          </a:p>
          <a:p>
            <a:pPr marL="342900" lvl="1" indent="-342900"/>
            <a:r>
              <a:rPr lang="en-US" sz="2400" dirty="0" smtClean="0"/>
              <a:t>Addressing catastrophic cases (Alzheimer’s) could involve discussions with the Federal government</a:t>
            </a:r>
          </a:p>
          <a:p>
            <a:pPr marL="800100" lvl="2" indent="-342900"/>
            <a:r>
              <a:rPr lang="en-US" sz="2000" dirty="0" smtClean="0"/>
              <a:t>With aging population, these cases are increasingly enormous burdens on families and Medicaid</a:t>
            </a:r>
          </a:p>
          <a:p>
            <a:pPr marL="342900" lvl="1" indent="-342900"/>
            <a:r>
              <a:rPr lang="en-US" sz="2400" dirty="0" smtClean="0"/>
              <a:t>Consumer education is important in forging the above</a:t>
            </a:r>
            <a:endParaRPr lang="en-US" sz="2400" dirty="0"/>
          </a:p>
          <a:p>
            <a:pPr marL="857250" lvl="3" indent="0">
              <a:buNone/>
            </a:pP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1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06" y="601624"/>
            <a:ext cx="3206503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4876800" cy="4351338"/>
          </a:xfrm>
        </p:spPr>
        <p:txBody>
          <a:bodyPr>
            <a:noAutofit/>
          </a:bodyPr>
          <a:lstStyle/>
          <a:p>
            <a:r>
              <a:rPr lang="en-US" sz="1800" dirty="0" smtClean="0"/>
              <a:t>Aging baby boomers and financial picture</a:t>
            </a:r>
          </a:p>
          <a:p>
            <a:r>
              <a:rPr lang="en-US" sz="1800" dirty="0" smtClean="0"/>
              <a:t>Past and present LTC insurance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How the insurance product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New product design – what is and is not covered</a:t>
            </a:r>
          </a:p>
          <a:p>
            <a:r>
              <a:rPr lang="en-US" sz="1800" dirty="0" smtClean="0"/>
              <a:t>Ideas </a:t>
            </a:r>
            <a:r>
              <a:rPr lang="en-US" sz="1800" dirty="0"/>
              <a:t>for private / public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/>
              <a:t>Help people, improve Medicaid situation</a:t>
            </a:r>
            <a:endParaRPr lang="en-US" sz="1800" dirty="0"/>
          </a:p>
          <a:p>
            <a:r>
              <a:rPr lang="en-US" sz="1800" dirty="0" smtClean="0"/>
              <a:t>Difference </a:t>
            </a:r>
            <a:r>
              <a:rPr lang="en-US" sz="1800" dirty="0"/>
              <a:t>between Alzheimer’s and non-Alzheimer’s</a:t>
            </a:r>
          </a:p>
          <a:p>
            <a:r>
              <a:rPr lang="en-US" sz="1800" dirty="0" smtClean="0"/>
              <a:t>How State Government can help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248400" y="1818251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Public hearing / improvements in rate increase review process</a:t>
            </a:r>
          </a:p>
          <a:p>
            <a:r>
              <a:rPr lang="en-US" sz="1800" dirty="0" smtClean="0"/>
              <a:t>Affordable LTC products</a:t>
            </a:r>
          </a:p>
          <a:p>
            <a:pPr lvl="1"/>
            <a:r>
              <a:rPr lang="en-US" sz="1800" i="1" dirty="0" err="1" smtClean="0"/>
              <a:t>LifeStage</a:t>
            </a:r>
            <a:r>
              <a:rPr lang="en-US" sz="1800" i="1" dirty="0" smtClean="0"/>
              <a:t> and others – high </a:t>
            </a:r>
            <a:r>
              <a:rPr lang="en-US" sz="1800" i="1" dirty="0" err="1" smtClean="0"/>
              <a:t>ded</a:t>
            </a:r>
            <a:r>
              <a:rPr lang="en-US" sz="1800" i="1" dirty="0" smtClean="0"/>
              <a:t> vs. upfront issues, insurance vs. savings)</a:t>
            </a:r>
          </a:p>
          <a:p>
            <a:pPr lvl="1"/>
            <a:r>
              <a:rPr lang="en-US" sz="1800" i="1" dirty="0" smtClean="0"/>
              <a:t>Need variety of products to handle different life situations</a:t>
            </a:r>
          </a:p>
          <a:p>
            <a:pPr lvl="2"/>
            <a:r>
              <a:rPr lang="en-US" sz="1800" i="1" dirty="0" smtClean="0"/>
              <a:t>Affordability and family/friend support are important factors</a:t>
            </a:r>
            <a:endParaRPr lang="en-US" sz="1800" dirty="0" smtClean="0"/>
          </a:p>
          <a:p>
            <a:r>
              <a:rPr lang="en-US" sz="1800" dirty="0" smtClean="0"/>
              <a:t>Education / Outreach</a:t>
            </a:r>
          </a:p>
          <a:p>
            <a:pPr lvl="1"/>
            <a:r>
              <a:rPr lang="en-US" sz="1800" i="1" dirty="0" smtClean="0"/>
              <a:t>Consumers and other stakeholders including public hearing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Baby Boomers Financial Picture</a:t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Average age of person needing LTC is 78</a:t>
            </a:r>
          </a:p>
          <a:p>
            <a:r>
              <a:rPr lang="en-US" dirty="0" smtClean="0"/>
              <a:t>Need for LTC is defined as inability to perform at least 2 activities of daily living</a:t>
            </a:r>
          </a:p>
          <a:p>
            <a:pPr lvl="1"/>
            <a:r>
              <a:rPr lang="en-US" dirty="0" smtClean="0"/>
              <a:t>Bathing, dressing, feeding, etc.</a:t>
            </a:r>
          </a:p>
          <a:p>
            <a:pPr lvl="1"/>
            <a:r>
              <a:rPr lang="en-US" dirty="0" smtClean="0"/>
              <a:t>Or severe cognitive issue (Alzheimer’s/ </a:t>
            </a:r>
            <a:r>
              <a:rPr lang="en-US" dirty="0"/>
              <a:t>D</a:t>
            </a:r>
            <a:r>
              <a:rPr lang="en-US" dirty="0" smtClean="0"/>
              <a:t>ementia)</a:t>
            </a:r>
          </a:p>
          <a:p>
            <a:r>
              <a:rPr lang="en-US" dirty="0" smtClean="0"/>
              <a:t>This </a:t>
            </a:r>
            <a:r>
              <a:rPr lang="en-US" dirty="0"/>
              <a:t>c</a:t>
            </a:r>
            <a:r>
              <a:rPr lang="en-US" dirty="0" smtClean="0"/>
              <a:t>are is not covered by Medicare or other health insurance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Financial Picture Continued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initial care is by daughters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Time away from career, spouse, kids,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Stressful financially and emotionally</a:t>
            </a:r>
          </a:p>
          <a:p>
            <a:r>
              <a:rPr lang="en-US" dirty="0" smtClean="0"/>
              <a:t>When conditions become more severe, help is needed – and it is costly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Home care, assisted living , nursing home care</a:t>
            </a:r>
          </a:p>
          <a:p>
            <a:pPr lvl="2"/>
            <a:r>
              <a:rPr lang="en-US" sz="2100" dirty="0" smtClean="0"/>
              <a:t>Can cost in excess of $150/day or $50,000/year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5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Financial Picture Continued</a:t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10% of those 65+ have LTC insurance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the 90% without insurance, savings used until depleted</a:t>
            </a:r>
          </a:p>
          <a:p>
            <a:r>
              <a:rPr lang="en-US" dirty="0" smtClean="0"/>
              <a:t>Without insurance and after savings is gone</a:t>
            </a:r>
          </a:p>
          <a:p>
            <a:r>
              <a:rPr lang="en-US" u="sng" dirty="0"/>
              <a:t>LTC-related Medicaid costs are growing at an unsustainable pace</a:t>
            </a:r>
          </a:p>
          <a:p>
            <a:r>
              <a:rPr lang="en-US" dirty="0" smtClean="0"/>
              <a:t>Medicaid pays for LTC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Medicaid is intended to provide health care for the poor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Baby boomers are aging</a:t>
            </a:r>
            <a:endParaRPr lang="en-US" u="sng" dirty="0" smtClean="0"/>
          </a:p>
          <a:p>
            <a:r>
              <a:rPr lang="en-US" dirty="0" smtClean="0"/>
              <a:t>Without change: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Bankrupt households and governments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1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Financial Picture Continued</a:t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LTC-related Medicaid costs are growing at an unsustainable </a:t>
            </a:r>
            <a:r>
              <a:rPr lang="en-US" b="1" dirty="0" smtClean="0"/>
              <a:t>pace, due to:</a:t>
            </a:r>
          </a:p>
          <a:p>
            <a:pPr lvl="1"/>
            <a:r>
              <a:rPr lang="en-US" sz="2400" dirty="0" smtClean="0"/>
              <a:t>Inadequate coverage population: </a:t>
            </a:r>
          </a:p>
          <a:p>
            <a:pPr lvl="2"/>
            <a:r>
              <a:rPr lang="en-US" sz="2400" dirty="0" smtClean="0"/>
              <a:t>(only 10</a:t>
            </a:r>
            <a:r>
              <a:rPr lang="en-US" sz="2400" dirty="0"/>
              <a:t>% of those 65+ have LTC </a:t>
            </a:r>
            <a:r>
              <a:rPr lang="en-US" sz="2400" dirty="0" smtClean="0"/>
              <a:t>insurance. For </a:t>
            </a:r>
            <a:r>
              <a:rPr lang="en-US" sz="2400" dirty="0"/>
              <a:t>the 90% without insurance, savings </a:t>
            </a:r>
            <a:r>
              <a:rPr lang="en-US" sz="2400" dirty="0" smtClean="0"/>
              <a:t>are used </a:t>
            </a:r>
            <a:r>
              <a:rPr lang="en-US" sz="2400" dirty="0"/>
              <a:t>until </a:t>
            </a:r>
            <a:r>
              <a:rPr lang="en-US" sz="2400" dirty="0" smtClean="0"/>
              <a:t>depleted.)</a:t>
            </a:r>
          </a:p>
          <a:p>
            <a:pPr lvl="1"/>
            <a:r>
              <a:rPr lang="en-US" sz="2400" dirty="0" smtClean="0"/>
              <a:t>Demographic factors:</a:t>
            </a:r>
          </a:p>
          <a:p>
            <a:pPr lvl="2"/>
            <a:r>
              <a:rPr lang="en-US" sz="2400" dirty="0" smtClean="0"/>
              <a:t>Large influx of baby boomers approaching retirement age who will have to rely Medicaid for LTC needs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7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Financial Picture Continued</a:t>
            </a:r>
            <a:br>
              <a:rPr lang="en-US" sz="4200" b="1" dirty="0"/>
            </a:br>
            <a:endParaRPr lang="en-US" sz="4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65403"/>
            <a:ext cx="10515600" cy="4351338"/>
          </a:xfrm>
        </p:spPr>
        <p:txBody>
          <a:bodyPr>
            <a:norm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endParaRPr lang="en-US" sz="4400" u="sng" dirty="0"/>
          </a:p>
          <a:p>
            <a:pPr marL="0" indent="0" algn="ctr">
              <a:buNone/>
            </a:pPr>
            <a:r>
              <a:rPr lang="en-US" sz="4400" dirty="0" smtClean="0"/>
              <a:t>Under the status quo, government programs will become increasingly burdened and families will face bankruptcy and financial distress to take care of older adults.</a:t>
            </a:r>
            <a:endParaRPr lang="en-US" sz="4400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90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b="1" dirty="0"/>
              <a:t>How LTC Insurance Works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8BCA-803E-41C2-B4D3-58193E204F1A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Average issue age: 55-60</a:t>
            </a:r>
          </a:p>
          <a:p>
            <a:r>
              <a:rPr lang="en-US" dirty="0" smtClean="0"/>
              <a:t>Average premium: $200/month</a:t>
            </a:r>
          </a:p>
          <a:p>
            <a:r>
              <a:rPr lang="en-US" dirty="0" smtClean="0"/>
              <a:t>Average age of first claim:  75-80</a:t>
            </a:r>
          </a:p>
          <a:p>
            <a:r>
              <a:rPr lang="en-US" dirty="0" smtClean="0"/>
              <a:t>Range of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Cover home health, assisted living, nursing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Daily benefits ($100 - $200)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Inflation protection</a:t>
            </a:r>
          </a:p>
          <a:p>
            <a:pPr lvl="2"/>
            <a:r>
              <a:rPr lang="en-US" dirty="0" smtClean="0"/>
              <a:t>$100 - $200 inflates at 5% per year or zero inflation to cover increasing cost of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Lifetime vs. limited (e.g., 3 years)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Commerce Department | mn.gov/commerce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03775"/>
      </p:ext>
    </p:extLst>
  </p:cSld>
  <p:clrMapOvr>
    <a:masterClrMapping/>
  </p:clrMapOvr>
</p:sld>
</file>

<file path=ppt/theme/theme1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blank.pptx" id="{B68091EB-1CD3-419C-B10F-A23B1460F741}" vid="{633DFC5B-E733-4387-808D-D0693664EAD9}"/>
    </a:ext>
  </a:extLst>
</a:theme>
</file>

<file path=ppt/theme/theme2.xml><?xml version="1.0" encoding="utf-8"?>
<a:theme xmlns:a="http://schemas.openxmlformats.org/drawingml/2006/main" name="2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blank.pptx" id="{B68091EB-1CD3-419C-B10F-A23B1460F741}" vid="{633DFC5B-E733-4387-808D-D0693664EAD9}"/>
    </a:ext>
  </a:extLst>
</a:theme>
</file>

<file path=ppt/theme/theme3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ud-bureau.potx" id="{87406EA2-F8ED-4CEC-A658-1B59C1885B43}" vid="{4820B0DB-7BD9-4D30-8624-331B80D59D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C3281CF71CE418ABBA46A523BEBF7" ma:contentTypeVersion="2" ma:contentTypeDescription="Create a new document." ma:contentTypeScope="" ma:versionID="2a7dee8c21788f3a68c48432014b171e">
  <xsd:schema xmlns:xsd="http://www.w3.org/2001/XMLSchema" xmlns:xs="http://www.w3.org/2001/XMLSchema" xmlns:p="http://schemas.microsoft.com/office/2006/metadata/properties" xmlns:ns2="bb7911a5-956e-4a43-90d9-4f26d9459f63" targetNamespace="http://schemas.microsoft.com/office/2006/metadata/properties" ma:root="true" ma:fieldsID="88a1c4aa94303993af41e5217eacfcd2" ns2:_="">
    <xsd:import namespace="bb7911a5-956e-4a43-90d9-4f26d9459f63"/>
    <xsd:element name="properties">
      <xsd:complexType>
        <xsd:sequence>
          <xsd:element name="documentManagement">
            <xsd:complexType>
              <xsd:all>
                <xsd:element ref="ns2:Date_x0020_Added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911a5-956e-4a43-90d9-4f26d9459f63" elementFormDefault="qualified">
    <xsd:import namespace="http://schemas.microsoft.com/office/2006/documentManagement/types"/>
    <xsd:import namespace="http://schemas.microsoft.com/office/infopath/2007/PartnerControls"/>
    <xsd:element name="Date_x0020_Added" ma:index="8" ma:displayName="Date Added" ma:default="[today]" ma:format="DateOnly" ma:internalName="Date_x0020_Added">
      <xsd:simpleType>
        <xsd:restriction base="dms:DateTime"/>
      </xsd:simpleType>
    </xsd:element>
    <xsd:element name="Topic" ma:index="9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bb7911a5-956e-4a43-90d9-4f26d9459f63">Templates</Topic>
    <Date_x0020_Added xmlns="bb7911a5-956e-4a43-90d9-4f26d9459f63">2014-07-25T05:00:00+00:00</Date_x0020_Added>
  </documentManagement>
</p:properties>
</file>

<file path=customXml/itemProps1.xml><?xml version="1.0" encoding="utf-8"?>
<ds:datastoreItem xmlns:ds="http://schemas.openxmlformats.org/officeDocument/2006/customXml" ds:itemID="{2E22B39F-F942-4746-AB70-3E6B84CD7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911a5-956e-4a43-90d9-4f26d9459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633697-6FB0-4A0B-AC7B-9C1E664F3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D24D9D-0645-4EE5-B7D2-B1A90FEEFB50}">
  <ds:schemaRefs>
    <ds:schemaRef ds:uri="bb7911a5-956e-4a43-90d9-4f26d9459f63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PBR_Concerns_Commerce_Legis_040516</Template>
  <TotalTime>2262</TotalTime>
  <Words>1893</Words>
  <Application>Microsoft Office PowerPoint</Application>
  <PresentationFormat>Widescreen</PresentationFormat>
  <Paragraphs>274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NeueHaasGroteskText Std</vt:lpstr>
      <vt:lpstr>Wingdings</vt:lpstr>
      <vt:lpstr>1_MN.IT</vt:lpstr>
      <vt:lpstr>2_MN.IT</vt:lpstr>
      <vt:lpstr>MN.IT</vt:lpstr>
      <vt:lpstr>Minnesota’s Long-Term Care Initiatives </vt:lpstr>
      <vt:lpstr>Goal</vt:lpstr>
      <vt:lpstr>Outline</vt:lpstr>
      <vt:lpstr> Baby Boomers Financial Picture </vt:lpstr>
      <vt:lpstr> Financial Picture Continued </vt:lpstr>
      <vt:lpstr> Financial Picture Continued </vt:lpstr>
      <vt:lpstr> Financial Picture Continued </vt:lpstr>
      <vt:lpstr> Financial Picture Continued </vt:lpstr>
      <vt:lpstr> How LTC Insurance Works </vt:lpstr>
      <vt:lpstr> Past and Present LTC insurance </vt:lpstr>
      <vt:lpstr> Past and Present LTC Insurance </vt:lpstr>
      <vt:lpstr> Past and Present LTC Insurance </vt:lpstr>
      <vt:lpstr>Insurance Impact on Medicaid</vt:lpstr>
      <vt:lpstr>Helping People vs. Medicaid Savings</vt:lpstr>
      <vt:lpstr>Alzheimer’s vs. Non-Alzheimer’s LTC</vt:lpstr>
      <vt:lpstr> How Can State Government Help?  </vt:lpstr>
      <vt:lpstr>How Can State Government Help?</vt:lpstr>
      <vt:lpstr>How Can State Government Help?</vt:lpstr>
      <vt:lpstr>How Can State Government Help?</vt:lpstr>
      <vt:lpstr>Hearing on LTC Insurance</vt:lpstr>
      <vt:lpstr> Hearing on LTC Insurance-Follow up</vt:lpstr>
      <vt:lpstr>Statistics</vt:lpstr>
      <vt:lpstr>What is Currently Affordable?</vt:lpstr>
      <vt:lpstr>What is Currently Affordable?</vt:lpstr>
      <vt:lpstr>LTC Education &amp; Outreach</vt:lpstr>
      <vt:lpstr>LTC Education &amp; Outreach</vt:lpstr>
      <vt:lpstr>Summary</vt:lpstr>
      <vt:lpstr>Questions</vt:lpstr>
    </vt:vector>
  </TitlesOfParts>
  <Company>Minnesota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Andersen</dc:creator>
  <cp:lastModifiedBy>Alison Groebner</cp:lastModifiedBy>
  <cp:revision>150</cp:revision>
  <cp:lastPrinted>2017-02-02T14:52:49Z</cp:lastPrinted>
  <dcterms:created xsi:type="dcterms:W3CDTF">2016-04-05T19:45:01Z</dcterms:created>
  <dcterms:modified xsi:type="dcterms:W3CDTF">2017-02-07T22:16:22Z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0x0101006A2C3281CF71CE418ABBA46A523BEBF7</vt:lpwstr>
  </property>
</Properties>
</file>