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63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2"/>
      </a:buClr>
      <a:defRPr sz="3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defRPr sz="3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defRPr sz="3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defRPr sz="3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defRPr sz="3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184" autoAdjust="0"/>
    <p:restoredTop sz="91694" autoAdjust="0"/>
  </p:normalViewPr>
  <p:slideViewPr>
    <p:cSldViewPr snapToGrid="0" snapToObjects="1">
      <p:cViewPr varScale="1">
        <p:scale>
          <a:sx n="107" d="100"/>
          <a:sy n="10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4CC2-DE87-A84A-B791-AF46EA5ED86A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B72B1-6503-254C-8DF9-A8D0BBF43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2A7DA-82E6-481F-BA83-FAA149CAEC5D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Juvenile Justice in America, 5</a:t>
            </a:r>
            <a:r>
              <a:rPr lang="en-US" baseline="30000" smtClean="0"/>
              <a:t>th</a:t>
            </a:r>
            <a:r>
              <a:rPr lang="en-US" smtClean="0"/>
              <a:t> Edition</a:t>
            </a:r>
            <a:r>
              <a:rPr lang="en-US" sz="1200" smtClean="0"/>
              <a:t>                                                                                                     </a:t>
            </a:r>
            <a:r>
              <a:rPr lang="en-US" smtClean="0"/>
              <a:t>©2008 Pearson Education, Inc.</a:t>
            </a:r>
          </a:p>
          <a:p>
            <a:pPr>
              <a:defRPr/>
            </a:pPr>
            <a:r>
              <a:rPr lang="en-US" smtClean="0"/>
              <a:t>Bartollas/Miller                                                                                                                                                                  Pearson Prentice Hall</a:t>
            </a:r>
          </a:p>
          <a:p>
            <a:pPr>
              <a:defRPr/>
            </a:pPr>
            <a:r>
              <a:rPr lang="en-US" smtClean="0"/>
              <a:t>                                                                                                                                                                                           Upper Saddle River, NJ 07458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2C639-FBAA-4118-BB65-BAA1FE6D18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4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A5ABAF-DD8D-4072-AD48-82BAAEAA6511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6B5B9-A2A0-4CEE-BDCE-3E85E69C6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BCFC4E-1128-4BAB-AB1B-51DD12A58DF3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D083E-2FE4-48F3-A902-FB444B66C6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C48741-4AED-49E4-85EB-C59188759AE0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1B1A2-8700-4443-93EA-F31B9FA58E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2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F6150-FAE1-438B-8661-C14915198F2A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6D453-A4D4-40EB-82E1-1D21C4D10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D7487-620F-4D62-A27B-7DF6AA0A5F2A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E0C88-59B7-44F1-97E8-BA0B54200D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8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53151-7F62-4F49-8A56-8199E993A4E1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A3BC2-481B-4C91-A1FD-9D0120A3C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8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AB3E8-7227-4BCC-8FCA-E62FBF700E7F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FBF47-D0C3-499E-8A5F-1B72DDEF1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A1C0B-41AE-49FD-BFF4-E7E7E8844DB8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3ECD-0823-4984-824E-5D175530D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4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6A284-D752-4016-BB68-024941B28D9C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586F8-8EB4-4213-B146-7A8D3B038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4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8C3A42-F3DF-4833-BDCB-14858FF9A9FA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4D2AD-6A4E-4AC9-A106-4B1E6FDEE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4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10F0D0-AFB0-4294-976A-91E04C71949E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6BE76C-EF6E-4856-8D9C-C5F5981742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Juvenile Sentences of Life in Prison without the Possibility of Release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085" y="3375782"/>
            <a:ext cx="6824988" cy="1752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Perry Moriearty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Associate Professor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University of Minnesota Law School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Minnesota House </a:t>
            </a:r>
            <a:r>
              <a:rPr lang="en-US" sz="2400" dirty="0">
                <a:solidFill>
                  <a:srgbClr val="404040"/>
                </a:solidFill>
                <a:latin typeface="Times New Roman"/>
                <a:cs typeface="Times New Roman"/>
              </a:rPr>
              <a:t>Public Safety </a:t>
            </a:r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and </a:t>
            </a:r>
            <a:r>
              <a:rPr lang="en-US" sz="2400" dirty="0">
                <a:solidFill>
                  <a:srgbClr val="404040"/>
                </a:solidFill>
                <a:latin typeface="Times New Roman"/>
                <a:cs typeface="Times New Roman"/>
              </a:rPr>
              <a:t>Criminal Justice Reform Committee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March 6, 2019</a:t>
            </a:r>
            <a:endParaRPr lang="en-US" sz="24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826" y="4969480"/>
            <a:ext cx="1699381" cy="169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6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States Required to Amend Laws </a:t>
            </a:r>
            <a:br>
              <a:rPr lang="en-US" sz="3600" dirty="0" smtClean="0"/>
            </a:br>
            <a:r>
              <a:rPr lang="en-US" sz="3600" dirty="0" smtClean="0"/>
              <a:t>after </a:t>
            </a:r>
            <a:r>
              <a:rPr lang="en-US" sz="3600" i="1" dirty="0" smtClean="0"/>
              <a:t>Miller v. Alabama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07" r="6545"/>
          <a:stretch/>
        </p:blipFill>
        <p:spPr>
          <a:xfrm>
            <a:off x="1376865" y="1569509"/>
            <a:ext cx="6421425" cy="4318425"/>
          </a:xfrm>
        </p:spPr>
      </p:pic>
      <p:sp>
        <p:nvSpPr>
          <p:cNvPr id="5" name="TextBox 4"/>
          <p:cNvSpPr txBox="1"/>
          <p:nvPr/>
        </p:nvSpPr>
        <p:spPr>
          <a:xfrm>
            <a:off x="676564" y="6077535"/>
            <a:ext cx="72760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Anne </a:t>
            </a:r>
            <a:r>
              <a:rPr lang="en-US" sz="1600" dirty="0" err="1" smtClean="0"/>
              <a:t>Teigen</a:t>
            </a:r>
            <a:r>
              <a:rPr lang="en-US" sz="1600" dirty="0" smtClean="0"/>
              <a:t>, Miller v. Alabama </a:t>
            </a:r>
            <a:r>
              <a:rPr lang="en-US" sz="1600" i="1" dirty="0" smtClean="0"/>
              <a:t>and Juvenile Life Without Parole Laws</a:t>
            </a:r>
            <a:r>
              <a:rPr lang="en-US" sz="1600" dirty="0" smtClean="0"/>
              <a:t>, </a:t>
            </a:r>
            <a:r>
              <a:rPr lang="en-US" sz="1600" cap="small" dirty="0" smtClean="0"/>
              <a:t>National Conference of State Legislatures</a:t>
            </a:r>
            <a:r>
              <a:rPr lang="en-US" sz="1600" dirty="0" smtClean="0"/>
              <a:t>, Apr.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080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States that Have Not Amended Laws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after </a:t>
            </a:r>
            <a:r>
              <a:rPr lang="en-US" sz="3200" i="1" dirty="0" smtClean="0"/>
              <a:t>Miller v. Alabama</a:t>
            </a:r>
            <a:endParaRPr lang="en-US" sz="32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70" r="-125"/>
          <a:stretch/>
        </p:blipFill>
        <p:spPr>
          <a:xfrm>
            <a:off x="1364997" y="1566337"/>
            <a:ext cx="6492642" cy="4381773"/>
          </a:xfrm>
        </p:spPr>
      </p:pic>
      <p:sp>
        <p:nvSpPr>
          <p:cNvPr id="6" name="TextBox 5"/>
          <p:cNvSpPr txBox="1"/>
          <p:nvPr/>
        </p:nvSpPr>
        <p:spPr>
          <a:xfrm>
            <a:off x="261129" y="6065665"/>
            <a:ext cx="87241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Compiled from</a:t>
            </a:r>
            <a:r>
              <a:rPr lang="en-US" sz="1400" cap="small" dirty="0" smtClean="0"/>
              <a:t>: Campaign for the Fair Sentencing of Youth</a:t>
            </a:r>
            <a:r>
              <a:rPr lang="en-US" sz="1400" dirty="0" smtClean="0"/>
              <a:t>, Mar. 2019; </a:t>
            </a:r>
            <a:r>
              <a:rPr lang="en-US" sz="1400" cap="small" dirty="0" err="1" smtClean="0"/>
              <a:t>Robina</a:t>
            </a:r>
            <a:r>
              <a:rPr lang="en-US" sz="1400" cap="small" dirty="0" smtClean="0"/>
              <a:t> Institute of Criminal Law and Criminal Justice</a:t>
            </a:r>
            <a:r>
              <a:rPr lang="en-US" sz="1400" dirty="0" smtClean="0"/>
              <a:t>, Feb. 2018; </a:t>
            </a:r>
            <a:r>
              <a:rPr lang="en-US" sz="1400" cap="small" dirty="0"/>
              <a:t>National Conference of State Legislatures</a:t>
            </a:r>
            <a:r>
              <a:rPr lang="en-US" sz="1400" dirty="0"/>
              <a:t>, Apr. 2017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753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States that have Banned </a:t>
            </a:r>
            <a:br>
              <a:rPr lang="en-US" sz="2800" dirty="0" smtClean="0"/>
            </a:br>
            <a:r>
              <a:rPr lang="en-US" sz="2800" dirty="0" smtClean="0"/>
              <a:t>Juvenile Sentences of Life Without Release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874" r="-45"/>
          <a:stretch/>
        </p:blipFill>
        <p:spPr>
          <a:xfrm>
            <a:off x="1685475" y="1556105"/>
            <a:ext cx="5994120" cy="4141584"/>
          </a:xfrm>
        </p:spPr>
      </p:pic>
      <p:sp>
        <p:nvSpPr>
          <p:cNvPr id="5" name="TextBox 4"/>
          <p:cNvSpPr txBox="1"/>
          <p:nvPr/>
        </p:nvSpPr>
        <p:spPr>
          <a:xfrm>
            <a:off x="1459954" y="5923223"/>
            <a:ext cx="621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cap="small" dirty="0"/>
              <a:t>Campaign for the Fair Sentencing of Youth</a:t>
            </a:r>
            <a:r>
              <a:rPr lang="en-US" sz="1800" dirty="0"/>
              <a:t>, Mar. 2019</a:t>
            </a:r>
          </a:p>
        </p:txBody>
      </p:sp>
    </p:spTree>
    <p:extLst>
      <p:ext uri="{BB962C8B-B14F-4D97-AF65-F5344CB8AC3E}">
        <p14:creationId xmlns:p14="http://schemas.microsoft.com/office/powerpoint/2010/main" val="148468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Bipartisan Support for Legislation </a:t>
            </a:r>
            <a:br>
              <a:rPr lang="en-US" sz="3600" dirty="0" smtClean="0"/>
            </a:br>
            <a:r>
              <a:rPr lang="en-US" sz="3600" dirty="0" smtClean="0"/>
              <a:t>Banning Juvenile Life Without Release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539" b="453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281910" y="6292555"/>
            <a:ext cx="621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cap="small" dirty="0"/>
              <a:t>Campaign for the Fair Sentencing of Youth</a:t>
            </a:r>
            <a:r>
              <a:rPr lang="en-US" sz="1800" dirty="0"/>
              <a:t>, Mar. 2019</a:t>
            </a:r>
          </a:p>
        </p:txBody>
      </p:sp>
    </p:spTree>
    <p:extLst>
      <p:ext uri="{BB962C8B-B14F-4D97-AF65-F5344CB8AC3E}">
        <p14:creationId xmlns:p14="http://schemas.microsoft.com/office/powerpoint/2010/main" val="319292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Legislative Schemes</a:t>
            </a:r>
            <a:br>
              <a:rPr lang="en-US" sz="3600" dirty="0" smtClean="0"/>
            </a:br>
            <a:r>
              <a:rPr lang="en-US" sz="3600" dirty="0" smtClean="0"/>
              <a:t> in Other States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59" y="1633053"/>
            <a:ext cx="7809726" cy="4500475"/>
          </a:xfrm>
        </p:spPr>
        <p:txBody>
          <a:bodyPr>
            <a:normAutofit fontScale="70000" lnSpcReduction="20000"/>
          </a:bodyPr>
          <a:lstStyle/>
          <a:p>
            <a:pPr marL="403225" indent="-285750"/>
            <a:r>
              <a:rPr lang="en-US" sz="2200" b="1" u="sng" dirty="0" smtClean="0"/>
              <a:t>Arkansas</a:t>
            </a:r>
            <a:r>
              <a:rPr lang="en-US" sz="2200" dirty="0" smtClean="0"/>
              <a:t>: bans LWOR for juveniles; eligibility for parole after 20, 25 or 30 years depending on offense; applies to consecutive sentences and retroactively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California</a:t>
            </a:r>
            <a:r>
              <a:rPr lang="en-US" sz="2200" dirty="0" smtClean="0"/>
              <a:t>: bans LWOR for juveniles; eligibility for parole after 15, 20 or 25 years depending on offense; applies to consecutive sentences and retroactively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Delaware</a:t>
            </a:r>
            <a:r>
              <a:rPr lang="en-US" sz="2200" dirty="0" smtClean="0"/>
              <a:t>: bans LWOR for juveniles; eligibility for parole after 20, 25 or 30 years depending on offense; applies to consecutive sentences and retroactively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Nevada</a:t>
            </a:r>
            <a:r>
              <a:rPr lang="en-US" sz="2200" dirty="0" smtClean="0"/>
              <a:t>: bans LWOR for juveniles; eligibility for parole after 15 or 20 years depending on offense; generally applies to consecutive sentences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North Dakota</a:t>
            </a:r>
            <a:r>
              <a:rPr lang="en-US" sz="2200" dirty="0" smtClean="0"/>
              <a:t>: bans LWOR for juveniles; eligibility for parole after 20 years; applies to consecutive sentences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West Virginia</a:t>
            </a:r>
            <a:r>
              <a:rPr lang="en-US" sz="2200" dirty="0" smtClean="0"/>
              <a:t>: bans LWOR for juveniles; eligibility for parole after 15 years; applies to consecutive sentences and retroactively</a:t>
            </a:r>
          </a:p>
          <a:p>
            <a:pPr marL="403225" indent="-285750"/>
            <a:endParaRPr lang="en-US" sz="2200" dirty="0" smtClean="0"/>
          </a:p>
          <a:p>
            <a:pPr marL="403225" indent="-285750"/>
            <a:r>
              <a:rPr lang="en-US" sz="2200" b="1" u="sng" dirty="0" smtClean="0"/>
              <a:t>Wyoming</a:t>
            </a:r>
            <a:r>
              <a:rPr lang="en-US" sz="2200" dirty="0" smtClean="0"/>
              <a:t>: bans LWOR for juveniles; eligibility for parole after 25 years; applies retroactively</a:t>
            </a:r>
          </a:p>
          <a:p>
            <a:pPr marL="403225" indent="-285750"/>
            <a:endParaRPr lang="en-US" sz="2400" dirty="0" smtClean="0"/>
          </a:p>
          <a:p>
            <a:pPr marL="403225" indent="-285750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8559" y="6383755"/>
            <a:ext cx="6922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5230" y="6133528"/>
            <a:ext cx="707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dirty="0"/>
              <a:t>Campaign for the Fair Sentencing of Youth</a:t>
            </a:r>
            <a:r>
              <a:rPr lang="en-US" sz="2000" dirty="0"/>
              <a:t>, Mar.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530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9579</TotalTime>
  <Words>309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Juvenile Sentences of Life in Prison without the Possibility of Release </vt:lpstr>
      <vt:lpstr>States Required to Amend Laws  after Miller v. Alabama</vt:lpstr>
      <vt:lpstr>States that Have Not Amended Laws  after Miller v. Alabama</vt:lpstr>
      <vt:lpstr>States that have Banned  Juvenile Sentences of Life Without Release</vt:lpstr>
      <vt:lpstr>Bipartisan Support for Legislation  Banning Juvenile Life Without Release </vt:lpstr>
      <vt:lpstr>Some Legislative Schemes  in Other States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 Moriearty</dc:creator>
  <cp:lastModifiedBy>Perry Moriearty</cp:lastModifiedBy>
  <cp:revision>16</cp:revision>
  <dcterms:created xsi:type="dcterms:W3CDTF">2016-10-17T16:56:54Z</dcterms:created>
  <dcterms:modified xsi:type="dcterms:W3CDTF">2019-03-06T13:15:27Z</dcterms:modified>
</cp:coreProperties>
</file>