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3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42"/>
  </p:notesMasterIdLst>
  <p:handoutMasterIdLst>
    <p:handoutMasterId r:id="rId43"/>
  </p:handoutMasterIdLst>
  <p:sldIdLst>
    <p:sldId id="396" r:id="rId6"/>
    <p:sldId id="585" r:id="rId7"/>
    <p:sldId id="571" r:id="rId8"/>
    <p:sldId id="572" r:id="rId9"/>
    <p:sldId id="570" r:id="rId10"/>
    <p:sldId id="586" r:id="rId11"/>
    <p:sldId id="580" r:id="rId12"/>
    <p:sldId id="578" r:id="rId13"/>
    <p:sldId id="613" r:id="rId14"/>
    <p:sldId id="614" r:id="rId15"/>
    <p:sldId id="582" r:id="rId16"/>
    <p:sldId id="504" r:id="rId17"/>
    <p:sldId id="505" r:id="rId18"/>
    <p:sldId id="575" r:id="rId19"/>
    <p:sldId id="587" r:id="rId20"/>
    <p:sldId id="583" r:id="rId21"/>
    <p:sldId id="541" r:id="rId22"/>
    <p:sldId id="542" r:id="rId23"/>
    <p:sldId id="576" r:id="rId24"/>
    <p:sldId id="584" r:id="rId25"/>
    <p:sldId id="485" r:id="rId26"/>
    <p:sldId id="540" r:id="rId27"/>
    <p:sldId id="574" r:id="rId28"/>
    <p:sldId id="581" r:id="rId29"/>
    <p:sldId id="589" r:id="rId30"/>
    <p:sldId id="590" r:id="rId31"/>
    <p:sldId id="592" r:id="rId32"/>
    <p:sldId id="595" r:id="rId33"/>
    <p:sldId id="487" r:id="rId34"/>
    <p:sldId id="550" r:id="rId35"/>
    <p:sldId id="593" r:id="rId36"/>
    <p:sldId id="594" r:id="rId37"/>
    <p:sldId id="612" r:id="rId38"/>
    <p:sldId id="615" r:id="rId39"/>
    <p:sldId id="588" r:id="rId40"/>
    <p:sldId id="481" r:id="rId4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0000FF"/>
    <a:srgbClr val="E8E8E8"/>
    <a:srgbClr val="E2E2E2"/>
    <a:srgbClr val="FFFFCC"/>
    <a:srgbClr val="000000"/>
    <a:srgbClr val="7DC7FF"/>
    <a:srgbClr val="003865"/>
    <a:srgbClr val="78BE21"/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74" autoAdjust="0"/>
    <p:restoredTop sz="43172" autoAdjust="0"/>
  </p:normalViewPr>
  <p:slideViewPr>
    <p:cSldViewPr snapToGrid="0">
      <p:cViewPr varScale="1">
        <p:scale>
          <a:sx n="39" d="100"/>
          <a:sy n="39" d="100"/>
        </p:scale>
        <p:origin x="1986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FY 18-19 Expenditures by Appropriation Type</a:t>
            </a:r>
            <a:endParaRPr lang="en-US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Direct</c:v>
                </c:pt>
                <c:pt idx="1">
                  <c:v>Statutory</c:v>
                </c:pt>
                <c:pt idx="2">
                  <c:v>Open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0.78559750959014374</c:v>
                </c:pt>
                <c:pt idx="1">
                  <c:v>0.21178880838657799</c:v>
                </c:pt>
                <c:pt idx="2">
                  <c:v>2.6136820232782222E-3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7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Take</a:t>
            </a:r>
            <a:r>
              <a:rPr lang="en-US" sz="2800" b="1" baseline="0" dirty="0" smtClean="0">
                <a:solidFill>
                  <a:schemeClr val="tx1"/>
                </a:solidFill>
              </a:rPr>
              <a:t> Home Vehicles by District or Division</a:t>
            </a:r>
            <a:endParaRPr lang="en-US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4336716305167619E-2"/>
                  <c:y val="-0.149098396877345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8.6613980237764399E-2"/>
                  <c:y val="0.107532587566573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3.3709130211184733E-2"/>
                  <c:y val="6.796795600045618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Sheet1!$A$2:$A$15</c:f>
              <c:strCache>
                <c:ptCount val="14"/>
                <c:pt idx="0">
                  <c:v>District 1</c:v>
                </c:pt>
                <c:pt idx="1">
                  <c:v>District 2</c:v>
                </c:pt>
                <c:pt idx="2">
                  <c:v>District 3</c:v>
                </c:pt>
                <c:pt idx="3">
                  <c:v>District 4</c:v>
                </c:pt>
                <c:pt idx="4">
                  <c:v>District 6</c:v>
                </c:pt>
                <c:pt idx="5">
                  <c:v>District 7</c:v>
                </c:pt>
                <c:pt idx="6">
                  <c:v>District 8</c:v>
                </c:pt>
                <c:pt idx="7">
                  <c:v>Metro District</c:v>
                </c:pt>
                <c:pt idx="8">
                  <c:v>Corporate Services</c:v>
                </c:pt>
                <c:pt idx="9">
                  <c:v>Engineering Services</c:v>
                </c:pt>
                <c:pt idx="10">
                  <c:v>Equipment Section (Leases)</c:v>
                </c:pt>
                <c:pt idx="11">
                  <c:v>Modal Planning and Program Mgmt</c:v>
                </c:pt>
                <c:pt idx="12">
                  <c:v>Operations Division</c:v>
                </c:pt>
                <c:pt idx="13">
                  <c:v>State Aid Division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11</c:v>
                </c:pt>
                <c:pt idx="1">
                  <c:v>6</c:v>
                </c:pt>
                <c:pt idx="2">
                  <c:v>17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4</c:v>
                </c:pt>
                <c:pt idx="7">
                  <c:v>33</c:v>
                </c:pt>
                <c:pt idx="8">
                  <c:v>2</c:v>
                </c:pt>
                <c:pt idx="9">
                  <c:v>3</c:v>
                </c:pt>
                <c:pt idx="10">
                  <c:v>2</c:v>
                </c:pt>
                <c:pt idx="11">
                  <c:v>24</c:v>
                </c:pt>
                <c:pt idx="12">
                  <c:v>9</c:v>
                </c:pt>
                <c:pt idx="13">
                  <c:v>10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FY 18-19 Expenditures by Fund</a:t>
            </a:r>
            <a:endParaRPr lang="en-US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Trunk Highway</c:v>
                </c:pt>
                <c:pt idx="1">
                  <c:v>CSAH</c:v>
                </c:pt>
                <c:pt idx="2">
                  <c:v>Federal</c:v>
                </c:pt>
                <c:pt idx="3">
                  <c:v>MSAS</c:v>
                </c:pt>
                <c:pt idx="4">
                  <c:v>Special Revenues</c:v>
                </c:pt>
                <c:pt idx="5">
                  <c:v>Transit Assistance Fund</c:v>
                </c:pt>
                <c:pt idx="6">
                  <c:v>State Airports</c:v>
                </c:pt>
                <c:pt idx="7">
                  <c:v>General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2704767</c:v>
                </c:pt>
                <c:pt idx="1">
                  <c:v>1495811</c:v>
                </c:pt>
                <c:pt idx="2">
                  <c:v>939067</c:v>
                </c:pt>
                <c:pt idx="3">
                  <c:v>375864</c:v>
                </c:pt>
                <c:pt idx="4">
                  <c:v>158086</c:v>
                </c:pt>
                <c:pt idx="5">
                  <c:v>124968</c:v>
                </c:pt>
                <c:pt idx="6">
                  <c:v>40700</c:v>
                </c:pt>
                <c:pt idx="7">
                  <c:v>37078</c:v>
                </c:pt>
                <c:pt idx="8">
                  <c:v>19559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600" b="1" dirty="0" smtClean="0">
                <a:solidFill>
                  <a:schemeClr val="tx1"/>
                </a:solidFill>
              </a:rPr>
              <a:t>FY 18-19 Expenditures by Budget Activity</a:t>
            </a:r>
            <a:endParaRPr lang="en-US" sz="26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7629312640267791"/>
                  <c:y val="0.120112687031376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55188481874548"/>
                      <c:h val="0.1491330673480171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7.7078911331735708E-2"/>
                  <c:y val="-0.150488355060298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State Road Construction</c:v>
                </c:pt>
                <c:pt idx="1">
                  <c:v>Operations And Maintenance</c:v>
                </c:pt>
                <c:pt idx="2">
                  <c:v>Program Planning &amp; Delivery</c:v>
                </c:pt>
                <c:pt idx="3">
                  <c:v>Agency Services</c:v>
                </c:pt>
                <c:pt idx="4">
                  <c:v>Building Services</c:v>
                </c:pt>
                <c:pt idx="5">
                  <c:v>Debt Service*</c:v>
                </c:pt>
                <c:pt idx="6">
                  <c:v>Statewide Radio Communications</c:v>
                </c:pt>
                <c:pt idx="7">
                  <c:v>Freight</c:v>
                </c:pt>
                <c:pt idx="8">
                  <c:v>Aeronautics</c:v>
                </c:pt>
                <c:pt idx="9">
                  <c:v>Transit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1435600</c:v>
                </c:pt>
                <c:pt idx="1">
                  <c:v>610913</c:v>
                </c:pt>
                <c:pt idx="2">
                  <c:v>463756</c:v>
                </c:pt>
                <c:pt idx="3">
                  <c:v>105822</c:v>
                </c:pt>
                <c:pt idx="4">
                  <c:v>40916</c:v>
                </c:pt>
                <c:pt idx="5">
                  <c:v>19000</c:v>
                </c:pt>
                <c:pt idx="6">
                  <c:v>12777</c:v>
                </c:pt>
                <c:pt idx="7">
                  <c:v>11160</c:v>
                </c:pt>
                <c:pt idx="8">
                  <c:v>3102</c:v>
                </c:pt>
                <c:pt idx="9">
                  <c:v>1719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2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600" b="1" dirty="0">
                <a:solidFill>
                  <a:schemeClr val="tx1"/>
                </a:solidFill>
              </a:rPr>
              <a:t>FY 18-19 Expenditures and Transfers by Budget Activity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7.0229373502225176E-2"/>
                  <c:y val="-2.513227591756243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4912320742516106E-3"/>
                  <c:y val="-3.44676301233480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1988188976377958E-3"/>
                  <c:y val="1.13485267138230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State Road Construction</c:v>
                </c:pt>
                <c:pt idx="1">
                  <c:v>Operations And Maintenance</c:v>
                </c:pt>
                <c:pt idx="2">
                  <c:v>Program Planning &amp; Delivery</c:v>
                </c:pt>
                <c:pt idx="3">
                  <c:v>Debt Service*</c:v>
                </c:pt>
                <c:pt idx="4">
                  <c:v>Agency Services</c:v>
                </c:pt>
                <c:pt idx="5">
                  <c:v>Building Services</c:v>
                </c:pt>
                <c:pt idx="6">
                  <c:v>Statewide Radio Communications</c:v>
                </c:pt>
                <c:pt idx="7">
                  <c:v>Freight</c:v>
                </c:pt>
                <c:pt idx="8">
                  <c:v>Aeronautics</c:v>
                </c:pt>
                <c:pt idx="9">
                  <c:v>Transit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1435600</c:v>
                </c:pt>
                <c:pt idx="1">
                  <c:v>610913</c:v>
                </c:pt>
                <c:pt idx="2">
                  <c:v>463756</c:v>
                </c:pt>
                <c:pt idx="3">
                  <c:v>455518</c:v>
                </c:pt>
                <c:pt idx="4">
                  <c:v>105822</c:v>
                </c:pt>
                <c:pt idx="5">
                  <c:v>40916</c:v>
                </c:pt>
                <c:pt idx="6">
                  <c:v>12777</c:v>
                </c:pt>
                <c:pt idx="7">
                  <c:v>11160</c:v>
                </c:pt>
                <c:pt idx="8">
                  <c:v>3102</c:v>
                </c:pt>
                <c:pt idx="9">
                  <c:v>1719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2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FY18-19 Expenditures by Fund</a:t>
            </a:r>
            <a:endParaRPr lang="en-US" sz="28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036261364068622"/>
          <c:y val="3.50237099485261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Trunk Highway</c:v>
                </c:pt>
                <c:pt idx="1">
                  <c:v>Federal </c:v>
                </c:pt>
                <c:pt idx="2">
                  <c:v>Partnerships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463758</c:v>
                </c:pt>
                <c:pt idx="1">
                  <c:v>40840</c:v>
                </c:pt>
                <c:pt idx="2">
                  <c:v>29266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chemeClr val="tx1"/>
                </a:solidFill>
              </a:rPr>
              <a:t>FY18-19 </a:t>
            </a:r>
            <a:r>
              <a:rPr lang="en-US" sz="2800" b="1" dirty="0" smtClean="0">
                <a:solidFill>
                  <a:schemeClr val="tx1"/>
                </a:solidFill>
              </a:rPr>
              <a:t>Expenditures by Fund</a:t>
            </a:r>
            <a:endParaRPr lang="en-US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5942028985507256"/>
                  <c:y val="-2.02703641954017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710144927536236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0531400966183576E-2"/>
                  <c:y val="-0.134257554802683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Trunk Highway</c:v>
                </c:pt>
                <c:pt idx="1">
                  <c:v>Federal </c:v>
                </c:pt>
                <c:pt idx="2">
                  <c:v>Partnerships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1435600</c:v>
                </c:pt>
                <c:pt idx="1">
                  <c:v>35500</c:v>
                </c:pt>
                <c:pt idx="2">
                  <c:v>43750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chemeClr val="tx1"/>
                </a:solidFill>
              </a:rPr>
              <a:t>FY18-19 </a:t>
            </a:r>
            <a:r>
              <a:rPr lang="en-US" sz="2800" b="1" dirty="0" smtClean="0">
                <a:solidFill>
                  <a:schemeClr val="tx1"/>
                </a:solidFill>
              </a:rPr>
              <a:t>Expenditures by Fund</a:t>
            </a:r>
            <a:endParaRPr lang="en-US" sz="28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0209840617748862"/>
          <c:y val="1.77294277362954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5801437863745302"/>
                  <c:y val="0.14448848732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318003727794894E-2"/>
                  <c:y val="4.180056238861815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323443265244016E-2"/>
                  <c:y val="-5.10645972727917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Trunk Highway</c:v>
                </c:pt>
                <c:pt idx="1">
                  <c:v>Federal </c:v>
                </c:pt>
                <c:pt idx="2">
                  <c:v>Partnerships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_(* #,##0_);_(* \(#,##0\);_(* "-"??_);_(@_)</c:formatCode>
                <c:ptCount val="4"/>
                <c:pt idx="0">
                  <c:v>610912</c:v>
                </c:pt>
                <c:pt idx="1">
                  <c:v>18708</c:v>
                </c:pt>
                <c:pt idx="2">
                  <c:v>24380</c:v>
                </c:pt>
                <c:pt idx="3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4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chemeClr val="tx1"/>
                </a:solidFill>
              </a:rPr>
              <a:t>FY18-19 </a:t>
            </a:r>
            <a:r>
              <a:rPr lang="en-US" sz="2800" b="1" dirty="0" smtClean="0">
                <a:solidFill>
                  <a:schemeClr val="tx1"/>
                </a:solidFill>
              </a:rPr>
              <a:t>Expenditures by Fund</a:t>
            </a:r>
            <a:endParaRPr lang="en-US" sz="28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FY18-19 Total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Trunk Highway</c:v>
                </c:pt>
                <c:pt idx="1">
                  <c:v>General</c:v>
                </c:pt>
                <c:pt idx="2">
                  <c:v>Partnerships</c:v>
                </c:pt>
              </c:strCache>
            </c:strRef>
          </c:cat>
          <c:val>
            <c:numRef>
              <c:f>Sheet1!$B$2:$B$4</c:f>
              <c:numCache>
                <c:formatCode>_(* #,##0_);_(* \(#,##0\);_(* "-"??_);_(@_)</c:formatCode>
                <c:ptCount val="3"/>
                <c:pt idx="0">
                  <c:v>40916</c:v>
                </c:pt>
                <c:pt idx="1">
                  <c:v>108</c:v>
                </c:pt>
                <c:pt idx="2">
                  <c:v>1666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5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MnDOT Assigned</a:t>
            </a:r>
            <a:r>
              <a:rPr lang="en-US" baseline="0"/>
              <a:t> and Take-Home Vehicles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'Assigned and Take Home'!$B$1</c:f>
              <c:strCache>
                <c:ptCount val="1"/>
                <c:pt idx="0">
                  <c:v>Assigned Units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'Assigned and Take Home'!$A$2:$A$8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'Assigned and Take Home'!$B$2:$B$8</c:f>
              <c:numCache>
                <c:formatCode>General</c:formatCode>
                <c:ptCount val="7"/>
                <c:pt idx="0">
                  <c:v>289</c:v>
                </c:pt>
                <c:pt idx="1">
                  <c:v>288</c:v>
                </c:pt>
                <c:pt idx="2">
                  <c:v>289</c:v>
                </c:pt>
                <c:pt idx="3">
                  <c:v>279</c:v>
                </c:pt>
                <c:pt idx="4">
                  <c:v>287</c:v>
                </c:pt>
                <c:pt idx="5">
                  <c:v>267</c:v>
                </c:pt>
                <c:pt idx="6">
                  <c:v>228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'Assigned and Take Home'!$C$1</c:f>
              <c:strCache>
                <c:ptCount val="1"/>
                <c:pt idx="0">
                  <c:v>Take-Home Units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'Assigned and Take Home'!$A$2:$A$8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'Assigned and Take Home'!$C$2:$C$8</c:f>
              <c:numCache>
                <c:formatCode>General</c:formatCode>
                <c:ptCount val="7"/>
                <c:pt idx="0">
                  <c:v>125</c:v>
                </c:pt>
                <c:pt idx="1">
                  <c:v>145</c:v>
                </c:pt>
                <c:pt idx="2">
                  <c:v>152</c:v>
                </c:pt>
                <c:pt idx="3">
                  <c:v>149</c:v>
                </c:pt>
                <c:pt idx="4">
                  <c:v>152</c:v>
                </c:pt>
                <c:pt idx="5">
                  <c:v>142</c:v>
                </c:pt>
                <c:pt idx="6">
                  <c:v>140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487768"/>
        <c:axId val="314489336"/>
      </c:lineChart>
      <c:catAx>
        <c:axId val="314487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489336"/>
        <c:crosses val="autoZero"/>
        <c:auto val="1"/>
        <c:lblAlgn val="ctr"/>
        <c:lblOffset val="100"/>
        <c:noMultiLvlLbl val="0"/>
      </c:catAx>
      <c:valAx>
        <c:axId val="314489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4487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75000"/>
          <a:lumOff val="2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0.6982</cdr:x>
      <cdr:y>0.69344</cdr:y>
    </cdr:from>
    <cdr:to>
      <cdr:x>0.98609</cdr:x>
      <cdr:y>0.84678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1973" y="3017371"/>
          <a:ext cx="3027405" cy="667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0.6954</cdr:x>
      <cdr:y>0.58275</cdr:y>
    </cdr:from>
    <cdr:to>
      <cdr:x>0.9878</cdr:x>
      <cdr:y>0.86092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312503" y="2682965"/>
          <a:ext cx="3074761" cy="1280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Note: Of 95% in Trunk Highway, 55% is federal funds. Overall, federal funds are 55% of SRC spending.</a:t>
          </a:r>
          <a:endParaRPr lang="en-US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0.11015</cdr:x>
      <cdr:y>0.11349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158340" cy="493819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2/22/2017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5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71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41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159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01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60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136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246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4161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16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0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2928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1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978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580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2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037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313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8000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8463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960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24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600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0884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4111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3450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743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NeueHaasGroteskText Std" panose="020B0504020202020204" pitchFamily="34" charset="0"/>
                <a:ea typeface="+mn-ea"/>
                <a:cs typeface="+mn-cs"/>
              </a:rPr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70471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46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52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07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679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10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28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644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83" y="1842964"/>
            <a:ext cx="7099634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85" y="1842964"/>
            <a:ext cx="7099630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6000575"/>
            <a:ext cx="3858492" cy="45720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 mndot.gov/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52" y="630935"/>
            <a:ext cx="385849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Optional Tagline Goes Here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352" y="630936"/>
            <a:ext cx="385849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62" y="705498"/>
            <a:ext cx="3858492" cy="45720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 mndot.gov/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2/22/2017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mmb-stat/documents/budget/2018-19-biennial-budget-books/governors-recommendations-january-2017/transportation-department.pdf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tapp7.dot.state.mn.us/cyberdocs_guest/Libraries/Default_Library/Groups/GUESTS/frameviewdsp.asp?doc=1791694&amp;lib=MNDOT_DOCS&amp;mimetype=APPLICATION/PDF&amp;version=2415064&amp;rendition=native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243584"/>
            <a:ext cx="12192000" cy="351150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4400" dirty="0" smtClean="0"/>
              <a:t>MnDOT Budget </a:t>
            </a:r>
            <a:r>
              <a:rPr lang="en-US" sz="4400" dirty="0"/>
              <a:t>Overview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/>
              <a:t>House Transportation Finance Committee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2400" dirty="0"/>
              <a:t>Tracy Hatch </a:t>
            </a:r>
            <a:br>
              <a:rPr lang="en-US" sz="2400" dirty="0"/>
            </a:br>
            <a:r>
              <a:rPr lang="en-US" sz="2400" dirty="0"/>
              <a:t>Deputy Commissioner</a:t>
            </a:r>
            <a:br>
              <a:rPr lang="en-US" sz="2400" dirty="0"/>
            </a:br>
            <a:r>
              <a:rPr lang="en-US" sz="2400" dirty="0"/>
              <a:t>Chief Financial Officer / Chief Operating Officer</a:t>
            </a:r>
            <a:br>
              <a:rPr lang="en-US" sz="2400" dirty="0"/>
            </a:br>
            <a:r>
              <a:rPr lang="en-US" sz="2400" dirty="0"/>
              <a:t>February 23, 2017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54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Expenditures and Transfers by Budget Activity</a:t>
            </a:r>
            <a:br>
              <a:rPr lang="en-US" dirty="0" smtClean="0"/>
            </a:br>
            <a:r>
              <a:rPr lang="en-US" sz="3100" dirty="0" smtClean="0"/>
              <a:t>Trunk Highway 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191284"/>
              </p:ext>
            </p:extLst>
          </p:nvPr>
        </p:nvGraphicFramePr>
        <p:xfrm>
          <a:off x="838200" y="1540041"/>
          <a:ext cx="10515600" cy="518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2885" y="6070084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*Note: </a:t>
            </a:r>
            <a:r>
              <a:rPr lang="en-US" sz="1600" b="1" u="sng" dirty="0" smtClean="0"/>
              <a:t>does</a:t>
            </a:r>
            <a:r>
              <a:rPr lang="en-US" sz="1600" dirty="0" smtClean="0"/>
              <a:t> include debt service transfer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37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Planning &amp;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This budget activity includes, but is not limited to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Engineering</a:t>
            </a:r>
            <a:endParaRPr lang="en-US" sz="2400" dirty="0"/>
          </a:p>
          <a:p>
            <a:pPr lvl="1"/>
            <a:r>
              <a:rPr lang="en-US" sz="2400" dirty="0" smtClean="0"/>
              <a:t>Design </a:t>
            </a:r>
            <a:r>
              <a:rPr lang="en-US" sz="2400" dirty="0"/>
              <a:t>and project </a:t>
            </a:r>
            <a:r>
              <a:rPr lang="en-US" sz="2400" dirty="0" smtClean="0"/>
              <a:t>development</a:t>
            </a:r>
          </a:p>
          <a:p>
            <a:pPr lvl="1"/>
            <a:r>
              <a:rPr lang="en-US" sz="2400" dirty="0" smtClean="0"/>
              <a:t>Right </a:t>
            </a:r>
            <a:r>
              <a:rPr lang="en-US" sz="2400" dirty="0"/>
              <a:t>of way </a:t>
            </a:r>
            <a:r>
              <a:rPr lang="en-US" sz="2400" dirty="0" smtClean="0"/>
              <a:t>acquisition</a:t>
            </a:r>
          </a:p>
          <a:p>
            <a:pPr lvl="1"/>
            <a:r>
              <a:rPr lang="en-US" sz="2400" dirty="0" smtClean="0"/>
              <a:t>Plan development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onstruction </a:t>
            </a:r>
            <a:r>
              <a:rPr lang="en-US" sz="2400" dirty="0"/>
              <a:t>management 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sz="2400" dirty="0" smtClean="0"/>
              <a:t>Managing </a:t>
            </a:r>
            <a:r>
              <a:rPr lang="en-US" sz="2400" dirty="0"/>
              <a:t>performance </a:t>
            </a:r>
            <a:r>
              <a:rPr lang="en-US" sz="2400" dirty="0" smtClean="0"/>
              <a:t>outcomes</a:t>
            </a:r>
          </a:p>
          <a:p>
            <a:pPr lvl="1"/>
            <a:r>
              <a:rPr lang="en-US" sz="2400" dirty="0" smtClean="0"/>
              <a:t>Research </a:t>
            </a:r>
            <a:r>
              <a:rPr lang="en-US" sz="2400" dirty="0"/>
              <a:t>and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79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28677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/>
              <a:t>Program Planning &amp; Delivery - Expenditures by Fund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551936"/>
              </p:ext>
            </p:extLst>
          </p:nvPr>
        </p:nvGraphicFramePr>
        <p:xfrm>
          <a:off x="560830" y="1816609"/>
          <a:ext cx="11146541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191"/>
                <a:gridCol w="1451535"/>
                <a:gridCol w="1592363"/>
                <a:gridCol w="1592363"/>
                <a:gridCol w="1762614"/>
                <a:gridCol w="1422112"/>
                <a:gridCol w="1592363"/>
              </a:tblGrid>
              <a:tr h="372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Fund ($1,000s)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</a:t>
                      </a:r>
                      <a:r>
                        <a:rPr lang="en-US" sz="2200" baseline="0" dirty="0" smtClean="0"/>
                        <a:t> 2016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2017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16-17</a:t>
                      </a:r>
                      <a:r>
                        <a:rPr lang="en-US" sz="2200" baseline="0" dirty="0" smtClean="0"/>
                        <a:t> Total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2018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2019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18-19 Total</a:t>
                      </a:r>
                      <a:endParaRPr lang="en-US" sz="2200" dirty="0"/>
                    </a:p>
                  </a:txBody>
                  <a:tcPr anchor="ctr"/>
                </a:tc>
              </a:tr>
              <a:tr h="396088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Trunk Highway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210,111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260,980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471,091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228,209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235,549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463,758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Federal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5,343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51,531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56,874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40,840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Partnerships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8,619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19,836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28,455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14,796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14,470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29,266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Other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224,073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332,349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556,422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264,256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269,611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533,867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79 of Governor’s FY18-19 Budget</a:t>
            </a:r>
            <a:endParaRPr lang="en-US" sz="1600" b="1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0" y="5154231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1500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Planning &amp; </a:t>
            </a:r>
            <a:r>
              <a:rPr lang="en-US"/>
              <a:t>Delivery </a:t>
            </a:r>
            <a:r>
              <a:rPr lang="en-US" dirty="0"/>
              <a:t>-</a:t>
            </a:r>
            <a:r>
              <a:rPr lang="en-US"/>
              <a:t> Expenditures </a:t>
            </a:r>
            <a:r>
              <a:rPr lang="en-US" dirty="0"/>
              <a:t>by Fund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3416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600" b="1" dirty="0"/>
              <a:t>See p. </a:t>
            </a:r>
            <a:r>
              <a:rPr lang="en-US" sz="1600" b="1" dirty="0" smtClean="0"/>
              <a:t>79 </a:t>
            </a:r>
            <a:r>
              <a:rPr lang="en-US" sz="1600" b="1" dirty="0"/>
              <a:t>of Governor’s FY18-19 </a:t>
            </a:r>
            <a:r>
              <a:rPr lang="en-US" sz="1600" b="1" dirty="0" smtClean="0"/>
              <a:t>Budget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902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 Planning and Delivery - Budgets by Office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Trunk </a:t>
            </a:r>
            <a:r>
              <a:rPr lang="en-US" sz="3100" dirty="0"/>
              <a:t>Highway Fund, Direct Appropriations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27192"/>
              </p:ext>
            </p:extLst>
          </p:nvPr>
        </p:nvGraphicFramePr>
        <p:xfrm>
          <a:off x="1836234" y="1330645"/>
          <a:ext cx="8713485" cy="530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495"/>
                <a:gridCol w="2904495"/>
                <a:gridCol w="2904495"/>
              </a:tblGrid>
              <a:tr h="3152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Office ($1,000s)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 2018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 2019</a:t>
                      </a:r>
                      <a:endParaRPr lang="en-US" sz="1600" dirty="0"/>
                    </a:p>
                  </a:txBody>
                  <a:tcPr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34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Bridge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9,007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9,336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Civil Rights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2,672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2,754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Construction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&amp; Innovative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Contracting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3,556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3,678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Controller/Financial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2,415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2,498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13,760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14,168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7,492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7,761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12,087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12,468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7,294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7,538 </a:t>
                      </a:r>
                    </a:p>
                  </a:txBody>
                  <a:tcPr marL="9525" marR="9525" marT="9525" marB="0" anchor="ctr"/>
                </a:tc>
              </a:tr>
              <a:tr h="212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14,112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14,547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10,333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10,687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District 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7,408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7,661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Engineering Services 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846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868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Environmental Stewardship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5,746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5,919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Human Resources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2,149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2,224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Land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10,053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10,351 </a:t>
                      </a:r>
                    </a:p>
                  </a:txBody>
                  <a:tcPr marL="9525" marR="9525" marT="9525" marB="0" anchor="ctr"/>
                </a:tc>
              </a:tr>
              <a:tr h="212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Materials &amp; Road Research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12,150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12,549 </a:t>
                      </a:r>
                    </a:p>
                  </a:txBody>
                  <a:tcPr marL="9525" marR="9525" marT="9525" marB="0" anchor="ctr"/>
                </a:tc>
              </a:tr>
              <a:tr h="212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Metro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47,246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48,909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Modal, Planning &amp; Pgm Mgt 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1,314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1,345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Operations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Division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901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933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Risk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Reserve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3,341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4,201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Technical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21,561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21,890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Technology Investment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10,842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10,842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Traffic, Safety &amp; Technology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5,167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5,309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Transportation System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14,368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14,677 </a:t>
                      </a:r>
                    </a:p>
                  </a:txBody>
                  <a:tcPr marL="9525" marR="9525" marT="9525" marB="0" anchor="ctr"/>
                </a:tc>
              </a:tr>
              <a:tr h="1666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Corporate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Accounts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1,149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1,185 </a:t>
                      </a:r>
                    </a:p>
                  </a:txBody>
                  <a:tcPr marL="9525" marR="9525" marT="9525" marB="0" anchor="ctr"/>
                </a:tc>
              </a:tr>
              <a:tr h="2419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227,004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234,331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445456"/>
            <a:ext cx="1555845" cy="1276019"/>
          </a:xfrm>
        </p:spPr>
        <p:txBody>
          <a:bodyPr/>
          <a:lstStyle/>
          <a:p>
            <a:r>
              <a:rPr lang="en-US" sz="1100" i="1" dirty="0" smtClean="0"/>
              <a:t>Numbers in tables may not add to the totals due to rounding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682926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Planning and Delivery - Additional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FY 2018 direct Trunk Highway appropriation = $227.0M</a:t>
            </a:r>
          </a:p>
          <a:p>
            <a:pPr lvl="1"/>
            <a:r>
              <a:rPr lang="en-US" sz="2400" dirty="0" smtClean="0"/>
              <a:t>$11.7M (~5.2%) is estimated to be used for external consultants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697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Road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590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State and Federal </a:t>
            </a:r>
            <a:r>
              <a:rPr lang="en-US" sz="2800" dirty="0" smtClean="0"/>
              <a:t>funds </a:t>
            </a:r>
            <a:r>
              <a:rPr lang="en-US" sz="2800" dirty="0"/>
              <a:t>are used for State Road Construction </a:t>
            </a:r>
            <a:r>
              <a:rPr lang="en-US" sz="2800" dirty="0" smtClean="0"/>
              <a:t>(</a:t>
            </a:r>
            <a:r>
              <a:rPr lang="en-US" sz="2800" dirty="0"/>
              <a:t>including project delivery by consultants) and other activities on eligible interstate, U.S. and State trunk highway routes. </a:t>
            </a:r>
          </a:p>
          <a:p>
            <a:pPr marL="0" indent="0">
              <a:buNone/>
            </a:pPr>
            <a:r>
              <a:rPr lang="en-US" sz="2800" dirty="0" smtClean="0"/>
              <a:t>This budget </a:t>
            </a:r>
            <a:r>
              <a:rPr lang="en-US" sz="2800" dirty="0"/>
              <a:t>activity includes </a:t>
            </a:r>
            <a:r>
              <a:rPr lang="en-US" sz="2800" dirty="0" smtClean="0"/>
              <a:t>construction</a:t>
            </a:r>
            <a:r>
              <a:rPr lang="en-US" sz="2800" dirty="0"/>
              <a:t>, reconstruction and improvement of trunk </a:t>
            </a:r>
            <a:r>
              <a:rPr lang="en-US" sz="2800" dirty="0" smtClean="0"/>
              <a:t>highways and bridges. This includes, but is not limited to:</a:t>
            </a:r>
          </a:p>
          <a:p>
            <a:pPr lvl="1"/>
            <a:r>
              <a:rPr lang="en-US" sz="2400" dirty="0"/>
              <a:t>Trunk highway system preservation </a:t>
            </a:r>
            <a:endParaRPr lang="en-US" sz="2400" dirty="0" smtClean="0"/>
          </a:p>
          <a:p>
            <a:pPr lvl="1"/>
            <a:r>
              <a:rPr lang="en-US" sz="2400" dirty="0"/>
              <a:t>Safety enhancement</a:t>
            </a:r>
          </a:p>
          <a:p>
            <a:pPr lvl="1"/>
            <a:r>
              <a:rPr lang="en-US" sz="2400" dirty="0" smtClean="0"/>
              <a:t>Trunk </a:t>
            </a:r>
            <a:r>
              <a:rPr lang="en-US" sz="2400" dirty="0"/>
              <a:t>highway system </a:t>
            </a:r>
            <a:r>
              <a:rPr lang="en-US" sz="2400" dirty="0" smtClean="0"/>
              <a:t>expansion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87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532575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State Road Construction - Expenditures </a:t>
            </a:r>
            <a:r>
              <a:rPr lang="en-US" dirty="0"/>
              <a:t>by </a:t>
            </a:r>
            <a:r>
              <a:rPr lang="en-US" dirty="0" smtClean="0"/>
              <a:t>Fund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974315"/>
              </p:ext>
            </p:extLst>
          </p:nvPr>
        </p:nvGraphicFramePr>
        <p:xfrm>
          <a:off x="266062" y="1816609"/>
          <a:ext cx="1171739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542"/>
                <a:gridCol w="1560284"/>
                <a:gridCol w="1673913"/>
                <a:gridCol w="1673913"/>
                <a:gridCol w="1852883"/>
                <a:gridCol w="1494942"/>
                <a:gridCol w="1673913"/>
              </a:tblGrid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Fund ($1,000s)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</a:t>
                      </a:r>
                      <a:r>
                        <a:rPr lang="en-US" sz="2200" baseline="0" dirty="0" smtClean="0"/>
                        <a:t> 2016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2017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16-17</a:t>
                      </a:r>
                      <a:r>
                        <a:rPr lang="en-US" sz="2200" baseline="0" dirty="0" smtClean="0"/>
                        <a:t> Total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18-19 Total</a:t>
                      </a:r>
                      <a:endParaRPr lang="en-US" sz="2200" dirty="0"/>
                    </a:p>
                  </a:txBody>
                  <a:tcPr/>
                </a:tc>
              </a:tr>
              <a:tr h="396088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Trunk Highway*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744,278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869,466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1,613,744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717,800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717,800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1,435,600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Federal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36,734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44,835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13,480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35,500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Partnerships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70,090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42,969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113,059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21,875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21,875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43,750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822,470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949,169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1,771,639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761,695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753,155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1,514,850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87 of Governor’s FY18-19 Budget</a:t>
            </a:r>
            <a:endParaRPr lang="en-US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7259" y="5346339"/>
            <a:ext cx="11146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*Note: Trunk Highway Fund includes federal funds reimbursed from FHWA for highway construction:</a:t>
            </a:r>
          </a:p>
          <a:p>
            <a:r>
              <a:rPr lang="en-US" sz="2000" dirty="0" smtClean="0"/>
              <a:t>$395M/year in FY 2018-19 biennium</a:t>
            </a:r>
            <a:endParaRPr lang="en-US" sz="2000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153767" y="4749753"/>
            <a:ext cx="4690949" cy="494108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401134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Road Construction Expenditures by Fund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518023"/>
              </p:ext>
            </p:extLst>
          </p:nvPr>
        </p:nvGraphicFramePr>
        <p:xfrm>
          <a:off x="838200" y="1752337"/>
          <a:ext cx="10515600" cy="4604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600" b="1" dirty="0" smtClean="0"/>
              <a:t>See p. 41 of Governor’s FY18-19 Budget</a:t>
            </a:r>
            <a:endParaRPr lang="en-US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35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State Road Construction - Consultant Expenditures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36711"/>
              </p:ext>
            </p:extLst>
          </p:nvPr>
        </p:nvGraphicFramePr>
        <p:xfrm>
          <a:off x="303044" y="1454699"/>
          <a:ext cx="11585911" cy="2545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427"/>
                <a:gridCol w="1619414"/>
                <a:gridCol w="1619414"/>
                <a:gridCol w="1619414"/>
                <a:gridCol w="1792557"/>
                <a:gridCol w="1446271"/>
                <a:gridCol w="1619414"/>
              </a:tblGrid>
              <a:tr h="36975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Fund ($1,000s)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2017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16-17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55289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Consultants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75,675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79,292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154,967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57,300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49,740 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107,040                                                                                                                                                                           </a:t>
                      </a:r>
                      <a:endParaRPr lang="en-US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289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SRC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668,604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760,332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1,428,936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660,500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668,060 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1,328,560</a:t>
                      </a:r>
                      <a:endParaRPr lang="en-US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289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744,278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839,624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1,583,902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717,800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717,800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1,435,600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44827" y="4832855"/>
            <a:ext cx="93049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Types of Activities Consultants are Used </a:t>
            </a:r>
            <a:r>
              <a:rPr lang="en-US" sz="2000" b="1" dirty="0" smtClean="0"/>
              <a:t>For</a:t>
            </a:r>
          </a:p>
          <a:p>
            <a:r>
              <a:rPr lang="en-US" b="1" dirty="0" smtClean="0"/>
              <a:t>(% </a:t>
            </a:r>
            <a:r>
              <a:rPr lang="en-US" b="1" dirty="0"/>
              <a:t>based on 5 years of history</a:t>
            </a:r>
            <a:r>
              <a:rPr lang="en-US" b="1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Architect </a:t>
            </a:r>
            <a:r>
              <a:rPr lang="en-US" sz="2000" dirty="0"/>
              <a:t>And Engineering Services (74%)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Environmental Services (17%)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Building Operations/Real Estate/Construction (6%)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Other </a:t>
            </a:r>
            <a:r>
              <a:rPr lang="en-US" sz="2000" dirty="0" smtClean="0"/>
              <a:t>(3</a:t>
            </a:r>
            <a:r>
              <a:rPr lang="en-US" sz="2000" dirty="0"/>
              <a:t>%)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105" y="4325815"/>
            <a:ext cx="4680653" cy="507040"/>
          </a:xfrm>
        </p:spPr>
        <p:txBody>
          <a:bodyPr/>
          <a:lstStyle/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98510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MnDOT Budget Structure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69568" cy="4982639"/>
          </a:xfrm>
        </p:spPr>
        <p:txBody>
          <a:bodyPr>
            <a:normAutofit/>
          </a:bodyPr>
          <a:lstStyle/>
          <a:p>
            <a:r>
              <a:rPr lang="en-US" sz="2900" dirty="0" smtClean="0">
                <a:cs typeface="Arial" pitchFamily="34" charset="0"/>
              </a:rPr>
              <a:t>Multimodal Systems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200" dirty="0" smtClean="0">
                <a:cs typeface="Arial" pitchFamily="34" charset="0"/>
              </a:rPr>
              <a:t>Aeronautics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200" dirty="0" smtClean="0">
                <a:cs typeface="Arial" pitchFamily="34" charset="0"/>
              </a:rPr>
              <a:t>Transit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200" dirty="0" smtClean="0">
                <a:cs typeface="Arial" pitchFamily="34" charset="0"/>
              </a:rPr>
              <a:t>Freight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2200" dirty="0" smtClean="0">
                <a:cs typeface="Arial" pitchFamily="34" charset="0"/>
              </a:rPr>
              <a:t>Passenger Rail</a:t>
            </a:r>
          </a:p>
          <a:p>
            <a:pPr marL="857250" lvl="1" indent="-457200">
              <a:buFont typeface="Arial" pitchFamily="34" charset="0"/>
              <a:buChar char="•"/>
            </a:pPr>
            <a:endParaRPr lang="en-US" sz="1100" dirty="0" smtClean="0">
              <a:cs typeface="Arial" pitchFamily="34" charset="0"/>
            </a:endParaRPr>
          </a:p>
          <a:p>
            <a:r>
              <a:rPr lang="en-US" sz="2900" dirty="0" smtClean="0">
                <a:cs typeface="Arial" pitchFamily="34" charset="0"/>
              </a:rPr>
              <a:t>Local Roads</a:t>
            </a:r>
          </a:p>
          <a:p>
            <a:pPr marL="857250" lvl="1" indent="-457200"/>
            <a:r>
              <a:rPr lang="en-US" sz="2200" dirty="0">
                <a:cs typeface="Arial" pitchFamily="34" charset="0"/>
              </a:rPr>
              <a:t>County State Aid </a:t>
            </a:r>
            <a:r>
              <a:rPr lang="en-US" sz="2200" dirty="0" smtClean="0">
                <a:cs typeface="Arial" pitchFamily="34" charset="0"/>
              </a:rPr>
              <a:t>Highways</a:t>
            </a:r>
            <a:endParaRPr lang="en-US" sz="2200" dirty="0">
              <a:cs typeface="Arial" pitchFamily="34" charset="0"/>
            </a:endParaRPr>
          </a:p>
          <a:p>
            <a:pPr marL="857250" lvl="1" indent="-457200"/>
            <a:r>
              <a:rPr lang="en-US" sz="2200" dirty="0">
                <a:cs typeface="Arial" pitchFamily="34" charset="0"/>
              </a:rPr>
              <a:t>Municipal State Aid </a:t>
            </a:r>
            <a:r>
              <a:rPr lang="en-US" sz="2200" dirty="0" smtClean="0">
                <a:cs typeface="Arial" pitchFamily="34" charset="0"/>
              </a:rPr>
              <a:t>Streets</a:t>
            </a:r>
            <a:endParaRPr lang="en-US" sz="2200" dirty="0">
              <a:cs typeface="Arial" pitchFamily="34" charset="0"/>
            </a:endParaRPr>
          </a:p>
          <a:p>
            <a:endParaRPr lang="en-US" dirty="0" smtClean="0"/>
          </a:p>
        </p:txBody>
      </p:sp>
      <p:sp>
        <p:nvSpPr>
          <p:cNvPr id="10" name="Content Placeholder 6"/>
          <p:cNvSpPr>
            <a:spLocks noGrp="1"/>
          </p:cNvSpPr>
          <p:nvPr>
            <p:ph sz="half" idx="2"/>
          </p:nvPr>
        </p:nvSpPr>
        <p:spPr>
          <a:xfrm>
            <a:off x="6172200" y="1594625"/>
            <a:ext cx="5586664" cy="4761726"/>
          </a:xfrm>
        </p:spPr>
        <p:txBody>
          <a:bodyPr>
            <a:normAutofit fontScale="62500" lnSpcReduction="20000"/>
          </a:bodyPr>
          <a:lstStyle/>
          <a:p>
            <a:pPr fontAlgn="auto">
              <a:buFont typeface="Arial" pitchFamily="34" charset="0"/>
              <a:buChar char="•"/>
              <a:defRPr/>
            </a:pPr>
            <a:r>
              <a:rPr lang="en-US" sz="4600" dirty="0">
                <a:cs typeface="Arial" pitchFamily="34" charset="0"/>
              </a:rPr>
              <a:t>State </a:t>
            </a:r>
            <a:r>
              <a:rPr lang="en-US" sz="4600" dirty="0" smtClean="0">
                <a:cs typeface="Arial" pitchFamily="34" charset="0"/>
              </a:rPr>
              <a:t>Roads</a:t>
            </a:r>
            <a:endParaRPr lang="en-US" sz="4600" dirty="0">
              <a:cs typeface="Arial" pitchFamily="34" charset="0"/>
            </a:endParaRPr>
          </a:p>
          <a:p>
            <a:pPr lvl="1">
              <a:defRPr/>
            </a:pPr>
            <a:r>
              <a:rPr lang="en-US" sz="3500" dirty="0">
                <a:cs typeface="Arial" pitchFamily="34" charset="0"/>
              </a:rPr>
              <a:t>Program Planning and </a:t>
            </a:r>
            <a:r>
              <a:rPr lang="en-US" sz="3500" dirty="0" smtClean="0">
                <a:cs typeface="Arial" pitchFamily="34" charset="0"/>
              </a:rPr>
              <a:t>Delivery</a:t>
            </a:r>
          </a:p>
          <a:p>
            <a:pPr lvl="1">
              <a:defRPr/>
            </a:pPr>
            <a:r>
              <a:rPr lang="en-US" sz="3500" dirty="0" smtClean="0">
                <a:cs typeface="Arial" pitchFamily="34" charset="0"/>
              </a:rPr>
              <a:t>State </a:t>
            </a:r>
            <a:r>
              <a:rPr lang="en-US" sz="3500" dirty="0">
                <a:cs typeface="Arial" pitchFamily="34" charset="0"/>
              </a:rPr>
              <a:t>Road Construction</a:t>
            </a:r>
          </a:p>
          <a:p>
            <a:pPr lvl="1">
              <a:defRPr/>
            </a:pPr>
            <a:r>
              <a:rPr lang="en-US" sz="3500" dirty="0">
                <a:cs typeface="Arial" pitchFamily="34" charset="0"/>
              </a:rPr>
              <a:t>Debt </a:t>
            </a:r>
            <a:r>
              <a:rPr lang="en-US" sz="3500" dirty="0" smtClean="0">
                <a:cs typeface="Arial" pitchFamily="34" charset="0"/>
              </a:rPr>
              <a:t>Service</a:t>
            </a:r>
            <a:endParaRPr lang="en-US" sz="3500" dirty="0">
              <a:cs typeface="Arial" pitchFamily="34" charset="0"/>
            </a:endParaRPr>
          </a:p>
          <a:p>
            <a:pPr marL="685800" lvl="1" fontAlgn="auto">
              <a:buFont typeface="Arial" pitchFamily="34" charset="0"/>
              <a:buChar char="•"/>
              <a:defRPr/>
            </a:pPr>
            <a:r>
              <a:rPr lang="en-US" sz="3500" dirty="0">
                <a:cs typeface="Arial" pitchFamily="34" charset="0"/>
              </a:rPr>
              <a:t>Operations and Maintenance</a:t>
            </a:r>
          </a:p>
          <a:p>
            <a:pPr marL="685800" lvl="1" fontAlgn="auto">
              <a:buFont typeface="Arial" pitchFamily="34" charset="0"/>
              <a:buChar char="•"/>
              <a:defRPr/>
            </a:pPr>
            <a:r>
              <a:rPr lang="en-US" sz="3500" dirty="0">
                <a:cs typeface="Arial" pitchFamily="34" charset="0"/>
              </a:rPr>
              <a:t>Electronic Communications</a:t>
            </a:r>
          </a:p>
          <a:p>
            <a:pPr marL="400050" lvl="1" indent="0" fontAlgn="auto">
              <a:spcAft>
                <a:spcPts val="0"/>
              </a:spcAft>
              <a:buFontTx/>
              <a:buNone/>
              <a:defRPr/>
            </a:pPr>
            <a:endParaRPr lang="en-US" sz="3100" dirty="0">
              <a:cs typeface="Arial" pitchFamily="34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en-US" sz="4600" dirty="0">
                <a:cs typeface="Arial" pitchFamily="34" charset="0"/>
              </a:rPr>
              <a:t>Agency Management</a:t>
            </a:r>
          </a:p>
          <a:p>
            <a:pPr marL="857250" lvl="1" indent="-457200" fontAlgn="auto">
              <a:buFont typeface="Arial" pitchFamily="34" charset="0"/>
              <a:buChar char="•"/>
              <a:defRPr/>
            </a:pPr>
            <a:r>
              <a:rPr lang="en-US" sz="3500" dirty="0">
                <a:cs typeface="Arial" pitchFamily="34" charset="0"/>
              </a:rPr>
              <a:t>Agency Services</a:t>
            </a:r>
          </a:p>
          <a:p>
            <a:pPr marL="857250" lvl="1" indent="-457200" fontAlgn="auto">
              <a:buFont typeface="Arial" pitchFamily="34" charset="0"/>
              <a:buChar char="•"/>
              <a:defRPr/>
            </a:pPr>
            <a:r>
              <a:rPr lang="en-US" sz="3500" dirty="0">
                <a:cs typeface="Arial" pitchFamily="34" charset="0"/>
              </a:rPr>
              <a:t>Buildings</a:t>
            </a:r>
            <a:endParaRPr lang="en-US" sz="3500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21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and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7747"/>
            <a:ext cx="10515600" cy="47492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900" dirty="0" smtClean="0"/>
              <a:t>This activity includes, but is not limited to:</a:t>
            </a:r>
          </a:p>
          <a:p>
            <a:pPr lvl="1"/>
            <a:r>
              <a:rPr lang="en-US" sz="3500" dirty="0" smtClean="0"/>
              <a:t>Snow </a:t>
            </a:r>
            <a:r>
              <a:rPr lang="en-US" sz="3500" dirty="0"/>
              <a:t>and ice </a:t>
            </a:r>
            <a:r>
              <a:rPr lang="en-US" sz="3500" dirty="0" smtClean="0"/>
              <a:t>control</a:t>
            </a:r>
          </a:p>
          <a:p>
            <a:pPr lvl="1"/>
            <a:r>
              <a:rPr lang="en-US" sz="3500" dirty="0" smtClean="0"/>
              <a:t>Ditch mowing</a:t>
            </a:r>
          </a:p>
          <a:p>
            <a:pPr lvl="1"/>
            <a:r>
              <a:rPr lang="en-US" sz="3500" dirty="0" smtClean="0"/>
              <a:t>Bridge </a:t>
            </a:r>
            <a:r>
              <a:rPr lang="en-US" sz="3500" dirty="0"/>
              <a:t>inspection and </a:t>
            </a:r>
            <a:r>
              <a:rPr lang="en-US" sz="3500" dirty="0" smtClean="0"/>
              <a:t>maintenance</a:t>
            </a:r>
          </a:p>
          <a:p>
            <a:pPr lvl="1"/>
            <a:r>
              <a:rPr lang="en-US" sz="3500" dirty="0" smtClean="0"/>
              <a:t>Road surface</a:t>
            </a:r>
          </a:p>
          <a:p>
            <a:pPr lvl="1"/>
            <a:r>
              <a:rPr lang="en-US" sz="3500" dirty="0" smtClean="0"/>
              <a:t>Guardrail maintenance</a:t>
            </a:r>
          </a:p>
          <a:p>
            <a:pPr lvl="1"/>
            <a:r>
              <a:rPr lang="en-US" sz="3500" dirty="0" smtClean="0"/>
              <a:t>Traffic </a:t>
            </a:r>
            <a:r>
              <a:rPr lang="en-US" sz="3500" dirty="0"/>
              <a:t>control devices and </a:t>
            </a:r>
            <a:r>
              <a:rPr lang="en-US" sz="3500" dirty="0" smtClean="0"/>
              <a:t>striping</a:t>
            </a:r>
            <a:endParaRPr lang="en-US" sz="35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97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02125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dirty="0"/>
              <a:t>Operations </a:t>
            </a:r>
            <a:r>
              <a:rPr lang="en-US"/>
              <a:t>and Maintenance - </a:t>
            </a:r>
            <a:r>
              <a:rPr lang="en-US" smtClean="0"/>
              <a:t>Expenditures </a:t>
            </a:r>
            <a:r>
              <a:rPr lang="en-US"/>
              <a:t>by 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554097"/>
              </p:ext>
            </p:extLst>
          </p:nvPr>
        </p:nvGraphicFramePr>
        <p:xfrm>
          <a:off x="390142" y="1816609"/>
          <a:ext cx="11317232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7570"/>
                <a:gridCol w="1573277"/>
                <a:gridCol w="1573277"/>
                <a:gridCol w="1573277"/>
                <a:gridCol w="1573277"/>
                <a:gridCol w="1573277"/>
                <a:gridCol w="1573277"/>
              </a:tblGrid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Fund ($1,000s)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</a:t>
                      </a:r>
                      <a:r>
                        <a:rPr lang="en-US" sz="2200" baseline="0" dirty="0" smtClean="0"/>
                        <a:t> 2016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2017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16-17</a:t>
                      </a:r>
                      <a:r>
                        <a:rPr lang="en-US" sz="2200" baseline="0" dirty="0" smtClean="0"/>
                        <a:t> Total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18-19 Total</a:t>
                      </a:r>
                      <a:endParaRPr lang="en-US" sz="2200" dirty="0"/>
                    </a:p>
                  </a:txBody>
                  <a:tcPr/>
                </a:tc>
              </a:tr>
              <a:tr h="396088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Trunk Highway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275,593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322,325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597,918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300,754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310,158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610,912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Federal 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4,108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18,301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22,409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12,487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6,221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18,708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Partnerships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15,476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13,045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28,521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13,125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11,255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24,380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Other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-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-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-  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-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20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20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295,177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353,671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648,848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326,367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327,655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654,022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97 of Governor’s FY18-19 Budget</a:t>
            </a:r>
            <a:endParaRPr lang="en-US" sz="1600" b="1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165552" y="4712209"/>
            <a:ext cx="4855627" cy="42405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418317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and Maintenance - Expenditures </a:t>
            </a:r>
            <a:r>
              <a:rPr lang="en-US" dirty="0"/>
              <a:t>by Fund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824023"/>
              </p:ext>
            </p:extLst>
          </p:nvPr>
        </p:nvGraphicFramePr>
        <p:xfrm>
          <a:off x="838200" y="1475874"/>
          <a:ext cx="10515600" cy="47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97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158657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Operations and Maintenance - Budgets by Office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Trunk </a:t>
            </a:r>
            <a:r>
              <a:rPr lang="en-US" sz="3100" dirty="0"/>
              <a:t>Highway Fund, Direct Appropriations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23</a:t>
            </a:fld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639493"/>
              </p:ext>
            </p:extLst>
          </p:nvPr>
        </p:nvGraphicFramePr>
        <p:xfrm>
          <a:off x="1943103" y="1342069"/>
          <a:ext cx="7429497" cy="536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499"/>
                <a:gridCol w="2476499"/>
                <a:gridCol w="2476499"/>
              </a:tblGrid>
              <a:tr h="38658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Office ($1,000s)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 2018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 2019</a:t>
                      </a:r>
                      <a:endParaRPr lang="en-US" sz="1600" dirty="0"/>
                    </a:p>
                  </a:txBody>
                  <a:tcPr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Bridge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1,692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1,756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Counsel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39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39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26,288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26,907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16,027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16,471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26,500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27,247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18,546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19,055 </a:t>
                      </a:r>
                    </a:p>
                  </a:txBody>
                  <a:tcPr marL="9525" marR="9525" marT="9525" marB="0" anchor="ctr"/>
                </a:tc>
              </a:tr>
              <a:tr h="232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27,391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28,143 </a:t>
                      </a:r>
                    </a:p>
                  </a:txBody>
                  <a:tcPr marL="9525" marR="9525" marT="9525" marB="0" anchor="ctr"/>
                </a:tc>
              </a:tr>
              <a:tr h="232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20,205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20,735 </a:t>
                      </a:r>
                    </a:p>
                  </a:txBody>
                  <a:tcPr marL="9525" marR="9525" marT="9525" marB="0" anchor="ctr"/>
                </a:tc>
              </a:tr>
              <a:tr h="22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 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14,156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14,525 </a:t>
                      </a:r>
                    </a:p>
                  </a:txBody>
                  <a:tcPr marL="9525" marR="9525" marT="9525" marB="0" anchor="ctr"/>
                </a:tc>
              </a:tr>
              <a:tr h="314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Stewardship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425 </a:t>
                      </a:r>
                    </a:p>
                  </a:txBody>
                  <a:tcPr marL="9525" marR="9525" marT="9525" marB="0" anchor="ctr"/>
                </a:tc>
              </a:tr>
              <a:tr h="232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 Resources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428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444 </a:t>
                      </a:r>
                    </a:p>
                  </a:txBody>
                  <a:tcPr marL="9525" marR="9525" marT="9525" marB="0" anchor="ctr"/>
                </a:tc>
              </a:tr>
              <a:tr h="232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311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323 </a:t>
                      </a:r>
                    </a:p>
                  </a:txBody>
                  <a:tcPr marL="9525" marR="9525" marT="9525" marB="0" anchor="ctr"/>
                </a:tc>
              </a:tr>
              <a:tr h="2320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36,144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36,410 </a:t>
                      </a:r>
                    </a:p>
                  </a:txBody>
                  <a:tcPr marL="9525" marR="9525" marT="9525" marB="0" anchor="ctr"/>
                </a:tc>
              </a:tr>
              <a:tr h="206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85,148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87,356 </a:t>
                      </a:r>
                    </a:p>
                  </a:txBody>
                  <a:tcPr marL="9525" marR="9525" marT="9525" marB="0" anchor="ctr"/>
                </a:tc>
              </a:tr>
              <a:tr h="206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5,168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5,335 </a:t>
                      </a:r>
                    </a:p>
                  </a:txBody>
                  <a:tcPr marL="9525" marR="9525" marT="9525" marB="0" anchor="ctr"/>
                </a:tc>
              </a:tr>
              <a:tr h="206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1,648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4,176 </a:t>
                      </a:r>
                    </a:p>
                  </a:txBody>
                  <a:tcPr marL="9525" marR="9525" marT="9525" marB="0" anchor="ctr"/>
                </a:tc>
              </a:tr>
              <a:tr h="206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Technical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1,536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1,539 </a:t>
                      </a:r>
                    </a:p>
                  </a:txBody>
                  <a:tcPr marL="9525" marR="9525" marT="9525" marB="0" anchor="ctr"/>
                </a:tc>
              </a:tr>
              <a:tr h="314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Investment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5,480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5,480 </a:t>
                      </a:r>
                    </a:p>
                  </a:txBody>
                  <a:tcPr marL="9525" marR="9525" marT="9525" marB="0" anchor="ctr"/>
                </a:tc>
              </a:tr>
              <a:tr h="314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Traffic, Safety &amp; Technology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475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491 </a:t>
                      </a:r>
                    </a:p>
                  </a:txBody>
                  <a:tcPr marL="9525" marR="9525" marT="9525" marB="0" anchor="ctr"/>
                </a:tc>
              </a:tr>
              <a:tr h="2069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4,543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4,688 </a:t>
                      </a:r>
                    </a:p>
                  </a:txBody>
                  <a:tcPr marL="9525" marR="9525" marT="9525" marB="0" anchor="ctr"/>
                </a:tc>
              </a:tr>
              <a:tr h="300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292,140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301,545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 txBox="1">
            <a:spLocks/>
          </p:cNvSpPr>
          <p:nvPr/>
        </p:nvSpPr>
        <p:spPr>
          <a:xfrm>
            <a:off x="160637" y="6173787"/>
            <a:ext cx="1643449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Numbers in tables may not add to the totals due to rounding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03178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and Maintenance - Additional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558" y="1825625"/>
            <a:ext cx="10760242" cy="4671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FY 2018 direct Trunk Highway appropriation = $292.1M</a:t>
            </a:r>
          </a:p>
          <a:p>
            <a:pPr lvl="1"/>
            <a:r>
              <a:rPr lang="en-US" sz="2800" dirty="0" smtClean="0"/>
              <a:t>$51.0M (~17%) is estimated to be used for purchase of materials</a:t>
            </a:r>
          </a:p>
          <a:p>
            <a:pPr lvl="2"/>
            <a:r>
              <a:rPr lang="en-US" sz="2800" dirty="0" smtClean="0"/>
              <a:t>Salt</a:t>
            </a:r>
          </a:p>
          <a:p>
            <a:pPr lvl="2"/>
            <a:r>
              <a:rPr lang="en-US" sz="2800" dirty="0" smtClean="0"/>
              <a:t>Fuel</a:t>
            </a:r>
          </a:p>
          <a:p>
            <a:pPr lvl="2"/>
            <a:r>
              <a:rPr lang="en-US" sz="2800" dirty="0"/>
              <a:t>Cutters and edges</a:t>
            </a:r>
          </a:p>
          <a:p>
            <a:pPr lvl="1"/>
            <a:r>
              <a:rPr lang="en-US" sz="2800" dirty="0" smtClean="0"/>
              <a:t>$66.8M (~23%) is estimated to be budget for Snow and Ice activities (includes direct labor charges and related inventory and equipment)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369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This budget activity includes, but </a:t>
            </a:r>
            <a:r>
              <a:rPr lang="en-US" sz="3600" dirty="0" smtClean="0"/>
              <a:t>is </a:t>
            </a:r>
            <a:r>
              <a:rPr lang="en-US" sz="3600" dirty="0"/>
              <a:t>not limited to:</a:t>
            </a:r>
          </a:p>
          <a:p>
            <a:pPr lvl="1"/>
            <a:r>
              <a:rPr lang="en-US" sz="2800" dirty="0"/>
              <a:t>Legal compliance and tort claims</a:t>
            </a:r>
          </a:p>
          <a:p>
            <a:pPr lvl="1"/>
            <a:r>
              <a:rPr lang="en-US" sz="2800" dirty="0"/>
              <a:t>Financial management</a:t>
            </a:r>
          </a:p>
          <a:p>
            <a:pPr lvl="1"/>
            <a:r>
              <a:rPr lang="en-US" sz="2800" dirty="0"/>
              <a:t>Technology investment management</a:t>
            </a:r>
          </a:p>
          <a:p>
            <a:pPr lvl="1"/>
            <a:r>
              <a:rPr lang="en-US" sz="2800" dirty="0"/>
              <a:t>R</a:t>
            </a:r>
            <a:r>
              <a:rPr lang="en-US" sz="2800" dirty="0" smtClean="0"/>
              <a:t>esources for </a:t>
            </a:r>
            <a:r>
              <a:rPr lang="en-US" sz="2800" dirty="0"/>
              <a:t>employing and developing </a:t>
            </a:r>
            <a:r>
              <a:rPr lang="en-US" sz="2800" dirty="0" smtClean="0"/>
              <a:t>a diverse workforce (4,856 FTEs in FY16)</a:t>
            </a:r>
            <a:endParaRPr lang="en-US" sz="2800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119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58896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/>
              <a:t>Agency Services - Expenditures by </a:t>
            </a:r>
            <a:r>
              <a:rPr lang="en-US" dirty="0" smtClean="0"/>
              <a:t>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26</a:t>
            </a:fld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484533"/>
              </p:ext>
            </p:extLst>
          </p:nvPr>
        </p:nvGraphicFramePr>
        <p:xfrm>
          <a:off x="128339" y="1825625"/>
          <a:ext cx="11880779" cy="2118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150"/>
                <a:gridCol w="1500938"/>
                <a:gridCol w="1500938"/>
                <a:gridCol w="1500938"/>
                <a:gridCol w="1476319"/>
                <a:gridCol w="1525558"/>
                <a:gridCol w="1500938"/>
              </a:tblGrid>
              <a:tr h="35101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Fund </a:t>
                      </a:r>
                      <a:r>
                        <a:rPr lang="en-US" sz="2200" dirty="0" smtClean="0"/>
                        <a:t>($1,000s)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2017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16-17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 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45,417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56,959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102,376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52,465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53,355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105,820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Partnerships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286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312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45,630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57,147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102,777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52,647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53,529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106,176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/>
              <a:t>See p. 119 </a:t>
            </a:r>
            <a:r>
              <a:rPr lang="en-US" sz="1600" b="1" dirty="0" smtClean="0"/>
              <a:t>of </a:t>
            </a:r>
            <a:r>
              <a:rPr lang="en-US" sz="1600" b="1" dirty="0"/>
              <a:t>Governor’s FY18-19 Budget</a:t>
            </a:r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0" y="3944158"/>
            <a:ext cx="4113621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Numbers in tables may not add to the totals due to rounding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4856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Agency Services - Budgets by Office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Trunk </a:t>
            </a:r>
            <a:r>
              <a:rPr lang="en-US" sz="3100" dirty="0"/>
              <a:t>Highway Fund, Direct Appropriations Only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27</a:t>
            </a:fld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449661"/>
              </p:ext>
            </p:extLst>
          </p:nvPr>
        </p:nvGraphicFramePr>
        <p:xfrm>
          <a:off x="2146298" y="1523064"/>
          <a:ext cx="7302501" cy="5233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167"/>
                <a:gridCol w="2434167"/>
                <a:gridCol w="2434167"/>
              </a:tblGrid>
              <a:tr h="35435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Office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</a:t>
                      </a:r>
                      <a:r>
                        <a:rPr lang="en-US" sz="1600" baseline="0" dirty="0" smtClean="0"/>
                        <a:t> 2018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FY 2019</a:t>
                      </a:r>
                      <a:endParaRPr lang="en-US" sz="1600" dirty="0"/>
                    </a:p>
                  </a:txBody>
                  <a:tcPr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6,550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6,747 </a:t>
                      </a:r>
                    </a:p>
                  </a:txBody>
                  <a:tcPr marL="9525" marR="9525" marT="9525" marB="0" anchor="ctr"/>
                </a:tc>
              </a:tr>
              <a:tr h="25479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1,877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1,946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Counsel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5,609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5,697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of Staff 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492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507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Commissioner's Staff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1,765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1,815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1,288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1,336 </a:t>
                      </a:r>
                    </a:p>
                  </a:txBody>
                  <a:tcPr marL="9525" marR="9525" marT="9525" marB="0" anchor="ctr"/>
                </a:tc>
              </a:tr>
              <a:tr h="31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Controller/Financial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6,062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6,243 </a:t>
                      </a:r>
                    </a:p>
                  </a:txBody>
                  <a:tcPr marL="9525" marR="9525" marT="9525" marB="0" anchor="ctr"/>
                </a:tc>
              </a:tr>
              <a:tr h="31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Services Div Admin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2,407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2,450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 Affairs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1,018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1,054 </a:t>
                      </a:r>
                    </a:p>
                  </a:txBody>
                  <a:tcPr marL="9525" marR="9525" marT="9525" marB="0" anchor="ctr"/>
                </a:tc>
              </a:tr>
              <a:tr h="297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 Resources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4,952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5,128 </a:t>
                      </a:r>
                    </a:p>
                  </a:txBody>
                  <a:tcPr marL="9525" marR="9525" marT="9525" marB="0" anchor="ctr"/>
                </a:tc>
              </a:tr>
              <a:tr h="313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Equity and Diversity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629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646 </a:t>
                      </a:r>
                    </a:p>
                  </a:txBody>
                  <a:tcPr marL="9525" marR="9525" marT="9525" marB="0" anchor="ctr"/>
                </a:tc>
              </a:tr>
              <a:tr h="3340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Engagement &amp; Constituent Services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1,352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1,380 </a:t>
                      </a:r>
                    </a:p>
                  </a:txBody>
                  <a:tcPr marL="9525" marR="9525" marT="9525" marB="0" anchor="ctr"/>
                </a:tc>
              </a:tr>
              <a:tr h="3340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1,757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1,614 </a:t>
                      </a:r>
                    </a:p>
                  </a:txBody>
                  <a:tcPr marL="9525" marR="9525" marT="9525" marB="0" anchor="ctr"/>
                </a:tc>
              </a:tr>
              <a:tr h="3340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Investment Management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7,164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7,177 </a:t>
                      </a:r>
                    </a:p>
                  </a:txBody>
                  <a:tcPr marL="9525" marR="9525" marT="9525" marB="0" anchor="ctr"/>
                </a:tc>
              </a:tr>
              <a:tr h="2793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Accounts*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1,994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2,066 </a:t>
                      </a:r>
                    </a:p>
                  </a:txBody>
                  <a:tcPr marL="9525" marR="9525" marT="9525" marB="0" anchor="ctr"/>
                </a:tc>
              </a:tr>
              <a:tr h="27938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44,916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45,806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 txBox="1">
            <a:spLocks/>
          </p:cNvSpPr>
          <p:nvPr/>
        </p:nvSpPr>
        <p:spPr>
          <a:xfrm>
            <a:off x="4462" y="6087528"/>
            <a:ext cx="2077993" cy="537643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Numbers in tables may not add to the totals due to rounding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24701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Building Services provides planning, design </a:t>
            </a:r>
            <a:r>
              <a:rPr lang="en-US" sz="3200" dirty="0" smtClean="0"/>
              <a:t>and administration </a:t>
            </a:r>
            <a:r>
              <a:rPr lang="en-US" sz="3200" dirty="0"/>
              <a:t>for building upgrades, additions and </a:t>
            </a:r>
            <a:r>
              <a:rPr lang="en-US" sz="3200" dirty="0" smtClean="0"/>
              <a:t>new construction.</a:t>
            </a:r>
          </a:p>
          <a:p>
            <a:r>
              <a:rPr lang="en-US" sz="3200" dirty="0"/>
              <a:t>They coordinate repairs and arranges for </a:t>
            </a:r>
            <a:r>
              <a:rPr lang="en-US" sz="3200" dirty="0" smtClean="0"/>
              <a:t>the operation </a:t>
            </a:r>
            <a:r>
              <a:rPr lang="en-US" sz="3200" dirty="0"/>
              <a:t>and maintenance of all facilities that support </a:t>
            </a:r>
            <a:r>
              <a:rPr lang="en-US" sz="3200" dirty="0" smtClean="0"/>
              <a:t>the core </a:t>
            </a:r>
            <a:r>
              <a:rPr lang="en-US" sz="3200" dirty="0"/>
              <a:t>mission of the agency as well as other state </a:t>
            </a:r>
            <a:r>
              <a:rPr lang="en-US" sz="3200" dirty="0" smtClean="0"/>
              <a:t>agencies that </a:t>
            </a:r>
            <a:r>
              <a:rPr lang="en-US" sz="3200" dirty="0"/>
              <a:t>reside within these facilities.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125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317157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Building Services - Expenditures by 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29</a:t>
            </a:fld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326499"/>
              </p:ext>
            </p:extLst>
          </p:nvPr>
        </p:nvGraphicFramePr>
        <p:xfrm>
          <a:off x="195069" y="1825625"/>
          <a:ext cx="11814049" cy="2118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001"/>
                <a:gridCol w="1492508"/>
                <a:gridCol w="1492508"/>
                <a:gridCol w="1492508"/>
                <a:gridCol w="1492508"/>
                <a:gridCol w="1492508"/>
                <a:gridCol w="1492508"/>
              </a:tblGrid>
              <a:tr h="35101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Fund </a:t>
                      </a:r>
                      <a:r>
                        <a:rPr lang="en-US" sz="2200" dirty="0" smtClean="0"/>
                        <a:t>($1,000s)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2017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16-17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Trunk Highway 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18,227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19,887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38,114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20,031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20,885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40,916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108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108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Partnerships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411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1,545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1,956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833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833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1,666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6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18,692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21,486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40,178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20,918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21,772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42,690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125 of Governor’s FY18-19 Budget</a:t>
            </a:r>
            <a:endParaRPr lang="en-US" sz="1600" b="1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0" y="4002965"/>
            <a:ext cx="4113621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Numbers in tables may not add to the totals due to rounding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9762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Expenditures by Appropriation Type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428285"/>
              </p:ext>
            </p:extLst>
          </p:nvPr>
        </p:nvGraphicFramePr>
        <p:xfrm>
          <a:off x="2073074" y="1806538"/>
          <a:ext cx="7818059" cy="2625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15"/>
                <a:gridCol w="2163485"/>
                <a:gridCol w="1745544"/>
                <a:gridCol w="1954515"/>
              </a:tblGrid>
              <a:tr h="477103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Type</a:t>
                      </a:r>
                      <a:r>
                        <a:rPr lang="en-US" sz="2200" baseline="0" dirty="0" smtClean="0"/>
                        <a:t> ($1,000s)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Direct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2,290,237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2,341,563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4,631,802 </a:t>
                      </a:r>
                      <a:endParaRPr lang="en-US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Statutory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632,828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615,860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1,248,685 </a:t>
                      </a:r>
                      <a:endParaRPr lang="en-US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7,705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7,705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15,410 </a:t>
                      </a:r>
                      <a:endParaRPr lang="en-US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771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2,930,770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2,965,127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5,895,897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68482" y="4579603"/>
            <a:ext cx="4772950" cy="425534"/>
          </a:xfrm>
        </p:spPr>
        <p:txBody>
          <a:bodyPr/>
          <a:lstStyle/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8355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Building Services – Expenditures by 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30</a:t>
            </a:fld>
            <a:endParaRPr lang="en-US" dirty="0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508353"/>
              </p:ext>
            </p:extLst>
          </p:nvPr>
        </p:nvGraphicFramePr>
        <p:xfrm>
          <a:off x="838199" y="183460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125 of Governor’s FY18-19 Budget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5145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Special Revenue Funds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131262"/>
              </p:ext>
            </p:extLst>
          </p:nvPr>
        </p:nvGraphicFramePr>
        <p:xfrm>
          <a:off x="322704" y="1371599"/>
          <a:ext cx="11437495" cy="5476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7499"/>
                <a:gridCol w="1555397"/>
                <a:gridCol w="1879600"/>
                <a:gridCol w="1511300"/>
                <a:gridCol w="4203699"/>
              </a:tblGrid>
              <a:tr h="443442">
                <a:tc>
                  <a:txBody>
                    <a:bodyPr/>
                    <a:lstStyle/>
                    <a:p>
                      <a:r>
                        <a:rPr lang="en-US" dirty="0" smtClean="0"/>
                        <a:t>Budget</a:t>
                      </a:r>
                      <a:r>
                        <a:rPr lang="en-US" baseline="0" dirty="0" smtClean="0"/>
                        <a:t>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Total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Significant Partnerships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Aeronautics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-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l-PL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 of MN NASA Grant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Transit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21,453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19,339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40,792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ABC Ramp Operations ($28.9M)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Freight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2,632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2,642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5,274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Grade Crossing Safety Account ($2M)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 Planning &amp; Delivery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14,797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14,471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29,268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St. Croix Bridge (WI) ($13.7M), City of Virginia, MN ($8.4M)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Road Construction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21,875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21,875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43,750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St. Croix Bridge (WI) ($40M)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 And Maintenance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13,126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11,256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24,382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Damage and Restitutions ($12.8M), 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MnPASS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($6.7M)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Statewide Radio Communications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5,198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5,198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10,396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Motorola Metro Emergency ($5.8M), DPS ($4M)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County State Aid Roads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1,402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1,102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2,504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 and Timber Hauler Permits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Agency Services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17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County Partnerships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Building Services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833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833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1,666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DPS Use of Space</a:t>
                      </a:r>
                    </a:p>
                  </a:txBody>
                  <a:tcPr marL="7620" marR="7620" marT="7620" marB="0" anchor="ctr"/>
                </a:tc>
              </a:tr>
              <a:tr h="4434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81,354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76,732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158,086 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22465" y="6492875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0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Federal Funds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08084"/>
              </p:ext>
            </p:extLst>
          </p:nvPr>
        </p:nvGraphicFramePr>
        <p:xfrm>
          <a:off x="1909012" y="1763529"/>
          <a:ext cx="7170822" cy="274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269"/>
                <a:gridCol w="1484274"/>
                <a:gridCol w="1622352"/>
                <a:gridCol w="1788927"/>
              </a:tblGrid>
              <a:tr h="47710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  <a:r>
                        <a:rPr lang="en-US" sz="2200" baseline="0" dirty="0" smtClean="0"/>
                        <a:t> ($1,000s)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Federal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Funds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475,619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463,450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939,069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Funds (SRC)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628,275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558,895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1,187,170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Federal Funds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550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          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1,100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771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1,104,444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1,022,895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2,127,339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38250" y="5507949"/>
            <a:ext cx="9715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Detailed Federal Finds information available on pages 131-140 of Governor’s Budget:</a:t>
            </a:r>
          </a:p>
          <a:p>
            <a:r>
              <a:rPr lang="en-US" dirty="0">
                <a:hlinkClick r:id="rId3"/>
              </a:rPr>
              <a:t>https://mn.gov/mmb-stat/documents/budget/2018-19-biennial-budget-books/governors-recommendations-january-2017/transportation-department.pdf 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4106" y="4573391"/>
            <a:ext cx="4696695" cy="458429"/>
          </a:xfrm>
        </p:spPr>
        <p:txBody>
          <a:bodyPr/>
          <a:lstStyle/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74200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Vehicles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14271"/>
              </p:ext>
            </p:extLst>
          </p:nvPr>
        </p:nvGraphicFramePr>
        <p:xfrm>
          <a:off x="401053" y="1676156"/>
          <a:ext cx="11405935" cy="4451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5328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Vehicles</a:t>
            </a:r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41150403"/>
              </p:ext>
            </p:extLst>
          </p:nvPr>
        </p:nvGraphicFramePr>
        <p:xfrm>
          <a:off x="838200" y="1445041"/>
          <a:ext cx="8917406" cy="5093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7836569" y="2682374"/>
            <a:ext cx="4355432" cy="686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Take home </a:t>
            </a:r>
            <a:r>
              <a:rPr lang="en-US" sz="1600" dirty="0"/>
              <a:t>vehicle policy: </a:t>
            </a:r>
            <a:r>
              <a:rPr lang="en-US" sz="1600" dirty="0" smtClean="0">
                <a:hlinkClick r:id="rId4"/>
              </a:rPr>
              <a:t>http://www.dot.state.mn.us/policy/atoz.html#r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280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Governor’s Office Transfers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094119"/>
              </p:ext>
            </p:extLst>
          </p:nvPr>
        </p:nvGraphicFramePr>
        <p:xfrm>
          <a:off x="2552662" y="1434048"/>
          <a:ext cx="5901527" cy="41757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3505200"/>
                <a:gridCol w="1225253"/>
                <a:gridCol w="11710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Source ($1,000s)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FY 2017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Trunk Highway*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$49.7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-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Transit</a:t>
                      </a:r>
                      <a:r>
                        <a:rPr lang="en-US" sz="2200" baseline="0" dirty="0" smtClean="0"/>
                        <a:t> Assistance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$2.3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$39.6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General Fund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-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$19.8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MSAS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$9.8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$9.4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CSAH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$35.0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$30.2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State Airports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$0.7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-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Statewide</a:t>
                      </a:r>
                      <a:r>
                        <a:rPr lang="en-US" sz="2200" baseline="0" dirty="0" smtClean="0"/>
                        <a:t> Radio (911 Emergency)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$1.4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-</a:t>
                      </a:r>
                      <a:endParaRPr lang="en-US" sz="2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$98.9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$98.9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21226" y="6084026"/>
            <a:ext cx="7569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</a:t>
            </a:r>
            <a:r>
              <a:rPr lang="en-US" dirty="0" smtClean="0"/>
              <a:t>Note: $49.7k was a payment made for National Governors Association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3448" y="5622443"/>
            <a:ext cx="5520299" cy="354613"/>
          </a:xfrm>
        </p:spPr>
        <p:txBody>
          <a:bodyPr/>
          <a:lstStyle/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995537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0" y="1651380"/>
            <a:ext cx="12192000" cy="1733266"/>
          </a:xfrm>
        </p:spPr>
        <p:txBody>
          <a:bodyPr/>
          <a:lstStyle/>
          <a:p>
            <a:r>
              <a:rPr lang="en-US" dirty="0" smtClean="0"/>
              <a:t>Thank you again!</a:t>
            </a:r>
            <a:endParaRPr lang="en-US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521123"/>
            <a:ext cx="10515600" cy="2681374"/>
          </a:xfrm>
        </p:spPr>
        <p:txBody>
          <a:bodyPr/>
          <a:lstStyle/>
          <a:p>
            <a:r>
              <a:rPr lang="en-US" sz="2700" b="1" dirty="0" smtClean="0"/>
              <a:t>Tracy Hatch</a:t>
            </a:r>
          </a:p>
          <a:p>
            <a:r>
              <a:rPr lang="en-US" sz="2200" i="1" dirty="0" smtClean="0"/>
              <a:t>tracy.hatch@state.mn.us</a:t>
            </a:r>
          </a:p>
          <a:p>
            <a:r>
              <a:rPr lang="en-US" sz="2200" dirty="0" smtClean="0"/>
              <a:t>651-366-4811</a:t>
            </a: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3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Expenditures by Appropriation Type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377347"/>
              </p:ext>
            </p:extLst>
          </p:nvPr>
        </p:nvGraphicFramePr>
        <p:xfrm>
          <a:off x="838200" y="2005012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10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Expenditures by </a:t>
            </a:r>
            <a:r>
              <a:rPr lang="en-US" dirty="0" smtClean="0"/>
              <a:t>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618674"/>
              </p:ext>
            </p:extLst>
          </p:nvPr>
        </p:nvGraphicFramePr>
        <p:xfrm>
          <a:off x="240632" y="1514501"/>
          <a:ext cx="11774905" cy="4751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347"/>
                <a:gridCol w="1610251"/>
                <a:gridCol w="1573277"/>
                <a:gridCol w="1773482"/>
                <a:gridCol w="1373072"/>
                <a:gridCol w="1573277"/>
                <a:gridCol w="1834199"/>
              </a:tblGrid>
              <a:tr h="37200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Fund</a:t>
                      </a:r>
                    </a:p>
                    <a:p>
                      <a:r>
                        <a:rPr lang="en-US" sz="2000" dirty="0" smtClean="0"/>
                        <a:t>($1,000s)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</a:t>
                      </a:r>
                      <a:r>
                        <a:rPr lang="en-US" sz="2000" baseline="0" dirty="0" smtClean="0"/>
                        <a:t> 2016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 2017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 16-17</a:t>
                      </a:r>
                      <a:r>
                        <a:rPr lang="en-US" sz="2000" baseline="0" dirty="0" smtClean="0"/>
                        <a:t> Total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 2018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 2019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FY 18-19 Total</a:t>
                      </a:r>
                      <a:endParaRPr lang="en-US" sz="2000" dirty="0"/>
                    </a:p>
                  </a:txBody>
                  <a:tcPr anchor="ctr"/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Trunk Highway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1,307,532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1,658,672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2,966,204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1,343,253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1,361,514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2,704,767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288,948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487,444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776,392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475,618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463,449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939,067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General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29,289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24,764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54,053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37,078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Special </a:t>
                      </a:r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115,125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111,854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226,979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81,354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76,732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158,086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Transit Assistance Fund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44,946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52,699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97,645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62,283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62,685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124,968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MSAS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187,988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179,010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366,998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184,797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191,067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375,864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96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CSAH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631,544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710,264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1,341,808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734,809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761,002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1,495,811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State Airports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29,073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53,353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20,350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20,350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40,700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10,289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19,514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9,769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19,559</a:t>
                      </a: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20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2,643,669</a:t>
                      </a:r>
                      <a:endParaRPr lang="en-US" sz="20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3,259,276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5,902,945</a:t>
                      </a:r>
                      <a:endParaRPr lang="en-US" sz="20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2,930,770</a:t>
                      </a:r>
                      <a:endParaRPr lang="en-US" sz="20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2,965,127</a:t>
                      </a:r>
                      <a:endParaRPr lang="en-US" sz="20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5,895,897</a:t>
                      </a:r>
                      <a:endParaRPr lang="en-US" sz="20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6" y="6446443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 of Governor’s FY18-19 Budget</a:t>
            </a:r>
            <a:endParaRPr lang="en-US" sz="1600" b="1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21866" y="6305440"/>
            <a:ext cx="4558001" cy="28200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564598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Expenditures </a:t>
            </a:r>
            <a:r>
              <a:rPr lang="en-US" dirty="0"/>
              <a:t>by </a:t>
            </a:r>
            <a:r>
              <a:rPr lang="en-US" dirty="0" smtClean="0"/>
              <a:t>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928555"/>
              </p:ext>
            </p:extLst>
          </p:nvPr>
        </p:nvGraphicFramePr>
        <p:xfrm>
          <a:off x="838200" y="1556084"/>
          <a:ext cx="10515600" cy="480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206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Expenditures by Program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928754"/>
              </p:ext>
            </p:extLst>
          </p:nvPr>
        </p:nvGraphicFramePr>
        <p:xfrm>
          <a:off x="596722" y="1564771"/>
          <a:ext cx="11114011" cy="3951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391"/>
                <a:gridCol w="1551270"/>
                <a:gridCol w="1551270"/>
                <a:gridCol w="1551270"/>
                <a:gridCol w="1551270"/>
                <a:gridCol w="1551270"/>
                <a:gridCol w="1551270"/>
              </a:tblGrid>
              <a:tr h="477103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Type</a:t>
                      </a:r>
                      <a:r>
                        <a:rPr lang="en-US" sz="2200" baseline="0" dirty="0" smtClean="0"/>
                        <a:t> ($1,000s)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2016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2017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16-17 Total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2018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</a:t>
                      </a:r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Multimodal Systems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226,942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305,470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532,412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298,426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295,269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593,695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Roads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1,360,672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1,774,167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3,134,839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1,383,342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1,380,876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2,764,218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Roads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991,733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1,101,006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2,092,739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1,175,437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1,213,680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2,389,117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570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Agency Management</a:t>
                      </a:r>
                      <a:endParaRPr lang="en-US" sz="2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64,321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78,633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142,954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73,565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75,301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148,866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771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2,643,669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3,259,276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5,902,945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2,930,770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2,965,127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5,895,897 </a:t>
                      </a:r>
                      <a:endParaRPr lang="en-US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</p:spPr>
        <p:txBody>
          <a:bodyPr/>
          <a:lstStyle/>
          <a:p>
            <a:r>
              <a:rPr lang="en-US" sz="1600" b="1" dirty="0" smtClean="0"/>
              <a:t>See p. 4 of Governor’s FY18-19 Budget</a:t>
            </a:r>
            <a:endParaRPr lang="en-US" sz="1600" b="1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436301" y="5635315"/>
            <a:ext cx="4616962" cy="37925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 smtClean="0"/>
              <a:t>Numbers in tables may not add to the totals due to rounding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00953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Trunk Highway Fund Expenditures by Budget Activity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490773"/>
              </p:ext>
            </p:extLst>
          </p:nvPr>
        </p:nvGraphicFramePr>
        <p:xfrm>
          <a:off x="2634104" y="1354133"/>
          <a:ext cx="7164989" cy="5274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741"/>
                <a:gridCol w="1540602"/>
                <a:gridCol w="1861721"/>
                <a:gridCol w="1496925"/>
              </a:tblGrid>
              <a:tr h="6269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Budget</a:t>
                      </a:r>
                      <a:r>
                        <a:rPr lang="en-US" baseline="0" dirty="0" smtClean="0"/>
                        <a:t> Activity </a:t>
                      </a:r>
                      <a:r>
                        <a:rPr lang="en-US" dirty="0" smtClean="0"/>
                        <a:t>($1,000s)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2019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FY 18-19 Total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Aeronautics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1,479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1,623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3,102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Transit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846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873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1,719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Freight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5,494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5,666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11,160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 Planning &amp; Delivery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228,208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235,548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463,756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Road Construction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717,800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717,800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1,435,600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 And Maintenance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300,754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310,159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610,913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54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Statewide Radio Communications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6,673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6,104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12,777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Agency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52,466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53,356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105,822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Building Services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20,031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20,885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40,916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Debt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Service*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9,500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9,500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19,000 </a:t>
                      </a:r>
                    </a:p>
                  </a:txBody>
                  <a:tcPr marL="7620" marR="7620" marT="762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200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1,343,253 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1,361,514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2,704,765 </a:t>
                      </a:r>
                    </a:p>
                  </a:txBody>
                  <a:tcPr marL="7620" marR="7620" marT="762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22465" y="6492875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5232" y="6543637"/>
            <a:ext cx="5587647" cy="365125"/>
          </a:xfrm>
        </p:spPr>
        <p:txBody>
          <a:bodyPr/>
          <a:lstStyle/>
          <a:p>
            <a:r>
              <a:rPr lang="en-US" i="1" dirty="0" smtClean="0"/>
              <a:t>Numbers in tables may not add to the totals due to rounding</a:t>
            </a:r>
            <a:endParaRPr lang="en-U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23850" y="584835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*Note: does not include debt service transfer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149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Expenditures </a:t>
            </a:r>
            <a:r>
              <a:rPr lang="en-US" dirty="0"/>
              <a:t>by </a:t>
            </a:r>
            <a:r>
              <a:rPr lang="en-US" dirty="0" smtClean="0"/>
              <a:t>Budget Activity</a:t>
            </a:r>
            <a:br>
              <a:rPr lang="en-US" dirty="0" smtClean="0"/>
            </a:br>
            <a:r>
              <a:rPr lang="en-US" sz="3100" dirty="0" smtClean="0"/>
              <a:t>Trunk Highway Fund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0582766"/>
              </p:ext>
            </p:extLst>
          </p:nvPr>
        </p:nvGraphicFramePr>
        <p:xfrm>
          <a:off x="677779" y="1572126"/>
          <a:ext cx="10515600" cy="4784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81275" y="5754083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*Note: does </a:t>
            </a:r>
            <a:r>
              <a:rPr lang="en-US" sz="1600" b="1" u="sng" dirty="0" smtClean="0"/>
              <a:t>not</a:t>
            </a:r>
            <a:r>
              <a:rPr lang="en-US" sz="1600" dirty="0" smtClean="0"/>
              <a:t> include debt service transfer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4107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ct xmlns="ade78fee-ae46-45b2-8c67-2ba9536f1a51"/>
    <Catagory xmlns="8a28302d-9620-4450-9148-3be579edd667">Presentations</Catagory>
    <Document_x0020_Type xmlns="8a28302d-9620-4450-9148-3be579edd667">Budget</Document_x0020_Type>
    <Invoice_x0020_Number xmlns="ade78fee-ae46-45b2-8c67-2ba9536f1a51" xsi:nil="true"/>
    <_dlc_DocId xmlns="ade78fee-ae46-45b2-8c67-2ba9536f1a51">DOTIPROJECT-79-48</_dlc_DocId>
    <_dlc_DocIdUrl xmlns="ade78fee-ae46-45b2-8c67-2ba9536f1a51">
      <Url>https://inside.mn.gov/sites/mndot-projects/FY14-15BiennialBudget/_layouts/15/DocIdRedir.aspx?ID=DOTIPROJECT-79-48</Url>
      <Description>DOTIPROJECT-79-48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inance" ma:contentTypeID="0x010100C38D470F4DDD4A46BA576D5AE64C8AD1003C85914B23C84A4EA25587FD438D0DDB" ma:contentTypeVersion="19" ma:contentTypeDescription="" ma:contentTypeScope="" ma:versionID="64b57a66b00d8637fbee0e7bdbd517ab">
  <xsd:schema xmlns:xsd="http://www.w3.org/2001/XMLSchema" xmlns:xs="http://www.w3.org/2001/XMLSchema" xmlns:p="http://schemas.microsoft.com/office/2006/metadata/properties" xmlns:ns2="ade78fee-ae46-45b2-8c67-2ba9536f1a51" xmlns:ns3="8a28302d-9620-4450-9148-3be579edd667" targetNamespace="http://schemas.microsoft.com/office/2006/metadata/properties" ma:root="true" ma:fieldsID="0b55499e53940ccd4f27290b4da7a636" ns2:_="" ns3:_="">
    <xsd:import namespace="ade78fee-ae46-45b2-8c67-2ba9536f1a51"/>
    <xsd:import namespace="8a28302d-9620-4450-9148-3be579edd66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istrict" minOccurs="0"/>
                <xsd:element ref="ns2:Invoice_x0020_Number" minOccurs="0"/>
                <xsd:element ref="ns3:Catagory"/>
                <xsd:element ref="ns3:Document_x0020_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78fee-ae46-45b2-8c67-2ba9536f1a5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istrict" ma:index="11" nillable="true" ma:displayName="District" ma:format="Dropdown" ma:internalName="Distric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"/>
                    <xsd:enumeration value="CO"/>
                    <xsd:enumeration value="D1"/>
                    <xsd:enumeration value="D2"/>
                    <xsd:enumeration value="D3"/>
                    <xsd:enumeration value="D4"/>
                    <xsd:enumeration value="D6"/>
                    <xsd:enumeration value="D7"/>
                    <xsd:enumeration value="D8"/>
                    <xsd:enumeration value="M"/>
                  </xsd:restriction>
                </xsd:simpleType>
              </xsd:element>
            </xsd:sequence>
          </xsd:extension>
        </xsd:complexContent>
      </xsd:complexType>
    </xsd:element>
    <xsd:element name="Invoice_x0020_Number" ma:index="12" nillable="true" ma:displayName="Invoice Number" ma:hidden="true" ma:internalName="Invoice_x0020_Numbe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8302d-9620-4450-9148-3be579edd667" elementFormDefault="qualified">
    <xsd:import namespace="http://schemas.microsoft.com/office/2006/documentManagement/types"/>
    <xsd:import namespace="http://schemas.microsoft.com/office/infopath/2007/PartnerControls"/>
    <xsd:element name="Catagory" ma:index="13" ma:displayName="Catagory" ma:format="Dropdown" ma:internalName="Catagory" ma:readOnly="false">
      <xsd:simpleType>
        <xsd:restriction base="dms:Choice">
          <xsd:enumeration value="Budget Documents"/>
          <xsd:enumeration value="Presentations"/>
        </xsd:restriction>
      </xsd:simpleType>
    </xsd:element>
    <xsd:element name="Document_x0020_Type" ma:index="14" ma:displayName="Document Type" ma:format="Dropdown" ma:internalName="Document_x0020_Type">
      <xsd:simpleType>
        <xsd:restriction base="dms:Choice">
          <xsd:enumeration value="Budget"/>
          <xsd:enumeration value="Communications"/>
          <xsd:enumeration value="Meeting"/>
          <xsd:enumeration value="Narratives"/>
          <xsd:enumeration value="Referenc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8389D6-E0FD-469D-8587-EA39AB285030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8a28302d-9620-4450-9148-3be579edd667"/>
    <ds:schemaRef ds:uri="http://purl.org/dc/dcmitype/"/>
    <ds:schemaRef ds:uri="ade78fee-ae46-45b2-8c67-2ba9536f1a5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BB827E-1CAF-471E-82AB-252FC846414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2A79430-1181-4278-8F57-ECA6FEE744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e78fee-ae46-45b2-8c67-2ba9536f1a51"/>
    <ds:schemaRef ds:uri="8a28302d-9620-4450-9148-3be579edd6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16126</TotalTime>
  <Words>2458</Words>
  <Application>Microsoft Office PowerPoint</Application>
  <PresentationFormat>Widescreen</PresentationFormat>
  <Paragraphs>935</Paragraphs>
  <Slides>36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NeueHaasGroteskText Std</vt:lpstr>
      <vt:lpstr>MN.IT</vt:lpstr>
      <vt:lpstr>MnDOT Budget Overview House Transportation Finance Committee  Tracy Hatch  Deputy Commissioner Chief Financial Officer / Chief Operating Officer February 23, 2017 </vt:lpstr>
      <vt:lpstr>MnDOT Budget Structure</vt:lpstr>
      <vt:lpstr>Expenditures by Appropriation Type</vt:lpstr>
      <vt:lpstr>Expenditures by Appropriation Type</vt:lpstr>
      <vt:lpstr>Expenditures by Fund</vt:lpstr>
      <vt:lpstr>Expenditures by Fund</vt:lpstr>
      <vt:lpstr>Expenditures by Program</vt:lpstr>
      <vt:lpstr>Trunk Highway Fund Expenditures by Budget Activity</vt:lpstr>
      <vt:lpstr>Expenditures by Budget Activity Trunk Highway Fund</vt:lpstr>
      <vt:lpstr>Expenditures and Transfers by Budget Activity Trunk Highway Fund</vt:lpstr>
      <vt:lpstr>Program Planning &amp; Delivery</vt:lpstr>
      <vt:lpstr>Program Planning &amp; Delivery - Expenditures by Fund</vt:lpstr>
      <vt:lpstr>Program Planning &amp; Delivery - Expenditures by Fund</vt:lpstr>
      <vt:lpstr>Program Planning and Delivery - Budgets by Office  Trunk Highway Fund, Direct Appropriations Only</vt:lpstr>
      <vt:lpstr>Program Planning and Delivery - Additional Information</vt:lpstr>
      <vt:lpstr>State Road Construction</vt:lpstr>
      <vt:lpstr>State Road Construction - Expenditures by Fund</vt:lpstr>
      <vt:lpstr>State Road Construction Expenditures by Fund</vt:lpstr>
      <vt:lpstr>State Road Construction - Consultant Expenditures</vt:lpstr>
      <vt:lpstr>Operations and Maintenance</vt:lpstr>
      <vt:lpstr>Operations and Maintenance - Expenditures by Fund</vt:lpstr>
      <vt:lpstr>Operations and Maintenance - Expenditures by Fund</vt:lpstr>
      <vt:lpstr>Operations and Maintenance - Budgets by Office  Trunk Highway Fund, Direct Appropriations Only</vt:lpstr>
      <vt:lpstr>Operations and Maintenance - Additional Information</vt:lpstr>
      <vt:lpstr>Agency Services</vt:lpstr>
      <vt:lpstr>Agency Services - Expenditures by Fund</vt:lpstr>
      <vt:lpstr>Agency Services - Budgets by Office  Trunk Highway Fund, Direct Appropriations Only </vt:lpstr>
      <vt:lpstr>Building Services</vt:lpstr>
      <vt:lpstr>Building Services - Expenditures by Fund</vt:lpstr>
      <vt:lpstr>Building Services – Expenditures by Fund</vt:lpstr>
      <vt:lpstr>Special Revenue Funds Summary</vt:lpstr>
      <vt:lpstr>Federal Funds</vt:lpstr>
      <vt:lpstr>Take Home Vehicles</vt:lpstr>
      <vt:lpstr>Take Home Vehicles</vt:lpstr>
      <vt:lpstr>Governor’s Office Transfers</vt:lpstr>
      <vt:lpstr>Thank you again!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GOPGuest</cp:lastModifiedBy>
  <cp:revision>823</cp:revision>
  <cp:lastPrinted>2017-02-22T16:14:59Z</cp:lastPrinted>
  <dcterms:created xsi:type="dcterms:W3CDTF">2016-01-06T16:54:03Z</dcterms:created>
  <dcterms:modified xsi:type="dcterms:W3CDTF">2017-02-22T23:20:37Z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0x010100C38D470F4DDD4A46BA576D5AE64C8AD1003C85914B23C84A4EA25587FD438D0DDB</vt:lpwstr>
  </property>
  <property fmtid="{D5CDD505-2E9C-101B-9397-08002B2CF9AE}" pid="3" name="_dlc_DocIdItemGuid">
    <vt:lpwstr>0ccfc891-812a-4648-918b-a6eebd8f8dc2</vt:lpwstr>
  </property>
</Properties>
</file>