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56" r:id="rId5"/>
    <p:sldId id="257" r:id="rId6"/>
    <p:sldId id="261" r:id="rId7"/>
    <p:sldId id="291" r:id="rId8"/>
    <p:sldId id="289" r:id="rId9"/>
    <p:sldId id="263" r:id="rId10"/>
    <p:sldId id="301" r:id="rId11"/>
    <p:sldId id="302" r:id="rId12"/>
    <p:sldId id="290" r:id="rId13"/>
    <p:sldId id="293" r:id="rId14"/>
    <p:sldId id="294" r:id="rId15"/>
    <p:sldId id="262" r:id="rId16"/>
    <p:sldId id="267" r:id="rId17"/>
    <p:sldId id="264" r:id="rId18"/>
    <p:sldId id="288" r:id="rId19"/>
    <p:sldId id="292" r:id="rId20"/>
    <p:sldId id="273" r:id="rId21"/>
    <p:sldId id="276" r:id="rId22"/>
    <p:sldId id="277" r:id="rId23"/>
    <p:sldId id="298" r:id="rId24"/>
    <p:sldId id="299" r:id="rId25"/>
    <p:sldId id="300" r:id="rId26"/>
    <p:sldId id="303" r:id="rId27"/>
    <p:sldId id="279" r:id="rId28"/>
    <p:sldId id="29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0" d="100"/>
          <a:sy n="110" d="100"/>
        </p:scale>
        <p:origin x="1644"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E4-4CF4-AC98-D8AD621689E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0E4-4CF4-AC98-D8AD621689E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0E4-4CF4-AC98-D8AD621689E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0E4-4CF4-AC98-D8AD621689E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0E4-4CF4-AC98-D8AD621689E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0E4-4CF4-AC98-D8AD621689E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0E4-4CF4-AC98-D8AD621689E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10E4-4CF4-AC98-D8AD621689E9}"/>
              </c:ext>
            </c:extLst>
          </c:dPt>
          <c:dLbls>
            <c:dLbl>
              <c:idx val="1"/>
              <c:layout>
                <c:manualLayout>
                  <c:x val="2.324960590503361E-2"/>
                  <c:y val="-4.215279891739864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0E4-4CF4-AC98-D8AD621689E9}"/>
                </c:ext>
                <c:ext xmlns:c15="http://schemas.microsoft.com/office/drawing/2012/chart" uri="{CE6537A1-D6FC-4f65-9D91-7224C49458BB}"/>
              </c:extLst>
            </c:dLbl>
            <c:dLbl>
              <c:idx val="2"/>
              <c:layout>
                <c:manualLayout>
                  <c:x val="-7.7497791089016741E-17"/>
                  <c:y val="6.021828416771219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0E4-4CF4-AC98-D8AD621689E9}"/>
                </c:ex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'for leg'!$J$22:$J$29</c:f>
              <c:strCache>
                <c:ptCount val="8"/>
                <c:pt idx="0">
                  <c:v>State appropriation</c:v>
                </c:pt>
                <c:pt idx="1">
                  <c:v>Attorney Registration Fee</c:v>
                </c:pt>
                <c:pt idx="2">
                  <c:v>Bank of America Settlement</c:v>
                </c:pt>
                <c:pt idx="3">
                  <c:v>Legal Services Corporation</c:v>
                </c:pt>
                <c:pt idx="4">
                  <c:v>Other Government</c:v>
                </c:pt>
                <c:pt idx="5">
                  <c:v>Private Donation</c:v>
                </c:pt>
                <c:pt idx="6">
                  <c:v>Foundations/United Way</c:v>
                </c:pt>
                <c:pt idx="7">
                  <c:v>Other</c:v>
                </c:pt>
              </c:strCache>
            </c:strRef>
          </c:cat>
          <c:val>
            <c:numRef>
              <c:f>'for leg'!$K$22:$K$29</c:f>
              <c:numCache>
                <c:formatCode>0%</c:formatCode>
                <c:ptCount val="8"/>
                <c:pt idx="0">
                  <c:v>0.3584904999756216</c:v>
                </c:pt>
                <c:pt idx="1">
                  <c:v>5.2591967314863826E-2</c:v>
                </c:pt>
                <c:pt idx="2">
                  <c:v>2.6129045187727521E-2</c:v>
                </c:pt>
                <c:pt idx="3">
                  <c:v>0.11943973265179028</c:v>
                </c:pt>
                <c:pt idx="4">
                  <c:v>0.19</c:v>
                </c:pt>
                <c:pt idx="5">
                  <c:v>9.301022957344908E-2</c:v>
                </c:pt>
                <c:pt idx="6">
                  <c:v>0.13434810357741642</c:v>
                </c:pt>
                <c:pt idx="7">
                  <c:v>2.9969962572233094E-2</c:v>
                </c:pt>
              </c:numCache>
            </c:numRef>
          </c:val>
          <c:extLst xmlns:c16r2="http://schemas.microsoft.com/office/drawing/2015/06/chart">
            <c:ext xmlns:c16="http://schemas.microsoft.com/office/drawing/2014/chart" uri="{C3380CC4-5D6E-409C-BE32-E72D297353CC}">
              <c16:uniqueId val="{00000010-10E4-4CF4-AC98-D8AD621689E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0.04706</cdr:x>
      <cdr:y>0</cdr:y>
    </cdr:from>
    <cdr:to>
      <cdr:x>0.95074</cdr:x>
      <cdr:y>0.0778</cdr:y>
    </cdr:to>
    <cdr:sp macro="" textlink="">
      <cdr:nvSpPr>
        <cdr:cNvPr id="2" name="TextBox 1"/>
        <cdr:cNvSpPr txBox="1"/>
      </cdr:nvSpPr>
      <cdr:spPr>
        <a:xfrm xmlns:a="http://schemas.openxmlformats.org/drawingml/2006/main">
          <a:off x="342902" y="0"/>
          <a:ext cx="6584336" cy="365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367" cy="464503"/>
          </a:xfrm>
          <a:prstGeom prst="rect">
            <a:avLst/>
          </a:prstGeom>
        </p:spPr>
        <p:txBody>
          <a:bodyPr vert="horz" lIns="91094" tIns="45547" rIns="91094" bIns="45547" rtlCol="0"/>
          <a:lstStyle>
            <a:lvl1pPr algn="l">
              <a:defRPr sz="1200"/>
            </a:lvl1pPr>
          </a:lstStyle>
          <a:p>
            <a:endParaRPr lang="en-US"/>
          </a:p>
        </p:txBody>
      </p:sp>
      <p:sp>
        <p:nvSpPr>
          <p:cNvPr id="3" name="Date Placeholder 2"/>
          <p:cNvSpPr>
            <a:spLocks noGrp="1"/>
          </p:cNvSpPr>
          <p:nvPr>
            <p:ph type="dt" sz="quarter" idx="1"/>
          </p:nvPr>
        </p:nvSpPr>
        <p:spPr>
          <a:xfrm>
            <a:off x="3971457" y="2"/>
            <a:ext cx="3037366" cy="464503"/>
          </a:xfrm>
          <a:prstGeom prst="rect">
            <a:avLst/>
          </a:prstGeom>
        </p:spPr>
        <p:txBody>
          <a:bodyPr vert="horz" lIns="91094" tIns="45547" rIns="91094" bIns="45547" rtlCol="0"/>
          <a:lstStyle>
            <a:lvl1pPr algn="r">
              <a:defRPr sz="1200"/>
            </a:lvl1pPr>
          </a:lstStyle>
          <a:p>
            <a:fld id="{C73D746B-288C-492F-9311-283B889004E8}" type="datetimeFigureOut">
              <a:rPr lang="en-US" smtClean="0"/>
              <a:t>1/29/2019</a:t>
            </a:fld>
            <a:endParaRPr lang="en-US"/>
          </a:p>
        </p:txBody>
      </p:sp>
      <p:sp>
        <p:nvSpPr>
          <p:cNvPr id="4" name="Footer Placeholder 3"/>
          <p:cNvSpPr>
            <a:spLocks noGrp="1"/>
          </p:cNvSpPr>
          <p:nvPr>
            <p:ph type="ftr" sz="quarter" idx="2"/>
          </p:nvPr>
        </p:nvSpPr>
        <p:spPr>
          <a:xfrm>
            <a:off x="1" y="8830313"/>
            <a:ext cx="3037367" cy="464503"/>
          </a:xfrm>
          <a:prstGeom prst="rect">
            <a:avLst/>
          </a:prstGeom>
        </p:spPr>
        <p:txBody>
          <a:bodyPr vert="horz" lIns="91094" tIns="45547" rIns="91094" bIns="45547" rtlCol="0" anchor="b"/>
          <a:lstStyle>
            <a:lvl1pPr algn="l">
              <a:defRPr sz="1200"/>
            </a:lvl1pPr>
          </a:lstStyle>
          <a:p>
            <a:endParaRPr lang="en-US"/>
          </a:p>
        </p:txBody>
      </p:sp>
      <p:sp>
        <p:nvSpPr>
          <p:cNvPr id="5" name="Slide Number Placeholder 4"/>
          <p:cNvSpPr>
            <a:spLocks noGrp="1"/>
          </p:cNvSpPr>
          <p:nvPr>
            <p:ph type="sldNum" sz="quarter" idx="3"/>
          </p:nvPr>
        </p:nvSpPr>
        <p:spPr>
          <a:xfrm>
            <a:off x="3971457" y="8830313"/>
            <a:ext cx="3037366" cy="464503"/>
          </a:xfrm>
          <a:prstGeom prst="rect">
            <a:avLst/>
          </a:prstGeom>
        </p:spPr>
        <p:txBody>
          <a:bodyPr vert="horz" lIns="91094" tIns="45547" rIns="91094" bIns="45547" rtlCol="0" anchor="b"/>
          <a:lstStyle>
            <a:lvl1pPr algn="r">
              <a:defRPr sz="1200"/>
            </a:lvl1pPr>
          </a:lstStyle>
          <a:p>
            <a:fld id="{039FA7AD-0134-4D49-AB37-938A732ED54C}" type="slidenum">
              <a:rPr lang="en-US" smtClean="0"/>
              <a:t>‹#›</a:t>
            </a:fld>
            <a:endParaRPr lang="en-US"/>
          </a:p>
        </p:txBody>
      </p:sp>
    </p:spTree>
    <p:extLst>
      <p:ext uri="{BB962C8B-B14F-4D97-AF65-F5344CB8AC3E}">
        <p14:creationId xmlns:p14="http://schemas.microsoft.com/office/powerpoint/2010/main" val="1544961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45" tIns="46573" rIns="93145" bIns="46573"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3145" tIns="46573" rIns="93145" bIns="46573" rtlCol="0"/>
          <a:lstStyle>
            <a:lvl1pPr algn="r">
              <a:defRPr sz="1200"/>
            </a:lvl1pPr>
          </a:lstStyle>
          <a:p>
            <a:fld id="{5AAB5FDF-9025-4F16-9B38-5728F5331613}" type="datetimeFigureOut">
              <a:rPr lang="en-US" smtClean="0"/>
              <a:t>1/29/2019</a:t>
            </a:fld>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45" tIns="46573" rIns="93145" bIns="46573"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45" tIns="46573" rIns="93145" bIns="465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5" tIns="46573" rIns="93145" bIns="4657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45" tIns="46573" rIns="93145" bIns="46573" rtlCol="0" anchor="b"/>
          <a:lstStyle>
            <a:lvl1pPr algn="r">
              <a:defRPr sz="1200"/>
            </a:lvl1pPr>
          </a:lstStyle>
          <a:p>
            <a:fld id="{1A951CC7-D1A0-4192-A94E-059ACC22F6A5}" type="slidenum">
              <a:rPr lang="en-US" smtClean="0"/>
              <a:t>‹#›</a:t>
            </a:fld>
            <a:endParaRPr lang="en-US"/>
          </a:p>
        </p:txBody>
      </p:sp>
    </p:spTree>
    <p:extLst>
      <p:ext uri="{BB962C8B-B14F-4D97-AF65-F5344CB8AC3E}">
        <p14:creationId xmlns:p14="http://schemas.microsoft.com/office/powerpoint/2010/main" val="285103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a:t>
            </a:fld>
            <a:endParaRPr lang="en-US"/>
          </a:p>
        </p:txBody>
      </p:sp>
    </p:spTree>
    <p:extLst>
      <p:ext uri="{BB962C8B-B14F-4D97-AF65-F5344CB8AC3E}">
        <p14:creationId xmlns:p14="http://schemas.microsoft.com/office/powerpoint/2010/main" val="146013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10</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12</a:t>
            </a:fld>
            <a:endParaRPr lang="en-US"/>
          </a:p>
        </p:txBody>
      </p:sp>
    </p:spTree>
    <p:extLst>
      <p:ext uri="{BB962C8B-B14F-4D97-AF65-F5344CB8AC3E}">
        <p14:creationId xmlns:p14="http://schemas.microsoft.com/office/powerpoint/2010/main" val="93718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13</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2011 Case</a:t>
            </a:r>
            <a:r>
              <a:rPr lang="en-US" baseline="0"/>
              <a:t> Mix</a:t>
            </a:r>
          </a:p>
          <a:p>
            <a:endParaRPr lang="en-US" baseline="0"/>
          </a:p>
          <a:p>
            <a:r>
              <a:rPr lang="en-US"/>
              <a:t>Family</a:t>
            </a:r>
            <a:r>
              <a:rPr lang="en-US" baseline="0"/>
              <a:t> / DV –</a:t>
            </a:r>
          </a:p>
          <a:p>
            <a:r>
              <a:rPr lang="en-US" baseline="0"/>
              <a:t>13,415</a:t>
            </a:r>
          </a:p>
          <a:p>
            <a:endParaRPr lang="en-US" baseline="0"/>
          </a:p>
          <a:p>
            <a:r>
              <a:rPr lang="en-US" baseline="0"/>
              <a:t>Economic Stability</a:t>
            </a:r>
          </a:p>
          <a:p>
            <a:r>
              <a:rPr lang="en-US" baseline="0"/>
              <a:t>7,224 – Consumer / Employment</a:t>
            </a:r>
          </a:p>
          <a:p>
            <a:r>
              <a:rPr lang="en-US" baseline="0"/>
              <a:t>5,342 – </a:t>
            </a:r>
            <a:r>
              <a:rPr lang="en-US" baseline="0" err="1"/>
              <a:t>Govt</a:t>
            </a:r>
            <a:r>
              <a:rPr lang="en-US" baseline="0"/>
              <a:t> Benefits / income support and health care</a:t>
            </a:r>
          </a:p>
          <a:p>
            <a:endParaRPr lang="en-US" baseline="0"/>
          </a:p>
          <a:p>
            <a:r>
              <a:rPr lang="en-US" baseline="0"/>
              <a:t>Immigration</a:t>
            </a:r>
          </a:p>
          <a:p>
            <a:r>
              <a:rPr lang="en-US" baseline="0"/>
              <a:t>5,809</a:t>
            </a:r>
          </a:p>
          <a:p>
            <a:endParaRPr lang="en-US" baseline="0"/>
          </a:p>
          <a:p>
            <a:r>
              <a:rPr lang="en-US" baseline="0"/>
              <a:t>Incapacity [permanency] Planning</a:t>
            </a:r>
          </a:p>
          <a:p>
            <a:r>
              <a:rPr lang="en-US" baseline="0"/>
              <a:t>911</a:t>
            </a:r>
          </a:p>
          <a:p>
            <a:endParaRPr lang="en-US" baseline="0"/>
          </a:p>
          <a:p>
            <a:r>
              <a:rPr lang="en-US" baseline="0"/>
              <a:t>Individual Rights</a:t>
            </a:r>
          </a:p>
          <a:p>
            <a:r>
              <a:rPr lang="en-US" baseline="0"/>
              <a:t>1,504</a:t>
            </a:r>
          </a:p>
          <a:p>
            <a:endParaRPr lang="en-US" baseline="0"/>
          </a:p>
          <a:p>
            <a:r>
              <a:rPr lang="en-US" baseline="0"/>
              <a:t>Other</a:t>
            </a:r>
          </a:p>
          <a:p>
            <a:r>
              <a:rPr lang="en-US" baseline="0"/>
              <a:t>3,497</a:t>
            </a:r>
          </a:p>
          <a:p>
            <a:endParaRPr lang="en-US" baseline="0"/>
          </a:p>
          <a:p>
            <a:r>
              <a:rPr lang="en-US" baseline="0"/>
              <a:t>Housing [Gap]</a:t>
            </a:r>
          </a:p>
          <a:p>
            <a:r>
              <a:rPr lang="en-US" baseline="0"/>
              <a:t>19,595</a:t>
            </a:r>
          </a:p>
          <a:p>
            <a:endParaRPr lang="en-US"/>
          </a:p>
          <a:p>
            <a:r>
              <a:rPr lang="en-US"/>
              <a:t>2011 Cases Closed</a:t>
            </a:r>
            <a:br>
              <a:rPr lang="en-US"/>
            </a:br>
            <a:r>
              <a:rPr lang="en-US"/>
              <a:t/>
            </a:r>
            <a:br>
              <a:rPr lang="en-US"/>
            </a:br>
            <a:r>
              <a:rPr lang="en-US"/>
              <a:t>Family</a:t>
            </a:r>
            <a:br>
              <a:rPr lang="en-US"/>
            </a:br>
            <a:r>
              <a:rPr lang="en-US"/>
              <a:t/>
            </a:r>
            <a:br>
              <a:rPr lang="en-US"/>
            </a:br>
            <a:r>
              <a:rPr lang="en-US"/>
              <a:t>12977</a:t>
            </a:r>
            <a:br>
              <a:rPr lang="en-US"/>
            </a:br>
            <a:r>
              <a:rPr lang="en-US"/>
              <a:t/>
            </a:r>
            <a:br>
              <a:rPr lang="en-US"/>
            </a:br>
            <a:r>
              <a:rPr lang="en-US"/>
              <a:t>Housing</a:t>
            </a:r>
            <a:br>
              <a:rPr lang="en-US"/>
            </a:br>
            <a:r>
              <a:rPr lang="en-US"/>
              <a:t/>
            </a:r>
            <a:br>
              <a:rPr lang="en-US"/>
            </a:br>
            <a:r>
              <a:rPr lang="en-US"/>
              <a:t>11009</a:t>
            </a:r>
            <a:br>
              <a:rPr lang="en-US"/>
            </a:br>
            <a:r>
              <a:rPr lang="en-US"/>
              <a:t/>
            </a:r>
            <a:br>
              <a:rPr lang="en-US"/>
            </a:br>
            <a:r>
              <a:rPr lang="en-US"/>
              <a:t>Consumer</a:t>
            </a:r>
            <a:br>
              <a:rPr lang="en-US"/>
            </a:br>
            <a:r>
              <a:rPr lang="en-US"/>
              <a:t/>
            </a:r>
            <a:br>
              <a:rPr lang="en-US"/>
            </a:br>
            <a:r>
              <a:rPr lang="en-US"/>
              <a:t>5341</a:t>
            </a:r>
            <a:br>
              <a:rPr lang="en-US"/>
            </a:br>
            <a:r>
              <a:rPr lang="en-US"/>
              <a:t/>
            </a:r>
            <a:br>
              <a:rPr lang="en-US"/>
            </a:br>
            <a:r>
              <a:rPr lang="en-US"/>
              <a:t>Employment</a:t>
            </a:r>
            <a:br>
              <a:rPr lang="en-US"/>
            </a:br>
            <a:r>
              <a:rPr lang="en-US"/>
              <a:t/>
            </a:r>
            <a:br>
              <a:rPr lang="en-US"/>
            </a:br>
            <a:r>
              <a:rPr lang="en-US"/>
              <a:t>1184</a:t>
            </a:r>
            <a:br>
              <a:rPr lang="en-US"/>
            </a:br>
            <a:r>
              <a:rPr lang="en-US"/>
              <a:t/>
            </a:r>
            <a:br>
              <a:rPr lang="en-US"/>
            </a:br>
            <a:r>
              <a:rPr lang="en-US"/>
              <a:t>Benefits</a:t>
            </a:r>
            <a:br>
              <a:rPr lang="en-US"/>
            </a:br>
            <a:r>
              <a:rPr lang="en-US"/>
              <a:t/>
            </a:r>
            <a:br>
              <a:rPr lang="en-US"/>
            </a:br>
            <a:r>
              <a:rPr lang="en-US"/>
              <a:t>5241</a:t>
            </a:r>
            <a:br>
              <a:rPr lang="en-US"/>
            </a:br>
            <a:r>
              <a:rPr lang="en-US"/>
              <a:t/>
            </a:r>
            <a:br>
              <a:rPr lang="en-US"/>
            </a:br>
            <a:r>
              <a:rPr lang="en-US"/>
              <a:t>Immigration</a:t>
            </a:r>
            <a:br>
              <a:rPr lang="en-US"/>
            </a:br>
            <a:r>
              <a:rPr lang="en-US"/>
              <a:t/>
            </a:r>
            <a:br>
              <a:rPr lang="en-US"/>
            </a:br>
            <a:r>
              <a:rPr lang="en-US"/>
              <a:t>5845</a:t>
            </a:r>
            <a:br>
              <a:rPr lang="en-US"/>
            </a:br>
            <a:r>
              <a:rPr lang="en-US"/>
              <a:t/>
            </a:r>
            <a:br>
              <a:rPr lang="en-US"/>
            </a:br>
            <a:r>
              <a:rPr lang="en-US"/>
              <a:t>Other</a:t>
            </a:r>
            <a:br>
              <a:rPr lang="en-US"/>
            </a:br>
            <a:r>
              <a:rPr lang="en-US"/>
              <a:t/>
            </a:r>
            <a:br>
              <a:rPr lang="en-US"/>
            </a:br>
            <a:r>
              <a:rPr lang="en-US"/>
              <a:t>6621</a:t>
            </a:r>
            <a:br>
              <a:rPr lang="en-US"/>
            </a:br>
            <a:r>
              <a:rPr lang="en-US"/>
              <a:t/>
            </a:r>
            <a:br>
              <a:rPr lang="en-US"/>
            </a:br>
            <a:r>
              <a:rPr lang="en-US"/>
              <a:t>Total</a:t>
            </a:r>
            <a:br>
              <a:rPr lang="en-US"/>
            </a:br>
            <a:r>
              <a:rPr lang="en-US"/>
              <a:t/>
            </a:r>
            <a:br>
              <a:rPr lang="en-US"/>
            </a:br>
            <a:r>
              <a:rPr lang="en-US"/>
              <a:t>48218</a:t>
            </a:r>
          </a:p>
        </p:txBody>
      </p:sp>
      <p:sp>
        <p:nvSpPr>
          <p:cNvPr id="4" name="Slide Number Placeholder 3"/>
          <p:cNvSpPr>
            <a:spLocks noGrp="1"/>
          </p:cNvSpPr>
          <p:nvPr>
            <p:ph type="sldNum" sz="quarter" idx="10"/>
          </p:nvPr>
        </p:nvSpPr>
        <p:spPr/>
        <p:txBody>
          <a:bodyPr/>
          <a:lstStyle/>
          <a:p>
            <a:fld id="{1A951CC7-D1A0-4192-A94E-059ACC22F6A5}" type="slidenum">
              <a:rPr lang="en-US" smtClean="0"/>
              <a:t>14</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2011 Case</a:t>
            </a:r>
            <a:r>
              <a:rPr lang="en-US" baseline="0"/>
              <a:t> Mix</a:t>
            </a:r>
          </a:p>
          <a:p>
            <a:endParaRPr lang="en-US" baseline="0"/>
          </a:p>
          <a:p>
            <a:r>
              <a:rPr lang="en-US"/>
              <a:t>Family</a:t>
            </a:r>
            <a:r>
              <a:rPr lang="en-US" baseline="0"/>
              <a:t> / DV –</a:t>
            </a:r>
          </a:p>
          <a:p>
            <a:r>
              <a:rPr lang="en-US" baseline="0"/>
              <a:t>13,415</a:t>
            </a:r>
          </a:p>
          <a:p>
            <a:endParaRPr lang="en-US" baseline="0"/>
          </a:p>
          <a:p>
            <a:r>
              <a:rPr lang="en-US" baseline="0"/>
              <a:t>Economic Stability</a:t>
            </a:r>
          </a:p>
          <a:p>
            <a:r>
              <a:rPr lang="en-US" baseline="0"/>
              <a:t>7,224 – Consumer / Employment</a:t>
            </a:r>
          </a:p>
          <a:p>
            <a:r>
              <a:rPr lang="en-US" baseline="0"/>
              <a:t>5,342 – </a:t>
            </a:r>
            <a:r>
              <a:rPr lang="en-US" baseline="0" err="1"/>
              <a:t>Govt</a:t>
            </a:r>
            <a:r>
              <a:rPr lang="en-US" baseline="0"/>
              <a:t> Benefits / income support and health care</a:t>
            </a:r>
          </a:p>
          <a:p>
            <a:endParaRPr lang="en-US" baseline="0"/>
          </a:p>
          <a:p>
            <a:r>
              <a:rPr lang="en-US" baseline="0"/>
              <a:t>Immigration</a:t>
            </a:r>
          </a:p>
          <a:p>
            <a:r>
              <a:rPr lang="en-US" baseline="0"/>
              <a:t>5,809</a:t>
            </a:r>
          </a:p>
          <a:p>
            <a:endParaRPr lang="en-US" baseline="0"/>
          </a:p>
          <a:p>
            <a:r>
              <a:rPr lang="en-US" baseline="0"/>
              <a:t>Incapacity [permanency] Planning</a:t>
            </a:r>
          </a:p>
          <a:p>
            <a:r>
              <a:rPr lang="en-US" baseline="0"/>
              <a:t>911</a:t>
            </a:r>
          </a:p>
          <a:p>
            <a:endParaRPr lang="en-US" baseline="0"/>
          </a:p>
          <a:p>
            <a:r>
              <a:rPr lang="en-US" baseline="0"/>
              <a:t>Individual Rights</a:t>
            </a:r>
          </a:p>
          <a:p>
            <a:r>
              <a:rPr lang="en-US" baseline="0"/>
              <a:t>1,504</a:t>
            </a:r>
          </a:p>
          <a:p>
            <a:endParaRPr lang="en-US" baseline="0"/>
          </a:p>
          <a:p>
            <a:r>
              <a:rPr lang="en-US" baseline="0"/>
              <a:t>Other</a:t>
            </a:r>
          </a:p>
          <a:p>
            <a:r>
              <a:rPr lang="en-US" baseline="0"/>
              <a:t>3,497</a:t>
            </a:r>
          </a:p>
          <a:p>
            <a:endParaRPr lang="en-US" baseline="0"/>
          </a:p>
          <a:p>
            <a:r>
              <a:rPr lang="en-US" baseline="0"/>
              <a:t>Housing [Gap]</a:t>
            </a:r>
          </a:p>
          <a:p>
            <a:r>
              <a:rPr lang="en-US" baseline="0"/>
              <a:t>19,595</a:t>
            </a:r>
          </a:p>
          <a:p>
            <a:endParaRPr lang="en-US"/>
          </a:p>
          <a:p>
            <a:r>
              <a:rPr lang="en-US"/>
              <a:t>2011 Cases Closed</a:t>
            </a:r>
            <a:br>
              <a:rPr lang="en-US"/>
            </a:br>
            <a:r>
              <a:rPr lang="en-US"/>
              <a:t/>
            </a:r>
            <a:br>
              <a:rPr lang="en-US"/>
            </a:br>
            <a:r>
              <a:rPr lang="en-US"/>
              <a:t>Family</a:t>
            </a:r>
            <a:br>
              <a:rPr lang="en-US"/>
            </a:br>
            <a:r>
              <a:rPr lang="en-US"/>
              <a:t/>
            </a:r>
            <a:br>
              <a:rPr lang="en-US"/>
            </a:br>
            <a:r>
              <a:rPr lang="en-US"/>
              <a:t>12977</a:t>
            </a:r>
            <a:br>
              <a:rPr lang="en-US"/>
            </a:br>
            <a:r>
              <a:rPr lang="en-US"/>
              <a:t/>
            </a:r>
            <a:br>
              <a:rPr lang="en-US"/>
            </a:br>
            <a:r>
              <a:rPr lang="en-US"/>
              <a:t>Housing</a:t>
            </a:r>
            <a:br>
              <a:rPr lang="en-US"/>
            </a:br>
            <a:r>
              <a:rPr lang="en-US"/>
              <a:t/>
            </a:r>
            <a:br>
              <a:rPr lang="en-US"/>
            </a:br>
            <a:r>
              <a:rPr lang="en-US"/>
              <a:t>11009</a:t>
            </a:r>
            <a:br>
              <a:rPr lang="en-US"/>
            </a:br>
            <a:r>
              <a:rPr lang="en-US"/>
              <a:t/>
            </a:r>
            <a:br>
              <a:rPr lang="en-US"/>
            </a:br>
            <a:r>
              <a:rPr lang="en-US"/>
              <a:t>Consumer</a:t>
            </a:r>
            <a:br>
              <a:rPr lang="en-US"/>
            </a:br>
            <a:r>
              <a:rPr lang="en-US"/>
              <a:t/>
            </a:r>
            <a:br>
              <a:rPr lang="en-US"/>
            </a:br>
            <a:r>
              <a:rPr lang="en-US"/>
              <a:t>5341</a:t>
            </a:r>
            <a:br>
              <a:rPr lang="en-US"/>
            </a:br>
            <a:r>
              <a:rPr lang="en-US"/>
              <a:t/>
            </a:r>
            <a:br>
              <a:rPr lang="en-US"/>
            </a:br>
            <a:r>
              <a:rPr lang="en-US"/>
              <a:t>Employment</a:t>
            </a:r>
            <a:br>
              <a:rPr lang="en-US"/>
            </a:br>
            <a:r>
              <a:rPr lang="en-US"/>
              <a:t/>
            </a:r>
            <a:br>
              <a:rPr lang="en-US"/>
            </a:br>
            <a:r>
              <a:rPr lang="en-US"/>
              <a:t>1184</a:t>
            </a:r>
            <a:br>
              <a:rPr lang="en-US"/>
            </a:br>
            <a:r>
              <a:rPr lang="en-US"/>
              <a:t/>
            </a:r>
            <a:br>
              <a:rPr lang="en-US"/>
            </a:br>
            <a:r>
              <a:rPr lang="en-US"/>
              <a:t>Benefits</a:t>
            </a:r>
            <a:br>
              <a:rPr lang="en-US"/>
            </a:br>
            <a:r>
              <a:rPr lang="en-US"/>
              <a:t/>
            </a:r>
            <a:br>
              <a:rPr lang="en-US"/>
            </a:br>
            <a:r>
              <a:rPr lang="en-US"/>
              <a:t>5241</a:t>
            </a:r>
            <a:br>
              <a:rPr lang="en-US"/>
            </a:br>
            <a:r>
              <a:rPr lang="en-US"/>
              <a:t/>
            </a:r>
            <a:br>
              <a:rPr lang="en-US"/>
            </a:br>
            <a:r>
              <a:rPr lang="en-US"/>
              <a:t>Immigration</a:t>
            </a:r>
            <a:br>
              <a:rPr lang="en-US"/>
            </a:br>
            <a:r>
              <a:rPr lang="en-US"/>
              <a:t/>
            </a:r>
            <a:br>
              <a:rPr lang="en-US"/>
            </a:br>
            <a:r>
              <a:rPr lang="en-US"/>
              <a:t>5845</a:t>
            </a:r>
            <a:br>
              <a:rPr lang="en-US"/>
            </a:br>
            <a:r>
              <a:rPr lang="en-US"/>
              <a:t/>
            </a:r>
            <a:br>
              <a:rPr lang="en-US"/>
            </a:br>
            <a:r>
              <a:rPr lang="en-US"/>
              <a:t>Other</a:t>
            </a:r>
            <a:br>
              <a:rPr lang="en-US"/>
            </a:br>
            <a:r>
              <a:rPr lang="en-US"/>
              <a:t/>
            </a:r>
            <a:br>
              <a:rPr lang="en-US"/>
            </a:br>
            <a:r>
              <a:rPr lang="en-US"/>
              <a:t>6621</a:t>
            </a:r>
            <a:br>
              <a:rPr lang="en-US"/>
            </a:br>
            <a:r>
              <a:rPr lang="en-US"/>
              <a:t/>
            </a:r>
            <a:br>
              <a:rPr lang="en-US"/>
            </a:br>
            <a:r>
              <a:rPr lang="en-US"/>
              <a:t>Total</a:t>
            </a:r>
            <a:br>
              <a:rPr lang="en-US"/>
            </a:br>
            <a:r>
              <a:rPr lang="en-US"/>
              <a:t/>
            </a:r>
            <a:br>
              <a:rPr lang="en-US"/>
            </a:br>
            <a:r>
              <a:rPr lang="en-US"/>
              <a:t>48218</a:t>
            </a:r>
          </a:p>
        </p:txBody>
      </p:sp>
      <p:sp>
        <p:nvSpPr>
          <p:cNvPr id="4" name="Slide Number Placeholder 3"/>
          <p:cNvSpPr>
            <a:spLocks noGrp="1"/>
          </p:cNvSpPr>
          <p:nvPr>
            <p:ph type="sldNum" sz="quarter" idx="10"/>
          </p:nvPr>
        </p:nvSpPr>
        <p:spPr/>
        <p:txBody>
          <a:bodyPr/>
          <a:lstStyle/>
          <a:p>
            <a:fld id="{1A951CC7-D1A0-4192-A94E-059ACC22F6A5}" type="slidenum">
              <a:rPr lang="en-US" smtClean="0"/>
              <a:t>15</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16</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17</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18</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19</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22</a:t>
            </a:fld>
            <a:endParaRPr lang="en-US"/>
          </a:p>
        </p:txBody>
      </p:sp>
    </p:spTree>
    <p:extLst>
      <p:ext uri="{BB962C8B-B14F-4D97-AF65-F5344CB8AC3E}">
        <p14:creationId xmlns:p14="http://schemas.microsoft.com/office/powerpoint/2010/main" val="140709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2</a:t>
            </a:fld>
            <a:endParaRPr lang="en-US"/>
          </a:p>
        </p:txBody>
      </p:sp>
    </p:spTree>
    <p:extLst>
      <p:ext uri="{BB962C8B-B14F-4D97-AF65-F5344CB8AC3E}">
        <p14:creationId xmlns:p14="http://schemas.microsoft.com/office/powerpoint/2010/main" val="938444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23</a:t>
            </a:fld>
            <a:endParaRPr lang="en-US"/>
          </a:p>
        </p:txBody>
      </p:sp>
    </p:spTree>
    <p:extLst>
      <p:ext uri="{BB962C8B-B14F-4D97-AF65-F5344CB8AC3E}">
        <p14:creationId xmlns:p14="http://schemas.microsoft.com/office/powerpoint/2010/main" val="326946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24</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3</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4</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5</a:t>
            </a:fld>
            <a:endParaRPr lang="en-US"/>
          </a:p>
        </p:txBody>
      </p:sp>
    </p:spTree>
    <p:extLst>
      <p:ext uri="{BB962C8B-B14F-4D97-AF65-F5344CB8AC3E}">
        <p14:creationId xmlns:p14="http://schemas.microsoft.com/office/powerpoint/2010/main" val="314010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6</a:t>
            </a:fld>
            <a:endParaRPr lang="en-US"/>
          </a:p>
        </p:txBody>
      </p:sp>
    </p:spTree>
    <p:extLst>
      <p:ext uri="{BB962C8B-B14F-4D97-AF65-F5344CB8AC3E}">
        <p14:creationId xmlns:p14="http://schemas.microsoft.com/office/powerpoint/2010/main" val="326095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7</a:t>
            </a:fld>
            <a:endParaRPr lang="en-US"/>
          </a:p>
        </p:txBody>
      </p:sp>
    </p:spTree>
    <p:extLst>
      <p:ext uri="{BB962C8B-B14F-4D97-AF65-F5344CB8AC3E}">
        <p14:creationId xmlns:p14="http://schemas.microsoft.com/office/powerpoint/2010/main" val="246151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8</a:t>
            </a:fld>
            <a:endParaRPr lang="en-US"/>
          </a:p>
        </p:txBody>
      </p:sp>
    </p:spTree>
    <p:extLst>
      <p:ext uri="{BB962C8B-B14F-4D97-AF65-F5344CB8AC3E}">
        <p14:creationId xmlns:p14="http://schemas.microsoft.com/office/powerpoint/2010/main" val="245016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31"/>
            <a:r>
              <a:rPr lang="en-US" b="1">
                <a:solidFill>
                  <a:srgbClr val="002060"/>
                </a:solidFill>
              </a:rPr>
              <a:t>Statewide Objectives</a:t>
            </a:r>
          </a:p>
          <a:p>
            <a:r>
              <a:rPr lang="en-US" sz="2500">
                <a:solidFill>
                  <a:srgbClr val="002060"/>
                </a:solidFill>
              </a:rPr>
              <a:t>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Ensure access to health care</a:t>
            </a:r>
          </a:p>
          <a:p>
            <a:r>
              <a:rPr lang="en-US" sz="2500">
                <a:solidFill>
                  <a:srgbClr val="002060"/>
                </a:solidFill>
              </a:rPr>
              <a:t>People in Minnesota are Safe</a:t>
            </a:r>
          </a:p>
          <a:p>
            <a:pPr lvl="1">
              <a:buFont typeface="Calibri" pitchFamily="34" charset="0"/>
              <a:buChar char="‒"/>
            </a:pPr>
            <a:r>
              <a:rPr lang="en-US" sz="2000"/>
              <a:t>Reduce domestic violence</a:t>
            </a:r>
          </a:p>
          <a:p>
            <a:pPr lvl="1">
              <a:buFont typeface="Calibri" pitchFamily="34" charset="0"/>
              <a:buChar char="‒"/>
            </a:pPr>
            <a:r>
              <a:rPr lang="en-US" sz="2000"/>
              <a:t>Reduce financial exploitation</a:t>
            </a:r>
          </a:p>
          <a:p>
            <a:r>
              <a:rPr lang="en-US" sz="2500">
                <a:solidFill>
                  <a:srgbClr val="002060"/>
                </a:solidFill>
              </a:rPr>
              <a:t>Efficient and Accountable Government</a:t>
            </a:r>
          </a:p>
          <a:p>
            <a:pPr lvl="1">
              <a:buFont typeface="Calibri" pitchFamily="34" charset="0"/>
              <a:buChar char="‒"/>
            </a:pPr>
            <a:r>
              <a:rPr lang="en-US" sz="2000"/>
              <a:t>Create efficiency in the court system</a:t>
            </a:r>
          </a:p>
          <a:p>
            <a:pPr lvl="1">
              <a:buFont typeface="Calibri" pitchFamily="34" charset="0"/>
              <a:buChar char="‒"/>
            </a:pPr>
            <a:r>
              <a:rPr lang="en-US" sz="2000"/>
              <a:t>Provide public and professional education and training; create web-based self-help resources for public and legal resources for professionals</a:t>
            </a:r>
          </a:p>
          <a:p>
            <a:endParaRPr lang="en-US"/>
          </a:p>
        </p:txBody>
      </p:sp>
      <p:sp>
        <p:nvSpPr>
          <p:cNvPr id="4" name="Slide Number Placeholder 3"/>
          <p:cNvSpPr>
            <a:spLocks noGrp="1"/>
          </p:cNvSpPr>
          <p:nvPr>
            <p:ph type="sldNum" sz="quarter" idx="10"/>
          </p:nvPr>
        </p:nvSpPr>
        <p:spPr/>
        <p:txBody>
          <a:bodyPr/>
          <a:lstStyle/>
          <a:p>
            <a:fld id="{1A951CC7-D1A0-4192-A94E-059ACC22F6A5}" type="slidenum">
              <a:rPr lang="en-US" smtClean="0"/>
              <a:t>9</a:t>
            </a:fld>
            <a:endParaRPr lang="en-US"/>
          </a:p>
        </p:txBody>
      </p:sp>
    </p:spTree>
    <p:extLst>
      <p:ext uri="{BB962C8B-B14F-4D97-AF65-F5344CB8AC3E}">
        <p14:creationId xmlns:p14="http://schemas.microsoft.com/office/powerpoint/2010/main" val="31401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EFCA4E-D915-4CA1-B2B2-596CAD1BAC37}"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69E214-BB88-425B-82B6-BC5287D90798}"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A1258-93FB-41A9-A19D-CC43B34D38AB}"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3D904-FA35-4B85-B59C-7CEE1DCE9A30}"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E22ED1-1967-464E-B05E-6A8BA06D6F92}"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A454AC-0061-4313-BBA3-7478C52ECA9A}"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9C2B26-03F0-4054-B6CF-B55DC120D330}" type="datetime1">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8EAE7-1ACF-4B96-9956-A1296D2737E5}" type="datetime1">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74448-B6CC-4A97-9C05-690DFE1C1C55}" type="datetime1">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0D7BB-850C-41A3-A645-78899600EA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7461B-F7AE-401C-B752-DBF2DDA391AA}"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0D7BB-850C-41A3-A645-78899600EA1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ADCCFD9-6C50-45B8-9458-0213E5025E2B}" type="datetime1">
              <a:rPr lang="en-US" smtClean="0"/>
              <a:t>1/29/2019</a:t>
            </a:fld>
            <a:endParaRPr lang="en-US"/>
          </a:p>
        </p:txBody>
      </p:sp>
      <p:sp>
        <p:nvSpPr>
          <p:cNvPr id="9" name="Slide Number Placeholder 8"/>
          <p:cNvSpPr>
            <a:spLocks noGrp="1"/>
          </p:cNvSpPr>
          <p:nvPr>
            <p:ph type="sldNum" sz="quarter" idx="11"/>
          </p:nvPr>
        </p:nvSpPr>
        <p:spPr/>
        <p:txBody>
          <a:bodyPr/>
          <a:lstStyle/>
          <a:p>
            <a:fld id="{46F0D7BB-850C-41A3-A645-78899600EA1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6F0D7BB-850C-41A3-A645-78899600EA1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08C2C5F-5EAB-4645-AB5C-0680A3F06525}" type="datetime1">
              <a:rPr lang="en-US" smtClean="0"/>
              <a:t>1/29/2019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7440" y="1711960"/>
            <a:ext cx="5242560" cy="1691641"/>
          </a:xfrm>
        </p:spPr>
        <p:txBody>
          <a:bodyPr anchor="ctr"/>
          <a:lstStyle/>
          <a:p>
            <a:pPr algn="ctr"/>
            <a:r>
              <a:rPr lang="en-US" sz="3200">
                <a:solidFill>
                  <a:srgbClr val="0070C0"/>
                </a:solidFill>
                <a:latin typeface="Verdana" pitchFamily="34" charset="0"/>
                <a:ea typeface="Verdana" pitchFamily="34" charset="0"/>
                <a:cs typeface="Verdana" pitchFamily="34" charset="0"/>
              </a:rPr>
              <a:t>Seeking Justice for All</a:t>
            </a:r>
            <a:r>
              <a:rPr lang="en-US" sz="3200">
                <a:latin typeface="Verdana" pitchFamily="34" charset="0"/>
                <a:ea typeface="Verdana" pitchFamily="34" charset="0"/>
                <a:cs typeface="Verdana" pitchFamily="34" charset="0"/>
              </a:rPr>
              <a:t/>
            </a:r>
            <a:br>
              <a:rPr lang="en-US" sz="3200">
                <a:latin typeface="Verdana" pitchFamily="34" charset="0"/>
                <a:ea typeface="Verdana" pitchFamily="34" charset="0"/>
                <a:cs typeface="Verdana" pitchFamily="34" charset="0"/>
              </a:rPr>
            </a:br>
            <a:r>
              <a:rPr lang="en-US" sz="2800">
                <a:solidFill>
                  <a:srgbClr val="00B050"/>
                </a:solidFill>
                <a:latin typeface="Verdana" pitchFamily="34" charset="0"/>
                <a:ea typeface="Verdana" pitchFamily="34" charset="0"/>
                <a:cs typeface="Verdana" pitchFamily="34" charset="0"/>
              </a:rPr>
              <a:t>An Overview of Minnesota’s </a:t>
            </a:r>
            <a:br>
              <a:rPr lang="en-US" sz="2800">
                <a:solidFill>
                  <a:srgbClr val="00B050"/>
                </a:solidFill>
                <a:latin typeface="Verdana" pitchFamily="34" charset="0"/>
                <a:ea typeface="Verdana" pitchFamily="34" charset="0"/>
                <a:cs typeface="Verdana" pitchFamily="34" charset="0"/>
              </a:rPr>
            </a:br>
            <a:r>
              <a:rPr lang="en-US" sz="2800">
                <a:solidFill>
                  <a:srgbClr val="00B050"/>
                </a:solidFill>
                <a:latin typeface="Verdana" pitchFamily="34" charset="0"/>
                <a:ea typeface="Verdana" pitchFamily="34" charset="0"/>
                <a:cs typeface="Verdana" pitchFamily="34" charset="0"/>
              </a:rPr>
              <a:t>Civil Legal Services Network</a:t>
            </a:r>
          </a:p>
        </p:txBody>
      </p:sp>
      <p:sp>
        <p:nvSpPr>
          <p:cNvPr id="3" name="Subtitle 2"/>
          <p:cNvSpPr>
            <a:spLocks noGrp="1"/>
          </p:cNvSpPr>
          <p:nvPr>
            <p:ph type="subTitle" idx="1"/>
          </p:nvPr>
        </p:nvSpPr>
        <p:spPr>
          <a:xfrm>
            <a:off x="2743200" y="3403600"/>
            <a:ext cx="4632960" cy="838200"/>
          </a:xfrm>
        </p:spPr>
        <p:txBody>
          <a:bodyPr>
            <a:normAutofit fontScale="85000" lnSpcReduction="20000"/>
          </a:bodyPr>
          <a:lstStyle/>
          <a:p>
            <a:pPr algn="ctr"/>
            <a:r>
              <a:rPr lang="en-US" dirty="0">
                <a:solidFill>
                  <a:srgbClr val="92D050"/>
                </a:solidFill>
                <a:latin typeface="Verdana" pitchFamily="34" charset="0"/>
                <a:ea typeface="Verdana" pitchFamily="34" charset="0"/>
                <a:cs typeface="Verdana" pitchFamily="34" charset="0"/>
              </a:rPr>
              <a:t>House Judiciary Finance and </a:t>
            </a:r>
          </a:p>
          <a:p>
            <a:pPr algn="ctr"/>
            <a:r>
              <a:rPr lang="en-US" dirty="0">
                <a:solidFill>
                  <a:srgbClr val="92D050"/>
                </a:solidFill>
                <a:latin typeface="Verdana" pitchFamily="34" charset="0"/>
                <a:ea typeface="Verdana" pitchFamily="34" charset="0"/>
                <a:cs typeface="Verdana" pitchFamily="34" charset="0"/>
              </a:rPr>
              <a:t>Civil Law Committee</a:t>
            </a:r>
          </a:p>
          <a:p>
            <a:pPr algn="ctr"/>
            <a:r>
              <a:rPr lang="en-US" dirty="0">
                <a:solidFill>
                  <a:srgbClr val="92D050"/>
                </a:solidFill>
                <a:latin typeface="Verdana" pitchFamily="34" charset="0"/>
                <a:ea typeface="Verdana" pitchFamily="34" charset="0"/>
                <a:cs typeface="Verdana" pitchFamily="34" charset="0"/>
              </a:rPr>
              <a:t>January 31</a:t>
            </a:r>
            <a:r>
              <a:rPr lang="en-US" baseline="30000" dirty="0">
                <a:solidFill>
                  <a:srgbClr val="92D050"/>
                </a:solidFill>
                <a:latin typeface="Verdana" pitchFamily="34" charset="0"/>
                <a:ea typeface="Verdana" pitchFamily="34" charset="0"/>
                <a:cs typeface="Verdana" pitchFamily="34" charset="0"/>
              </a:rPr>
              <a:t>st</a:t>
            </a:r>
            <a:r>
              <a:rPr lang="en-US" dirty="0">
                <a:solidFill>
                  <a:srgbClr val="92D050"/>
                </a:solidFill>
                <a:latin typeface="Verdana" pitchFamily="34" charset="0"/>
                <a:ea typeface="Verdana" pitchFamily="34" charset="0"/>
                <a:cs typeface="Verdana" pitchFamily="34" charset="0"/>
              </a:rPr>
              <a:t>, 2019</a:t>
            </a:r>
          </a:p>
          <a:p>
            <a:endParaRPr lang="en-US" dirty="0">
              <a:latin typeface="Verdana" pitchFamily="34" charset="0"/>
              <a:ea typeface="Verdana" pitchFamily="34" charset="0"/>
              <a:cs typeface="Verdana"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1711960"/>
            <a:ext cx="2209800" cy="2555240"/>
          </a:xfrm>
          <a:prstGeom prst="rect">
            <a:avLst/>
          </a:prstGeom>
        </p:spPr>
      </p:pic>
      <p:sp>
        <p:nvSpPr>
          <p:cNvPr id="7" name="Subtitle 2"/>
          <p:cNvSpPr txBox="1">
            <a:spLocks/>
          </p:cNvSpPr>
          <p:nvPr/>
        </p:nvSpPr>
        <p:spPr>
          <a:xfrm>
            <a:off x="939800" y="4267200"/>
            <a:ext cx="6756400" cy="1066800"/>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endParaRPr lang="en-US" dirty="0">
              <a:latin typeface="Verdana" pitchFamily="34" charset="0"/>
              <a:ea typeface="Verdana" pitchFamily="34" charset="0"/>
              <a:cs typeface="Verdana" pitchFamily="34" charset="0"/>
            </a:endParaRPr>
          </a:p>
          <a:p>
            <a:r>
              <a:rPr lang="en-US" dirty="0">
                <a:solidFill>
                  <a:srgbClr val="0070C0"/>
                </a:solidFill>
                <a:latin typeface="Verdana" pitchFamily="34" charset="0"/>
                <a:ea typeface="Verdana" pitchFamily="34" charset="0"/>
                <a:cs typeface="Verdana" pitchFamily="34" charset="0"/>
              </a:rPr>
              <a:t>Drew Schaffer</a:t>
            </a:r>
            <a:r>
              <a:rPr lang="en-US" dirty="0">
                <a:solidFill>
                  <a:srgbClr val="92D050"/>
                </a:solidFill>
                <a:latin typeface="Verdana" pitchFamily="34" charset="0"/>
                <a:ea typeface="Verdana" pitchFamily="34" charset="0"/>
                <a:cs typeface="Verdana" pitchFamily="34" charset="0"/>
              </a:rPr>
              <a:t>│ Mid-Minnesota Legal Aid</a:t>
            </a:r>
          </a:p>
          <a:p>
            <a:r>
              <a:rPr lang="en-US" dirty="0">
                <a:solidFill>
                  <a:srgbClr val="0070C0"/>
                </a:solidFill>
                <a:latin typeface="Verdana" pitchFamily="34" charset="0"/>
                <a:ea typeface="Verdana" pitchFamily="34" charset="0"/>
                <a:cs typeface="Verdana" pitchFamily="34" charset="0"/>
              </a:rPr>
              <a:t>Anne </a:t>
            </a:r>
            <a:r>
              <a:rPr lang="en-US" dirty="0" err="1">
                <a:solidFill>
                  <a:srgbClr val="0070C0"/>
                </a:solidFill>
                <a:latin typeface="Verdana" pitchFamily="34" charset="0"/>
                <a:ea typeface="Verdana" pitchFamily="34" charset="0"/>
                <a:cs typeface="Verdana" pitchFamily="34" charset="0"/>
              </a:rPr>
              <a:t>Hoefgen</a:t>
            </a:r>
            <a:r>
              <a:rPr lang="en-US" dirty="0" err="1">
                <a:solidFill>
                  <a:srgbClr val="92D050"/>
                </a:solidFill>
                <a:latin typeface="Verdana" pitchFamily="34" charset="0"/>
                <a:ea typeface="Verdana" pitchFamily="34" charset="0"/>
                <a:cs typeface="Verdana" pitchFamily="34" charset="0"/>
              </a:rPr>
              <a:t>│Legal</a:t>
            </a:r>
            <a:r>
              <a:rPr lang="en-US" dirty="0">
                <a:solidFill>
                  <a:srgbClr val="92D050"/>
                </a:solidFill>
                <a:latin typeface="Verdana" pitchFamily="34" charset="0"/>
                <a:ea typeface="Verdana" pitchFamily="34" charset="0"/>
                <a:cs typeface="Verdana" pitchFamily="34" charset="0"/>
              </a:rPr>
              <a:t> Services of Northwest Minnesota</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Tree>
    <p:extLst>
      <p:ext uri="{BB962C8B-B14F-4D97-AF65-F5344CB8AC3E}">
        <p14:creationId xmlns:p14="http://schemas.microsoft.com/office/powerpoint/2010/main" val="349354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590288"/>
          </a:xfrm>
        </p:spPr>
        <p:txBody>
          <a:bodyPr>
            <a:normAutofit fontScale="77500" lnSpcReduction="20000"/>
          </a:bodyPr>
          <a:lstStyle/>
          <a:p>
            <a:pPr marL="114300" indent="0" algn="ctr">
              <a:buNone/>
            </a:pPr>
            <a:r>
              <a:rPr lang="en-US" sz="3100" b="1" dirty="0">
                <a:solidFill>
                  <a:srgbClr val="002060"/>
                </a:solidFill>
              </a:rPr>
              <a:t>CLS Promotes Innovation</a:t>
            </a:r>
          </a:p>
          <a:p>
            <a:pPr marL="114300" indent="0">
              <a:buNone/>
            </a:pPr>
            <a:endParaRPr lang="en-US" b="1" dirty="0">
              <a:solidFill>
                <a:srgbClr val="002060"/>
              </a:solidFill>
            </a:endParaRPr>
          </a:p>
          <a:p>
            <a:pPr marL="114300" indent="0" algn="just">
              <a:buNone/>
            </a:pPr>
            <a:r>
              <a:rPr lang="en-US" sz="2400" b="1" dirty="0">
                <a:solidFill>
                  <a:srgbClr val="0070C0"/>
                </a:solidFill>
              </a:rPr>
              <a:t>CLS is a founding partner in seven Domestic Violence Court Partnerships in Minnesota – Stearns, Beltrami, Clay, Crow Wing, Itasca, Hennepin, and Mille Lacs Counties. </a:t>
            </a:r>
          </a:p>
          <a:p>
            <a:pPr marL="114300" indent="0">
              <a:buNone/>
            </a:pPr>
            <a:endParaRPr lang="en-US" sz="2400" b="1" dirty="0">
              <a:solidFill>
                <a:srgbClr val="0070C0"/>
              </a:solidFill>
            </a:endParaRPr>
          </a:p>
          <a:p>
            <a:pPr lvl="1" algn="just"/>
            <a:r>
              <a:rPr lang="en-US" sz="2100" dirty="0"/>
              <a:t>The domestic violence court partnerships address both offender accountability and victim safety.  CLS providers work with the victims to assure they have the support and services needed to find safety, security, and independence.</a:t>
            </a:r>
          </a:p>
          <a:p>
            <a:pPr algn="just"/>
            <a:endParaRPr lang="en-US" sz="2400" b="1" dirty="0">
              <a:solidFill>
                <a:srgbClr val="0070C0"/>
              </a:solidFill>
            </a:endParaRPr>
          </a:p>
          <a:p>
            <a:pPr lvl="1" algn="just"/>
            <a:r>
              <a:rPr lang="en-US" sz="2100" dirty="0"/>
              <a:t>The Stearns DV Court Partnership (the first in Minnesota) has received multiple national and state awards.  It  receives funding from the federal Office of Violence Against Women to train other agencies across the country on the Domestic Violence Court Partnership  model it developed.</a:t>
            </a:r>
          </a:p>
          <a:p>
            <a:pPr marL="411480" lvl="1" indent="0">
              <a:buNone/>
            </a:pPr>
            <a:endParaRPr lang="en-US" sz="2100" dirty="0"/>
          </a:p>
          <a:p>
            <a:pPr marL="411480" lvl="1" indent="0">
              <a:buNone/>
            </a:pPr>
            <a:r>
              <a:rPr lang="en-US" sz="2100" dirty="0"/>
              <a:t/>
            </a:r>
            <a:br>
              <a:rPr lang="en-US" sz="2100" dirty="0"/>
            </a:br>
            <a:endParaRPr lang="en-US" sz="21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01841" y="6214030"/>
            <a:ext cx="460159"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17678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endParaRPr lang="en-US" sz="2800"/>
          </a:p>
        </p:txBody>
      </p:sp>
      <p:sp>
        <p:nvSpPr>
          <p:cNvPr id="3" name="Content Placeholder 2"/>
          <p:cNvSpPr>
            <a:spLocks noGrp="1"/>
          </p:cNvSpPr>
          <p:nvPr>
            <p:ph idx="1"/>
          </p:nvPr>
        </p:nvSpPr>
        <p:spPr/>
        <p:txBody>
          <a:bodyPr/>
          <a:lstStyle/>
          <a:p>
            <a:pPr marL="114300" indent="0" algn="ctr">
              <a:buNone/>
            </a:pPr>
            <a:r>
              <a:rPr lang="en-US" sz="2400" b="1">
                <a:solidFill>
                  <a:srgbClr val="002060"/>
                </a:solidFill>
              </a:rPr>
              <a:t>CLS Promotes Innovation</a:t>
            </a:r>
          </a:p>
          <a:p>
            <a:pPr marL="114300" indent="0">
              <a:buNone/>
            </a:pPr>
            <a:endParaRPr lang="en-US" b="1">
              <a:solidFill>
                <a:srgbClr val="002060"/>
              </a:solidFill>
            </a:endParaRPr>
          </a:p>
          <a:p>
            <a:pPr marL="114300" indent="0">
              <a:buNone/>
            </a:pPr>
            <a:r>
              <a:rPr lang="en-US" sz="1900" b="1">
                <a:solidFill>
                  <a:srgbClr val="0070C0"/>
                </a:solidFill>
              </a:rPr>
              <a:t>CLS has expanded Medical Legal Partnerships in Minnesota– a nationally recognized model for improving health outcomes.</a:t>
            </a:r>
          </a:p>
          <a:p>
            <a:endParaRPr lang="en-US" sz="1900" b="1">
              <a:solidFill>
                <a:srgbClr val="0070C0"/>
              </a:solidFill>
            </a:endParaRPr>
          </a:p>
          <a:p>
            <a:pPr algn="just"/>
            <a:r>
              <a:rPr lang="en-US" sz="1600"/>
              <a:t>CLS partners with hospitals and clinics in communities all over the state, including  Bemidji, Long Prairie, Mankato, Melrose, Minneapolis (2), Moorhead, Paynesville, St. Cloud (2), St. Paul (2), Sauk Center, and Willmar.</a:t>
            </a:r>
          </a:p>
          <a:p>
            <a:pPr marL="114300" indent="0">
              <a:buNone/>
            </a:pPr>
            <a:endParaRPr lang="en-US" sz="1600"/>
          </a:p>
          <a:p>
            <a:pPr algn="just"/>
            <a:r>
              <a:rPr lang="en-US" sz="1600"/>
              <a:t>CLS works with hospital/clinic care teams to give on-site advice and representation on legal issues affecting health, such as improper denial of health care coverage, food access, housing conditions, and safety from abuse.</a:t>
            </a:r>
          </a:p>
          <a:p>
            <a:pPr marL="114300" indent="0">
              <a:buNone/>
            </a:pPr>
            <a:endParaRPr lang="en-US" b="1">
              <a:solidFill>
                <a:srgbClr val="002060"/>
              </a:solidFill>
            </a:endParaRPr>
          </a:p>
          <a:p>
            <a:pPr marL="114300" indent="0">
              <a:buNone/>
            </a:pPr>
            <a:endParaRPr lang="en-US"/>
          </a:p>
        </p:txBody>
      </p:sp>
      <p:sp>
        <p:nvSpPr>
          <p:cNvPr id="4" name="TextBox 3"/>
          <p:cNvSpPr txBox="1"/>
          <p:nvPr/>
        </p:nvSpPr>
        <p:spPr>
          <a:xfrm>
            <a:off x="284085" y="6229350"/>
            <a:ext cx="452762" cy="369332"/>
          </a:xfrm>
          <a:prstGeom prst="rect">
            <a:avLst/>
          </a:prstGeom>
          <a:noFill/>
        </p:spPr>
        <p:txBody>
          <a:bodyPr wrap="square" rtlCol="0">
            <a:spAutoFit/>
          </a:bodyPr>
          <a:lstStyle/>
          <a:p>
            <a:r>
              <a:rPr lang="en-US" dirty="0"/>
              <a:t>11</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Tree>
    <p:extLst>
      <p:ext uri="{BB962C8B-B14F-4D97-AF65-F5344CB8AC3E}">
        <p14:creationId xmlns:p14="http://schemas.microsoft.com/office/powerpoint/2010/main" val="256838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endParaRPr lang="en-US" sz="2800">
              <a:latin typeface="Verdana" pitchFamily="34" charset="0"/>
              <a:ea typeface="Verdana" pitchFamily="34" charset="0"/>
              <a:cs typeface="Verdana"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Content Placeholder 2"/>
          <p:cNvSpPr>
            <a:spLocks noGrp="1"/>
          </p:cNvSpPr>
          <p:nvPr>
            <p:ph sz="half" idx="1"/>
          </p:nvPr>
        </p:nvSpPr>
        <p:spPr>
          <a:xfrm>
            <a:off x="457201" y="1259695"/>
            <a:ext cx="4191000" cy="4969655"/>
          </a:xfrm>
        </p:spPr>
        <p:txBody>
          <a:bodyPr>
            <a:normAutofit/>
          </a:bodyPr>
          <a:lstStyle/>
          <a:p>
            <a:pPr marL="114300" indent="0" algn="ctr">
              <a:buNone/>
            </a:pPr>
            <a:r>
              <a:rPr lang="en-US" b="1">
                <a:solidFill>
                  <a:srgbClr val="002060"/>
                </a:solidFill>
              </a:rPr>
              <a:t>How We Deliver Service</a:t>
            </a:r>
          </a:p>
          <a:p>
            <a:r>
              <a:rPr lang="en-US" sz="2400" b="1">
                <a:solidFill>
                  <a:srgbClr val="0070C0"/>
                </a:solidFill>
              </a:rPr>
              <a:t>Regional Programs</a:t>
            </a:r>
          </a:p>
          <a:p>
            <a:pPr lvl="1">
              <a:buFont typeface="Calibri" pitchFamily="34" charset="0"/>
              <a:buChar char="‒"/>
            </a:pPr>
            <a:r>
              <a:rPr lang="en-US" sz="2000"/>
              <a:t>Six regional programs</a:t>
            </a:r>
          </a:p>
          <a:p>
            <a:pPr lvl="1">
              <a:buFont typeface="Calibri" pitchFamily="34" charset="0"/>
              <a:buChar char="‒"/>
            </a:pPr>
            <a:r>
              <a:rPr lang="en-US" sz="2000"/>
              <a:t>Provide full range of civil legal services</a:t>
            </a:r>
          </a:p>
          <a:p>
            <a:pPr lvl="1">
              <a:buFont typeface="Calibri" pitchFamily="34" charset="0"/>
              <a:buChar char="‒"/>
            </a:pPr>
            <a:r>
              <a:rPr lang="en-US" sz="2000"/>
              <a:t>Access in all 87 counties</a:t>
            </a:r>
          </a:p>
          <a:p>
            <a:r>
              <a:rPr lang="en-US" sz="2400" b="1">
                <a:solidFill>
                  <a:srgbClr val="0070C0"/>
                </a:solidFill>
              </a:rPr>
              <a:t>Targeted Services Programs</a:t>
            </a:r>
          </a:p>
          <a:p>
            <a:pPr lvl="1">
              <a:buFont typeface="Calibri" pitchFamily="34" charset="0"/>
              <a:buChar char="‒"/>
            </a:pPr>
            <a:r>
              <a:rPr lang="en-US" sz="2000"/>
              <a:t>Meet specific population or geographic needs</a:t>
            </a:r>
          </a:p>
          <a:p>
            <a:pPr lvl="1">
              <a:buFont typeface="Calibri" pitchFamily="34" charset="0"/>
              <a:buChar char="‒"/>
            </a:pPr>
            <a:r>
              <a:rPr lang="en-US" sz="2000"/>
              <a:t>Approximately two dozen civil legal aid providers</a:t>
            </a:r>
          </a:p>
        </p:txBody>
      </p:sp>
      <p:sp>
        <p:nvSpPr>
          <p:cNvPr id="8" name="TextBox 7"/>
          <p:cNvSpPr txBox="1"/>
          <p:nvPr/>
        </p:nvSpPr>
        <p:spPr>
          <a:xfrm>
            <a:off x="301841" y="6229350"/>
            <a:ext cx="417249"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27344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4057650" y="1613662"/>
            <a:ext cx="4095750" cy="4590288"/>
          </a:xfrm>
        </p:spPr>
        <p:txBody>
          <a:bodyPr>
            <a:normAutofit/>
          </a:bodyPr>
          <a:lstStyle/>
          <a:p>
            <a:r>
              <a:rPr lang="en-US" sz="2400" b="1">
                <a:solidFill>
                  <a:srgbClr val="0070C0"/>
                </a:solidFill>
              </a:rPr>
              <a:t>Primary Income Test</a:t>
            </a:r>
          </a:p>
          <a:p>
            <a:pPr lvl="1">
              <a:buFont typeface="Calibri" pitchFamily="34" charset="0"/>
              <a:buChar char="‒"/>
            </a:pPr>
            <a:r>
              <a:rPr lang="en-US" sz="2000"/>
              <a:t>At or below 125% FPG</a:t>
            </a:r>
          </a:p>
          <a:p>
            <a:pPr lvl="1">
              <a:buFont typeface="Calibri" pitchFamily="34" charset="0"/>
              <a:buChar char="‒"/>
            </a:pPr>
            <a:r>
              <a:rPr lang="en-US" sz="2000"/>
              <a:t>$32,188 annual  / family of 4</a:t>
            </a:r>
          </a:p>
          <a:p>
            <a:r>
              <a:rPr lang="en-US" sz="2400" b="1">
                <a:solidFill>
                  <a:srgbClr val="0070C0"/>
                </a:solidFill>
              </a:rPr>
              <a:t>Basic Needs</a:t>
            </a:r>
          </a:p>
          <a:p>
            <a:pPr lvl="1">
              <a:buFont typeface="Calibri" pitchFamily="34" charset="0"/>
              <a:buChar char="‒"/>
            </a:pPr>
            <a:r>
              <a:rPr lang="en-US" sz="2000"/>
              <a:t>Civil legal issue</a:t>
            </a:r>
          </a:p>
          <a:p>
            <a:pPr lvl="1">
              <a:buFont typeface="Calibri" pitchFamily="34" charset="0"/>
              <a:buChar char="‒"/>
            </a:pPr>
            <a:r>
              <a:rPr lang="en-US" sz="2000"/>
              <a:t>Safety, shelter, health, and  sustenance</a:t>
            </a:r>
          </a:p>
          <a:p>
            <a:r>
              <a:rPr lang="en-US" sz="2400" b="1">
                <a:solidFill>
                  <a:srgbClr val="0070C0"/>
                </a:solidFill>
              </a:rPr>
              <a:t>Nature of Claim</a:t>
            </a:r>
          </a:p>
          <a:p>
            <a:pPr lvl="1">
              <a:buFont typeface="Calibri" pitchFamily="34" charset="0"/>
              <a:buChar char="‒"/>
            </a:pPr>
            <a:r>
              <a:rPr lang="en-US" sz="2000"/>
              <a:t>Legal merit</a:t>
            </a:r>
          </a:p>
          <a:p>
            <a:pPr lvl="1">
              <a:buFont typeface="Calibri" pitchFamily="34" charset="0"/>
              <a:buChar char="‒"/>
            </a:pPr>
            <a:r>
              <a:rPr lang="en-US" sz="2000"/>
              <a:t>Other appropriate referral and resolution</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5" name="Content Placeholder 2"/>
          <p:cNvSpPr>
            <a:spLocks noGrp="1"/>
          </p:cNvSpPr>
          <p:nvPr>
            <p:ph sz="half" idx="1"/>
          </p:nvPr>
        </p:nvSpPr>
        <p:spPr>
          <a:xfrm>
            <a:off x="533400" y="1447800"/>
            <a:ext cx="3505200" cy="3657600"/>
          </a:xfrm>
        </p:spPr>
        <p:txBody>
          <a:bodyPr>
            <a:normAutofit/>
          </a:bodyPr>
          <a:lstStyle/>
          <a:p>
            <a:pPr marL="114300" indent="0">
              <a:buNone/>
            </a:pPr>
            <a:endParaRPr lang="en-US" b="1">
              <a:solidFill>
                <a:srgbClr val="002060"/>
              </a:solidFill>
            </a:endParaRPr>
          </a:p>
          <a:p>
            <a:pPr marL="114300" indent="0" algn="ctr">
              <a:buNone/>
            </a:pPr>
            <a:r>
              <a:rPr lang="en-US" b="1">
                <a:solidFill>
                  <a:srgbClr val="002060"/>
                </a:solidFill>
              </a:rPr>
              <a:t>The People We Serve</a:t>
            </a:r>
          </a:p>
          <a:p>
            <a:pPr marL="114300" indent="0" algn="ctr">
              <a:buNone/>
            </a:pPr>
            <a:endParaRPr lang="en-US" b="1">
              <a:solidFill>
                <a:srgbClr val="002060"/>
              </a:solidFill>
            </a:endParaRPr>
          </a:p>
          <a:p>
            <a:pPr marL="114300" indent="0" algn="ctr">
              <a:buNone/>
            </a:pPr>
            <a:r>
              <a:rPr lang="en-US" sz="4000" b="1">
                <a:solidFill>
                  <a:srgbClr val="002060"/>
                </a:solidFill>
              </a:rPr>
              <a:t>46,521 Cases</a:t>
            </a:r>
          </a:p>
          <a:p>
            <a:pPr marL="114300" indent="0" algn="ctr">
              <a:buNone/>
            </a:pPr>
            <a:endParaRPr lang="en-US" b="1">
              <a:solidFill>
                <a:srgbClr val="002060"/>
              </a:solidFill>
            </a:endParaRPr>
          </a:p>
          <a:p>
            <a:pPr marL="114300" indent="0" algn="ctr">
              <a:buNone/>
            </a:pPr>
            <a:r>
              <a:rPr lang="en-US" b="1">
                <a:solidFill>
                  <a:srgbClr val="002060"/>
                </a:solidFill>
              </a:rPr>
              <a:t>109,707 Minnesotans</a:t>
            </a:r>
          </a:p>
        </p:txBody>
      </p:sp>
      <p:sp>
        <p:nvSpPr>
          <p:cNvPr id="9" name="TextBox 8"/>
          <p:cNvSpPr txBox="1"/>
          <p:nvPr/>
        </p:nvSpPr>
        <p:spPr>
          <a:xfrm>
            <a:off x="381000" y="6229350"/>
            <a:ext cx="533400"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321823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590288"/>
          </a:xfrm>
        </p:spPr>
        <p:txBody>
          <a:bodyPr>
            <a:normAutofit/>
          </a:bodyPr>
          <a:lstStyle/>
          <a:p>
            <a:pPr marL="114300" indent="0">
              <a:spcBef>
                <a:spcPts val="0"/>
              </a:spcBef>
              <a:buNone/>
            </a:pPr>
            <a:endParaRPr lang="en-US" b="1">
              <a:solidFill>
                <a:srgbClr val="002060"/>
              </a:solidFill>
            </a:endParaRPr>
          </a:p>
          <a:p>
            <a:pPr marL="114300" indent="0" algn="ctr">
              <a:spcBef>
                <a:spcPts val="0"/>
              </a:spcBef>
              <a:buNone/>
            </a:pPr>
            <a:r>
              <a:rPr lang="en-US" b="1">
                <a:solidFill>
                  <a:srgbClr val="002060"/>
                </a:solidFill>
              </a:rPr>
              <a:t>The Problems We Solve</a:t>
            </a:r>
            <a:endParaRPr lang="en-US" sz="2000" b="1">
              <a:solidFill>
                <a:srgbClr val="002060"/>
              </a:solidFill>
            </a:endParaRPr>
          </a:p>
          <a:p>
            <a:pPr marL="114300" indent="0">
              <a:spcBef>
                <a:spcPts val="0"/>
              </a:spcBef>
              <a:buNone/>
            </a:pPr>
            <a:endParaRPr lang="en-US" sz="2400" b="1" i="1">
              <a:solidFill>
                <a:srgbClr val="002060"/>
              </a:solidFill>
            </a:endParaRPr>
          </a:p>
          <a:p>
            <a:pPr marL="114300" indent="0">
              <a:spcBef>
                <a:spcPts val="0"/>
              </a:spcBef>
              <a:buNone/>
            </a:pPr>
            <a:r>
              <a:rPr lang="en-US" sz="3200" b="1" i="1">
                <a:solidFill>
                  <a:srgbClr val="0070C0"/>
                </a:solidFill>
              </a:rPr>
              <a:t>   Major Service Areas –</a:t>
            </a:r>
          </a:p>
          <a:p>
            <a:r>
              <a:rPr lang="en-US" sz="3200">
                <a:solidFill>
                  <a:srgbClr val="002060"/>
                </a:solidFill>
              </a:rPr>
              <a:t>Family and Domestic Violence  </a:t>
            </a:r>
            <a:r>
              <a:rPr lang="en-US" sz="2000">
                <a:solidFill>
                  <a:srgbClr val="002060"/>
                </a:solidFill>
              </a:rPr>
              <a:t>(28% of cases)</a:t>
            </a:r>
          </a:p>
          <a:p>
            <a:r>
              <a:rPr lang="en-US" sz="3200">
                <a:solidFill>
                  <a:srgbClr val="002060"/>
                </a:solidFill>
              </a:rPr>
              <a:t>Protecting Elder Minnesotans  </a:t>
            </a:r>
            <a:r>
              <a:rPr lang="en-US" sz="2000">
                <a:solidFill>
                  <a:srgbClr val="002060"/>
                </a:solidFill>
              </a:rPr>
              <a:t>(19% of cases)</a:t>
            </a:r>
          </a:p>
          <a:p>
            <a:r>
              <a:rPr lang="en-US" sz="3200">
                <a:solidFill>
                  <a:srgbClr val="002060"/>
                </a:solidFill>
              </a:rPr>
              <a:t>Economic Stability  </a:t>
            </a:r>
            <a:r>
              <a:rPr lang="en-US" sz="2000">
                <a:solidFill>
                  <a:srgbClr val="002060"/>
                </a:solidFill>
              </a:rPr>
              <a:t>(21% of cases)</a:t>
            </a:r>
          </a:p>
          <a:p>
            <a:r>
              <a:rPr lang="en-US" sz="3200">
                <a:solidFill>
                  <a:srgbClr val="002060"/>
                </a:solidFill>
              </a:rPr>
              <a:t>Housing  </a:t>
            </a:r>
            <a:r>
              <a:rPr lang="en-US" sz="2000">
                <a:solidFill>
                  <a:srgbClr val="002060"/>
                </a:solidFill>
              </a:rPr>
              <a:t>(24% of cases)</a:t>
            </a:r>
          </a:p>
          <a:p>
            <a:pPr lvl="1">
              <a:buFont typeface="Calibri" pitchFamily="34" charset="0"/>
              <a:buChar char="‒"/>
            </a:pPr>
            <a:endParaRPr lang="en-US" sz="200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457200"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302012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590288"/>
          </a:xfrm>
        </p:spPr>
        <p:txBody>
          <a:bodyPr>
            <a:normAutofit fontScale="62500" lnSpcReduction="20000"/>
          </a:bodyPr>
          <a:lstStyle/>
          <a:p>
            <a:pPr marL="114300" indent="0">
              <a:spcBef>
                <a:spcPts val="0"/>
              </a:spcBef>
              <a:buNone/>
            </a:pPr>
            <a:r>
              <a:rPr lang="en-US" sz="3200" b="1" i="1" dirty="0">
                <a:solidFill>
                  <a:srgbClr val="0070C0"/>
                </a:solidFill>
              </a:rPr>
              <a:t>  </a:t>
            </a:r>
            <a:r>
              <a:rPr lang="en-US" sz="3600" b="1" i="1" dirty="0">
                <a:solidFill>
                  <a:srgbClr val="0070C0"/>
                </a:solidFill>
              </a:rPr>
              <a:t>Who we serve</a:t>
            </a:r>
            <a:endParaRPr lang="en-US" sz="3200" b="1" i="1" dirty="0">
              <a:solidFill>
                <a:srgbClr val="0070C0"/>
              </a:solidFill>
            </a:endParaRPr>
          </a:p>
          <a:p>
            <a:r>
              <a:rPr lang="en-US" sz="3200" dirty="0">
                <a:solidFill>
                  <a:srgbClr val="002060"/>
                </a:solidFill>
              </a:rPr>
              <a:t>66% of our clients are female</a:t>
            </a:r>
            <a:endParaRPr lang="en-US" sz="2000" dirty="0">
              <a:solidFill>
                <a:srgbClr val="002060"/>
              </a:solidFill>
            </a:endParaRPr>
          </a:p>
          <a:p>
            <a:r>
              <a:rPr lang="en-US" sz="3200" dirty="0">
                <a:solidFill>
                  <a:srgbClr val="002060"/>
                </a:solidFill>
              </a:rPr>
              <a:t>53% of our clients are from communities of color</a:t>
            </a:r>
          </a:p>
          <a:p>
            <a:pPr lvl="1"/>
            <a:r>
              <a:rPr lang="en-US" sz="2800" dirty="0">
                <a:solidFill>
                  <a:srgbClr val="002060"/>
                </a:solidFill>
              </a:rPr>
              <a:t>27% are African American</a:t>
            </a:r>
          </a:p>
          <a:p>
            <a:pPr lvl="1"/>
            <a:r>
              <a:rPr lang="en-US" sz="2800" dirty="0">
                <a:solidFill>
                  <a:srgbClr val="002060"/>
                </a:solidFill>
              </a:rPr>
              <a:t>13% are Hispanic</a:t>
            </a:r>
          </a:p>
          <a:p>
            <a:pPr lvl="1"/>
            <a:r>
              <a:rPr lang="en-US" sz="2800" dirty="0">
                <a:solidFill>
                  <a:srgbClr val="002060"/>
                </a:solidFill>
              </a:rPr>
              <a:t>4% are Native American</a:t>
            </a:r>
          </a:p>
          <a:p>
            <a:pPr lvl="1"/>
            <a:r>
              <a:rPr lang="en-US" sz="2800" dirty="0">
                <a:solidFill>
                  <a:srgbClr val="002060"/>
                </a:solidFill>
              </a:rPr>
              <a:t>4% are Asian</a:t>
            </a:r>
          </a:p>
          <a:p>
            <a:r>
              <a:rPr lang="en-US" sz="3200" dirty="0">
                <a:solidFill>
                  <a:srgbClr val="002060"/>
                </a:solidFill>
              </a:rPr>
              <a:t>19% of our clients are age 60 or older</a:t>
            </a:r>
            <a:endParaRPr lang="en-US" sz="2000" dirty="0">
              <a:solidFill>
                <a:srgbClr val="002060"/>
              </a:solidFill>
            </a:endParaRPr>
          </a:p>
          <a:p>
            <a:r>
              <a:rPr lang="en-US" sz="3200" dirty="0">
                <a:solidFill>
                  <a:srgbClr val="002060"/>
                </a:solidFill>
              </a:rPr>
              <a:t>  3% of our clients are under age 18</a:t>
            </a:r>
            <a:endParaRPr lang="en-US" sz="2000" dirty="0">
              <a:solidFill>
                <a:srgbClr val="002060"/>
              </a:solidFill>
            </a:endParaRPr>
          </a:p>
          <a:p>
            <a:pPr marL="114300" indent="0">
              <a:buNone/>
            </a:pPr>
            <a:r>
              <a:rPr lang="en-US" sz="3600" b="1" i="1" dirty="0">
                <a:solidFill>
                  <a:srgbClr val="0070C0"/>
                </a:solidFill>
              </a:rPr>
              <a:t> </a:t>
            </a:r>
          </a:p>
          <a:p>
            <a:pPr marL="114300" indent="0">
              <a:buNone/>
            </a:pPr>
            <a:r>
              <a:rPr lang="en-US" sz="3600" b="1" i="1" dirty="0">
                <a:solidFill>
                  <a:srgbClr val="0070C0"/>
                </a:solidFill>
              </a:rPr>
              <a:t>  How we serve</a:t>
            </a:r>
          </a:p>
          <a:p>
            <a:r>
              <a:rPr lang="en-US" sz="3200" dirty="0">
                <a:solidFill>
                  <a:srgbClr val="002060"/>
                </a:solidFill>
              </a:rPr>
              <a:t>67% of cases are closed by staff at legal aid programs</a:t>
            </a:r>
          </a:p>
          <a:p>
            <a:r>
              <a:rPr lang="en-US" sz="3200" dirty="0">
                <a:solidFill>
                  <a:srgbClr val="002060"/>
                </a:solidFill>
              </a:rPr>
              <a:t>33% of cases are closed by private volunteer attorneys working with CLS programs</a:t>
            </a:r>
          </a:p>
          <a:p>
            <a:pPr marL="114300" indent="0">
              <a:buNone/>
            </a:pPr>
            <a:endParaRPr lang="en-US" sz="3600" b="1" i="1" dirty="0">
              <a:solidFill>
                <a:srgbClr val="0070C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457200"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230204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pPr algn="ctr"/>
            <a:r>
              <a:rPr lang="en-US" sz="4000" b="1" dirty="0">
                <a:latin typeface="Verdana" pitchFamily="34" charset="0"/>
                <a:ea typeface="Verdana" pitchFamily="34" charset="0"/>
                <a:cs typeface="Verdana" pitchFamily="34" charset="0"/>
              </a:rPr>
              <a:t>The Need for Civil Legal Aid</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9" name="Rectangle 8"/>
          <p:cNvSpPr/>
          <p:nvPr/>
        </p:nvSpPr>
        <p:spPr>
          <a:xfrm>
            <a:off x="2303534" y="1897748"/>
            <a:ext cx="3200400" cy="1200329"/>
          </a:xfrm>
          <a:prstGeom prst="rect">
            <a:avLst/>
          </a:prstGeom>
        </p:spPr>
        <p:txBody>
          <a:bodyPr wrap="square">
            <a:spAutoFit/>
          </a:bodyPr>
          <a:lstStyle/>
          <a:p>
            <a:pPr lvl="1" algn="ctr"/>
            <a:endParaRPr lang="en-US" sz="7200" b="1">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75000"/>
                </a:schemeClr>
              </a:solidFill>
              <a:effectLst>
                <a:reflection blurRad="6350" stA="60000" endA="900" endPos="58000" dir="5400000" sy="-100000" algn="bl" rotWithShape="0"/>
              </a:effectLst>
              <a:latin typeface="Arial Black" panose="020B0A04020102020204" pitchFamily="34" charset="0"/>
            </a:endParaRPr>
          </a:p>
        </p:txBody>
      </p:sp>
      <p:sp>
        <p:nvSpPr>
          <p:cNvPr id="10" name="Content Placeholder 2"/>
          <p:cNvSpPr>
            <a:spLocks noGrp="1"/>
          </p:cNvSpPr>
          <p:nvPr>
            <p:ph sz="half" idx="1"/>
          </p:nvPr>
        </p:nvSpPr>
        <p:spPr>
          <a:xfrm>
            <a:off x="571500" y="3781425"/>
            <a:ext cx="3505200" cy="2539959"/>
          </a:xfrm>
        </p:spPr>
        <p:txBody>
          <a:bodyPr>
            <a:normAutofit/>
          </a:bodyPr>
          <a:lstStyle/>
          <a:p>
            <a:pPr marL="114300" indent="0">
              <a:buNone/>
            </a:pPr>
            <a:r>
              <a:rPr lang="en-US">
                <a:solidFill>
                  <a:srgbClr val="002060"/>
                </a:solidFill>
              </a:rPr>
              <a:t>  </a:t>
            </a:r>
            <a:endParaRPr lang="en-US" b="1">
              <a:solidFill>
                <a:srgbClr val="002060"/>
              </a:solidFill>
            </a:endParaRPr>
          </a:p>
        </p:txBody>
      </p:sp>
      <p:sp>
        <p:nvSpPr>
          <p:cNvPr id="11" name="Content Placeholder 2"/>
          <p:cNvSpPr>
            <a:spLocks noGrp="1"/>
          </p:cNvSpPr>
          <p:nvPr>
            <p:ph sz="half" idx="1"/>
          </p:nvPr>
        </p:nvSpPr>
        <p:spPr>
          <a:xfrm>
            <a:off x="1295400" y="1524000"/>
            <a:ext cx="5867400" cy="4114800"/>
          </a:xfrm>
        </p:spPr>
        <p:txBody>
          <a:bodyPr>
            <a:normAutofit lnSpcReduction="10000"/>
          </a:bodyPr>
          <a:lstStyle/>
          <a:p>
            <a:pPr marL="0" indent="0" algn="just">
              <a:spcBef>
                <a:spcPts val="0"/>
              </a:spcBef>
              <a:buClr>
                <a:srgbClr val="93A299"/>
              </a:buClr>
              <a:buNone/>
              <a:defRPr/>
            </a:pPr>
            <a:r>
              <a:rPr lang="en-US">
                <a:solidFill>
                  <a:srgbClr val="292934"/>
                </a:solidFill>
                <a:latin typeface="Arial"/>
              </a:rPr>
              <a:t>Due to lack of resources, CLS is only able to serve 2 of 5 (40%) eligible people seeking service.</a:t>
            </a:r>
          </a:p>
          <a:p>
            <a:pPr marL="0" lvl="0" indent="0" algn="just">
              <a:spcBef>
                <a:spcPts val="0"/>
              </a:spcBef>
              <a:buClr>
                <a:srgbClr val="93A299"/>
              </a:buClr>
              <a:buNone/>
              <a:defRPr/>
            </a:pPr>
            <a:endParaRPr lang="en-US">
              <a:solidFill>
                <a:srgbClr val="292934"/>
              </a:solidFill>
              <a:latin typeface="Arial"/>
            </a:endParaRPr>
          </a:p>
          <a:p>
            <a:pPr marL="0" lvl="0" indent="0" algn="just">
              <a:spcBef>
                <a:spcPts val="0"/>
              </a:spcBef>
              <a:buClr>
                <a:srgbClr val="93A299"/>
              </a:buClr>
              <a:buNone/>
              <a:defRPr/>
            </a:pPr>
            <a:endParaRPr lang="en-US">
              <a:solidFill>
                <a:srgbClr val="292934"/>
              </a:solidFill>
              <a:latin typeface="Arial"/>
            </a:endParaRPr>
          </a:p>
          <a:p>
            <a:pPr marL="0" lvl="0" indent="0" algn="just">
              <a:spcBef>
                <a:spcPts val="0"/>
              </a:spcBef>
              <a:buClr>
                <a:srgbClr val="93A299"/>
              </a:buClr>
              <a:buNone/>
              <a:defRPr/>
            </a:pPr>
            <a:r>
              <a:rPr lang="en-US">
                <a:solidFill>
                  <a:srgbClr val="292934"/>
                </a:solidFill>
                <a:latin typeface="Arial"/>
              </a:rPr>
              <a:t>In Minnesota, there is one private attorney for every </a:t>
            </a:r>
            <a:r>
              <a:rPr lang="en-US" b="1">
                <a:solidFill>
                  <a:srgbClr val="292934"/>
                </a:solidFill>
                <a:latin typeface="Arial"/>
              </a:rPr>
              <a:t>324</a:t>
            </a:r>
            <a:r>
              <a:rPr lang="en-US">
                <a:solidFill>
                  <a:srgbClr val="292934"/>
                </a:solidFill>
                <a:latin typeface="Arial"/>
              </a:rPr>
              <a:t> potential paying clients, compared to one legal aid attorney for every </a:t>
            </a:r>
            <a:r>
              <a:rPr lang="en-US" b="1">
                <a:solidFill>
                  <a:srgbClr val="292934"/>
                </a:solidFill>
                <a:latin typeface="Arial"/>
              </a:rPr>
              <a:t>6,058</a:t>
            </a:r>
            <a:r>
              <a:rPr lang="en-US">
                <a:solidFill>
                  <a:srgbClr val="292934"/>
                </a:solidFill>
                <a:latin typeface="Arial"/>
              </a:rPr>
              <a:t> low-income individuals.</a:t>
            </a:r>
          </a:p>
          <a:p>
            <a:pPr marL="0" lvl="0" indent="0">
              <a:spcBef>
                <a:spcPts val="0"/>
              </a:spcBef>
              <a:buClr>
                <a:srgbClr val="93A299"/>
              </a:buClr>
              <a:buNone/>
              <a:defRPr/>
            </a:pPr>
            <a:endParaRPr lang="en-US" b="1">
              <a:solidFill>
                <a:srgbClr val="292934"/>
              </a:solidFill>
              <a:latin typeface="Arial"/>
            </a:endParaRPr>
          </a:p>
          <a:p>
            <a:pPr marL="114300" indent="0">
              <a:buNone/>
            </a:pPr>
            <a:endParaRPr lang="en-US" b="1">
              <a:solidFill>
                <a:srgbClr val="002060"/>
              </a:solidFill>
            </a:endParaRPr>
          </a:p>
        </p:txBody>
      </p:sp>
      <p:sp>
        <p:nvSpPr>
          <p:cNvPr id="13" name="TextBox 12"/>
          <p:cNvSpPr txBox="1"/>
          <p:nvPr/>
        </p:nvSpPr>
        <p:spPr>
          <a:xfrm>
            <a:off x="381000" y="6229350"/>
            <a:ext cx="457200" cy="369332"/>
          </a:xfrm>
          <a:prstGeom prst="rect">
            <a:avLst/>
          </a:prstGeom>
          <a:noFill/>
        </p:spPr>
        <p:txBody>
          <a:bodyPr wrap="square" rtlCol="0">
            <a:spAutoFit/>
          </a:bodyPr>
          <a:lstStyle/>
          <a:p>
            <a:r>
              <a:rPr lang="en-US" dirty="0"/>
              <a:t>16</a:t>
            </a:r>
          </a:p>
        </p:txBody>
      </p:sp>
      <p:sp>
        <p:nvSpPr>
          <p:cNvPr id="3" name="TextBox 2"/>
          <p:cNvSpPr txBox="1"/>
          <p:nvPr/>
        </p:nvSpPr>
        <p:spPr>
          <a:xfrm>
            <a:off x="1752600" y="1897748"/>
            <a:ext cx="4191000" cy="1200329"/>
          </a:xfrm>
          <a:prstGeom prst="rect">
            <a:avLst/>
          </a:prstGeom>
          <a:noFill/>
        </p:spPr>
        <p:txBody>
          <a:bodyPr wrap="square" rtlCol="0">
            <a:spAutoFit/>
          </a:bodyPr>
          <a:lstStyle/>
          <a:p>
            <a:r>
              <a:rPr lang="en-US" sz="7200">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93736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r>
              <a:rPr lang="en-US" sz="2800" b="1">
                <a:latin typeface="Verdana" pitchFamily="34" charset="0"/>
                <a:ea typeface="Verdana" pitchFamily="34" charset="0"/>
                <a:cs typeface="Verdana" pitchFamily="34" charset="0"/>
              </a:rPr>
              <a:t>Minnesota Civil Legal Services Funding</a:t>
            </a:r>
          </a:p>
        </p:txBody>
      </p:sp>
      <p:sp>
        <p:nvSpPr>
          <p:cNvPr id="3" name="Content Placeholder 2"/>
          <p:cNvSpPr>
            <a:spLocks noGrp="1"/>
          </p:cNvSpPr>
          <p:nvPr>
            <p:ph sz="half" idx="1"/>
          </p:nvPr>
        </p:nvSpPr>
        <p:spPr>
          <a:xfrm>
            <a:off x="533400" y="1216152"/>
            <a:ext cx="7543800" cy="4590288"/>
          </a:xfrm>
        </p:spPr>
        <p:txBody>
          <a:bodyPr>
            <a:normAutofit fontScale="85000" lnSpcReduction="20000"/>
          </a:bodyPr>
          <a:lstStyle/>
          <a:p>
            <a:pPr marL="114300" indent="0">
              <a:buNone/>
            </a:pPr>
            <a:endParaRPr lang="en-US" b="1" dirty="0">
              <a:solidFill>
                <a:srgbClr val="002060"/>
              </a:solidFill>
            </a:endParaRPr>
          </a:p>
          <a:p>
            <a:pPr marL="114300" indent="0" algn="ctr">
              <a:buNone/>
            </a:pPr>
            <a:r>
              <a:rPr lang="en-US" b="1" dirty="0">
                <a:solidFill>
                  <a:srgbClr val="002060"/>
                </a:solidFill>
              </a:rPr>
              <a:t>Three Sources of State-Administered Funding</a:t>
            </a:r>
          </a:p>
          <a:p>
            <a:endParaRPr lang="en-US" sz="2400" dirty="0">
              <a:solidFill>
                <a:srgbClr val="002060"/>
              </a:solidFill>
            </a:endParaRPr>
          </a:p>
          <a:p>
            <a:r>
              <a:rPr lang="en-US" sz="2400" dirty="0">
                <a:solidFill>
                  <a:srgbClr val="002060"/>
                </a:solidFill>
              </a:rPr>
              <a:t>General Fund Appropriation</a:t>
            </a:r>
          </a:p>
          <a:p>
            <a:pPr lvl="1">
              <a:buFont typeface="Calibri" pitchFamily="34" charset="0"/>
              <a:buChar char="‒"/>
            </a:pPr>
            <a:r>
              <a:rPr lang="en-US" sz="2000" dirty="0"/>
              <a:t>$13.72 million  </a:t>
            </a:r>
            <a:r>
              <a:rPr lang="en-US" sz="1400" dirty="0">
                <a:solidFill>
                  <a:srgbClr val="0070C0"/>
                </a:solidFill>
                <a:latin typeface="Times New Roman" pitchFamily="18" charset="0"/>
                <a:cs typeface="Times New Roman" pitchFamily="18" charset="0"/>
              </a:rPr>
              <a:t>[Annual]</a:t>
            </a:r>
          </a:p>
          <a:p>
            <a:pPr lvl="1">
              <a:buFont typeface="Calibri" pitchFamily="34" charset="0"/>
              <a:buChar char="‒"/>
            </a:pPr>
            <a:r>
              <a:rPr lang="en-US" sz="2000" dirty="0"/>
              <a:t>Legislature appropriates</a:t>
            </a:r>
          </a:p>
          <a:p>
            <a:pPr lvl="1">
              <a:buFont typeface="Calibri" pitchFamily="34" charset="0"/>
              <a:buChar char="‒"/>
            </a:pPr>
            <a:r>
              <a:rPr lang="en-US" sz="2000" dirty="0"/>
              <a:t>85% for regional programs / 15% for grants for all CLS providers </a:t>
            </a:r>
            <a:r>
              <a:rPr lang="en-US" sz="1400" i="1" dirty="0">
                <a:solidFill>
                  <a:srgbClr val="0070C0"/>
                </a:solidFill>
                <a:latin typeface="Times New Roman" pitchFamily="18" charset="0"/>
                <a:cs typeface="Times New Roman" pitchFamily="18" charset="0"/>
              </a:rPr>
              <a:t>[MN 480.24]</a:t>
            </a:r>
          </a:p>
          <a:p>
            <a:endParaRPr lang="en-US" sz="2400" dirty="0">
              <a:solidFill>
                <a:srgbClr val="002060"/>
              </a:solidFill>
            </a:endParaRPr>
          </a:p>
          <a:p>
            <a:r>
              <a:rPr lang="en-US" sz="2400" dirty="0">
                <a:solidFill>
                  <a:srgbClr val="002060"/>
                </a:solidFill>
              </a:rPr>
              <a:t>IOLTA </a:t>
            </a:r>
            <a:r>
              <a:rPr lang="en-US" sz="1800" dirty="0">
                <a:solidFill>
                  <a:srgbClr val="002060"/>
                </a:solidFill>
              </a:rPr>
              <a:t>[Interest on Lawyers Trust Account] </a:t>
            </a:r>
            <a:endParaRPr lang="en-US" sz="2400" dirty="0">
              <a:solidFill>
                <a:srgbClr val="002060"/>
              </a:solidFill>
            </a:endParaRPr>
          </a:p>
          <a:p>
            <a:pPr lvl="1">
              <a:buFont typeface="Calibri" pitchFamily="34" charset="0"/>
              <a:buChar char="‒"/>
            </a:pPr>
            <a:r>
              <a:rPr lang="en-US" sz="2000" dirty="0"/>
              <a:t>$400,778 </a:t>
            </a:r>
            <a:r>
              <a:rPr lang="en-US" sz="1400" i="1" dirty="0">
                <a:solidFill>
                  <a:srgbClr val="0070C0"/>
                </a:solidFill>
                <a:latin typeface="Times New Roman" pitchFamily="18" charset="0"/>
                <a:cs typeface="Times New Roman" pitchFamily="18" charset="0"/>
              </a:rPr>
              <a:t>[Available for 2018]</a:t>
            </a:r>
          </a:p>
          <a:p>
            <a:endParaRPr lang="en-US" sz="2400" dirty="0">
              <a:solidFill>
                <a:srgbClr val="002060"/>
              </a:solidFill>
            </a:endParaRPr>
          </a:p>
          <a:p>
            <a:r>
              <a:rPr lang="en-US" sz="2400" dirty="0">
                <a:solidFill>
                  <a:srgbClr val="002060"/>
                </a:solidFill>
              </a:rPr>
              <a:t>Attorney Registration Fees </a:t>
            </a:r>
          </a:p>
          <a:p>
            <a:pPr lvl="1">
              <a:buFont typeface="Calibri" pitchFamily="34" charset="0"/>
              <a:buChar char="‒"/>
            </a:pPr>
            <a:r>
              <a:rPr lang="en-US" sz="2000" dirty="0"/>
              <a:t>$2.01M </a:t>
            </a:r>
            <a:r>
              <a:rPr lang="en-US" sz="1400" i="1" dirty="0">
                <a:solidFill>
                  <a:srgbClr val="0070C0"/>
                </a:solidFill>
                <a:latin typeface="Times New Roman" pitchFamily="18" charset="0"/>
                <a:cs typeface="Times New Roman" pitchFamily="18" charset="0"/>
              </a:rPr>
              <a:t>[Available for 2018]</a:t>
            </a:r>
          </a:p>
          <a:p>
            <a:pPr marL="411480" lvl="1" indent="0">
              <a:buNone/>
            </a:pPr>
            <a:endParaRPr lang="en-US" sz="2000" dirty="0"/>
          </a:p>
          <a:p>
            <a:pPr marL="411480" lvl="1" indent="0">
              <a:buNone/>
            </a:pPr>
            <a:r>
              <a:rPr lang="en-US" sz="1800" dirty="0"/>
              <a:t>All are distributed through the Minnesota Supreme Court’s Legal Services Advisory Committee</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295274" y="6229350"/>
            <a:ext cx="428625"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100392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868362"/>
          </a:xfrm>
        </p:spPr>
        <p:txBody>
          <a:bodyPr/>
          <a:lstStyle/>
          <a:p>
            <a:r>
              <a:rPr lang="en-US" sz="2800" b="1" dirty="0">
                <a:latin typeface="Verdana" pitchFamily="34" charset="0"/>
                <a:ea typeface="Verdana" pitchFamily="34" charset="0"/>
                <a:cs typeface="Verdana" pitchFamily="34" charset="0"/>
              </a:rPr>
              <a:t>Minnesota Civil Legal Services Funding</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295274" y="6229350"/>
            <a:ext cx="428625" cy="369332"/>
          </a:xfrm>
          <a:prstGeom prst="rect">
            <a:avLst/>
          </a:prstGeom>
          <a:noFill/>
        </p:spPr>
        <p:txBody>
          <a:bodyPr wrap="square" rtlCol="0">
            <a:spAutoFit/>
          </a:bodyPr>
          <a:lstStyle/>
          <a:p>
            <a:r>
              <a:rPr lang="en-US" dirty="0"/>
              <a:t>18</a:t>
            </a:r>
          </a:p>
        </p:txBody>
      </p:sp>
      <p:graphicFrame>
        <p:nvGraphicFramePr>
          <p:cNvPr id="17" name="Content Placeholder 16"/>
          <p:cNvGraphicFramePr>
            <a:graphicFrameLocks noGrp="1"/>
          </p:cNvGraphicFramePr>
          <p:nvPr>
            <p:ph sz="half" idx="1"/>
            <p:extLst>
              <p:ext uri="{D42A27DB-BD31-4B8C-83A1-F6EECF244321}">
                <p14:modId xmlns:p14="http://schemas.microsoft.com/office/powerpoint/2010/main" val="2971101870"/>
              </p:ext>
            </p:extLst>
          </p:nvPr>
        </p:nvGraphicFramePr>
        <p:xfrm>
          <a:off x="723898" y="2057400"/>
          <a:ext cx="7286171" cy="437003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067583" y="1184701"/>
            <a:ext cx="6705600" cy="830997"/>
          </a:xfrm>
          <a:prstGeom prst="rect">
            <a:avLst/>
          </a:prstGeom>
          <a:noFill/>
        </p:spPr>
        <p:txBody>
          <a:bodyPr wrap="square" rtlCol="0">
            <a:spAutoFit/>
          </a:bodyPr>
          <a:lstStyle/>
          <a:p>
            <a:pPr algn="ctr"/>
            <a:r>
              <a:rPr lang="en-US" sz="2400" b="1" dirty="0"/>
              <a:t>2018 Civil Legal Services Funding</a:t>
            </a:r>
          </a:p>
          <a:p>
            <a:pPr algn="ctr"/>
            <a:r>
              <a:rPr lang="en-US" sz="2400" b="1" dirty="0"/>
              <a:t>All Sources - $39,551,657</a:t>
            </a:r>
          </a:p>
        </p:txBody>
      </p:sp>
      <p:graphicFrame>
        <p:nvGraphicFramePr>
          <p:cNvPr id="8" name="Chart 7">
            <a:extLst>
              <a:ext uri="{FF2B5EF4-FFF2-40B4-BE49-F238E27FC236}">
                <a16:creationId xmlns:a16="http://schemas.microsoft.com/office/drawing/2014/main" xmlns="" id="{583A5756-41B0-4F0D-8B78-C1F30F163748}"/>
              </a:ext>
            </a:extLst>
          </p:cNvPr>
          <p:cNvGraphicFramePr>
            <a:graphicFrameLocks/>
          </p:cNvGraphicFramePr>
          <p:nvPr>
            <p:extLst>
              <p:ext uri="{D42A27DB-BD31-4B8C-83A1-F6EECF244321}">
                <p14:modId xmlns:p14="http://schemas.microsoft.com/office/powerpoint/2010/main" val="1927024489"/>
              </p:ext>
            </p:extLst>
          </p:nvPr>
        </p:nvGraphicFramePr>
        <p:xfrm>
          <a:off x="843379" y="2057400"/>
          <a:ext cx="7166690" cy="39368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xmlns="" id="{0E8EA4A7-B745-4B26-9509-F4B7C76253C1}"/>
              </a:ext>
            </a:extLst>
          </p:cNvPr>
          <p:cNvGraphicFramePr>
            <a:graphicFrameLocks/>
          </p:cNvGraphicFramePr>
          <p:nvPr>
            <p:extLst>
              <p:ext uri="{D42A27DB-BD31-4B8C-83A1-F6EECF244321}">
                <p14:modId xmlns:p14="http://schemas.microsoft.com/office/powerpoint/2010/main" val="180061950"/>
              </p:ext>
            </p:extLst>
          </p:nvPr>
        </p:nvGraphicFramePr>
        <p:xfrm>
          <a:off x="1269507" y="2011362"/>
          <a:ext cx="6301752" cy="42179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2760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r>
              <a:rPr lang="en-US" sz="2800" b="1">
                <a:latin typeface="Verdana" pitchFamily="34" charset="0"/>
                <a:ea typeface="Verdana" pitchFamily="34" charset="0"/>
                <a:cs typeface="Verdana" pitchFamily="34" charset="0"/>
              </a:rPr>
              <a:t>Minnesota Civil Legal Services Funding</a:t>
            </a:r>
          </a:p>
        </p:txBody>
      </p:sp>
      <p:sp>
        <p:nvSpPr>
          <p:cNvPr id="3" name="Content Placeholder 2"/>
          <p:cNvSpPr>
            <a:spLocks noGrp="1"/>
          </p:cNvSpPr>
          <p:nvPr>
            <p:ph sz="half" idx="1"/>
          </p:nvPr>
        </p:nvSpPr>
        <p:spPr>
          <a:xfrm>
            <a:off x="533400" y="1216152"/>
            <a:ext cx="7315200" cy="4879848"/>
          </a:xfrm>
        </p:spPr>
        <p:txBody>
          <a:bodyPr>
            <a:normAutofit/>
          </a:bodyPr>
          <a:lstStyle/>
          <a:p>
            <a:pPr marL="0" indent="0" algn="ctr">
              <a:spcBef>
                <a:spcPts val="0"/>
              </a:spcBef>
              <a:buNone/>
            </a:pPr>
            <a:r>
              <a:rPr lang="en-US" sz="2600" b="1">
                <a:solidFill>
                  <a:srgbClr val="002060"/>
                </a:solidFill>
              </a:rPr>
              <a:t>Leveraging Resources</a:t>
            </a:r>
          </a:p>
          <a:p>
            <a:pPr marL="0" indent="0" algn="ctr">
              <a:spcBef>
                <a:spcPts val="0"/>
              </a:spcBef>
              <a:buNone/>
            </a:pPr>
            <a:endParaRPr lang="en-US" sz="2600" b="1">
              <a:solidFill>
                <a:srgbClr val="002060"/>
              </a:solidFill>
            </a:endParaRPr>
          </a:p>
          <a:p>
            <a:pPr marL="0" indent="0">
              <a:spcBef>
                <a:spcPts val="0"/>
              </a:spcBef>
              <a:buNone/>
            </a:pPr>
            <a:r>
              <a:rPr lang="en-US" sz="2400" b="1">
                <a:solidFill>
                  <a:srgbClr val="002060"/>
                </a:solidFill>
              </a:rPr>
              <a:t>Robust Use of Technology to Increase Services</a:t>
            </a:r>
          </a:p>
          <a:p>
            <a:pPr lvl="1">
              <a:buFont typeface="Calibri" pitchFamily="34" charset="0"/>
              <a:buChar char="‒"/>
            </a:pPr>
            <a:r>
              <a:rPr lang="en-US" sz="2000"/>
              <a:t>LawHelpMN.org (368,000 unique visits in 2018)</a:t>
            </a:r>
          </a:p>
          <a:p>
            <a:pPr lvl="1">
              <a:buFont typeface="Calibri" pitchFamily="34" charset="0"/>
              <a:buChar char="‒"/>
            </a:pPr>
            <a:r>
              <a:rPr lang="en-US" sz="2000"/>
              <a:t>Document Assembly (2,381 documents assembled in 2018)</a:t>
            </a:r>
          </a:p>
          <a:p>
            <a:pPr lvl="1">
              <a:buFont typeface="Calibri" pitchFamily="34" charset="0"/>
              <a:buChar char="‒"/>
            </a:pPr>
            <a:r>
              <a:rPr lang="en-US" sz="2000"/>
              <a:t>Minnesota Legal Advice Online (690 questions from 84 MN counties in 2018)</a:t>
            </a:r>
          </a:p>
          <a:p>
            <a:pPr marL="0" lvl="1" indent="0">
              <a:spcBef>
                <a:spcPts val="0"/>
              </a:spcBef>
              <a:buClr>
                <a:schemeClr val="accent1"/>
              </a:buClr>
              <a:buNone/>
            </a:pPr>
            <a:r>
              <a:rPr lang="en-US" b="1">
                <a:solidFill>
                  <a:srgbClr val="002060"/>
                </a:solidFill>
              </a:rPr>
              <a:t>Volunteers</a:t>
            </a:r>
          </a:p>
          <a:p>
            <a:pPr lvl="1">
              <a:buFont typeface="Calibri" pitchFamily="34" charset="0"/>
              <a:buChar char="‒"/>
            </a:pPr>
            <a:r>
              <a:rPr lang="en-US" sz="2000"/>
              <a:t>Attorneys</a:t>
            </a:r>
          </a:p>
          <a:p>
            <a:pPr lvl="1">
              <a:buFont typeface="Calibri" pitchFamily="34" charset="0"/>
              <a:buChar char="‒"/>
            </a:pPr>
            <a:r>
              <a:rPr lang="en-US" sz="2000"/>
              <a:t>Law Clerks and Legal Fellows</a:t>
            </a:r>
          </a:p>
          <a:p>
            <a:pPr marL="0" lvl="1" indent="0">
              <a:spcBef>
                <a:spcPts val="0"/>
              </a:spcBef>
              <a:buClr>
                <a:schemeClr val="accent1"/>
              </a:buClr>
              <a:buNone/>
            </a:pPr>
            <a:r>
              <a:rPr lang="en-US" b="1">
                <a:solidFill>
                  <a:srgbClr val="002060"/>
                </a:solidFill>
              </a:rPr>
              <a:t>Leveraging Funds</a:t>
            </a:r>
          </a:p>
          <a:p>
            <a:pPr lvl="1">
              <a:buFont typeface="Calibri" pitchFamily="34" charset="0"/>
              <a:buChar char="‒"/>
            </a:pPr>
            <a:r>
              <a:rPr lang="en-US" sz="2000"/>
              <a:t>State Funds are a critical source of matching $ for a wide variety of grants</a:t>
            </a:r>
          </a:p>
          <a:p>
            <a:pPr marL="777240" lvl="2" indent="0">
              <a:buNone/>
            </a:pPr>
            <a:endParaRPr lang="en-US">
              <a:solidFill>
                <a:srgbClr val="002060"/>
              </a:solidFill>
            </a:endParaRPr>
          </a:p>
          <a:p>
            <a:pPr lvl="1"/>
            <a:endParaRPr lang="en-US" sz="2200"/>
          </a:p>
          <a:p>
            <a:pPr lvl="1">
              <a:buFont typeface="Calibri" pitchFamily="34" charset="0"/>
              <a:buChar char="‒"/>
            </a:pPr>
            <a:endParaRPr lang="en-US" sz="200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295274" y="6229350"/>
            <a:ext cx="428625"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208608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Presentation Summary</a:t>
            </a:r>
          </a:p>
        </p:txBody>
      </p:sp>
      <p:sp>
        <p:nvSpPr>
          <p:cNvPr id="3" name="Content Placeholder 2"/>
          <p:cNvSpPr>
            <a:spLocks noGrp="1"/>
          </p:cNvSpPr>
          <p:nvPr>
            <p:ph sz="half" idx="1"/>
          </p:nvPr>
        </p:nvSpPr>
        <p:spPr>
          <a:xfrm>
            <a:off x="457200" y="1536192"/>
            <a:ext cx="7467600" cy="4590288"/>
          </a:xfrm>
        </p:spPr>
        <p:txBody>
          <a:bodyPr>
            <a:normAutofit/>
          </a:bodyPr>
          <a:lstStyle/>
          <a:p>
            <a:pPr algn="just">
              <a:spcBef>
                <a:spcPts val="0"/>
              </a:spcBef>
            </a:pPr>
            <a:r>
              <a:rPr lang="en-US" b="1">
                <a:solidFill>
                  <a:srgbClr val="0070C0"/>
                </a:solidFill>
              </a:rPr>
              <a:t>Overview</a:t>
            </a:r>
            <a:r>
              <a:rPr lang="en-US"/>
              <a:t> of Minnesota’s Statewide Civil Legal Services Network</a:t>
            </a:r>
          </a:p>
          <a:p>
            <a:pPr algn="just"/>
            <a:r>
              <a:rPr lang="en-US"/>
              <a:t>The </a:t>
            </a:r>
            <a:r>
              <a:rPr lang="en-US" b="1">
                <a:solidFill>
                  <a:srgbClr val="0070C0"/>
                </a:solidFill>
              </a:rPr>
              <a:t>Need for Civil Legal Aid</a:t>
            </a:r>
          </a:p>
          <a:p>
            <a:pPr algn="just"/>
            <a:r>
              <a:rPr lang="en-US" b="1">
                <a:solidFill>
                  <a:srgbClr val="0070C0"/>
                </a:solidFill>
              </a:rPr>
              <a:t>Funding</a:t>
            </a:r>
            <a:r>
              <a:rPr lang="en-US">
                <a:solidFill>
                  <a:srgbClr val="0070C0"/>
                </a:solidFill>
              </a:rPr>
              <a:t> </a:t>
            </a:r>
            <a:r>
              <a:rPr lang="en-US"/>
              <a:t>for Minnesota’s Civil Legal Services Network</a:t>
            </a:r>
          </a:p>
          <a:p>
            <a:pPr algn="just"/>
            <a:r>
              <a:rPr lang="en-US" b="1">
                <a:solidFill>
                  <a:srgbClr val="0070C0"/>
                </a:solidFill>
              </a:rPr>
              <a:t>Outcomes </a:t>
            </a:r>
            <a:r>
              <a:rPr lang="en-US"/>
              <a:t>for Minnesota families</a:t>
            </a:r>
          </a:p>
          <a:p>
            <a:pPr algn="just"/>
            <a:r>
              <a:rPr lang="en-US" b="1">
                <a:solidFill>
                  <a:srgbClr val="0070C0"/>
                </a:solidFill>
              </a:rPr>
              <a:t>Equal Access to Justice</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5" name="TextBox 4"/>
          <p:cNvSpPr txBox="1"/>
          <p:nvPr/>
        </p:nvSpPr>
        <p:spPr>
          <a:xfrm>
            <a:off x="381000" y="6229350"/>
            <a:ext cx="304800" cy="369332"/>
          </a:xfrm>
          <a:prstGeom prst="rect">
            <a:avLst/>
          </a:prstGeom>
          <a:noFill/>
        </p:spPr>
        <p:txBody>
          <a:bodyPr wrap="square" rtlCol="0">
            <a:spAutoFit/>
          </a:bodyPr>
          <a:lstStyle/>
          <a:p>
            <a:r>
              <a:rPr lang="en-US"/>
              <a:t>2</a:t>
            </a:r>
          </a:p>
        </p:txBody>
      </p:sp>
    </p:spTree>
    <p:extLst>
      <p:ext uri="{BB962C8B-B14F-4D97-AF65-F5344CB8AC3E}">
        <p14:creationId xmlns:p14="http://schemas.microsoft.com/office/powerpoint/2010/main" val="201603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a:latin typeface="Verdana" pitchFamily="34" charset="0"/>
                <a:ea typeface="Verdana" pitchFamily="34" charset="0"/>
                <a:cs typeface="Verdana" pitchFamily="34" charset="0"/>
              </a:rPr>
              <a:t>Civil Legal Services – </a:t>
            </a:r>
            <a:br>
              <a:rPr lang="en-US" sz="2800" b="1">
                <a:latin typeface="Verdana" pitchFamily="34" charset="0"/>
                <a:ea typeface="Verdana" pitchFamily="34" charset="0"/>
                <a:cs typeface="Verdana" pitchFamily="34" charset="0"/>
              </a:rPr>
            </a:br>
            <a:r>
              <a:rPr lang="en-US" sz="2800" b="1">
                <a:latin typeface="Verdana" pitchFamily="34" charset="0"/>
                <a:ea typeface="Verdana" pitchFamily="34" charset="0"/>
                <a:cs typeface="Verdana" pitchFamily="34" charset="0"/>
              </a:rPr>
              <a:t>Outcomes for Clients</a:t>
            </a:r>
            <a:endParaRPr lang="en-US" sz="2800"/>
          </a:p>
        </p:txBody>
      </p:sp>
      <p:sp>
        <p:nvSpPr>
          <p:cNvPr id="3" name="Content Placeholder 2"/>
          <p:cNvSpPr>
            <a:spLocks noGrp="1"/>
          </p:cNvSpPr>
          <p:nvPr>
            <p:ph idx="1"/>
          </p:nvPr>
        </p:nvSpPr>
        <p:spPr/>
        <p:txBody>
          <a:bodyPr/>
          <a:lstStyle/>
          <a:p>
            <a:pPr marL="114300" indent="0" algn="just">
              <a:buNone/>
            </a:pPr>
            <a:r>
              <a:rPr lang="en-US" b="1">
                <a:solidFill>
                  <a:srgbClr val="002060"/>
                </a:solidFill>
              </a:rPr>
              <a:t>For the 20,441 families and individuals that received extended representation from CLS—</a:t>
            </a:r>
          </a:p>
          <a:p>
            <a:pPr marL="114300" indent="0">
              <a:buNone/>
            </a:pPr>
            <a:endParaRPr lang="en-US" b="1">
              <a:solidFill>
                <a:srgbClr val="002060"/>
              </a:solidFill>
            </a:endParaRPr>
          </a:p>
          <a:p>
            <a:pPr marL="114300" indent="0">
              <a:buNone/>
            </a:pPr>
            <a:r>
              <a:rPr lang="en-US" b="1">
                <a:solidFill>
                  <a:srgbClr val="002060"/>
                </a:solidFill>
              </a:rPr>
              <a:t>Dollar Benefits Achieved for Clients</a:t>
            </a:r>
          </a:p>
          <a:p>
            <a:r>
              <a:rPr lang="en-US" sz="1800"/>
              <a:t>$11,056,363 in existing income and benefits protected for clients</a:t>
            </a:r>
          </a:p>
          <a:p>
            <a:r>
              <a:rPr lang="en-US" sz="1800"/>
              <a:t>$11,502,230 in new income or benefits established for clients</a:t>
            </a:r>
          </a:p>
          <a:p>
            <a:endParaRPr lang="en-US" sz="1800"/>
          </a:p>
          <a:p>
            <a:pPr marL="114300" indent="0">
              <a:buNone/>
            </a:pPr>
            <a:r>
              <a:rPr lang="en-US" b="1">
                <a:solidFill>
                  <a:srgbClr val="002060"/>
                </a:solidFill>
              </a:rPr>
              <a:t>Major Non-Dollar Benefits Achieved for Clients </a:t>
            </a:r>
          </a:p>
          <a:p>
            <a:pPr algn="just"/>
            <a:r>
              <a:rPr lang="en-US" sz="1800"/>
              <a:t>2,658 families and individual were better able to pay for daily necessities.</a:t>
            </a:r>
          </a:p>
          <a:p>
            <a:pPr algn="just"/>
            <a:r>
              <a:rPr lang="en-US" sz="1800"/>
              <a:t>3,342 families and individuals were safer.</a:t>
            </a:r>
          </a:p>
          <a:p>
            <a:pPr algn="just"/>
            <a:r>
              <a:rPr lang="en-US" sz="1800"/>
              <a:t>1,849 individuals were better able to keep or find a job.</a:t>
            </a:r>
          </a:p>
          <a:p>
            <a:pPr algn="just"/>
            <a:r>
              <a:rPr lang="en-US" sz="1800"/>
              <a:t>3,245 families and individual were in a better position to keep or find housing or had improved, healthier, and safer housing conditions.</a:t>
            </a:r>
          </a:p>
          <a:p>
            <a:pPr marL="114300" indent="0">
              <a:buNone/>
            </a:pPr>
            <a:endParaRPr lang="en-US"/>
          </a:p>
          <a:p>
            <a:endParaRPr lang="en-US" sz="1800"/>
          </a:p>
          <a:p>
            <a:endParaRPr lang="en-US"/>
          </a:p>
        </p:txBody>
      </p:sp>
      <p:sp>
        <p:nvSpPr>
          <p:cNvPr id="4" name="TextBox 3"/>
          <p:cNvSpPr txBox="1"/>
          <p:nvPr/>
        </p:nvSpPr>
        <p:spPr>
          <a:xfrm>
            <a:off x="381000" y="6229350"/>
            <a:ext cx="533400" cy="369332"/>
          </a:xfrm>
          <a:prstGeom prst="rect">
            <a:avLst/>
          </a:prstGeom>
          <a:noFill/>
        </p:spPr>
        <p:txBody>
          <a:bodyPr wrap="square" rtlCol="0">
            <a:spAutoFit/>
          </a:bodyPr>
          <a:lstStyle/>
          <a:p>
            <a:r>
              <a:rPr lang="en-US" dirty="0"/>
              <a:t>20</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Tree>
    <p:extLst>
      <p:ext uri="{BB962C8B-B14F-4D97-AF65-F5344CB8AC3E}">
        <p14:creationId xmlns:p14="http://schemas.microsoft.com/office/powerpoint/2010/main" val="125991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132668" cy="6252455"/>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Tree>
    <p:extLst>
      <p:ext uri="{BB962C8B-B14F-4D97-AF65-F5344CB8AC3E}">
        <p14:creationId xmlns:p14="http://schemas.microsoft.com/office/powerpoint/2010/main" val="19604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r>
              <a:rPr lang="en-US" sz="2800" b="1">
                <a:latin typeface="Verdana" pitchFamily="34" charset="0"/>
                <a:ea typeface="Verdana" pitchFamily="34" charset="0"/>
                <a:cs typeface="Verdana" pitchFamily="34" charset="0"/>
              </a:rPr>
              <a:t>Minnesota Civil Legal Services Request</a:t>
            </a:r>
          </a:p>
        </p:txBody>
      </p:sp>
      <p:sp>
        <p:nvSpPr>
          <p:cNvPr id="3" name="Content Placeholder 2"/>
          <p:cNvSpPr>
            <a:spLocks noGrp="1"/>
          </p:cNvSpPr>
          <p:nvPr>
            <p:ph sz="half" idx="1"/>
          </p:nvPr>
        </p:nvSpPr>
        <p:spPr>
          <a:xfrm>
            <a:off x="533400" y="1216152"/>
            <a:ext cx="7543800" cy="4590288"/>
          </a:xfrm>
        </p:spPr>
        <p:txBody>
          <a:bodyPr>
            <a:normAutofit/>
          </a:bodyPr>
          <a:lstStyle/>
          <a:p>
            <a:pPr marL="114300" indent="0" algn="ctr">
              <a:buNone/>
            </a:pPr>
            <a:r>
              <a:rPr lang="en-US" b="1">
                <a:solidFill>
                  <a:srgbClr val="002060"/>
                </a:solidFill>
              </a:rPr>
              <a:t>Highlight of Request</a:t>
            </a:r>
          </a:p>
          <a:p>
            <a:pPr marL="114300" indent="0">
              <a:buNone/>
            </a:pPr>
            <a:endParaRPr lang="en-US" sz="2400">
              <a:solidFill>
                <a:srgbClr val="002060"/>
              </a:solidFill>
            </a:endParaRPr>
          </a:p>
          <a:p>
            <a:pPr lvl="0" algn="just"/>
            <a:r>
              <a:rPr lang="en-US"/>
              <a:t>Current General Fund Appropriation</a:t>
            </a:r>
          </a:p>
          <a:p>
            <a:pPr lvl="1" algn="just"/>
            <a:r>
              <a:rPr lang="en-US"/>
              <a:t>$27.44 million for FY2018-2019</a:t>
            </a:r>
          </a:p>
          <a:p>
            <a:pPr marL="114300" lvl="0" indent="0" algn="just">
              <a:buNone/>
            </a:pPr>
            <a:endParaRPr lang="en-US"/>
          </a:p>
          <a:p>
            <a:pPr lvl="0" algn="just"/>
            <a:r>
              <a:rPr lang="en-US"/>
              <a:t>Requested Increase </a:t>
            </a:r>
          </a:p>
          <a:p>
            <a:pPr lvl="1" algn="just"/>
            <a:r>
              <a:rPr lang="en-US"/>
              <a:t>$1.646 million for FY 2020</a:t>
            </a:r>
          </a:p>
          <a:p>
            <a:pPr lvl="1" algn="just"/>
            <a:r>
              <a:rPr lang="en-US"/>
              <a:t>$2.458 million for FY 2021</a:t>
            </a:r>
          </a:p>
          <a:p>
            <a:pPr lvl="1" algn="just"/>
            <a:r>
              <a:rPr lang="en-US"/>
              <a:t>Total of  $31.654 million for FY2020-2021</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295274" y="6229350"/>
            <a:ext cx="428625"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2713068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r>
              <a:rPr lang="en-US" sz="2800" b="1">
                <a:latin typeface="Verdana" pitchFamily="34" charset="0"/>
                <a:ea typeface="Verdana" pitchFamily="34" charset="0"/>
                <a:cs typeface="Verdana" pitchFamily="34" charset="0"/>
              </a:rPr>
              <a:t>Minnesota Civil Legal Services Request</a:t>
            </a:r>
          </a:p>
        </p:txBody>
      </p:sp>
      <p:sp>
        <p:nvSpPr>
          <p:cNvPr id="3" name="Content Placeholder 2"/>
          <p:cNvSpPr>
            <a:spLocks noGrp="1"/>
          </p:cNvSpPr>
          <p:nvPr>
            <p:ph sz="half" idx="1"/>
          </p:nvPr>
        </p:nvSpPr>
        <p:spPr>
          <a:xfrm>
            <a:off x="533400" y="1216152"/>
            <a:ext cx="7543800" cy="4590288"/>
          </a:xfrm>
        </p:spPr>
        <p:txBody>
          <a:bodyPr>
            <a:normAutofit fontScale="92500" lnSpcReduction="20000"/>
          </a:bodyPr>
          <a:lstStyle/>
          <a:p>
            <a:pPr marL="114300" indent="0">
              <a:buNone/>
            </a:pPr>
            <a:endParaRPr lang="en-US" b="1">
              <a:solidFill>
                <a:srgbClr val="002060"/>
              </a:solidFill>
            </a:endParaRPr>
          </a:p>
          <a:p>
            <a:pPr marL="114300" indent="0" algn="ctr">
              <a:buNone/>
            </a:pPr>
            <a:r>
              <a:rPr lang="en-US" b="1">
                <a:solidFill>
                  <a:srgbClr val="002060"/>
                </a:solidFill>
              </a:rPr>
              <a:t>Primary Reasons for Requested Increase</a:t>
            </a:r>
          </a:p>
          <a:p>
            <a:pPr marL="114300" indent="0">
              <a:buNone/>
            </a:pPr>
            <a:endParaRPr lang="en-US" sz="2400">
              <a:solidFill>
                <a:srgbClr val="002060"/>
              </a:solidFill>
            </a:endParaRPr>
          </a:p>
          <a:p>
            <a:pPr lvl="0" algn="just"/>
            <a:r>
              <a:rPr lang="en-US"/>
              <a:t>Salary improvement</a:t>
            </a:r>
          </a:p>
          <a:p>
            <a:pPr lvl="1" algn="just"/>
            <a:r>
              <a:rPr lang="en-US"/>
              <a:t>CLS has the lowest salaries in the public sector, which has led to significantly increased turnover.</a:t>
            </a:r>
          </a:p>
          <a:p>
            <a:pPr lvl="1" algn="just"/>
            <a:r>
              <a:rPr lang="en-US"/>
              <a:t>CLS has an average starting salary of $47,983, or 87% of the Public Defender, which is also comparatively lower than other public sector employers.</a:t>
            </a:r>
          </a:p>
          <a:p>
            <a:pPr marL="114300" lvl="0" indent="0" algn="just">
              <a:buNone/>
            </a:pPr>
            <a:endParaRPr lang="en-US"/>
          </a:p>
          <a:p>
            <a:pPr lvl="0" algn="just"/>
            <a:r>
              <a:rPr lang="en-US"/>
              <a:t>Resources have been flat, which affects CLS’s bottom line in light of increases in fixed costs, especially health insurance.</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295274" y="6229350"/>
            <a:ext cx="428625"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382798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pPr algn="ctr"/>
            <a:r>
              <a:rPr lang="en-US" sz="2800" b="1">
                <a:latin typeface="Verdana" pitchFamily="34" charset="0"/>
                <a:ea typeface="Verdana" pitchFamily="34" charset="0"/>
                <a:cs typeface="Verdana" pitchFamily="34" charset="0"/>
              </a:rPr>
              <a:t>Equal Access to Justice</a:t>
            </a:r>
          </a:p>
        </p:txBody>
      </p:sp>
      <p:sp>
        <p:nvSpPr>
          <p:cNvPr id="3" name="Content Placeholder 2"/>
          <p:cNvSpPr>
            <a:spLocks noGrp="1"/>
          </p:cNvSpPr>
          <p:nvPr>
            <p:ph sz="half" idx="1"/>
          </p:nvPr>
        </p:nvSpPr>
        <p:spPr>
          <a:xfrm>
            <a:off x="533400" y="1216152"/>
            <a:ext cx="7315200" cy="4590288"/>
          </a:xfrm>
        </p:spPr>
        <p:txBody>
          <a:bodyPr>
            <a:normAutofit fontScale="92500"/>
          </a:bodyPr>
          <a:lstStyle/>
          <a:p>
            <a:r>
              <a:rPr lang="en-US" sz="2400">
                <a:solidFill>
                  <a:srgbClr val="002060"/>
                </a:solidFill>
              </a:rPr>
              <a:t>Improve the lives of low-income Minnesotans by meeting critical needs for safety, shelter, and economic security.</a:t>
            </a:r>
            <a:endParaRPr lang="en-US" sz="1900"/>
          </a:p>
          <a:p>
            <a:pPr lvl="1" algn="just">
              <a:buFont typeface="Calibri" pitchFamily="34" charset="0"/>
              <a:buChar char="‒"/>
            </a:pPr>
            <a:r>
              <a:rPr lang="en-US" sz="1900"/>
              <a:t>Break the cycle of domestic violence and assist victims of domestic violence in obtaining safety and stability</a:t>
            </a:r>
          </a:p>
          <a:p>
            <a:pPr lvl="1" algn="just">
              <a:buFont typeface="Calibri" pitchFamily="34" charset="0"/>
              <a:buChar char="‒"/>
            </a:pPr>
            <a:r>
              <a:rPr lang="en-US" sz="1900"/>
              <a:t>Prevent homelessness and stabilize safe housing</a:t>
            </a:r>
          </a:p>
          <a:p>
            <a:pPr lvl="1" algn="just">
              <a:buFont typeface="Calibri" pitchFamily="34" charset="0"/>
              <a:buChar char="‒"/>
            </a:pPr>
            <a:r>
              <a:rPr lang="en-US" sz="1900"/>
              <a:t>Help more Minnesotans living with disabilities and seniors get health care and support to live independently</a:t>
            </a:r>
          </a:p>
          <a:p>
            <a:r>
              <a:rPr lang="en-US" sz="2400">
                <a:solidFill>
                  <a:srgbClr val="002060"/>
                </a:solidFill>
              </a:rPr>
              <a:t>Increase public access to easily understood legal resources on LawHelpMN.org</a:t>
            </a:r>
          </a:p>
          <a:p>
            <a:r>
              <a:rPr lang="en-US" sz="2400">
                <a:solidFill>
                  <a:srgbClr val="002060"/>
                </a:solidFill>
              </a:rPr>
              <a:t>Promote confidence and efficiency in the justice system</a:t>
            </a:r>
          </a:p>
          <a:p>
            <a:pPr lvl="1">
              <a:buFont typeface="Calibri" pitchFamily="34" charset="0"/>
              <a:buChar char="‒"/>
            </a:pPr>
            <a:r>
              <a:rPr lang="en-US" sz="1900"/>
              <a:t>Ensuring efficient use of courts when CLS clients come before a judge</a:t>
            </a:r>
          </a:p>
          <a:p>
            <a:pPr lvl="1">
              <a:buFont typeface="Calibri" pitchFamily="34" charset="0"/>
              <a:buChar char="‒"/>
            </a:pPr>
            <a:r>
              <a:rPr lang="en-US" sz="1900"/>
              <a:t>Redirecting cases that are without merit or have another resolution</a:t>
            </a:r>
          </a:p>
          <a:p>
            <a:pPr marL="411480" lvl="1" indent="0">
              <a:buNone/>
            </a:pPr>
            <a:r>
              <a:rPr lang="en-US" sz="1900" i="1"/>
              <a:t>	</a:t>
            </a:r>
          </a:p>
          <a:p>
            <a:pPr lvl="1">
              <a:buFont typeface="Calibri" pitchFamily="34" charset="0"/>
              <a:buChar char="‒"/>
            </a:pPr>
            <a:endParaRPr lang="en-US" sz="1900" i="1"/>
          </a:p>
          <a:p>
            <a:pPr marL="411480" lvl="1" indent="0">
              <a:buNone/>
            </a:pPr>
            <a:endParaRPr lang="en-US" sz="2000" i="1"/>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295274" y="6229350"/>
            <a:ext cx="428625"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132679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99" y="194694"/>
            <a:ext cx="5067202" cy="6468611"/>
          </a:xfrm>
          <a:prstGeom prst="rect">
            <a:avLst/>
          </a:prstGeom>
        </p:spPr>
      </p:pic>
    </p:spTree>
    <p:extLst>
      <p:ext uri="{BB962C8B-B14F-4D97-AF65-F5344CB8AC3E}">
        <p14:creationId xmlns:p14="http://schemas.microsoft.com/office/powerpoint/2010/main" val="267122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590288"/>
          </a:xfrm>
        </p:spPr>
        <p:txBody>
          <a:bodyPr>
            <a:normAutofit lnSpcReduction="10000"/>
          </a:bodyPr>
          <a:lstStyle/>
          <a:p>
            <a:pPr marL="114300" indent="0">
              <a:buNone/>
            </a:pPr>
            <a:r>
              <a:rPr lang="en-US" b="1" dirty="0">
                <a:solidFill>
                  <a:srgbClr val="002060"/>
                </a:solidFill>
              </a:rPr>
              <a:t>What is Civil Legal Services?</a:t>
            </a:r>
          </a:p>
          <a:p>
            <a:pPr marL="114300" indent="0">
              <a:buNone/>
            </a:pPr>
            <a:endParaRPr lang="en-US" b="1" dirty="0">
              <a:solidFill>
                <a:srgbClr val="002060"/>
              </a:solidFill>
            </a:endParaRPr>
          </a:p>
          <a:p>
            <a:pPr algn="just"/>
            <a:r>
              <a:rPr lang="en-US" sz="2400" dirty="0"/>
              <a:t>Civil Legal Services (“CLS”) – or “civil legal aid” – is </a:t>
            </a:r>
            <a:r>
              <a:rPr lang="en-US" sz="2400" b="1" i="1" dirty="0"/>
              <a:t>free</a:t>
            </a:r>
            <a:r>
              <a:rPr lang="en-US" sz="2400" dirty="0"/>
              <a:t> legal help to people with low incomes who have </a:t>
            </a:r>
            <a:r>
              <a:rPr lang="en-US" sz="2400" b="1" i="1" dirty="0"/>
              <a:t>civil</a:t>
            </a:r>
            <a:r>
              <a:rPr lang="en-US" sz="2400" dirty="0"/>
              <a:t> legal problems.  These problems are </a:t>
            </a:r>
            <a:r>
              <a:rPr lang="en-US" sz="2400" u="sng" dirty="0"/>
              <a:t>non-criminal</a:t>
            </a:r>
            <a:r>
              <a:rPr lang="en-US" sz="2400" dirty="0"/>
              <a:t>. </a:t>
            </a:r>
          </a:p>
          <a:p>
            <a:pPr lvl="1" algn="just"/>
            <a:r>
              <a:rPr lang="en-US" sz="2000" dirty="0"/>
              <a:t>CLS is the acronym in the budget line item.  </a:t>
            </a:r>
          </a:p>
          <a:p>
            <a:pPr lvl="1" algn="just"/>
            <a:r>
              <a:rPr lang="en-US" sz="2000" dirty="0"/>
              <a:t>Legal aid is the popular name for CLS.</a:t>
            </a:r>
          </a:p>
          <a:p>
            <a:pPr marL="114300" indent="0">
              <a:buNone/>
            </a:pPr>
            <a:endParaRPr lang="en-US" sz="2400" dirty="0"/>
          </a:p>
          <a:p>
            <a:pPr algn="just"/>
            <a:r>
              <a:rPr lang="en-US" sz="2400" dirty="0"/>
              <a:t>Legal aid helps people access basic necessities such as safety, health care, housing, economic stability, employment, and education.</a:t>
            </a:r>
          </a:p>
          <a:p>
            <a:pPr marL="114300" indent="0">
              <a:buNone/>
            </a:pPr>
            <a:endParaRPr lang="en-US" sz="20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304800" cy="369332"/>
          </a:xfrm>
          <a:prstGeom prst="rect">
            <a:avLst/>
          </a:prstGeom>
          <a:noFill/>
        </p:spPr>
        <p:txBody>
          <a:bodyPr wrap="square" rtlCol="0">
            <a:spAutoFit/>
          </a:bodyPr>
          <a:lstStyle/>
          <a:p>
            <a:r>
              <a:rPr lang="en-US"/>
              <a:t>3</a:t>
            </a:r>
          </a:p>
        </p:txBody>
      </p:sp>
    </p:spTree>
    <p:extLst>
      <p:ext uri="{BB962C8B-B14F-4D97-AF65-F5344CB8AC3E}">
        <p14:creationId xmlns:p14="http://schemas.microsoft.com/office/powerpoint/2010/main" val="282529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590288"/>
          </a:xfrm>
        </p:spPr>
        <p:txBody>
          <a:bodyPr>
            <a:normAutofit fontScale="85000" lnSpcReduction="20000"/>
          </a:bodyPr>
          <a:lstStyle/>
          <a:p>
            <a:pPr marL="114300" indent="0">
              <a:buNone/>
            </a:pPr>
            <a:endParaRPr lang="en-US" b="1" dirty="0">
              <a:solidFill>
                <a:srgbClr val="002060"/>
              </a:solidFill>
            </a:endParaRPr>
          </a:p>
          <a:p>
            <a:pPr marL="114300" indent="0">
              <a:buNone/>
            </a:pPr>
            <a:r>
              <a:rPr lang="en-US" b="1" dirty="0">
                <a:solidFill>
                  <a:srgbClr val="002060"/>
                </a:solidFill>
              </a:rPr>
              <a:t>What is Civil Legal Services?</a:t>
            </a:r>
          </a:p>
          <a:p>
            <a:endParaRPr lang="en-US" sz="2000" dirty="0"/>
          </a:p>
          <a:p>
            <a:pPr algn="just"/>
            <a:r>
              <a:rPr lang="en-US" sz="2600" dirty="0"/>
              <a:t>Civil legal aid is provided free of charge by non-profit organizations, “pro bono” volunteers (including private attorneys, law students, and paralegals), and online technologies such as document assembly and legal information websites</a:t>
            </a:r>
            <a:r>
              <a:rPr lang="en-US" sz="2400" dirty="0"/>
              <a:t>.</a:t>
            </a:r>
          </a:p>
          <a:p>
            <a:pPr marL="114300" indent="0" algn="just">
              <a:buNone/>
            </a:pPr>
            <a:endParaRPr lang="en-US" sz="2400" dirty="0"/>
          </a:p>
          <a:p>
            <a:pPr algn="just"/>
            <a:r>
              <a:rPr lang="en-US" sz="2400" dirty="0"/>
              <a:t>Statewide, there are 260 legal aid attorneys representing people in civil cases in court and administrative proceedings.  </a:t>
            </a:r>
          </a:p>
          <a:p>
            <a:pPr marL="114300" indent="0" algn="just">
              <a:buNone/>
            </a:pPr>
            <a:endParaRPr lang="en-US" sz="2400" dirty="0"/>
          </a:p>
          <a:p>
            <a:pPr algn="just"/>
            <a:r>
              <a:rPr lang="en-US" sz="2400" dirty="0"/>
              <a:t>Legal aid attorneys often solve problems and screen out cases lacking merit before they end up in court or administrative hearings.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304800" cy="369332"/>
          </a:xfrm>
          <a:prstGeom prst="rect">
            <a:avLst/>
          </a:prstGeom>
          <a:noFill/>
        </p:spPr>
        <p:txBody>
          <a:bodyPr wrap="square" rtlCol="0">
            <a:spAutoFit/>
          </a:bodyPr>
          <a:lstStyle/>
          <a:p>
            <a:r>
              <a:rPr lang="en-US"/>
              <a:t>4</a:t>
            </a:r>
          </a:p>
        </p:txBody>
      </p:sp>
    </p:spTree>
    <p:extLst>
      <p:ext uri="{BB962C8B-B14F-4D97-AF65-F5344CB8AC3E}">
        <p14:creationId xmlns:p14="http://schemas.microsoft.com/office/powerpoint/2010/main" val="8670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590288"/>
          </a:xfrm>
        </p:spPr>
        <p:txBody>
          <a:bodyPr>
            <a:normAutofit fontScale="92500" lnSpcReduction="20000"/>
          </a:bodyPr>
          <a:lstStyle/>
          <a:p>
            <a:pPr marL="114300" indent="0" algn="ctr">
              <a:buNone/>
            </a:pPr>
            <a:r>
              <a:rPr lang="en-US" b="1" dirty="0">
                <a:solidFill>
                  <a:srgbClr val="002060"/>
                </a:solidFill>
              </a:rPr>
              <a:t>Legal Help Provided by Civil Legal Services</a:t>
            </a:r>
          </a:p>
          <a:p>
            <a:pPr algn="just"/>
            <a:r>
              <a:rPr lang="en-US" sz="2400" dirty="0"/>
              <a:t>Accessing </a:t>
            </a:r>
            <a:r>
              <a:rPr lang="en-US" sz="2400" b="1" dirty="0"/>
              <a:t>basic necessities</a:t>
            </a:r>
            <a:r>
              <a:rPr lang="en-US" sz="2400" dirty="0"/>
              <a:t>, including housing and health care.</a:t>
            </a:r>
          </a:p>
          <a:p>
            <a:pPr lvl="1" algn="just"/>
            <a:r>
              <a:rPr lang="en-US" sz="2000" dirty="0"/>
              <a:t>This includes representing families to prevent illegal evictions and making sure seniors have appropriate health insurance and services for the settings where they live.</a:t>
            </a:r>
          </a:p>
          <a:p>
            <a:pPr algn="just"/>
            <a:r>
              <a:rPr lang="en-US" sz="2400" dirty="0"/>
              <a:t>Ensuring </a:t>
            </a:r>
            <a:r>
              <a:rPr lang="en-US" sz="2400" b="1" dirty="0"/>
              <a:t>safety and stability</a:t>
            </a:r>
            <a:r>
              <a:rPr lang="en-US" sz="2400" dirty="0"/>
              <a:t>, including individual safety (domestic violence) and keeping children and youth in school.</a:t>
            </a:r>
          </a:p>
          <a:p>
            <a:pPr lvl="1" algn="just"/>
            <a:r>
              <a:rPr lang="en-US" sz="2000" dirty="0"/>
              <a:t>This includes representing survivors of domestic violence seeking orders for protection and representing children to ensure access to education and nutrition regardless of ability or financial means.</a:t>
            </a:r>
          </a:p>
          <a:p>
            <a:pPr algn="just"/>
            <a:r>
              <a:rPr lang="en-US" sz="2400" dirty="0"/>
              <a:t>Supporting individuals’ </a:t>
            </a:r>
            <a:r>
              <a:rPr lang="en-US" sz="2400" b="1" dirty="0"/>
              <a:t>economic security</a:t>
            </a:r>
            <a:r>
              <a:rPr lang="en-US" sz="2400" dirty="0"/>
              <a:t>, including employment, taxes, consumer protection, and public benefits for temporary support during crises.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304800" cy="369332"/>
          </a:xfrm>
          <a:prstGeom prst="rect">
            <a:avLst/>
          </a:prstGeom>
          <a:noFill/>
        </p:spPr>
        <p:txBody>
          <a:bodyPr wrap="square" rtlCol="0">
            <a:spAutoFit/>
          </a:bodyPr>
          <a:lstStyle/>
          <a:p>
            <a:r>
              <a:rPr lang="en-US"/>
              <a:t>5</a:t>
            </a:r>
          </a:p>
        </p:txBody>
      </p:sp>
    </p:spTree>
    <p:extLst>
      <p:ext uri="{BB962C8B-B14F-4D97-AF65-F5344CB8AC3E}">
        <p14:creationId xmlns:p14="http://schemas.microsoft.com/office/powerpoint/2010/main" val="401211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590288"/>
          </a:xfrm>
        </p:spPr>
        <p:txBody>
          <a:bodyPr>
            <a:normAutofit lnSpcReduction="10000"/>
          </a:bodyPr>
          <a:lstStyle/>
          <a:p>
            <a:pPr marL="114300" indent="0" algn="ctr">
              <a:lnSpc>
                <a:spcPts val="2400"/>
              </a:lnSpc>
              <a:spcBef>
                <a:spcPts val="0"/>
              </a:spcBef>
              <a:buNone/>
            </a:pPr>
            <a:r>
              <a:rPr lang="en-US" b="1" dirty="0">
                <a:solidFill>
                  <a:srgbClr val="002060"/>
                </a:solidFill>
              </a:rPr>
              <a:t>The Services We Deliver</a:t>
            </a:r>
          </a:p>
          <a:p>
            <a:pPr marL="114300" indent="0">
              <a:lnSpc>
                <a:spcPts val="2400"/>
              </a:lnSpc>
              <a:spcBef>
                <a:spcPts val="0"/>
              </a:spcBef>
              <a:buNone/>
            </a:pPr>
            <a:endParaRPr lang="en-US" b="1" dirty="0">
              <a:solidFill>
                <a:srgbClr val="002060"/>
              </a:solidFill>
            </a:endParaRPr>
          </a:p>
          <a:p>
            <a:pPr>
              <a:lnSpc>
                <a:spcPts val="2400"/>
              </a:lnSpc>
              <a:spcBef>
                <a:spcPts val="0"/>
              </a:spcBef>
            </a:pPr>
            <a:r>
              <a:rPr lang="en-US" sz="2400" b="1" dirty="0">
                <a:solidFill>
                  <a:srgbClr val="0070C0"/>
                </a:solidFill>
              </a:rPr>
              <a:t>Full Representation</a:t>
            </a:r>
          </a:p>
          <a:p>
            <a:pPr lvl="1" algn="just">
              <a:spcBef>
                <a:spcPts val="0"/>
              </a:spcBef>
              <a:buFont typeface="Calibri" pitchFamily="34" charset="0"/>
              <a:buChar char="‒"/>
            </a:pPr>
            <a:r>
              <a:rPr lang="en-US" sz="2000" dirty="0"/>
              <a:t>Attorney representation in court and administrative proceedings</a:t>
            </a:r>
          </a:p>
          <a:p>
            <a:pPr marL="411480" lvl="1" indent="0">
              <a:spcBef>
                <a:spcPts val="0"/>
              </a:spcBef>
              <a:buNone/>
            </a:pPr>
            <a:endParaRPr lang="en-US" sz="2000" dirty="0"/>
          </a:p>
          <a:p>
            <a:pPr>
              <a:spcBef>
                <a:spcPts val="0"/>
              </a:spcBef>
            </a:pPr>
            <a:r>
              <a:rPr lang="en-US" sz="2400" b="1" dirty="0">
                <a:solidFill>
                  <a:srgbClr val="0070C0"/>
                </a:solidFill>
              </a:rPr>
              <a:t>Advice and Limited Representation</a:t>
            </a:r>
          </a:p>
          <a:p>
            <a:pPr lvl="1" algn="just">
              <a:spcBef>
                <a:spcPts val="0"/>
              </a:spcBef>
              <a:buFont typeface="Calibri" pitchFamily="34" charset="0"/>
              <a:buChar char="‒"/>
            </a:pPr>
            <a:r>
              <a:rPr lang="en-US" sz="2000" dirty="0"/>
              <a:t>Brief services to provide advice, consultation, negotiation, and referral</a:t>
            </a:r>
          </a:p>
          <a:p>
            <a:pPr marL="411480" lvl="1" indent="0">
              <a:spcBef>
                <a:spcPts val="0"/>
              </a:spcBef>
              <a:buNone/>
            </a:pPr>
            <a:endParaRPr lang="en-US" sz="2000" dirty="0"/>
          </a:p>
          <a:p>
            <a:pPr>
              <a:spcBef>
                <a:spcPts val="0"/>
              </a:spcBef>
            </a:pPr>
            <a:r>
              <a:rPr lang="en-US" sz="2400" b="1" dirty="0">
                <a:solidFill>
                  <a:srgbClr val="0070C0"/>
                </a:solidFill>
              </a:rPr>
              <a:t>Education and Self-help Resources</a:t>
            </a:r>
          </a:p>
          <a:p>
            <a:pPr lvl="1" algn="just">
              <a:spcBef>
                <a:spcPts val="0"/>
              </a:spcBef>
              <a:buFont typeface="Calibri" pitchFamily="34" charset="0"/>
              <a:buChar char="‒"/>
            </a:pPr>
            <a:r>
              <a:rPr lang="en-US" sz="2000" dirty="0"/>
              <a:t>Education programs for public and professionals</a:t>
            </a:r>
          </a:p>
          <a:p>
            <a:pPr lvl="1" algn="just">
              <a:spcBef>
                <a:spcPts val="0"/>
              </a:spcBef>
              <a:buFont typeface="Calibri" pitchFamily="34" charset="0"/>
              <a:buChar char="‒"/>
            </a:pPr>
            <a:r>
              <a:rPr lang="en-US" sz="2000" dirty="0"/>
              <a:t>Web-based services, including LawHelpMN.org, ProJusticeMN.org, and Minnesota Legal Advice Online (mnlegaladvice.org)</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457200"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82807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736889" cy="1829370"/>
          </a:xfrm>
        </p:spPr>
        <p:txBody>
          <a:bodyPr/>
          <a:lstStyle/>
          <a:p>
            <a:pPr algn="just"/>
            <a:r>
              <a:rPr lang="en-US" sz="2800" b="1">
                <a:latin typeface="Verdana" pitchFamily="34" charset="0"/>
                <a:ea typeface="Verdana" pitchFamily="34" charset="0"/>
                <a:cs typeface="Verdana" pitchFamily="34" charset="0"/>
              </a:rPr>
              <a:t>Legal Aid preserves a client’s housing and reunites her with her children.</a:t>
            </a:r>
          </a:p>
        </p:txBody>
      </p:sp>
      <p:pic>
        <p:nvPicPr>
          <p:cNvPr id="5" name="Content Placeholder 4">
            <a:extLst>
              <a:ext uri="{FF2B5EF4-FFF2-40B4-BE49-F238E27FC236}">
                <a16:creationId xmlns:a16="http://schemas.microsoft.com/office/drawing/2014/main" xmlns="" id="{68310682-564C-4A53-8E4B-9C5E65D25C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2104008"/>
            <a:ext cx="7315200" cy="3393912"/>
          </a:xfr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304800"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07612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76104"/>
          </a:xfrm>
        </p:spPr>
        <p:txBody>
          <a:bodyPr/>
          <a:lstStyle/>
          <a:p>
            <a:r>
              <a:rPr lang="en-US" sz="2800" b="1">
                <a:latin typeface="Verdana" pitchFamily="34" charset="0"/>
                <a:ea typeface="Verdana" pitchFamily="34" charset="0"/>
                <a:cs typeface="Verdana" pitchFamily="34" charset="0"/>
              </a:rPr>
              <a:t>Legal Aid helps a senior stay in a nursing home and avoid hospital dumping.</a:t>
            </a:r>
            <a:br>
              <a:rPr lang="en-US" sz="2800" b="1">
                <a:latin typeface="Verdana" pitchFamily="34" charset="0"/>
                <a:ea typeface="Verdana" pitchFamily="34" charset="0"/>
                <a:cs typeface="Verdana" pitchFamily="34" charset="0"/>
              </a:rPr>
            </a:br>
            <a:endParaRPr lang="en-US" sz="2800" b="1">
              <a:latin typeface="Verdana" pitchFamily="34" charset="0"/>
              <a:ea typeface="Verdana" pitchFamily="34" charset="0"/>
              <a:cs typeface="Verdana" pitchFamily="34" charset="0"/>
            </a:endParaRPr>
          </a:p>
        </p:txBody>
      </p:sp>
      <p:pic>
        <p:nvPicPr>
          <p:cNvPr id="5" name="Content Placeholder 4">
            <a:extLst>
              <a:ext uri="{FF2B5EF4-FFF2-40B4-BE49-F238E27FC236}">
                <a16:creationId xmlns:a16="http://schemas.microsoft.com/office/drawing/2014/main" xmlns="" id="{2535B1CA-F6C0-4FB2-8A71-4F4D0B29A93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41738" y="2157273"/>
            <a:ext cx="4142738" cy="2743201"/>
          </a:xfr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30480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81379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Verdana" pitchFamily="34" charset="0"/>
                <a:ea typeface="Verdana" pitchFamily="34" charset="0"/>
                <a:cs typeface="Verdana" pitchFamily="34" charset="0"/>
              </a:rPr>
              <a:t>Civil Legal Services Network Overview</a:t>
            </a:r>
          </a:p>
        </p:txBody>
      </p:sp>
      <p:sp>
        <p:nvSpPr>
          <p:cNvPr id="3" name="Content Placeholder 2"/>
          <p:cNvSpPr>
            <a:spLocks noGrp="1"/>
          </p:cNvSpPr>
          <p:nvPr>
            <p:ph sz="half" idx="1"/>
          </p:nvPr>
        </p:nvSpPr>
        <p:spPr>
          <a:xfrm>
            <a:off x="533400" y="1216152"/>
            <a:ext cx="7315200" cy="4879848"/>
          </a:xfrm>
        </p:spPr>
        <p:txBody>
          <a:bodyPr>
            <a:normAutofit fontScale="85000" lnSpcReduction="20000"/>
          </a:bodyPr>
          <a:lstStyle/>
          <a:p>
            <a:pPr marL="114300" indent="0" algn="ctr">
              <a:buNone/>
            </a:pPr>
            <a:r>
              <a:rPr lang="en-US" b="1">
                <a:solidFill>
                  <a:srgbClr val="002060"/>
                </a:solidFill>
              </a:rPr>
              <a:t>The Impact We Have in Minnesota</a:t>
            </a:r>
          </a:p>
          <a:p>
            <a:endParaRPr lang="en-US" sz="2400" b="1">
              <a:solidFill>
                <a:srgbClr val="0070C0"/>
              </a:solidFill>
            </a:endParaRPr>
          </a:p>
          <a:p>
            <a:r>
              <a:rPr lang="en-US" sz="2400" b="1">
                <a:solidFill>
                  <a:srgbClr val="0070C0"/>
                </a:solidFill>
              </a:rPr>
              <a:t>Promote Strong and Stable Families</a:t>
            </a:r>
          </a:p>
          <a:p>
            <a:pPr lvl="1">
              <a:buFont typeface="Calibri" pitchFamily="34" charset="0"/>
              <a:buChar char="‒"/>
            </a:pPr>
            <a:r>
              <a:rPr lang="en-US" sz="2000"/>
              <a:t>Prevent homelessness and stabilize safe housing</a:t>
            </a:r>
          </a:p>
          <a:p>
            <a:pPr lvl="1">
              <a:buFont typeface="Calibri" pitchFamily="34" charset="0"/>
              <a:buChar char="‒"/>
            </a:pPr>
            <a:r>
              <a:rPr lang="en-US" sz="2000"/>
              <a:t>Reduce domestic violence</a:t>
            </a:r>
          </a:p>
          <a:p>
            <a:pPr lvl="1">
              <a:buFont typeface="Calibri" pitchFamily="34" charset="0"/>
              <a:buChar char="‒"/>
            </a:pPr>
            <a:r>
              <a:rPr lang="en-US" sz="2000"/>
              <a:t>Ensure access to health care</a:t>
            </a:r>
          </a:p>
          <a:p>
            <a:pPr marL="411480" lvl="1" indent="0">
              <a:buNone/>
            </a:pPr>
            <a:endParaRPr lang="en-US" sz="2000"/>
          </a:p>
          <a:p>
            <a:pPr marL="342900" lvl="1">
              <a:buClr>
                <a:schemeClr val="accent1"/>
              </a:buClr>
            </a:pPr>
            <a:r>
              <a:rPr lang="en-US" b="1">
                <a:solidFill>
                  <a:srgbClr val="0070C0"/>
                </a:solidFill>
              </a:rPr>
              <a:t>Help Seniors and People With Disabilities Live Independently</a:t>
            </a:r>
          </a:p>
          <a:p>
            <a:pPr lvl="1">
              <a:buFont typeface="Calibri" pitchFamily="34" charset="0"/>
              <a:buChar char="‒"/>
            </a:pPr>
            <a:r>
              <a:rPr lang="en-US" sz="2000"/>
              <a:t>Access supportive services to maximize independence</a:t>
            </a:r>
          </a:p>
          <a:p>
            <a:pPr lvl="1">
              <a:buFont typeface="Calibri" pitchFamily="34" charset="0"/>
              <a:buChar char="‒"/>
            </a:pPr>
            <a:r>
              <a:rPr lang="en-US" sz="2000"/>
              <a:t>Reduce financial exploitation</a:t>
            </a:r>
          </a:p>
          <a:p>
            <a:pPr marL="411480" lvl="1" indent="0">
              <a:buNone/>
            </a:pPr>
            <a:endParaRPr lang="en-US" sz="2000"/>
          </a:p>
          <a:p>
            <a:pPr marL="342900" lvl="1">
              <a:buClr>
                <a:schemeClr val="accent1"/>
              </a:buClr>
            </a:pPr>
            <a:r>
              <a:rPr lang="en-US" b="1">
                <a:solidFill>
                  <a:srgbClr val="0070C0"/>
                </a:solidFill>
              </a:rPr>
              <a:t>Contribute to the Core Judicial Branch Goal of Access to Justice</a:t>
            </a:r>
          </a:p>
          <a:p>
            <a:pPr lvl="1">
              <a:buFont typeface="Calibri" pitchFamily="34" charset="0"/>
              <a:buChar char="‒"/>
            </a:pPr>
            <a:r>
              <a:rPr lang="en-US" sz="2000"/>
              <a:t>Create web-based self-help resources for the public and web-based legal resources for professionals</a:t>
            </a:r>
          </a:p>
          <a:p>
            <a:pPr lvl="1">
              <a:buFont typeface="Calibri" pitchFamily="34" charset="0"/>
              <a:buChar char="‒"/>
            </a:pPr>
            <a:r>
              <a:rPr lang="en-US" sz="2000"/>
              <a:t>Increase efficiency in the justice system by redirecting cases that are without merit or can be resolved in another manner, and by ensuring efficient use of the courts when CLS clients come before a judge</a:t>
            </a:r>
          </a:p>
          <a:p>
            <a:pPr lvl="1">
              <a:buFont typeface="Calibri" pitchFamily="34" charset="0"/>
              <a:buChar char="‒"/>
            </a:pPr>
            <a:endParaRPr lang="en-US" sz="200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1050" y="5383530"/>
            <a:ext cx="845820" cy="845820"/>
          </a:xfrm>
          <a:prstGeom prst="rect">
            <a:avLst/>
          </a:prstGeom>
        </p:spPr>
      </p:pic>
      <p:sp>
        <p:nvSpPr>
          <p:cNvPr id="7" name="TextBox 6"/>
          <p:cNvSpPr txBox="1"/>
          <p:nvPr/>
        </p:nvSpPr>
        <p:spPr>
          <a:xfrm>
            <a:off x="381000" y="6229350"/>
            <a:ext cx="304800"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230102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84A5415A610D41916FBB8B377BBD18" ma:contentTypeVersion="8" ma:contentTypeDescription="Create a new document." ma:contentTypeScope="" ma:versionID="40ab37b9e92a281d8179bf17b114742e">
  <xsd:schema xmlns:xsd="http://www.w3.org/2001/XMLSchema" xmlns:xs="http://www.w3.org/2001/XMLSchema" xmlns:p="http://schemas.microsoft.com/office/2006/metadata/properties" xmlns:ns2="91f813ff-8a08-4f39-881d-370109a7bc1d" xmlns:ns3="575ddca8-03ec-4793-800a-2f0aca4069ee" targetNamespace="http://schemas.microsoft.com/office/2006/metadata/properties" ma:root="true" ma:fieldsID="bf6b689d7050a767e65285fde24eb43e" ns2:_="" ns3:_="">
    <xsd:import namespace="91f813ff-8a08-4f39-881d-370109a7bc1d"/>
    <xsd:import namespace="575ddca8-03ec-4793-800a-2f0aca4069e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813ff-8a08-4f39-881d-370109a7bc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75ddca8-03ec-4793-800a-2f0aca4069e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20CE8-473F-453F-B3BD-486FAE0AD7A8}">
  <ds:schemaRefs>
    <ds:schemaRef ds:uri="http://purl.org/dc/elements/1.1/"/>
    <ds:schemaRef ds:uri="http://schemas.microsoft.com/office/2006/metadata/properties"/>
    <ds:schemaRef ds:uri="91f813ff-8a08-4f39-881d-370109a7bc1d"/>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575ddca8-03ec-4793-800a-2f0aca4069ee"/>
    <ds:schemaRef ds:uri="http://www.w3.org/XML/1998/namespace"/>
  </ds:schemaRefs>
</ds:datastoreItem>
</file>

<file path=customXml/itemProps2.xml><?xml version="1.0" encoding="utf-8"?>
<ds:datastoreItem xmlns:ds="http://schemas.openxmlformats.org/officeDocument/2006/customXml" ds:itemID="{6FDF69FE-E50F-48AA-8792-D2B15653346E}">
  <ds:schemaRefs>
    <ds:schemaRef ds:uri="http://schemas.microsoft.com/sharepoint/v3/contenttype/forms"/>
  </ds:schemaRefs>
</ds:datastoreItem>
</file>

<file path=customXml/itemProps3.xml><?xml version="1.0" encoding="utf-8"?>
<ds:datastoreItem xmlns:ds="http://schemas.openxmlformats.org/officeDocument/2006/customXml" ds:itemID="{4A11160F-26D8-47C6-B961-187DC0315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813ff-8a08-4f39-881d-370109a7bc1d"/>
    <ds:schemaRef ds:uri="575ddca8-03ec-4793-800a-2f0aca4069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Adjacency</Template>
  <TotalTime>280</TotalTime>
  <Words>2110</Words>
  <Application>Microsoft Office PowerPoint</Application>
  <PresentationFormat>On-screen Show (4:3)</PresentationFormat>
  <Paragraphs>406</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Cambria</vt:lpstr>
      <vt:lpstr>Times New Roman</vt:lpstr>
      <vt:lpstr>Verdana</vt:lpstr>
      <vt:lpstr>Adjacency</vt:lpstr>
      <vt:lpstr>Seeking Justice for All An Overview of Minnesota’s  Civil Legal Services Network</vt:lpstr>
      <vt:lpstr>Presentation Summary</vt:lpstr>
      <vt:lpstr>Civil Legal Services Network Overview</vt:lpstr>
      <vt:lpstr>Civil Legal Services Network Overview</vt:lpstr>
      <vt:lpstr>Civil Legal Services Network Overview</vt:lpstr>
      <vt:lpstr>Civil Legal Services Network Overview</vt:lpstr>
      <vt:lpstr>Legal Aid preserves a client’s housing and reunites her with her children.</vt:lpstr>
      <vt:lpstr>Legal Aid helps a senior stay in a nursing home and avoid hospital dumping. </vt:lpstr>
      <vt:lpstr>Civil Legal Services Network Overview</vt:lpstr>
      <vt:lpstr>Civil Legal Services Network Overview</vt:lpstr>
      <vt:lpstr>Civil Legal Services Network Overview</vt:lpstr>
      <vt:lpstr>Civil Legal Services Network Overview</vt:lpstr>
      <vt:lpstr>Civil Legal Services Network Overview</vt:lpstr>
      <vt:lpstr>Civil Legal Services Network Overview</vt:lpstr>
      <vt:lpstr>Civil Legal Services Network Overview</vt:lpstr>
      <vt:lpstr>The Need for Civil Legal Aid</vt:lpstr>
      <vt:lpstr>Minnesota Civil Legal Services Funding</vt:lpstr>
      <vt:lpstr>Minnesota Civil Legal Services Funding</vt:lpstr>
      <vt:lpstr>Minnesota Civil Legal Services Funding</vt:lpstr>
      <vt:lpstr>Civil Legal Services –  Outcomes for Clients</vt:lpstr>
      <vt:lpstr>PowerPoint Presentation</vt:lpstr>
      <vt:lpstr>Minnesota Civil Legal Services Request</vt:lpstr>
      <vt:lpstr>Minnesota Civil Legal Services Request</vt:lpstr>
      <vt:lpstr>Equal Access to Justice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Peters</dc:creator>
  <cp:lastModifiedBy>DFLUser</cp:lastModifiedBy>
  <cp:revision>1</cp:revision>
  <cp:lastPrinted>2019-01-18T21:34:42Z</cp:lastPrinted>
  <dcterms:created xsi:type="dcterms:W3CDTF">2013-01-18T11:19:13Z</dcterms:created>
  <dcterms:modified xsi:type="dcterms:W3CDTF">2019-01-30T00:28:01Z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0x010100A684A5415A610D41916FBB8B377BBD18</vt:lpwstr>
  </property>
</Properties>
</file>