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FA6E"/>
    <a:srgbClr val="C5FDBF"/>
    <a:srgbClr val="E5FEE2"/>
    <a:srgbClr val="91F983"/>
    <a:srgbClr val="C7FCC0"/>
    <a:srgbClr val="DAFEFA"/>
    <a:srgbClr val="E5FFF3"/>
    <a:srgbClr val="C2FEF7"/>
    <a:srgbClr val="D8D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kaarisc\AppData\Local\Microsoft\Windows\Temporary%20Internet%20Files\Content.Outlook\G4OPZ2ZW\Bio%20Fuel%20Usage%20-%202011-2016_Steve%20K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2435897435897436E-2"/>
                  <c:y val="-3.88888888888888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1,036,330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5C-4C75-9A14-8A0144421957}"/>
                </c:ext>
              </c:extLst>
            </c:dLbl>
            <c:dLbl>
              <c:idx val="1"/>
              <c:layout>
                <c:manualLayout>
                  <c:x val="3.2051282051282048E-2"/>
                  <c:y val="-4.444444444444444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2,386,651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C5C-4C75-9A14-8A0144421957}"/>
                </c:ext>
              </c:extLst>
            </c:dLbl>
            <c:dLbl>
              <c:idx val="2"/>
              <c:layout>
                <c:manualLayout>
                  <c:x val="2.5641025641025522E-2"/>
                  <c:y val="-4.722222222222232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602,172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C5C-4C75-9A14-8A0144421957}"/>
                </c:ext>
              </c:extLst>
            </c:dLbl>
            <c:dLbl>
              <c:idx val="3"/>
              <c:layout>
                <c:manualLayout>
                  <c:x val="3.685897435897436E-2"/>
                  <c:y val="-4.444444444444444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2,963,521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C5C-4C75-9A14-8A014442195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Use!$B$32:$B$35</c:f>
              <c:strCache>
                <c:ptCount val="4"/>
                <c:pt idx="0">
                  <c:v>B0 Biodiesel LSN# 1</c:v>
                </c:pt>
                <c:pt idx="1">
                  <c:v>5% Biodiesel</c:v>
                </c:pt>
                <c:pt idx="2">
                  <c:v>10% Biodiesel</c:v>
                </c:pt>
                <c:pt idx="3">
                  <c:v>20% Biodiesel</c:v>
                </c:pt>
              </c:strCache>
            </c:strRef>
          </c:cat>
          <c:val>
            <c:numRef>
              <c:f>Use!$C$32:$C$35</c:f>
              <c:numCache>
                <c:formatCode>_(* #,##0.00_);_(* \(#,##0.00\);_(* "-"??_);_(@_)</c:formatCode>
                <c:ptCount val="4"/>
                <c:pt idx="0">
                  <c:v>1036330.172967742</c:v>
                </c:pt>
                <c:pt idx="1">
                  <c:v>2386651.4770322582</c:v>
                </c:pt>
                <c:pt idx="2">
                  <c:v>602172.09600000002</c:v>
                </c:pt>
                <c:pt idx="3">
                  <c:v>2963521.0940000005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C5C-4C75-9A14-8A014442195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418406384"/>
        <c:axId val="418406712"/>
        <c:axId val="0"/>
      </c:bar3DChart>
      <c:catAx>
        <c:axId val="4184063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18406712"/>
        <c:crosses val="autoZero"/>
        <c:auto val="1"/>
        <c:lblAlgn val="ctr"/>
        <c:lblOffset val="100"/>
        <c:noMultiLvlLbl val="0"/>
      </c:catAx>
      <c:valAx>
        <c:axId val="418406712"/>
        <c:scaling>
          <c:orientation val="minMax"/>
        </c:scaling>
        <c:delete val="0"/>
        <c:axPos val="l"/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8406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3268317498651328E-2"/>
          <c:y val="2.3809523809523808E-2"/>
          <c:w val="0.9153720800874332"/>
          <c:h val="0.8764645328424856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2.9100192932617129E-17"/>
                  <c:y val="-3.33333333333333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A04-4CA1-B5A4-5E0E417425FB}"/>
                </c:ext>
              </c:extLst>
            </c:dLbl>
            <c:dLbl>
              <c:idx val="1"/>
              <c:layout>
                <c:manualLayout>
                  <c:x val="0"/>
                  <c:y val="-3.05555555555555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04-4CA1-B5A4-5E0E417425FB}"/>
                </c:ext>
              </c:extLst>
            </c:dLbl>
            <c:dLbl>
              <c:idx val="2"/>
              <c:layout>
                <c:manualLayout>
                  <c:x val="6.3492063492062911E-3"/>
                  <c:y val="-2.22222222222222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A04-4CA1-B5A4-5E0E417425FB}"/>
                </c:ext>
              </c:extLst>
            </c:dLbl>
            <c:dLbl>
              <c:idx val="3"/>
              <c:layout>
                <c:manualLayout>
                  <c:x val="0"/>
                  <c:y val="-1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A04-4CA1-B5A4-5E0E417425FB}"/>
                </c:ext>
              </c:extLst>
            </c:dLbl>
            <c:dLbl>
              <c:idx val="4"/>
              <c:layout>
                <c:manualLayout>
                  <c:x val="3.1746031746031746E-3"/>
                  <c:y val="-1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A04-4CA1-B5A4-5E0E417425FB}"/>
                </c:ext>
              </c:extLst>
            </c:dLbl>
            <c:dLbl>
              <c:idx val="5"/>
              <c:layout>
                <c:manualLayout>
                  <c:x val="1.5873015873015873E-3"/>
                  <c:y val="-1.11111111111111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04-4CA1-B5A4-5E0E417425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Sheet2!$B$2:$G$2</c:f>
              <c:numCache>
                <c:formatCode>0_);\(0\)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Sheet2!$B$3:$G$3</c:f>
              <c:numCache>
                <c:formatCode>_(* #,##0_);_(* \(#,##0\);_(* "-"??_);_(@_)</c:formatCode>
                <c:ptCount val="6"/>
                <c:pt idx="0">
                  <c:v>288962.02753000002</c:v>
                </c:pt>
                <c:pt idx="1">
                  <c:v>296599.09968387097</c:v>
                </c:pt>
                <c:pt idx="2">
                  <c:v>536979.45326838712</c:v>
                </c:pt>
                <c:pt idx="3">
                  <c:v>674199.22343999997</c:v>
                </c:pt>
                <c:pt idx="4">
                  <c:v>705363.661962796</c:v>
                </c:pt>
                <c:pt idx="5">
                  <c:v>772254.00225161307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A04-4CA1-B5A4-5E0E417425F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301321896"/>
        <c:axId val="301321504"/>
        <c:axId val="0"/>
      </c:bar3DChart>
      <c:catAx>
        <c:axId val="301321896"/>
        <c:scaling>
          <c:orientation val="minMax"/>
        </c:scaling>
        <c:delete val="0"/>
        <c:axPos val="b"/>
        <c:numFmt formatCode="0_);\(0\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1321504"/>
        <c:crosses val="autoZero"/>
        <c:auto val="1"/>
        <c:lblAlgn val="ctr"/>
        <c:lblOffset val="100"/>
        <c:noMultiLvlLbl val="0"/>
      </c:catAx>
      <c:valAx>
        <c:axId val="301321504"/>
        <c:scaling>
          <c:orientation val="minMax"/>
          <c:min val="100000"/>
        </c:scaling>
        <c:delete val="0"/>
        <c:axPos val="l"/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1321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baseline="0"/>
              <a:t>(2011-2016) B100 In Gallons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2058336543196683E-2"/>
          <c:y val="7.7756826252798214E-2"/>
          <c:w val="0.91028162106078248"/>
          <c:h val="0.82565325040909399"/>
        </c:manualLayout>
      </c:layout>
      <c:bar3D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  <a:sp3d contourW="9525">
              <a:contourClr>
                <a:schemeClr val="accent1">
                  <a:shade val="9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Use!$A$41:$B$46</c:f>
              <c:multiLvlStrCache>
                <c:ptCount val="6"/>
                <c:lvl>
                  <c:pt idx="0">
                    <c:v>2011 </c:v>
                  </c:pt>
                  <c:pt idx="1">
                    <c:v>2012 </c:v>
                  </c:pt>
                  <c:pt idx="2">
                    <c:v>2013 </c:v>
                  </c:pt>
                  <c:pt idx="3">
                    <c:v>2014 </c:v>
                  </c:pt>
                  <c:pt idx="4">
                    <c:v>2015 </c:v>
                  </c:pt>
                  <c:pt idx="5">
                    <c:v>2016 </c:v>
                  </c:pt>
                </c:lvl>
                <c:lvl>
                  <c:pt idx="0">
                    <c:v>4.2%</c:v>
                  </c:pt>
                  <c:pt idx="1">
                    <c:v>4.3%</c:v>
                  </c:pt>
                  <c:pt idx="2">
                    <c:v>7.8%</c:v>
                  </c:pt>
                  <c:pt idx="3">
                    <c:v>9.7%</c:v>
                  </c:pt>
                  <c:pt idx="4">
                    <c:v>10.2%</c:v>
                  </c:pt>
                  <c:pt idx="5">
                    <c:v>11.1%</c:v>
                  </c:pt>
                </c:lvl>
              </c:multiLvlStrCache>
            </c:multiLvlStrRef>
          </c:cat>
          <c:val>
            <c:numRef>
              <c:f>Use!$C$41:$C$46</c:f>
              <c:numCache>
                <c:formatCode>_(* #,##0_);_(* \(#,##0\);_(* "-"_);_(@_)</c:formatCode>
                <c:ptCount val="6"/>
                <c:pt idx="0">
                  <c:v>6907458.6499999994</c:v>
                </c:pt>
                <c:pt idx="1">
                  <c:v>6824686.419999999</c:v>
                </c:pt>
                <c:pt idx="2">
                  <c:v>6899168.9999999981</c:v>
                </c:pt>
                <c:pt idx="3">
                  <c:v>6977846.9719999991</c:v>
                </c:pt>
                <c:pt idx="4">
                  <c:v>6899772.7900000028</c:v>
                </c:pt>
                <c:pt idx="5">
                  <c:v>6988674.8400000008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6F-4AAA-BF81-B014B345F40B}"/>
            </c:ext>
          </c:extLst>
        </c:ser>
        <c:ser>
          <c:idx val="1"/>
          <c:order val="1"/>
          <c:spPr>
            <a:gradFill rotWithShape="1">
              <a:gsLst>
                <a:gs pos="0">
                  <a:schemeClr val="accent2">
                    <a:tint val="50000"/>
                    <a:satMod val="300000"/>
                  </a:schemeClr>
                </a:gs>
                <a:gs pos="35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  <a:sp3d contourW="9525">
              <a:contourClr>
                <a:schemeClr val="accent2">
                  <a:shade val="95000"/>
                </a:schemeClr>
              </a:contourClr>
            </a:sp3d>
          </c:spPr>
          <c:invertIfNegative val="0"/>
          <c:dLbls>
            <c:dLbl>
              <c:idx val="0"/>
              <c:layout>
                <c:manualLayout>
                  <c:x val="0"/>
                  <c:y val="-1.19047619047620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24A-40BA-9077-5025EE0899DE}"/>
                </c:ext>
              </c:extLst>
            </c:dLbl>
            <c:dLbl>
              <c:idx val="1"/>
              <c:layout>
                <c:manualLayout>
                  <c:x val="0"/>
                  <c:y val="-1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24A-40BA-9077-5025EE0899DE}"/>
                </c:ext>
              </c:extLst>
            </c:dLbl>
            <c:dLbl>
              <c:idx val="2"/>
              <c:layout>
                <c:manualLayout>
                  <c:x val="0"/>
                  <c:y val="-7.14285714285714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24A-40BA-9077-5025EE0899DE}"/>
                </c:ext>
              </c:extLst>
            </c:dLbl>
            <c:dLbl>
              <c:idx val="3"/>
              <c:layout>
                <c:manualLayout>
                  <c:x val="6.5359477124181812E-3"/>
                  <c:y val="-1.1904761904761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24A-40BA-9077-5025EE0899DE}"/>
                </c:ext>
              </c:extLst>
            </c:dLbl>
            <c:dLbl>
              <c:idx val="4"/>
              <c:layout>
                <c:manualLayout>
                  <c:x val="-1.1982432384018818E-16"/>
                  <c:y val="-9.52380952380961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24A-40BA-9077-5025EE0899DE}"/>
                </c:ext>
              </c:extLst>
            </c:dLbl>
            <c:dLbl>
              <c:idx val="5"/>
              <c:layout>
                <c:manualLayout>
                  <c:x val="0"/>
                  <c:y val="-9.52380952380961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24A-40BA-9077-5025EE0899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Use!$A$41:$B$46</c:f>
              <c:multiLvlStrCache>
                <c:ptCount val="6"/>
                <c:lvl>
                  <c:pt idx="0">
                    <c:v>2011 </c:v>
                  </c:pt>
                  <c:pt idx="1">
                    <c:v>2012 </c:v>
                  </c:pt>
                  <c:pt idx="2">
                    <c:v>2013 </c:v>
                  </c:pt>
                  <c:pt idx="3">
                    <c:v>2014 </c:v>
                  </c:pt>
                  <c:pt idx="4">
                    <c:v>2015 </c:v>
                  </c:pt>
                  <c:pt idx="5">
                    <c:v>2016 </c:v>
                  </c:pt>
                </c:lvl>
                <c:lvl>
                  <c:pt idx="0">
                    <c:v>4.2%</c:v>
                  </c:pt>
                  <c:pt idx="1">
                    <c:v>4.3%</c:v>
                  </c:pt>
                  <c:pt idx="2">
                    <c:v>7.8%</c:v>
                  </c:pt>
                  <c:pt idx="3">
                    <c:v>9.7%</c:v>
                  </c:pt>
                  <c:pt idx="4">
                    <c:v>10.2%</c:v>
                  </c:pt>
                  <c:pt idx="5">
                    <c:v>11.1%</c:v>
                  </c:pt>
                </c:lvl>
              </c:multiLvlStrCache>
            </c:multiLvlStrRef>
          </c:cat>
          <c:val>
            <c:numRef>
              <c:f>Use!$D$41:$D$46</c:f>
              <c:numCache>
                <c:formatCode>_(* #,##0_);_(* \(#,##0\);_(* "-"_);_(@_)</c:formatCode>
                <c:ptCount val="6"/>
                <c:pt idx="0">
                  <c:v>288962.02753000002</c:v>
                </c:pt>
                <c:pt idx="1">
                  <c:v>296599.09968387097</c:v>
                </c:pt>
                <c:pt idx="2">
                  <c:v>536979.45326838712</c:v>
                </c:pt>
                <c:pt idx="3">
                  <c:v>674199.22343999997</c:v>
                </c:pt>
                <c:pt idx="4">
                  <c:v>705363.661962796</c:v>
                </c:pt>
                <c:pt idx="5">
                  <c:v>772254.00225161307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D6F-4AAA-BF81-B014B345F40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44212280"/>
        <c:axId val="419400208"/>
        <c:axId val="0"/>
      </c:bar3DChart>
      <c:catAx>
        <c:axId val="444212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400208"/>
        <c:crosses val="autoZero"/>
        <c:auto val="1"/>
        <c:lblAlgn val="ctr"/>
        <c:lblOffset val="100"/>
        <c:noMultiLvlLbl val="0"/>
      </c:catAx>
      <c:valAx>
        <c:axId val="419400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12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0.19085</cdr:x>
      <cdr:y>0.94872</cdr:y>
    </cdr:from>
    <cdr:to>
      <cdr:x>0.29924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12455" y="4442694"/>
          <a:ext cx="858981" cy="2401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0.18619</cdr:x>
      <cdr:y>0.94083</cdr:y>
    </cdr:from>
    <cdr:to>
      <cdr:x>0.29691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475509" y="4405749"/>
          <a:ext cx="877455" cy="2770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#1 Diesel</a:t>
          </a:r>
        </a:p>
      </cdr:txBody>
    </cdr:sp>
  </cdr:relSizeAnchor>
  <cdr:relSizeAnchor xmlns:cdr="http://schemas.openxmlformats.org/drawingml/2006/chartDrawing">
    <cdr:from>
      <cdr:x>0.3715</cdr:x>
      <cdr:y>0.94083</cdr:y>
    </cdr:from>
    <cdr:to>
      <cdr:x>0.51369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944092" y="4405749"/>
          <a:ext cx="1126836" cy="2770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dirty="0"/>
            <a:t>5% Biodiesel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0.55798</cdr:x>
      <cdr:y>0.94083</cdr:y>
    </cdr:from>
    <cdr:to>
      <cdr:x>0.70017</cdr:x>
      <cdr:y>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421909" y="4405749"/>
          <a:ext cx="1126836" cy="2770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10% Biodiesel</a:t>
          </a:r>
        </a:p>
      </cdr:txBody>
    </cdr:sp>
  </cdr:relSizeAnchor>
  <cdr:relSizeAnchor xmlns:cdr="http://schemas.openxmlformats.org/drawingml/2006/chartDrawing">
    <cdr:from>
      <cdr:x>0.74563</cdr:x>
      <cdr:y>0.94083</cdr:y>
    </cdr:from>
    <cdr:to>
      <cdr:x>0.90064</cdr:x>
      <cdr:y>1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908963" y="4405749"/>
          <a:ext cx="1228437" cy="2770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20% Biodiesel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C22AC-28A5-402A-872D-84C93497D3CA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45000"/>
            <a:ext cx="5607050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9FC4CC-BF8E-41C8-8E1B-46C6DCE90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506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FC4CC-BF8E-41C8-8E1B-46C6DCE90F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195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FC4CC-BF8E-41C8-8E1B-46C6DCE90FF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335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88720" y="1133014"/>
            <a:ext cx="7169480" cy="1153888"/>
          </a:xfrm>
        </p:spPr>
        <p:txBody>
          <a:bodyPr/>
          <a:lstStyle>
            <a:lvl1pPr>
              <a:defRPr sz="4000" b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15569" y="3593608"/>
            <a:ext cx="6400800" cy="175260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Presented by</a:t>
            </a:r>
          </a:p>
          <a:p>
            <a:r>
              <a:rPr lang="en-US" dirty="0"/>
              <a:t>Name</a:t>
            </a:r>
          </a:p>
          <a:p>
            <a:r>
              <a:rPr lang="en-US" dirty="0"/>
              <a:t>Title</a:t>
            </a:r>
          </a:p>
          <a:p>
            <a:r>
              <a:rPr lang="en-US" dirty="0"/>
              <a:t>Contact info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817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DD993D0-B4E8-44FC-B89B-15385A2112DE}" type="datetime1">
              <a:rPr lang="en-US" smtClean="0"/>
              <a:t>4/24/2017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817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966578D-3B98-4C45-BCD0-7057301B5C4C}" type="datetime1">
              <a:rPr lang="en-US" smtClean="0"/>
              <a:t>4/24/2017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5260" y="6331180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A724457-D100-F944-94F8-653018876D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350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45550"/>
            <a:ext cx="3008313" cy="4236221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817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3E867BA-3EB1-4864-93AE-D4C0BE64063B}" type="datetime1">
              <a:rPr lang="en-US" smtClean="0"/>
              <a:t>4/24/2017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5260" y="6331180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A724457-D100-F944-94F8-653018876D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3"/>
          </p:nvPr>
        </p:nvSpPr>
        <p:spPr>
          <a:xfrm>
            <a:off x="3570051" y="784679"/>
            <a:ext cx="5108578" cy="539709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46253"/>
            <a:ext cx="5486400" cy="37813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817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65FDA8F-C94C-4749-8871-3546CE53B806}" type="datetime1">
              <a:rPr lang="en-US" smtClean="0"/>
              <a:t>4/24/2017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5260" y="6331180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A724457-D100-F944-94F8-653018876D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726" y="753267"/>
            <a:ext cx="8229600" cy="82797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2"/>
              </a:buCl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817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62E1068-EE59-4F06-A4E9-D74171B014E1}" type="datetime1">
              <a:rPr lang="en-US" smtClean="0"/>
              <a:t>4/24/2017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5260" y="6331180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A724457-D100-F944-94F8-653018876D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0726" y="753267"/>
            <a:ext cx="8229600" cy="82797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817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402EE67-392E-4F77-8A8A-85B954F74EBA}" type="datetime1">
              <a:rPr lang="en-US" smtClean="0"/>
              <a:t>4/24/2017</a:t>
            </a:fld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5260" y="6331180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A724457-D100-F944-94F8-653018876D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0726" y="753267"/>
            <a:ext cx="8229600" cy="82797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817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52E4982-644A-43E8-899D-806CEA55BED6}" type="datetime1">
              <a:rPr lang="en-US" smtClean="0"/>
              <a:t>4/24/2017</a:t>
            </a:fld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5260" y="6331180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A724457-D100-F944-94F8-653018876D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817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C526B26-F939-4F7B-9913-6B76AB9E450A}" type="datetime1">
              <a:rPr lang="en-US" smtClean="0"/>
              <a:t>4/24/2017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5260" y="6331180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A724457-D100-F944-94F8-653018876D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350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45550"/>
            <a:ext cx="3008313" cy="4236221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817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481273D-4701-4328-9EFB-41627CD65305}" type="datetime1">
              <a:rPr lang="en-US" smtClean="0"/>
              <a:t>4/24/2017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5260" y="6331180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A724457-D100-F944-94F8-653018876D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3"/>
          </p:nvPr>
        </p:nvSpPr>
        <p:spPr>
          <a:xfrm>
            <a:off x="3570051" y="784679"/>
            <a:ext cx="5108578" cy="539709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46253"/>
            <a:ext cx="5486400" cy="37813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817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9BA431E-D547-4D17-830D-750608A2F0C3}" type="datetime1">
              <a:rPr lang="en-US" smtClean="0"/>
              <a:t>4/24/2017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5260" y="6331180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A724457-D100-F944-94F8-653018876D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0726" y="753267"/>
            <a:ext cx="8229600" cy="82797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817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BAFE775-3EA1-4255-AD7A-959FA329E144}" type="datetime1">
              <a:rPr lang="en-US" smtClean="0"/>
              <a:t>4/24/2017</a:t>
            </a:fld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5260" y="6331180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A724457-D100-F944-94F8-653018876D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0726" y="753267"/>
            <a:ext cx="8229600" cy="82797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817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6483A91-F292-49E1-AB6F-4A2A1BEC9400}" type="datetime1">
              <a:rPr lang="en-US" smtClean="0"/>
              <a:t>4/24/2017</a:t>
            </a:fld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5260" y="6331180"/>
            <a:ext cx="2133600" cy="3646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A724457-D100-F944-94F8-653018876D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44500" y="6048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2630B492-D931-41BB-900C-7DE86375A1B2}" type="datetime1">
              <a:rPr lang="en-US" smtClean="0"/>
              <a:t>4/24/2017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85260" y="62195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FA724457-D100-F944-94F8-653018876D8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105594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105594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105594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105594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105594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105594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105594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105594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105594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C0128"/>
        </a:buClr>
        <a:buSzPct val="125000"/>
        <a:buChar char="•"/>
        <a:defRPr sz="2400">
          <a:solidFill>
            <a:srgbClr val="1055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1055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95564" y="685800"/>
            <a:ext cx="83404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7500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7500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7500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7500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en-US" sz="3600" b="1" dirty="0">
                <a:solidFill>
                  <a:srgbClr val="00FF00"/>
                </a:solidFill>
              </a:rPr>
              <a:t>Biodiesel Usage at Metro Transit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253" y="1605972"/>
            <a:ext cx="7583055" cy="4265468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24457-D100-F944-94F8-653018876D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233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965188"/>
            <a:ext cx="8229600" cy="4782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20000"/>
              </a:spcBef>
              <a:spcAft>
                <a:spcPct val="75000"/>
              </a:spcAft>
            </a:pPr>
            <a:r>
              <a:rPr lang="en-US" sz="2400" b="1" dirty="0">
                <a:solidFill>
                  <a:srgbClr val="000000"/>
                </a:solidFill>
                <a:latin typeface="Tahoma" pitchFamily="34" charset="0"/>
              </a:rPr>
              <a:t>Metro Transit Fuel Storage Capacity in Gallons</a:t>
            </a:r>
          </a:p>
          <a:p>
            <a:pPr defTabSz="914400" fontAlgn="base">
              <a:spcBef>
                <a:spcPct val="20000"/>
              </a:spcBef>
              <a:spcAft>
                <a:spcPct val="75000"/>
              </a:spcAft>
            </a:pPr>
            <a:r>
              <a:rPr lang="en-US" sz="2400" dirty="0">
                <a:solidFill>
                  <a:srgbClr val="000000"/>
                </a:solidFill>
                <a:latin typeface="Tahoma" pitchFamily="34" charset="0"/>
              </a:rPr>
              <a:t>Heywood Garage           80,300 </a:t>
            </a:r>
          </a:p>
          <a:p>
            <a:pPr defTabSz="914400" fontAlgn="base">
              <a:spcBef>
                <a:spcPct val="20000"/>
              </a:spcBef>
              <a:spcAft>
                <a:spcPct val="75000"/>
              </a:spcAft>
            </a:pPr>
            <a:r>
              <a:rPr lang="en-US" sz="2400" dirty="0">
                <a:solidFill>
                  <a:srgbClr val="000000"/>
                </a:solidFill>
                <a:latin typeface="Tahoma" pitchFamily="34" charset="0"/>
              </a:rPr>
              <a:t>East Metro Garage         59,715</a:t>
            </a:r>
          </a:p>
          <a:p>
            <a:pPr defTabSz="914400" fontAlgn="base">
              <a:spcBef>
                <a:spcPct val="20000"/>
              </a:spcBef>
              <a:spcAft>
                <a:spcPct val="75000"/>
              </a:spcAft>
            </a:pPr>
            <a:r>
              <a:rPr lang="en-US" sz="2400" dirty="0">
                <a:solidFill>
                  <a:srgbClr val="000000"/>
                </a:solidFill>
                <a:latin typeface="Tahoma" pitchFamily="34" charset="0"/>
              </a:rPr>
              <a:t>Nicollet Garage              60,225 </a:t>
            </a:r>
          </a:p>
          <a:p>
            <a:pPr defTabSz="914400" fontAlgn="base">
              <a:spcBef>
                <a:spcPct val="20000"/>
              </a:spcBef>
              <a:spcAft>
                <a:spcPct val="75000"/>
              </a:spcAft>
            </a:pPr>
            <a:r>
              <a:rPr lang="en-US" sz="2400" dirty="0">
                <a:solidFill>
                  <a:srgbClr val="000000"/>
                </a:solidFill>
                <a:latin typeface="Tahoma" pitchFamily="34" charset="0"/>
              </a:rPr>
              <a:t>South Garage                45,084  </a:t>
            </a:r>
          </a:p>
          <a:p>
            <a:pPr defTabSz="914400" fontAlgn="base">
              <a:spcBef>
                <a:spcPct val="20000"/>
              </a:spcBef>
              <a:spcAft>
                <a:spcPct val="75000"/>
              </a:spcAft>
            </a:pPr>
            <a:r>
              <a:rPr lang="en-US" sz="2400" dirty="0">
                <a:solidFill>
                  <a:srgbClr val="000000"/>
                </a:solidFill>
                <a:latin typeface="Tahoma" pitchFamily="34" charset="0"/>
              </a:rPr>
              <a:t>Martin J </a:t>
            </a:r>
            <a:r>
              <a:rPr lang="en-US" sz="2400" dirty="0" err="1">
                <a:solidFill>
                  <a:srgbClr val="000000"/>
                </a:solidFill>
                <a:latin typeface="Tahoma" pitchFamily="34" charset="0"/>
              </a:rPr>
              <a:t>Ruter</a:t>
            </a:r>
            <a:r>
              <a:rPr lang="en-US" sz="2400" dirty="0">
                <a:solidFill>
                  <a:srgbClr val="000000"/>
                </a:solidFill>
                <a:latin typeface="Tahoma" pitchFamily="34" charset="0"/>
              </a:rPr>
              <a:t> Garage    43,842 </a:t>
            </a:r>
          </a:p>
          <a:p>
            <a:pPr defTabSz="914400" fontAlgn="base">
              <a:spcBef>
                <a:spcPct val="20000"/>
              </a:spcBef>
              <a:spcAft>
                <a:spcPct val="75000"/>
              </a:spcAft>
            </a:pPr>
            <a:r>
              <a:rPr lang="en-US" sz="2400" dirty="0">
                <a:solidFill>
                  <a:srgbClr val="000000"/>
                </a:solidFill>
                <a:latin typeface="Tahoma" pitchFamily="34" charset="0"/>
              </a:rPr>
              <a:t>Total Storage Capacity   289,166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24457-D100-F944-94F8-653018876D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5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1159089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20000"/>
              </a:spcBef>
              <a:spcAft>
                <a:spcPct val="75000"/>
              </a:spcAft>
            </a:pPr>
            <a:r>
              <a:rPr lang="en-US" sz="2400" dirty="0">
                <a:solidFill>
                  <a:srgbClr val="000000"/>
                </a:solidFill>
                <a:latin typeface="Tahoma" pitchFamily="34" charset="0"/>
              </a:rPr>
              <a:t>2016 Annual Metro Transit Blend Chart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206064"/>
              </p:ext>
            </p:extLst>
          </p:nvPr>
        </p:nvGraphicFramePr>
        <p:xfrm>
          <a:off x="996950" y="2396331"/>
          <a:ext cx="7150100" cy="3366005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641965540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1056036902"/>
                    </a:ext>
                  </a:extLst>
                </a:gridCol>
                <a:gridCol w="942975">
                  <a:extLst>
                    <a:ext uri="{9D8B030D-6E8A-4147-A177-3AD203B41FA5}">
                      <a16:colId xmlns:a16="http://schemas.microsoft.com/office/drawing/2014/main" val="2826555379"/>
                    </a:ext>
                  </a:extLst>
                </a:gridCol>
                <a:gridCol w="1019175">
                  <a:extLst>
                    <a:ext uri="{9D8B030D-6E8A-4147-A177-3AD203B41FA5}">
                      <a16:colId xmlns:a16="http://schemas.microsoft.com/office/drawing/2014/main" val="2087493116"/>
                    </a:ext>
                  </a:extLst>
                </a:gridCol>
                <a:gridCol w="1019175">
                  <a:extLst>
                    <a:ext uri="{9D8B030D-6E8A-4147-A177-3AD203B41FA5}">
                      <a16:colId xmlns:a16="http://schemas.microsoft.com/office/drawing/2014/main" val="198082348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75956570"/>
                    </a:ext>
                  </a:extLst>
                </a:gridCol>
                <a:gridCol w="422275">
                  <a:extLst>
                    <a:ext uri="{9D8B030D-6E8A-4147-A177-3AD203B41FA5}">
                      <a16:colId xmlns:a16="http://schemas.microsoft.com/office/drawing/2014/main" val="2842586927"/>
                    </a:ext>
                  </a:extLst>
                </a:gridCol>
                <a:gridCol w="1339850">
                  <a:extLst>
                    <a:ext uri="{9D8B030D-6E8A-4147-A177-3AD203B41FA5}">
                      <a16:colId xmlns:a16="http://schemas.microsoft.com/office/drawing/2014/main" val="2273584912"/>
                    </a:ext>
                  </a:extLst>
                </a:gridCol>
              </a:tblGrid>
              <a:tr h="2667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Blend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8145558"/>
                  </a:ext>
                </a:extLst>
              </a:tr>
              <a:tr h="6990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Start Date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 Date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Pct #1 Diesel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Pct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#2 Diesel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Pct Biodiesel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B#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Cold Weather Additive</a:t>
                      </a:r>
                    </a:p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49330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 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152723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 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 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857128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 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 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021045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 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FD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FD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FD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173894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 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 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FA6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FA6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B20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FA6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814359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 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 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583956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 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 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821776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 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 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544120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 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E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8698602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24457-D100-F944-94F8-653018876D8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427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82272" y="932869"/>
            <a:ext cx="3927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20000"/>
              </a:spcBef>
              <a:spcAft>
                <a:spcPct val="75000"/>
              </a:spcAft>
            </a:pPr>
            <a:r>
              <a:rPr lang="en-US" sz="2400" dirty="0">
                <a:solidFill>
                  <a:srgbClr val="000000"/>
                </a:solidFill>
                <a:latin typeface="Tahoma" pitchFamily="34" charset="0"/>
              </a:rPr>
              <a:t>2016 Fuel Usage (Gallons)</a:t>
            </a:r>
          </a:p>
        </p:txBody>
      </p:sp>
      <p:graphicFrame>
        <p:nvGraphicFramePr>
          <p:cNvPr id="5" name="Chart 4">
            <a:extLst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2270349"/>
              </p:ext>
            </p:extLst>
          </p:nvPr>
        </p:nvGraphicFramePr>
        <p:xfrm>
          <a:off x="685800" y="1542469"/>
          <a:ext cx="7924800" cy="4682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24457-D100-F944-94F8-653018876D8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601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3781" y="995215"/>
            <a:ext cx="50014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20000"/>
              </a:spcBef>
              <a:spcAft>
                <a:spcPct val="75000"/>
              </a:spcAft>
            </a:pPr>
            <a:r>
              <a:rPr lang="en-US" sz="2400" dirty="0">
                <a:solidFill>
                  <a:srgbClr val="000000"/>
                </a:solidFill>
                <a:latin typeface="Tahoma" pitchFamily="34" charset="0"/>
              </a:rPr>
              <a:t>(2011-2016) B100 Usage (Gallons)</a:t>
            </a:r>
          </a:p>
        </p:txBody>
      </p:sp>
      <p:graphicFrame>
        <p:nvGraphicFramePr>
          <p:cNvPr id="3" name="Chart 2">
            <a:extLst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704086"/>
              </p:ext>
            </p:extLst>
          </p:nvPr>
        </p:nvGraphicFramePr>
        <p:xfrm>
          <a:off x="609600" y="1681015"/>
          <a:ext cx="800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24457-D100-F944-94F8-653018876D8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2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1565384"/>
              </p:ext>
            </p:extLst>
          </p:nvPr>
        </p:nvGraphicFramePr>
        <p:xfrm>
          <a:off x="685801" y="764309"/>
          <a:ext cx="77724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24457-D100-F944-94F8-653018876D8C}" type="slidenum">
              <a:rPr lang="en-US" smtClean="0"/>
              <a:t>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850909" y="2669309"/>
            <a:ext cx="1117599" cy="406401"/>
          </a:xfrm>
          <a:prstGeom prst="rect">
            <a:avLst/>
          </a:prstGeom>
          <a:solidFill>
            <a:srgbClr val="DAFEFA"/>
          </a:solidFill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2060"/>
                </a:solidFill>
              </a:rPr>
              <a:t>Total Fuel Consumed</a:t>
            </a:r>
          </a:p>
        </p:txBody>
      </p:sp>
      <p:sp>
        <p:nvSpPr>
          <p:cNvPr id="6" name="Rectangle 5"/>
          <p:cNvSpPr/>
          <p:nvPr/>
        </p:nvSpPr>
        <p:spPr>
          <a:xfrm>
            <a:off x="7850909" y="4180608"/>
            <a:ext cx="1145308" cy="406401"/>
          </a:xfrm>
          <a:prstGeom prst="rect">
            <a:avLst/>
          </a:prstGeom>
          <a:solidFill>
            <a:srgbClr val="D8D0F0"/>
          </a:solidFill>
          <a:ln w="6350">
            <a:solidFill>
              <a:schemeClr val="tx2">
                <a:lumMod val="75000"/>
              </a:schemeClr>
            </a:solidFill>
          </a:ln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2060"/>
                </a:solidFill>
              </a:rPr>
              <a:t>B100</a:t>
            </a:r>
          </a:p>
        </p:txBody>
      </p:sp>
    </p:spTree>
    <p:extLst>
      <p:ext uri="{BB962C8B-B14F-4D97-AF65-F5344CB8AC3E}">
        <p14:creationId xmlns:p14="http://schemas.microsoft.com/office/powerpoint/2010/main" val="199379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641762"/>
            <a:ext cx="8153400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914400" fontAlgn="base"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ahoma" pitchFamily="34" charset="0"/>
              </a:rPr>
              <a:t>All 16 fuel storage tanks are above ground and heated to 60 degrees F.</a:t>
            </a:r>
          </a:p>
          <a:p>
            <a:pPr marL="285750" indent="-285750" defTabSz="914400" fontAlgn="base"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ahoma" pitchFamily="34" charset="0"/>
              </a:rPr>
              <a:t>The vents on all fuel storage tanks have been fitted with water-inhibiting (desiccant) filters.</a:t>
            </a:r>
          </a:p>
          <a:p>
            <a:pPr marL="285750" indent="-285750" defTabSz="914400" fontAlgn="base"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ahoma" pitchFamily="34" charset="0"/>
              </a:rPr>
              <a:t>Metro Transit performs monthly maintenance checks on all fuel delivery systems. </a:t>
            </a:r>
          </a:p>
          <a:p>
            <a:pPr marL="285750" indent="-285750" defTabSz="914400" fontAlgn="base"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ahoma" pitchFamily="34" charset="0"/>
              </a:rPr>
              <a:t>All fuel dispensers are fitted with 10 micron filters.</a:t>
            </a:r>
          </a:p>
          <a:p>
            <a:pPr marL="285750" indent="-285750" defTabSz="914400" fontAlgn="base"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ahoma" pitchFamily="34" charset="0"/>
              </a:rPr>
              <a:t>B100 biodiesel must comply with Metro Transit’s fuel specification and BQ9000 producer requirements.</a:t>
            </a:r>
          </a:p>
          <a:p>
            <a:pPr marL="285750" indent="-285750" defTabSz="914400" fontAlgn="base"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ahoma" pitchFamily="34" charset="0"/>
              </a:rPr>
              <a:t>Fuel storage tanks are tested for water, mold and microbial growth on an annual basis. 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22401" y="932869"/>
            <a:ext cx="6132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 fontAlgn="base">
              <a:spcBef>
                <a:spcPct val="20000"/>
              </a:spcBef>
              <a:spcAft>
                <a:spcPct val="75000"/>
              </a:spcAft>
            </a:pPr>
            <a:r>
              <a:rPr lang="en-US" sz="2800" dirty="0">
                <a:solidFill>
                  <a:srgbClr val="000000"/>
                </a:solidFill>
                <a:latin typeface="Tahoma" pitchFamily="34" charset="0"/>
              </a:rPr>
              <a:t>Transit Bus Fleet Use of Biodiesel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24457-D100-F944-94F8-653018876D8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7018"/>
      </p:ext>
    </p:extLst>
  </p:cSld>
  <p:clrMapOvr>
    <a:masterClrMapping/>
  </p:clrMapOvr>
</p:sld>
</file>

<file path=ppt/theme/theme1.xml><?xml version="1.0" encoding="utf-8"?>
<a:theme xmlns:a="http://schemas.openxmlformats.org/drawingml/2006/main" name="MetroTransit">
  <a:themeElements>
    <a:clrScheme name="Metro Transit">
      <a:dk1>
        <a:srgbClr val="0053A0"/>
      </a:dk1>
      <a:lt1>
        <a:srgbClr val="FFFFFF"/>
      </a:lt1>
      <a:dk2>
        <a:srgbClr val="0053A0"/>
      </a:dk2>
      <a:lt2>
        <a:srgbClr val="D0D1D3"/>
      </a:lt2>
      <a:accent1>
        <a:srgbClr val="FFD200"/>
      </a:accent1>
      <a:accent2>
        <a:srgbClr val="ED1B24"/>
      </a:accent2>
      <a:accent3>
        <a:srgbClr val="008244"/>
      </a:accent3>
      <a:accent4>
        <a:srgbClr val="F68B1F"/>
      </a:accent4>
      <a:accent5>
        <a:srgbClr val="4CB0E8"/>
      </a:accent5>
      <a:accent6>
        <a:srgbClr val="A5CF4C"/>
      </a:accent6>
      <a:hlink>
        <a:srgbClr val="0053A0"/>
      </a:hlink>
      <a:folHlink>
        <a:srgbClr val="0053A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ETRO-New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METRO-New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METRO-New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METRO-New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METRO-New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METRO-New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B257923904724BB81FF62BCFD3A27A" ma:contentTypeVersion="1" ma:contentTypeDescription="Create a new document." ma:contentTypeScope="" ma:versionID="d6555eaa594dabb154f37b66a3f57889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21F9F23-D255-48D6-85D9-55B503DBBCF9}">
  <ds:schemaRefs>
    <ds:schemaRef ds:uri="http://schemas.microsoft.com/office/2006/documentManagement/types"/>
    <ds:schemaRef ds:uri="http://purl.org/dc/elements/1.1/"/>
    <ds:schemaRef ds:uri="http://schemas.microsoft.com/sharepoint/v3"/>
    <ds:schemaRef ds:uri="http://schemas.microsoft.com/office/2006/metadata/properties"/>
    <ds:schemaRef ds:uri="http://purl.org/dc/terms/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B834341F-5136-46EE-834E-BD883EC488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008DFD6-978D-4427-BE84-CC17B53CA2C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MetroTransit.thmx</Template>
  <TotalTime>322</TotalTime>
  <Words>321</Words>
  <Application>Microsoft Office PowerPoint</Application>
  <PresentationFormat>On-screen Show (4:3)</PresentationFormat>
  <Paragraphs>127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Tahoma</vt:lpstr>
      <vt:lpstr>Wingdings</vt:lpstr>
      <vt:lpstr>MetroTransit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Dritz</dc:creator>
  <cp:lastModifiedBy>Milleson, Robert</cp:lastModifiedBy>
  <cp:revision>25</cp:revision>
  <cp:lastPrinted>2017-04-21T19:14:13Z</cp:lastPrinted>
  <dcterms:created xsi:type="dcterms:W3CDTF">2015-04-21T17:12:28Z</dcterms:created>
  <dcterms:modified xsi:type="dcterms:W3CDTF">2017-04-24T19:49:59Z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Path">
    <vt:lpwstr>TransitPolice</vt:lpwstr>
  </property>
  <property fmtid="{D5CDD505-2E9C-101B-9397-08002B2CF9AE}" pid="3" name="ContentTypeId">
    <vt:lpwstr>0x01010036B257923904724BB81FF62BCFD3A27A</vt:lpwstr>
  </property>
</Properties>
</file>