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  <p:sldMasterId id="2147483822" r:id="rId6"/>
  </p:sldMasterIdLst>
  <p:notesMasterIdLst>
    <p:notesMasterId r:id="rId18"/>
  </p:notesMasterIdLst>
  <p:handoutMasterIdLst>
    <p:handoutMasterId r:id="rId19"/>
  </p:handoutMasterIdLst>
  <p:sldIdLst>
    <p:sldId id="256" r:id="rId7"/>
    <p:sldId id="408" r:id="rId8"/>
    <p:sldId id="483" r:id="rId9"/>
    <p:sldId id="497" r:id="rId10"/>
    <p:sldId id="498" r:id="rId11"/>
    <p:sldId id="496" r:id="rId12"/>
    <p:sldId id="484" r:id="rId13"/>
    <p:sldId id="502" r:id="rId14"/>
    <p:sldId id="500" r:id="rId15"/>
    <p:sldId id="503" r:id="rId16"/>
    <p:sldId id="48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893" autoAdjust="0"/>
  </p:normalViewPr>
  <p:slideViewPr>
    <p:cSldViewPr snapToGrid="0">
      <p:cViewPr varScale="1">
        <p:scale>
          <a:sx n="70" d="100"/>
          <a:sy n="70" d="100"/>
        </p:scale>
        <p:origin x="96" y="51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1968" y="-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68333-6AB4-4BE3-83BD-F6A6522E0079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F0676-5453-4D50-8B17-9F496A23730F}">
      <dgm:prSet phldrT="[Text]"/>
      <dgm:spPr/>
      <dgm:t>
        <a:bodyPr/>
        <a:lstStyle/>
        <a:p>
          <a:r>
            <a:rPr lang="en-US" dirty="0" smtClean="0"/>
            <a:t>Special Investigations</a:t>
          </a:r>
          <a:endParaRPr lang="en-US" dirty="0"/>
        </a:p>
      </dgm:t>
    </dgm:pt>
    <dgm:pt modelId="{9363B25B-4B8F-4A88-B24C-72ED75ABDE58}" type="parTrans" cxnId="{2938F8E5-34FE-4CC2-8DAA-F6BFA4BA5AB7}">
      <dgm:prSet/>
      <dgm:spPr/>
      <dgm:t>
        <a:bodyPr/>
        <a:lstStyle/>
        <a:p>
          <a:endParaRPr lang="en-US"/>
        </a:p>
      </dgm:t>
    </dgm:pt>
    <dgm:pt modelId="{F2F21E03-5315-436F-86B4-1A12741E6A27}" type="sibTrans" cxnId="{2938F8E5-34FE-4CC2-8DAA-F6BFA4BA5AB7}">
      <dgm:prSet/>
      <dgm:spPr/>
      <dgm:t>
        <a:bodyPr/>
        <a:lstStyle/>
        <a:p>
          <a:endParaRPr lang="en-US"/>
        </a:p>
      </dgm:t>
    </dgm:pt>
    <dgm:pt modelId="{F884DE2F-47FA-4841-84C2-3EAA589E008A}">
      <dgm:prSet phldrT="[Text]"/>
      <dgm:spPr/>
      <dgm:t>
        <a:bodyPr/>
        <a:lstStyle/>
        <a:p>
          <a:r>
            <a:rPr lang="en-US" dirty="0" smtClean="0"/>
            <a:t>Radiation Preparedness</a:t>
          </a:r>
          <a:endParaRPr lang="en-US" dirty="0"/>
        </a:p>
      </dgm:t>
    </dgm:pt>
    <dgm:pt modelId="{720A01D6-45EC-438E-8459-0083E58263DA}" type="parTrans" cxnId="{3A8FA00C-6B21-4E56-8E9F-7B8692BC1C3F}">
      <dgm:prSet/>
      <dgm:spPr/>
      <dgm:t>
        <a:bodyPr/>
        <a:lstStyle/>
        <a:p>
          <a:endParaRPr lang="en-US"/>
        </a:p>
      </dgm:t>
    </dgm:pt>
    <dgm:pt modelId="{910AA449-47B2-4C01-9D90-E77DB5113A23}" type="sibTrans" cxnId="{3A8FA00C-6B21-4E56-8E9F-7B8692BC1C3F}">
      <dgm:prSet/>
      <dgm:spPr/>
      <dgm:t>
        <a:bodyPr/>
        <a:lstStyle/>
        <a:p>
          <a:endParaRPr lang="en-US"/>
        </a:p>
      </dgm:t>
    </dgm:pt>
    <dgm:pt modelId="{0CE1915E-C60A-43E2-9F39-115AE30DF87B}">
      <dgm:prSet phldrT="[Text]"/>
      <dgm:spPr/>
      <dgm:t>
        <a:bodyPr/>
        <a:lstStyle/>
        <a:p>
          <a:r>
            <a:rPr lang="en-US" dirty="0" smtClean="0"/>
            <a:t>Biomonitoring</a:t>
          </a:r>
          <a:endParaRPr lang="en-US" dirty="0"/>
        </a:p>
      </dgm:t>
    </dgm:pt>
    <dgm:pt modelId="{33D92D3D-3B11-474F-8403-85DCC15C6BE1}" type="parTrans" cxnId="{88AB3B1D-DED8-4452-A185-EEA361409BDD}">
      <dgm:prSet/>
      <dgm:spPr/>
      <dgm:t>
        <a:bodyPr/>
        <a:lstStyle/>
        <a:p>
          <a:endParaRPr lang="en-US"/>
        </a:p>
      </dgm:t>
    </dgm:pt>
    <dgm:pt modelId="{8B38CFA3-CA08-43D1-B9E3-CB0D6122CAD5}" type="sibTrans" cxnId="{88AB3B1D-DED8-4452-A185-EEA361409BDD}">
      <dgm:prSet/>
      <dgm:spPr/>
      <dgm:t>
        <a:bodyPr/>
        <a:lstStyle/>
        <a:p>
          <a:endParaRPr lang="en-US"/>
        </a:p>
      </dgm:t>
    </dgm:pt>
    <dgm:pt modelId="{68847477-8648-4027-B9E0-98607AB628E5}">
      <dgm:prSet phldrT="[Text]"/>
      <dgm:spPr/>
      <dgm:t>
        <a:bodyPr/>
        <a:lstStyle/>
        <a:p>
          <a:r>
            <a:rPr lang="en-US" dirty="0" smtClean="0"/>
            <a:t>Drinking Water</a:t>
          </a:r>
          <a:endParaRPr lang="en-US" dirty="0"/>
        </a:p>
      </dgm:t>
    </dgm:pt>
    <dgm:pt modelId="{B0100DF6-DFFB-4008-965D-42CC185B03BE}" type="parTrans" cxnId="{5910E315-8A95-45A8-92BD-D7D70B515868}">
      <dgm:prSet/>
      <dgm:spPr/>
      <dgm:t>
        <a:bodyPr/>
        <a:lstStyle/>
        <a:p>
          <a:endParaRPr lang="en-US"/>
        </a:p>
      </dgm:t>
    </dgm:pt>
    <dgm:pt modelId="{B9D6685E-9829-44A8-97EF-BE7A5E0EFD70}" type="sibTrans" cxnId="{5910E315-8A95-45A8-92BD-D7D70B515868}">
      <dgm:prSet/>
      <dgm:spPr/>
      <dgm:t>
        <a:bodyPr/>
        <a:lstStyle/>
        <a:p>
          <a:endParaRPr lang="en-US"/>
        </a:p>
      </dgm:t>
    </dgm:pt>
    <dgm:pt modelId="{884EABD8-4EA4-44B4-9E92-105B93F6B1BA}">
      <dgm:prSet phldrT="[Text]"/>
      <dgm:spPr/>
      <dgm:t>
        <a:bodyPr/>
        <a:lstStyle/>
        <a:p>
          <a:r>
            <a:rPr lang="en-US" dirty="0" smtClean="0"/>
            <a:t>Natural Disasters</a:t>
          </a:r>
          <a:endParaRPr lang="en-US" dirty="0"/>
        </a:p>
      </dgm:t>
    </dgm:pt>
    <dgm:pt modelId="{8154B594-B652-428C-9953-73E425267500}" type="parTrans" cxnId="{BD51F3F2-9FA6-4246-BEDB-21293CEE10AD}">
      <dgm:prSet/>
      <dgm:spPr/>
      <dgm:t>
        <a:bodyPr/>
        <a:lstStyle/>
        <a:p>
          <a:endParaRPr lang="en-US"/>
        </a:p>
      </dgm:t>
    </dgm:pt>
    <dgm:pt modelId="{517AFE97-EB47-4A44-BFBF-8B73212FDB27}" type="sibTrans" cxnId="{BD51F3F2-9FA6-4246-BEDB-21293CEE10AD}">
      <dgm:prSet/>
      <dgm:spPr/>
      <dgm:t>
        <a:bodyPr/>
        <a:lstStyle/>
        <a:p>
          <a:endParaRPr lang="en-US"/>
        </a:p>
      </dgm:t>
    </dgm:pt>
    <dgm:pt modelId="{F202BF2A-DE14-4E53-B347-A9D093011A4A}">
      <dgm:prSet phldrT="[Text]"/>
      <dgm:spPr/>
      <dgm:t>
        <a:bodyPr/>
        <a:lstStyle/>
        <a:p>
          <a:r>
            <a:rPr lang="en-US" dirty="0" smtClean="0"/>
            <a:t>Emerging Contaminants</a:t>
          </a:r>
          <a:endParaRPr lang="en-US" dirty="0"/>
        </a:p>
      </dgm:t>
    </dgm:pt>
    <dgm:pt modelId="{4D5D9BC2-2E0E-4A30-ADF5-5210BC200912}" type="sibTrans" cxnId="{D8B47A42-A828-4F75-8D96-7CFD4E0BE6E2}">
      <dgm:prSet/>
      <dgm:spPr/>
      <dgm:t>
        <a:bodyPr/>
        <a:lstStyle/>
        <a:p>
          <a:endParaRPr lang="en-US"/>
        </a:p>
      </dgm:t>
    </dgm:pt>
    <dgm:pt modelId="{41CEFFEB-FC9C-4348-9965-6E990C281B81}" type="parTrans" cxnId="{D8B47A42-A828-4F75-8D96-7CFD4E0BE6E2}">
      <dgm:prSet/>
      <dgm:spPr/>
      <dgm:t>
        <a:bodyPr/>
        <a:lstStyle/>
        <a:p>
          <a:endParaRPr lang="en-US"/>
        </a:p>
      </dgm:t>
    </dgm:pt>
    <dgm:pt modelId="{3A75D4DC-BCF6-42AB-A0AB-9CA0BCB7CB8D}" type="pres">
      <dgm:prSet presAssocID="{EC068333-6AB4-4BE3-83BD-F6A6522E0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889832-3EE3-4B45-AFE3-DE227A367075}" type="pres">
      <dgm:prSet presAssocID="{68847477-8648-4027-B9E0-98607AB628E5}" presName="composite" presStyleCnt="0"/>
      <dgm:spPr/>
    </dgm:pt>
    <dgm:pt modelId="{411E6EFA-FC7F-4260-89F2-7B6F8E9E6E67}" type="pres">
      <dgm:prSet presAssocID="{68847477-8648-4027-B9E0-98607AB628E5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35BBB-00F4-4426-B4A3-E465DC941E1C}" type="pres">
      <dgm:prSet presAssocID="{68847477-8648-4027-B9E0-98607AB628E5}" presName="Image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B57322-24C4-419A-8E22-148B1EDDF5BE}" type="pres">
      <dgm:prSet presAssocID="{68847477-8648-4027-B9E0-98607AB628E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1C7FFC1-C8DC-402D-A399-38468B6B271F}" type="pres">
      <dgm:prSet presAssocID="{B9D6685E-9829-44A8-97EF-BE7A5E0EFD70}" presName="sibTrans" presStyleCnt="0"/>
      <dgm:spPr/>
    </dgm:pt>
    <dgm:pt modelId="{F610C00F-3030-4E3B-B8C9-902EF239A897}" type="pres">
      <dgm:prSet presAssocID="{6FCF0676-5453-4D50-8B17-9F496A23730F}" presName="composite" presStyleCnt="0"/>
      <dgm:spPr/>
    </dgm:pt>
    <dgm:pt modelId="{F27451CB-0969-4E4B-8D91-771D3211DFDF}" type="pres">
      <dgm:prSet presAssocID="{6FCF0676-5453-4D50-8B17-9F496A23730F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72743-7EFE-41FC-80C2-0F2FCC55EE25}" type="pres">
      <dgm:prSet presAssocID="{6FCF0676-5453-4D50-8B17-9F496A23730F}" presName="Image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0240B0-8604-4DEB-AEE6-7B428FB72219}" type="pres">
      <dgm:prSet presAssocID="{6FCF0676-5453-4D50-8B17-9F496A23730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EF44479B-86DC-46DC-873C-621DDBF0FC12}" type="pres">
      <dgm:prSet presAssocID="{F2F21E03-5315-436F-86B4-1A12741E6A27}" presName="sibTrans" presStyleCnt="0"/>
      <dgm:spPr/>
    </dgm:pt>
    <dgm:pt modelId="{63461201-B07C-4BA4-8CF3-D0ABF82885AF}" type="pres">
      <dgm:prSet presAssocID="{F884DE2F-47FA-4841-84C2-3EAA589E008A}" presName="composite" presStyleCnt="0"/>
      <dgm:spPr/>
    </dgm:pt>
    <dgm:pt modelId="{D9B167E0-4C2B-403F-BB95-FBD18CBCA1FF}" type="pres">
      <dgm:prSet presAssocID="{F884DE2F-47FA-4841-84C2-3EAA589E008A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D3F0B-1046-40C3-AB54-71DBD43684E4}" type="pres">
      <dgm:prSet presAssocID="{F884DE2F-47FA-4841-84C2-3EAA589E008A}" presName="Image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C9CCED0-AEF3-49E1-A994-633886A32F93}" type="pres">
      <dgm:prSet presAssocID="{F884DE2F-47FA-4841-84C2-3EAA589E008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F77772A-4458-47D7-BBD3-AA9002000089}" type="pres">
      <dgm:prSet presAssocID="{910AA449-47B2-4C01-9D90-E77DB5113A23}" presName="sibTrans" presStyleCnt="0"/>
      <dgm:spPr/>
    </dgm:pt>
    <dgm:pt modelId="{292AD7D4-2EAB-419D-9150-686362969521}" type="pres">
      <dgm:prSet presAssocID="{0CE1915E-C60A-43E2-9F39-115AE30DF87B}" presName="composite" presStyleCnt="0"/>
      <dgm:spPr/>
    </dgm:pt>
    <dgm:pt modelId="{A1C8FF5E-3BCA-4DDF-B553-A8E64A1B5758}" type="pres">
      <dgm:prSet presAssocID="{0CE1915E-C60A-43E2-9F39-115AE30DF87B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24A1F-956A-4422-B3AD-A2146E73715B}" type="pres">
      <dgm:prSet presAssocID="{0CE1915E-C60A-43E2-9F39-115AE30DF87B}" presName="Image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1CD12AC-9879-47F2-9095-3DE9E44195A7}" type="pres">
      <dgm:prSet presAssocID="{0CE1915E-C60A-43E2-9F39-115AE30DF87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E932BBF8-1AED-4776-82CC-E46C9FDA26EA}" type="pres">
      <dgm:prSet presAssocID="{8B38CFA3-CA08-43D1-B9E3-CB0D6122CAD5}" presName="sibTrans" presStyleCnt="0"/>
      <dgm:spPr/>
    </dgm:pt>
    <dgm:pt modelId="{B655594D-8B67-4435-A78B-872B00119A09}" type="pres">
      <dgm:prSet presAssocID="{F202BF2A-DE14-4E53-B347-A9D093011A4A}" presName="composite" presStyleCnt="0"/>
      <dgm:spPr/>
    </dgm:pt>
    <dgm:pt modelId="{F38B3DCA-07FE-4C94-96EE-6759679524CD}" type="pres">
      <dgm:prSet presAssocID="{F202BF2A-DE14-4E53-B347-A9D093011A4A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8329E-3F26-4BC8-9BE0-65AAD8E34C95}" type="pres">
      <dgm:prSet presAssocID="{F202BF2A-DE14-4E53-B347-A9D093011A4A}" presName="Image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AB4303D-D30B-4570-8741-D2968F913957}" type="pres">
      <dgm:prSet presAssocID="{F202BF2A-DE14-4E53-B347-A9D093011A4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69FC27AB-0D2D-4D2B-9DF6-30E463B0B0E1}" type="pres">
      <dgm:prSet presAssocID="{4D5D9BC2-2E0E-4A30-ADF5-5210BC200912}" presName="sibTrans" presStyleCnt="0"/>
      <dgm:spPr/>
    </dgm:pt>
    <dgm:pt modelId="{FA31EE33-E185-4CD3-AA73-18E853552796}" type="pres">
      <dgm:prSet presAssocID="{884EABD8-4EA4-44B4-9E92-105B93F6B1BA}" presName="composite" presStyleCnt="0"/>
      <dgm:spPr/>
    </dgm:pt>
    <dgm:pt modelId="{656F8C93-4127-4800-84A2-6EB6D3B2CE69}" type="pres">
      <dgm:prSet presAssocID="{884EABD8-4EA4-44B4-9E92-105B93F6B1BA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741CD-918E-4603-BDD8-32A49A946A4D}" type="pres">
      <dgm:prSet presAssocID="{884EABD8-4EA4-44B4-9E92-105B93F6B1BA}" presName="Image" presStyleLbl="b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530CB1-B756-4A69-9D78-31254CF41365}" type="pres">
      <dgm:prSet presAssocID="{884EABD8-4EA4-44B4-9E92-105B93F6B1B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DA8BC1-D890-4F69-BC1B-271063F969CE}" type="presOf" srcId="{6FCF0676-5453-4D50-8B17-9F496A23730F}" destId="{F27451CB-0969-4E4B-8D91-771D3211DFDF}" srcOrd="0" destOrd="0" presId="urn:microsoft.com/office/officeart/2008/layout/TitledPictureBlocks"/>
    <dgm:cxn modelId="{E65B6997-8677-4C1A-8A7D-07CBCF49A85C}" type="presOf" srcId="{EC068333-6AB4-4BE3-83BD-F6A6522E0079}" destId="{3A75D4DC-BCF6-42AB-A0AB-9CA0BCB7CB8D}" srcOrd="0" destOrd="0" presId="urn:microsoft.com/office/officeart/2008/layout/TitledPictureBlocks"/>
    <dgm:cxn modelId="{3A8FA00C-6B21-4E56-8E9F-7B8692BC1C3F}" srcId="{EC068333-6AB4-4BE3-83BD-F6A6522E0079}" destId="{F884DE2F-47FA-4841-84C2-3EAA589E008A}" srcOrd="2" destOrd="0" parTransId="{720A01D6-45EC-438E-8459-0083E58263DA}" sibTransId="{910AA449-47B2-4C01-9D90-E77DB5113A23}"/>
    <dgm:cxn modelId="{2938F8E5-34FE-4CC2-8DAA-F6BFA4BA5AB7}" srcId="{EC068333-6AB4-4BE3-83BD-F6A6522E0079}" destId="{6FCF0676-5453-4D50-8B17-9F496A23730F}" srcOrd="1" destOrd="0" parTransId="{9363B25B-4B8F-4A88-B24C-72ED75ABDE58}" sibTransId="{F2F21E03-5315-436F-86B4-1A12741E6A27}"/>
    <dgm:cxn modelId="{BB7192EB-FC51-4A7F-B9A6-83495302D83A}" type="presOf" srcId="{884EABD8-4EA4-44B4-9E92-105B93F6B1BA}" destId="{656F8C93-4127-4800-84A2-6EB6D3B2CE69}" srcOrd="0" destOrd="0" presId="urn:microsoft.com/office/officeart/2008/layout/TitledPictureBlocks"/>
    <dgm:cxn modelId="{D8B47A42-A828-4F75-8D96-7CFD4E0BE6E2}" srcId="{EC068333-6AB4-4BE3-83BD-F6A6522E0079}" destId="{F202BF2A-DE14-4E53-B347-A9D093011A4A}" srcOrd="4" destOrd="0" parTransId="{41CEFFEB-FC9C-4348-9965-6E990C281B81}" sibTransId="{4D5D9BC2-2E0E-4A30-ADF5-5210BC200912}"/>
    <dgm:cxn modelId="{0F942A12-74B1-4FA1-863A-F15DE64B23E4}" type="presOf" srcId="{68847477-8648-4027-B9E0-98607AB628E5}" destId="{411E6EFA-FC7F-4260-89F2-7B6F8E9E6E67}" srcOrd="0" destOrd="0" presId="urn:microsoft.com/office/officeart/2008/layout/TitledPictureBlocks"/>
    <dgm:cxn modelId="{88AB3B1D-DED8-4452-A185-EEA361409BDD}" srcId="{EC068333-6AB4-4BE3-83BD-F6A6522E0079}" destId="{0CE1915E-C60A-43E2-9F39-115AE30DF87B}" srcOrd="3" destOrd="0" parTransId="{33D92D3D-3B11-474F-8403-85DCC15C6BE1}" sibTransId="{8B38CFA3-CA08-43D1-B9E3-CB0D6122CAD5}"/>
    <dgm:cxn modelId="{A7ED2F77-54B6-4756-AF9F-CE3C8B5C8BB5}" type="presOf" srcId="{F884DE2F-47FA-4841-84C2-3EAA589E008A}" destId="{D9B167E0-4C2B-403F-BB95-FBD18CBCA1FF}" srcOrd="0" destOrd="0" presId="urn:microsoft.com/office/officeart/2008/layout/TitledPictureBlocks"/>
    <dgm:cxn modelId="{BD51F3F2-9FA6-4246-BEDB-21293CEE10AD}" srcId="{EC068333-6AB4-4BE3-83BD-F6A6522E0079}" destId="{884EABD8-4EA4-44B4-9E92-105B93F6B1BA}" srcOrd="5" destOrd="0" parTransId="{8154B594-B652-428C-9953-73E425267500}" sibTransId="{517AFE97-EB47-4A44-BFBF-8B73212FDB27}"/>
    <dgm:cxn modelId="{A66E9612-F6B0-4C2E-B78B-D875BAED73F6}" type="presOf" srcId="{0CE1915E-C60A-43E2-9F39-115AE30DF87B}" destId="{A1C8FF5E-3BCA-4DDF-B553-A8E64A1B5758}" srcOrd="0" destOrd="0" presId="urn:microsoft.com/office/officeart/2008/layout/TitledPictureBlocks"/>
    <dgm:cxn modelId="{5910E315-8A95-45A8-92BD-D7D70B515868}" srcId="{EC068333-6AB4-4BE3-83BD-F6A6522E0079}" destId="{68847477-8648-4027-B9E0-98607AB628E5}" srcOrd="0" destOrd="0" parTransId="{B0100DF6-DFFB-4008-965D-42CC185B03BE}" sibTransId="{B9D6685E-9829-44A8-97EF-BE7A5E0EFD70}"/>
    <dgm:cxn modelId="{9B9F5CB6-5F59-4B98-B4BB-8F881752DFA4}" type="presOf" srcId="{F202BF2A-DE14-4E53-B347-A9D093011A4A}" destId="{F38B3DCA-07FE-4C94-96EE-6759679524CD}" srcOrd="0" destOrd="0" presId="urn:microsoft.com/office/officeart/2008/layout/TitledPictureBlocks"/>
    <dgm:cxn modelId="{7AB96E0A-1715-4B0F-8959-9BBD64DB7F7B}" type="presParOf" srcId="{3A75D4DC-BCF6-42AB-A0AB-9CA0BCB7CB8D}" destId="{40889832-3EE3-4B45-AFE3-DE227A367075}" srcOrd="0" destOrd="0" presId="urn:microsoft.com/office/officeart/2008/layout/TitledPictureBlocks"/>
    <dgm:cxn modelId="{69816F15-2117-466E-B562-BE36B3EBA16F}" type="presParOf" srcId="{40889832-3EE3-4B45-AFE3-DE227A367075}" destId="{411E6EFA-FC7F-4260-89F2-7B6F8E9E6E67}" srcOrd="0" destOrd="0" presId="urn:microsoft.com/office/officeart/2008/layout/TitledPictureBlocks"/>
    <dgm:cxn modelId="{8B4B6E24-538E-4D1A-8375-5088F5D2941A}" type="presParOf" srcId="{40889832-3EE3-4B45-AFE3-DE227A367075}" destId="{2DC35BBB-00F4-4426-B4A3-E465DC941E1C}" srcOrd="1" destOrd="0" presId="urn:microsoft.com/office/officeart/2008/layout/TitledPictureBlocks"/>
    <dgm:cxn modelId="{D4020295-ED7D-478B-AD34-4969E89F28F4}" type="presParOf" srcId="{40889832-3EE3-4B45-AFE3-DE227A367075}" destId="{A5B57322-24C4-419A-8E22-148B1EDDF5BE}" srcOrd="2" destOrd="0" presId="urn:microsoft.com/office/officeart/2008/layout/TitledPictureBlocks"/>
    <dgm:cxn modelId="{3068F21F-DC6E-44F7-BCCA-BAF0684FE95A}" type="presParOf" srcId="{3A75D4DC-BCF6-42AB-A0AB-9CA0BCB7CB8D}" destId="{01C7FFC1-C8DC-402D-A399-38468B6B271F}" srcOrd="1" destOrd="0" presId="urn:microsoft.com/office/officeart/2008/layout/TitledPictureBlocks"/>
    <dgm:cxn modelId="{9CBD7BE2-1E5D-4F27-B95E-7F5222680212}" type="presParOf" srcId="{3A75D4DC-BCF6-42AB-A0AB-9CA0BCB7CB8D}" destId="{F610C00F-3030-4E3B-B8C9-902EF239A897}" srcOrd="2" destOrd="0" presId="urn:microsoft.com/office/officeart/2008/layout/TitledPictureBlocks"/>
    <dgm:cxn modelId="{C63AE954-A3ED-48AF-916F-7DFD36F8DEA3}" type="presParOf" srcId="{F610C00F-3030-4E3B-B8C9-902EF239A897}" destId="{F27451CB-0969-4E4B-8D91-771D3211DFDF}" srcOrd="0" destOrd="0" presId="urn:microsoft.com/office/officeart/2008/layout/TitledPictureBlocks"/>
    <dgm:cxn modelId="{6CAFA2C4-F85F-444C-A825-633D4554ECF3}" type="presParOf" srcId="{F610C00F-3030-4E3B-B8C9-902EF239A897}" destId="{02172743-7EFE-41FC-80C2-0F2FCC55EE25}" srcOrd="1" destOrd="0" presId="urn:microsoft.com/office/officeart/2008/layout/TitledPictureBlocks"/>
    <dgm:cxn modelId="{1518D919-E0E0-4277-91DD-715F1B36FE6F}" type="presParOf" srcId="{F610C00F-3030-4E3B-B8C9-902EF239A897}" destId="{300240B0-8604-4DEB-AEE6-7B428FB72219}" srcOrd="2" destOrd="0" presId="urn:microsoft.com/office/officeart/2008/layout/TitledPictureBlocks"/>
    <dgm:cxn modelId="{7DE1D6B4-2254-4581-A176-9F2F014C2279}" type="presParOf" srcId="{3A75D4DC-BCF6-42AB-A0AB-9CA0BCB7CB8D}" destId="{EF44479B-86DC-46DC-873C-621DDBF0FC12}" srcOrd="3" destOrd="0" presId="urn:microsoft.com/office/officeart/2008/layout/TitledPictureBlocks"/>
    <dgm:cxn modelId="{0CF07F91-B8E9-441F-A41B-DC426A347F28}" type="presParOf" srcId="{3A75D4DC-BCF6-42AB-A0AB-9CA0BCB7CB8D}" destId="{63461201-B07C-4BA4-8CF3-D0ABF82885AF}" srcOrd="4" destOrd="0" presId="urn:microsoft.com/office/officeart/2008/layout/TitledPictureBlocks"/>
    <dgm:cxn modelId="{DB43295B-6C61-4567-B610-7D8050849271}" type="presParOf" srcId="{63461201-B07C-4BA4-8CF3-D0ABF82885AF}" destId="{D9B167E0-4C2B-403F-BB95-FBD18CBCA1FF}" srcOrd="0" destOrd="0" presId="urn:microsoft.com/office/officeart/2008/layout/TitledPictureBlocks"/>
    <dgm:cxn modelId="{8DFBD069-1152-4201-88EA-81D553B4CD1C}" type="presParOf" srcId="{63461201-B07C-4BA4-8CF3-D0ABF82885AF}" destId="{A8CD3F0B-1046-40C3-AB54-71DBD43684E4}" srcOrd="1" destOrd="0" presId="urn:microsoft.com/office/officeart/2008/layout/TitledPictureBlocks"/>
    <dgm:cxn modelId="{9A9203C0-374F-4D23-B694-2F0B0033133F}" type="presParOf" srcId="{63461201-B07C-4BA4-8CF3-D0ABF82885AF}" destId="{AC9CCED0-AEF3-49E1-A994-633886A32F93}" srcOrd="2" destOrd="0" presId="urn:microsoft.com/office/officeart/2008/layout/TitledPictureBlocks"/>
    <dgm:cxn modelId="{0D4C58B4-45A7-4C58-AAA2-FE598F238A7C}" type="presParOf" srcId="{3A75D4DC-BCF6-42AB-A0AB-9CA0BCB7CB8D}" destId="{FF77772A-4458-47D7-BBD3-AA9002000089}" srcOrd="5" destOrd="0" presId="urn:microsoft.com/office/officeart/2008/layout/TitledPictureBlocks"/>
    <dgm:cxn modelId="{E2F656FB-B39D-4870-B600-BD5636A418C4}" type="presParOf" srcId="{3A75D4DC-BCF6-42AB-A0AB-9CA0BCB7CB8D}" destId="{292AD7D4-2EAB-419D-9150-686362969521}" srcOrd="6" destOrd="0" presId="urn:microsoft.com/office/officeart/2008/layout/TitledPictureBlocks"/>
    <dgm:cxn modelId="{7D001912-F3AF-4C4B-B5EF-3ED37A81ED63}" type="presParOf" srcId="{292AD7D4-2EAB-419D-9150-686362969521}" destId="{A1C8FF5E-3BCA-4DDF-B553-A8E64A1B5758}" srcOrd="0" destOrd="0" presId="urn:microsoft.com/office/officeart/2008/layout/TitledPictureBlocks"/>
    <dgm:cxn modelId="{AC21C5BC-5FEB-4C59-87B5-6F0963BE8E37}" type="presParOf" srcId="{292AD7D4-2EAB-419D-9150-686362969521}" destId="{3D024A1F-956A-4422-B3AD-A2146E73715B}" srcOrd="1" destOrd="0" presId="urn:microsoft.com/office/officeart/2008/layout/TitledPictureBlocks"/>
    <dgm:cxn modelId="{0A78593B-2296-4EE2-9776-D670511ACB74}" type="presParOf" srcId="{292AD7D4-2EAB-419D-9150-686362969521}" destId="{B1CD12AC-9879-47F2-9095-3DE9E44195A7}" srcOrd="2" destOrd="0" presId="urn:microsoft.com/office/officeart/2008/layout/TitledPictureBlocks"/>
    <dgm:cxn modelId="{1F2B52D4-DA6E-4148-A363-31F646B0D7C7}" type="presParOf" srcId="{3A75D4DC-BCF6-42AB-A0AB-9CA0BCB7CB8D}" destId="{E932BBF8-1AED-4776-82CC-E46C9FDA26EA}" srcOrd="7" destOrd="0" presId="urn:microsoft.com/office/officeart/2008/layout/TitledPictureBlocks"/>
    <dgm:cxn modelId="{1518D5BA-1DA4-4C97-BFE8-7EF016EEE87A}" type="presParOf" srcId="{3A75D4DC-BCF6-42AB-A0AB-9CA0BCB7CB8D}" destId="{B655594D-8B67-4435-A78B-872B00119A09}" srcOrd="8" destOrd="0" presId="urn:microsoft.com/office/officeart/2008/layout/TitledPictureBlocks"/>
    <dgm:cxn modelId="{C4E390ED-1673-4B0E-AD4D-5B7E762285D1}" type="presParOf" srcId="{B655594D-8B67-4435-A78B-872B00119A09}" destId="{F38B3DCA-07FE-4C94-96EE-6759679524CD}" srcOrd="0" destOrd="0" presId="urn:microsoft.com/office/officeart/2008/layout/TitledPictureBlocks"/>
    <dgm:cxn modelId="{99ACBD3B-B524-40C7-B186-184AB72B3D8A}" type="presParOf" srcId="{B655594D-8B67-4435-A78B-872B00119A09}" destId="{1708329E-3F26-4BC8-9BE0-65AAD8E34C95}" srcOrd="1" destOrd="0" presId="urn:microsoft.com/office/officeart/2008/layout/TitledPictureBlocks"/>
    <dgm:cxn modelId="{6885FBAE-AD36-4F17-9E37-DA278B383C19}" type="presParOf" srcId="{B655594D-8B67-4435-A78B-872B00119A09}" destId="{8AB4303D-D30B-4570-8741-D2968F913957}" srcOrd="2" destOrd="0" presId="urn:microsoft.com/office/officeart/2008/layout/TitledPictureBlocks"/>
    <dgm:cxn modelId="{B44AF66F-5A7B-462B-AEC1-997B303B4773}" type="presParOf" srcId="{3A75D4DC-BCF6-42AB-A0AB-9CA0BCB7CB8D}" destId="{69FC27AB-0D2D-4D2B-9DF6-30E463B0B0E1}" srcOrd="9" destOrd="0" presId="urn:microsoft.com/office/officeart/2008/layout/TitledPictureBlocks"/>
    <dgm:cxn modelId="{C1E793DB-078E-4604-8359-12330B4D00F1}" type="presParOf" srcId="{3A75D4DC-BCF6-42AB-A0AB-9CA0BCB7CB8D}" destId="{FA31EE33-E185-4CD3-AA73-18E853552796}" srcOrd="10" destOrd="0" presId="urn:microsoft.com/office/officeart/2008/layout/TitledPictureBlocks"/>
    <dgm:cxn modelId="{98D85AF3-3AAC-4D3B-9C1A-88AF5CEEF691}" type="presParOf" srcId="{FA31EE33-E185-4CD3-AA73-18E853552796}" destId="{656F8C93-4127-4800-84A2-6EB6D3B2CE69}" srcOrd="0" destOrd="0" presId="urn:microsoft.com/office/officeart/2008/layout/TitledPictureBlocks"/>
    <dgm:cxn modelId="{9D74FCFC-5105-4362-9765-C78CA21082E4}" type="presParOf" srcId="{FA31EE33-E185-4CD3-AA73-18E853552796}" destId="{012741CD-918E-4603-BDD8-32A49A946A4D}" srcOrd="1" destOrd="0" presId="urn:microsoft.com/office/officeart/2008/layout/TitledPictureBlocks"/>
    <dgm:cxn modelId="{FFDF7C22-3BC1-43E6-8B3B-7AF93C4CD234}" type="presParOf" srcId="{FA31EE33-E185-4CD3-AA73-18E853552796}" destId="{94530CB1-B756-4A69-9D78-31254CF4136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68333-6AB4-4BE3-83BD-F6A6522E0079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F0676-5453-4D50-8B17-9F496A23730F}">
      <dgm:prSet phldrT="[Text]"/>
      <dgm:spPr/>
      <dgm:t>
        <a:bodyPr/>
        <a:lstStyle/>
        <a:p>
          <a:r>
            <a:rPr lang="en-US" dirty="0" smtClean="0"/>
            <a:t>Rabies Testing</a:t>
          </a:r>
          <a:endParaRPr lang="en-US" dirty="0"/>
        </a:p>
      </dgm:t>
    </dgm:pt>
    <dgm:pt modelId="{9363B25B-4B8F-4A88-B24C-72ED75ABDE58}" type="parTrans" cxnId="{2938F8E5-34FE-4CC2-8DAA-F6BFA4BA5AB7}">
      <dgm:prSet/>
      <dgm:spPr/>
      <dgm:t>
        <a:bodyPr/>
        <a:lstStyle/>
        <a:p>
          <a:endParaRPr lang="en-US"/>
        </a:p>
      </dgm:t>
    </dgm:pt>
    <dgm:pt modelId="{F2F21E03-5315-436F-86B4-1A12741E6A27}" type="sibTrans" cxnId="{2938F8E5-34FE-4CC2-8DAA-F6BFA4BA5AB7}">
      <dgm:prSet/>
      <dgm:spPr/>
      <dgm:t>
        <a:bodyPr/>
        <a:lstStyle/>
        <a:p>
          <a:endParaRPr lang="en-US"/>
        </a:p>
      </dgm:t>
    </dgm:pt>
    <dgm:pt modelId="{F884DE2F-47FA-4841-84C2-3EAA589E008A}">
      <dgm:prSet phldrT="[Text]"/>
      <dgm:spPr/>
      <dgm:t>
        <a:bodyPr/>
        <a:lstStyle/>
        <a:p>
          <a:r>
            <a:rPr lang="en-US" dirty="0" smtClean="0"/>
            <a:t>Emerging Diseases</a:t>
          </a:r>
          <a:endParaRPr lang="en-US" dirty="0"/>
        </a:p>
      </dgm:t>
    </dgm:pt>
    <dgm:pt modelId="{720A01D6-45EC-438E-8459-0083E58263DA}" type="parTrans" cxnId="{3A8FA00C-6B21-4E56-8E9F-7B8692BC1C3F}">
      <dgm:prSet/>
      <dgm:spPr/>
      <dgm:t>
        <a:bodyPr/>
        <a:lstStyle/>
        <a:p>
          <a:endParaRPr lang="en-US"/>
        </a:p>
      </dgm:t>
    </dgm:pt>
    <dgm:pt modelId="{910AA449-47B2-4C01-9D90-E77DB5113A23}" type="sibTrans" cxnId="{3A8FA00C-6B21-4E56-8E9F-7B8692BC1C3F}">
      <dgm:prSet/>
      <dgm:spPr/>
      <dgm:t>
        <a:bodyPr/>
        <a:lstStyle/>
        <a:p>
          <a:endParaRPr lang="en-US"/>
        </a:p>
      </dgm:t>
    </dgm:pt>
    <dgm:pt modelId="{0CE1915E-C60A-43E2-9F39-115AE30DF87B}">
      <dgm:prSet phldrT="[Text]"/>
      <dgm:spPr/>
      <dgm:t>
        <a:bodyPr/>
        <a:lstStyle/>
        <a:p>
          <a:r>
            <a:rPr lang="en-US" dirty="0" err="1" smtClean="0"/>
            <a:t>Vectorborne</a:t>
          </a:r>
          <a:r>
            <a:rPr lang="en-US" dirty="0" smtClean="0"/>
            <a:t> Disease</a:t>
          </a:r>
          <a:endParaRPr lang="en-US" dirty="0"/>
        </a:p>
      </dgm:t>
    </dgm:pt>
    <dgm:pt modelId="{33D92D3D-3B11-474F-8403-85DCC15C6BE1}" type="parTrans" cxnId="{88AB3B1D-DED8-4452-A185-EEA361409BDD}">
      <dgm:prSet/>
      <dgm:spPr/>
      <dgm:t>
        <a:bodyPr/>
        <a:lstStyle/>
        <a:p>
          <a:endParaRPr lang="en-US"/>
        </a:p>
      </dgm:t>
    </dgm:pt>
    <dgm:pt modelId="{8B38CFA3-CA08-43D1-B9E3-CB0D6122CAD5}" type="sibTrans" cxnId="{88AB3B1D-DED8-4452-A185-EEA361409BDD}">
      <dgm:prSet/>
      <dgm:spPr/>
      <dgm:t>
        <a:bodyPr/>
        <a:lstStyle/>
        <a:p>
          <a:endParaRPr lang="en-US"/>
        </a:p>
      </dgm:t>
    </dgm:pt>
    <dgm:pt modelId="{68847477-8648-4027-B9E0-98607AB628E5}">
      <dgm:prSet phldrT="[Text]"/>
      <dgm:spPr/>
      <dgm:t>
        <a:bodyPr/>
        <a:lstStyle/>
        <a:p>
          <a:r>
            <a:rPr lang="en-US" dirty="0" smtClean="0"/>
            <a:t>Bioterrorism Response</a:t>
          </a:r>
          <a:endParaRPr lang="en-US" dirty="0"/>
        </a:p>
      </dgm:t>
    </dgm:pt>
    <dgm:pt modelId="{B0100DF6-DFFB-4008-965D-42CC185B03BE}" type="parTrans" cxnId="{5910E315-8A95-45A8-92BD-D7D70B515868}">
      <dgm:prSet/>
      <dgm:spPr/>
      <dgm:t>
        <a:bodyPr/>
        <a:lstStyle/>
        <a:p>
          <a:endParaRPr lang="en-US"/>
        </a:p>
      </dgm:t>
    </dgm:pt>
    <dgm:pt modelId="{B9D6685E-9829-44A8-97EF-BE7A5E0EFD70}" type="sibTrans" cxnId="{5910E315-8A95-45A8-92BD-D7D70B515868}">
      <dgm:prSet/>
      <dgm:spPr/>
      <dgm:t>
        <a:bodyPr/>
        <a:lstStyle/>
        <a:p>
          <a:endParaRPr lang="en-US"/>
        </a:p>
      </dgm:t>
    </dgm:pt>
    <dgm:pt modelId="{884EABD8-4EA4-44B4-9E92-105B93F6B1BA}">
      <dgm:prSet phldrT="[Text]"/>
      <dgm:spPr/>
      <dgm:t>
        <a:bodyPr/>
        <a:lstStyle/>
        <a:p>
          <a:r>
            <a:rPr lang="en-US" dirty="0" smtClean="0"/>
            <a:t>Foodborne Illness</a:t>
          </a:r>
          <a:endParaRPr lang="en-US" dirty="0"/>
        </a:p>
      </dgm:t>
    </dgm:pt>
    <dgm:pt modelId="{8154B594-B652-428C-9953-73E425267500}" type="parTrans" cxnId="{BD51F3F2-9FA6-4246-BEDB-21293CEE10AD}">
      <dgm:prSet/>
      <dgm:spPr/>
      <dgm:t>
        <a:bodyPr/>
        <a:lstStyle/>
        <a:p>
          <a:endParaRPr lang="en-US"/>
        </a:p>
      </dgm:t>
    </dgm:pt>
    <dgm:pt modelId="{517AFE97-EB47-4A44-BFBF-8B73212FDB27}" type="sibTrans" cxnId="{BD51F3F2-9FA6-4246-BEDB-21293CEE10AD}">
      <dgm:prSet/>
      <dgm:spPr/>
      <dgm:t>
        <a:bodyPr/>
        <a:lstStyle/>
        <a:p>
          <a:endParaRPr lang="en-US"/>
        </a:p>
      </dgm:t>
    </dgm:pt>
    <dgm:pt modelId="{F202BF2A-DE14-4E53-B347-A9D093011A4A}">
      <dgm:prSet phldrT="[Text]"/>
      <dgm:spPr/>
      <dgm:t>
        <a:bodyPr/>
        <a:lstStyle/>
        <a:p>
          <a:r>
            <a:rPr lang="en-US" dirty="0" smtClean="0"/>
            <a:t>Vaccine </a:t>
          </a:r>
          <a:r>
            <a:rPr lang="en-US" smtClean="0"/>
            <a:t>Preventable Diseases</a:t>
          </a:r>
          <a:endParaRPr lang="en-US" dirty="0"/>
        </a:p>
      </dgm:t>
    </dgm:pt>
    <dgm:pt modelId="{4D5D9BC2-2E0E-4A30-ADF5-5210BC200912}" type="sibTrans" cxnId="{D8B47A42-A828-4F75-8D96-7CFD4E0BE6E2}">
      <dgm:prSet/>
      <dgm:spPr/>
      <dgm:t>
        <a:bodyPr/>
        <a:lstStyle/>
        <a:p>
          <a:endParaRPr lang="en-US"/>
        </a:p>
      </dgm:t>
    </dgm:pt>
    <dgm:pt modelId="{41CEFFEB-FC9C-4348-9965-6E990C281B81}" type="parTrans" cxnId="{D8B47A42-A828-4F75-8D96-7CFD4E0BE6E2}">
      <dgm:prSet/>
      <dgm:spPr/>
      <dgm:t>
        <a:bodyPr/>
        <a:lstStyle/>
        <a:p>
          <a:endParaRPr lang="en-US"/>
        </a:p>
      </dgm:t>
    </dgm:pt>
    <dgm:pt modelId="{3A75D4DC-BCF6-42AB-A0AB-9CA0BCB7CB8D}" type="pres">
      <dgm:prSet presAssocID="{EC068333-6AB4-4BE3-83BD-F6A6522E0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889832-3EE3-4B45-AFE3-DE227A367075}" type="pres">
      <dgm:prSet presAssocID="{68847477-8648-4027-B9E0-98607AB628E5}" presName="composite" presStyleCnt="0"/>
      <dgm:spPr/>
    </dgm:pt>
    <dgm:pt modelId="{411E6EFA-FC7F-4260-89F2-7B6F8E9E6E67}" type="pres">
      <dgm:prSet presAssocID="{68847477-8648-4027-B9E0-98607AB628E5}" presName="ParentText" presStyleLbl="node1" presStyleIdx="0" presStyleCnt="6" custScaleX="1366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35BBB-00F4-4426-B4A3-E465DC941E1C}" type="pres">
      <dgm:prSet presAssocID="{68847477-8648-4027-B9E0-98607AB628E5}" presName="Image" presStyleLbl="bgImgPlace1" presStyleIdx="0" presStyleCnt="6" custScaleX="1371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B57322-24C4-419A-8E22-148B1EDDF5BE}" type="pres">
      <dgm:prSet presAssocID="{68847477-8648-4027-B9E0-98607AB628E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1C7FFC1-C8DC-402D-A399-38468B6B271F}" type="pres">
      <dgm:prSet presAssocID="{B9D6685E-9829-44A8-97EF-BE7A5E0EFD70}" presName="sibTrans" presStyleCnt="0"/>
      <dgm:spPr/>
    </dgm:pt>
    <dgm:pt modelId="{F610C00F-3030-4E3B-B8C9-902EF239A897}" type="pres">
      <dgm:prSet presAssocID="{6FCF0676-5453-4D50-8B17-9F496A23730F}" presName="composite" presStyleCnt="0"/>
      <dgm:spPr/>
    </dgm:pt>
    <dgm:pt modelId="{F27451CB-0969-4E4B-8D91-771D3211DFDF}" type="pres">
      <dgm:prSet presAssocID="{6FCF0676-5453-4D50-8B17-9F496A23730F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72743-7EFE-41FC-80C2-0F2FCC55EE25}" type="pres">
      <dgm:prSet presAssocID="{6FCF0676-5453-4D50-8B17-9F496A23730F}" presName="Image" presStyleLbl="bgImgPlace1" presStyleIdx="1" presStyleCnt="6" custScaleY="13458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0240B0-8604-4DEB-AEE6-7B428FB72219}" type="pres">
      <dgm:prSet presAssocID="{6FCF0676-5453-4D50-8B17-9F496A23730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EF44479B-86DC-46DC-873C-621DDBF0FC12}" type="pres">
      <dgm:prSet presAssocID="{F2F21E03-5315-436F-86B4-1A12741E6A27}" presName="sibTrans" presStyleCnt="0"/>
      <dgm:spPr/>
    </dgm:pt>
    <dgm:pt modelId="{63461201-B07C-4BA4-8CF3-D0ABF82885AF}" type="pres">
      <dgm:prSet presAssocID="{F884DE2F-47FA-4841-84C2-3EAA589E008A}" presName="composite" presStyleCnt="0"/>
      <dgm:spPr/>
    </dgm:pt>
    <dgm:pt modelId="{D9B167E0-4C2B-403F-BB95-FBD18CBCA1FF}" type="pres">
      <dgm:prSet presAssocID="{F884DE2F-47FA-4841-84C2-3EAA589E008A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D3F0B-1046-40C3-AB54-71DBD43684E4}" type="pres">
      <dgm:prSet presAssocID="{F884DE2F-47FA-4841-84C2-3EAA589E008A}" presName="Image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C9CCED0-AEF3-49E1-A994-633886A32F93}" type="pres">
      <dgm:prSet presAssocID="{F884DE2F-47FA-4841-84C2-3EAA589E008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F77772A-4458-47D7-BBD3-AA9002000089}" type="pres">
      <dgm:prSet presAssocID="{910AA449-47B2-4C01-9D90-E77DB5113A23}" presName="sibTrans" presStyleCnt="0"/>
      <dgm:spPr/>
    </dgm:pt>
    <dgm:pt modelId="{292AD7D4-2EAB-419D-9150-686362969521}" type="pres">
      <dgm:prSet presAssocID="{0CE1915E-C60A-43E2-9F39-115AE30DF87B}" presName="composite" presStyleCnt="0"/>
      <dgm:spPr/>
    </dgm:pt>
    <dgm:pt modelId="{A1C8FF5E-3BCA-4DDF-B553-A8E64A1B5758}" type="pres">
      <dgm:prSet presAssocID="{0CE1915E-C60A-43E2-9F39-115AE30DF87B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24A1F-956A-4422-B3AD-A2146E73715B}" type="pres">
      <dgm:prSet presAssocID="{0CE1915E-C60A-43E2-9F39-115AE30DF87B}" presName="Image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1CD12AC-9879-47F2-9095-3DE9E44195A7}" type="pres">
      <dgm:prSet presAssocID="{0CE1915E-C60A-43E2-9F39-115AE30DF87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E932BBF8-1AED-4776-82CC-E46C9FDA26EA}" type="pres">
      <dgm:prSet presAssocID="{8B38CFA3-CA08-43D1-B9E3-CB0D6122CAD5}" presName="sibTrans" presStyleCnt="0"/>
      <dgm:spPr/>
    </dgm:pt>
    <dgm:pt modelId="{B655594D-8B67-4435-A78B-872B00119A09}" type="pres">
      <dgm:prSet presAssocID="{F202BF2A-DE14-4E53-B347-A9D093011A4A}" presName="composite" presStyleCnt="0"/>
      <dgm:spPr/>
    </dgm:pt>
    <dgm:pt modelId="{F38B3DCA-07FE-4C94-96EE-6759679524CD}" type="pres">
      <dgm:prSet presAssocID="{F202BF2A-DE14-4E53-B347-A9D093011A4A}" presName="ParentText" presStyleLbl="node1" presStyleIdx="4" presStyleCnt="6" custScaleX="166949" custScaleY="94893" custLinFactNeighborX="314" custLinFactNeighborY="-33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8329E-3F26-4BC8-9BE0-65AAD8E34C95}" type="pres">
      <dgm:prSet presAssocID="{F202BF2A-DE14-4E53-B347-A9D093011A4A}" presName="Image" presStyleLbl="bgImgPlace1" presStyleIdx="4" presStyleCnt="6" custScaleX="164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B4303D-D30B-4570-8741-D2968F913957}" type="pres">
      <dgm:prSet presAssocID="{F202BF2A-DE14-4E53-B347-A9D093011A4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69FC27AB-0D2D-4D2B-9DF6-30E463B0B0E1}" type="pres">
      <dgm:prSet presAssocID="{4D5D9BC2-2E0E-4A30-ADF5-5210BC200912}" presName="sibTrans" presStyleCnt="0"/>
      <dgm:spPr/>
    </dgm:pt>
    <dgm:pt modelId="{FA31EE33-E185-4CD3-AA73-18E853552796}" type="pres">
      <dgm:prSet presAssocID="{884EABD8-4EA4-44B4-9E92-105B93F6B1BA}" presName="composite" presStyleCnt="0"/>
      <dgm:spPr/>
    </dgm:pt>
    <dgm:pt modelId="{656F8C93-4127-4800-84A2-6EB6D3B2CE69}" type="pres">
      <dgm:prSet presAssocID="{884EABD8-4EA4-44B4-9E92-105B93F6B1BA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741CD-918E-4603-BDD8-32A49A946A4D}" type="pres">
      <dgm:prSet presAssocID="{884EABD8-4EA4-44B4-9E92-105B93F6B1BA}" presName="Image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4530CB1-B756-4A69-9D78-31254CF41365}" type="pres">
      <dgm:prSet presAssocID="{884EABD8-4EA4-44B4-9E92-105B93F6B1B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651DEF3-B90E-493E-B038-B356B78CB0AB}" type="presOf" srcId="{6FCF0676-5453-4D50-8B17-9F496A23730F}" destId="{F27451CB-0969-4E4B-8D91-771D3211DFDF}" srcOrd="0" destOrd="0" presId="urn:microsoft.com/office/officeart/2008/layout/TitledPictureBlocks"/>
    <dgm:cxn modelId="{CBECE6CA-3F91-483D-929C-1A01616987F0}" type="presOf" srcId="{F202BF2A-DE14-4E53-B347-A9D093011A4A}" destId="{F38B3DCA-07FE-4C94-96EE-6759679524CD}" srcOrd="0" destOrd="0" presId="urn:microsoft.com/office/officeart/2008/layout/TitledPictureBlocks"/>
    <dgm:cxn modelId="{C6E96153-2E73-4683-ABAF-BD6C8F6A1F0F}" type="presOf" srcId="{0CE1915E-C60A-43E2-9F39-115AE30DF87B}" destId="{A1C8FF5E-3BCA-4DDF-B553-A8E64A1B5758}" srcOrd="0" destOrd="0" presId="urn:microsoft.com/office/officeart/2008/layout/TitledPictureBlocks"/>
    <dgm:cxn modelId="{E65B6997-8677-4C1A-8A7D-07CBCF49A85C}" type="presOf" srcId="{EC068333-6AB4-4BE3-83BD-F6A6522E0079}" destId="{3A75D4DC-BCF6-42AB-A0AB-9CA0BCB7CB8D}" srcOrd="0" destOrd="0" presId="urn:microsoft.com/office/officeart/2008/layout/TitledPictureBlocks"/>
    <dgm:cxn modelId="{3A8FA00C-6B21-4E56-8E9F-7B8692BC1C3F}" srcId="{EC068333-6AB4-4BE3-83BD-F6A6522E0079}" destId="{F884DE2F-47FA-4841-84C2-3EAA589E008A}" srcOrd="2" destOrd="0" parTransId="{720A01D6-45EC-438E-8459-0083E58263DA}" sibTransId="{910AA449-47B2-4C01-9D90-E77DB5113A23}"/>
    <dgm:cxn modelId="{2938F8E5-34FE-4CC2-8DAA-F6BFA4BA5AB7}" srcId="{EC068333-6AB4-4BE3-83BD-F6A6522E0079}" destId="{6FCF0676-5453-4D50-8B17-9F496A23730F}" srcOrd="1" destOrd="0" parTransId="{9363B25B-4B8F-4A88-B24C-72ED75ABDE58}" sibTransId="{F2F21E03-5315-436F-86B4-1A12741E6A27}"/>
    <dgm:cxn modelId="{DC42349C-D726-4EB2-B9B8-1A0A1DEEACF3}" type="presOf" srcId="{884EABD8-4EA4-44B4-9E92-105B93F6B1BA}" destId="{656F8C93-4127-4800-84A2-6EB6D3B2CE69}" srcOrd="0" destOrd="0" presId="urn:microsoft.com/office/officeart/2008/layout/TitledPictureBlocks"/>
    <dgm:cxn modelId="{D8B47A42-A828-4F75-8D96-7CFD4E0BE6E2}" srcId="{EC068333-6AB4-4BE3-83BD-F6A6522E0079}" destId="{F202BF2A-DE14-4E53-B347-A9D093011A4A}" srcOrd="4" destOrd="0" parTransId="{41CEFFEB-FC9C-4348-9965-6E990C281B81}" sibTransId="{4D5D9BC2-2E0E-4A30-ADF5-5210BC200912}"/>
    <dgm:cxn modelId="{22E8F2EB-4C02-4867-B3B9-6437DA82AC7F}" type="presOf" srcId="{F884DE2F-47FA-4841-84C2-3EAA589E008A}" destId="{D9B167E0-4C2B-403F-BB95-FBD18CBCA1FF}" srcOrd="0" destOrd="0" presId="urn:microsoft.com/office/officeart/2008/layout/TitledPictureBlocks"/>
    <dgm:cxn modelId="{88AB3B1D-DED8-4452-A185-EEA361409BDD}" srcId="{EC068333-6AB4-4BE3-83BD-F6A6522E0079}" destId="{0CE1915E-C60A-43E2-9F39-115AE30DF87B}" srcOrd="3" destOrd="0" parTransId="{33D92D3D-3B11-474F-8403-85DCC15C6BE1}" sibTransId="{8B38CFA3-CA08-43D1-B9E3-CB0D6122CAD5}"/>
    <dgm:cxn modelId="{BD51F3F2-9FA6-4246-BEDB-21293CEE10AD}" srcId="{EC068333-6AB4-4BE3-83BD-F6A6522E0079}" destId="{884EABD8-4EA4-44B4-9E92-105B93F6B1BA}" srcOrd="5" destOrd="0" parTransId="{8154B594-B652-428C-9953-73E425267500}" sibTransId="{517AFE97-EB47-4A44-BFBF-8B73212FDB27}"/>
    <dgm:cxn modelId="{5910E315-8A95-45A8-92BD-D7D70B515868}" srcId="{EC068333-6AB4-4BE3-83BD-F6A6522E0079}" destId="{68847477-8648-4027-B9E0-98607AB628E5}" srcOrd="0" destOrd="0" parTransId="{B0100DF6-DFFB-4008-965D-42CC185B03BE}" sibTransId="{B9D6685E-9829-44A8-97EF-BE7A5E0EFD70}"/>
    <dgm:cxn modelId="{2716E1C6-35C7-4D92-85E9-114F93D83626}" type="presOf" srcId="{68847477-8648-4027-B9E0-98607AB628E5}" destId="{411E6EFA-FC7F-4260-89F2-7B6F8E9E6E67}" srcOrd="0" destOrd="0" presId="urn:microsoft.com/office/officeart/2008/layout/TitledPictureBlocks"/>
    <dgm:cxn modelId="{7AB96E0A-1715-4B0F-8959-9BBD64DB7F7B}" type="presParOf" srcId="{3A75D4DC-BCF6-42AB-A0AB-9CA0BCB7CB8D}" destId="{40889832-3EE3-4B45-AFE3-DE227A367075}" srcOrd="0" destOrd="0" presId="urn:microsoft.com/office/officeart/2008/layout/TitledPictureBlocks"/>
    <dgm:cxn modelId="{2523F7A3-76FF-40FD-B072-DD3764C551C1}" type="presParOf" srcId="{40889832-3EE3-4B45-AFE3-DE227A367075}" destId="{411E6EFA-FC7F-4260-89F2-7B6F8E9E6E67}" srcOrd="0" destOrd="0" presId="urn:microsoft.com/office/officeart/2008/layout/TitledPictureBlocks"/>
    <dgm:cxn modelId="{DDAF5E7D-DDFB-4218-B0A7-6627BCEAD5EA}" type="presParOf" srcId="{40889832-3EE3-4B45-AFE3-DE227A367075}" destId="{2DC35BBB-00F4-4426-B4A3-E465DC941E1C}" srcOrd="1" destOrd="0" presId="urn:microsoft.com/office/officeart/2008/layout/TitledPictureBlocks"/>
    <dgm:cxn modelId="{DCFAD587-AEBE-4826-B563-853020164C9F}" type="presParOf" srcId="{40889832-3EE3-4B45-AFE3-DE227A367075}" destId="{A5B57322-24C4-419A-8E22-148B1EDDF5BE}" srcOrd="2" destOrd="0" presId="urn:microsoft.com/office/officeart/2008/layout/TitledPictureBlocks"/>
    <dgm:cxn modelId="{3068F21F-DC6E-44F7-BCCA-BAF0684FE95A}" type="presParOf" srcId="{3A75D4DC-BCF6-42AB-A0AB-9CA0BCB7CB8D}" destId="{01C7FFC1-C8DC-402D-A399-38468B6B271F}" srcOrd="1" destOrd="0" presId="urn:microsoft.com/office/officeart/2008/layout/TitledPictureBlocks"/>
    <dgm:cxn modelId="{9CBD7BE2-1E5D-4F27-B95E-7F5222680212}" type="presParOf" srcId="{3A75D4DC-BCF6-42AB-A0AB-9CA0BCB7CB8D}" destId="{F610C00F-3030-4E3B-B8C9-902EF239A897}" srcOrd="2" destOrd="0" presId="urn:microsoft.com/office/officeart/2008/layout/TitledPictureBlocks"/>
    <dgm:cxn modelId="{936D9599-F247-4B01-9E9E-5296C3B1F42C}" type="presParOf" srcId="{F610C00F-3030-4E3B-B8C9-902EF239A897}" destId="{F27451CB-0969-4E4B-8D91-771D3211DFDF}" srcOrd="0" destOrd="0" presId="urn:microsoft.com/office/officeart/2008/layout/TitledPictureBlocks"/>
    <dgm:cxn modelId="{0213C54E-4E9A-44A6-A710-A842070461DD}" type="presParOf" srcId="{F610C00F-3030-4E3B-B8C9-902EF239A897}" destId="{02172743-7EFE-41FC-80C2-0F2FCC55EE25}" srcOrd="1" destOrd="0" presId="urn:microsoft.com/office/officeart/2008/layout/TitledPictureBlocks"/>
    <dgm:cxn modelId="{B0B11D4C-E255-4993-BDF5-A4DB901D60D3}" type="presParOf" srcId="{F610C00F-3030-4E3B-B8C9-902EF239A897}" destId="{300240B0-8604-4DEB-AEE6-7B428FB72219}" srcOrd="2" destOrd="0" presId="urn:microsoft.com/office/officeart/2008/layout/TitledPictureBlocks"/>
    <dgm:cxn modelId="{7DE1D6B4-2254-4581-A176-9F2F014C2279}" type="presParOf" srcId="{3A75D4DC-BCF6-42AB-A0AB-9CA0BCB7CB8D}" destId="{EF44479B-86DC-46DC-873C-621DDBF0FC12}" srcOrd="3" destOrd="0" presId="urn:microsoft.com/office/officeart/2008/layout/TitledPictureBlocks"/>
    <dgm:cxn modelId="{0CF07F91-B8E9-441F-A41B-DC426A347F28}" type="presParOf" srcId="{3A75D4DC-BCF6-42AB-A0AB-9CA0BCB7CB8D}" destId="{63461201-B07C-4BA4-8CF3-D0ABF82885AF}" srcOrd="4" destOrd="0" presId="urn:microsoft.com/office/officeart/2008/layout/TitledPictureBlocks"/>
    <dgm:cxn modelId="{FAD4092F-F90D-4002-A190-74DE1B02E03E}" type="presParOf" srcId="{63461201-B07C-4BA4-8CF3-D0ABF82885AF}" destId="{D9B167E0-4C2B-403F-BB95-FBD18CBCA1FF}" srcOrd="0" destOrd="0" presId="urn:microsoft.com/office/officeart/2008/layout/TitledPictureBlocks"/>
    <dgm:cxn modelId="{CF17045C-C80D-4C89-973F-D4E196BD2820}" type="presParOf" srcId="{63461201-B07C-4BA4-8CF3-D0ABF82885AF}" destId="{A8CD3F0B-1046-40C3-AB54-71DBD43684E4}" srcOrd="1" destOrd="0" presId="urn:microsoft.com/office/officeart/2008/layout/TitledPictureBlocks"/>
    <dgm:cxn modelId="{2919EF55-BA5F-49D2-BF4C-8CD3CDBCE79A}" type="presParOf" srcId="{63461201-B07C-4BA4-8CF3-D0ABF82885AF}" destId="{AC9CCED0-AEF3-49E1-A994-633886A32F93}" srcOrd="2" destOrd="0" presId="urn:microsoft.com/office/officeart/2008/layout/TitledPictureBlocks"/>
    <dgm:cxn modelId="{0D4C58B4-45A7-4C58-AAA2-FE598F238A7C}" type="presParOf" srcId="{3A75D4DC-BCF6-42AB-A0AB-9CA0BCB7CB8D}" destId="{FF77772A-4458-47D7-BBD3-AA9002000089}" srcOrd="5" destOrd="0" presId="urn:microsoft.com/office/officeart/2008/layout/TitledPictureBlocks"/>
    <dgm:cxn modelId="{E2F656FB-B39D-4870-B600-BD5636A418C4}" type="presParOf" srcId="{3A75D4DC-BCF6-42AB-A0AB-9CA0BCB7CB8D}" destId="{292AD7D4-2EAB-419D-9150-686362969521}" srcOrd="6" destOrd="0" presId="urn:microsoft.com/office/officeart/2008/layout/TitledPictureBlocks"/>
    <dgm:cxn modelId="{D494D6EC-EF7E-4679-8821-5A00477522D0}" type="presParOf" srcId="{292AD7D4-2EAB-419D-9150-686362969521}" destId="{A1C8FF5E-3BCA-4DDF-B553-A8E64A1B5758}" srcOrd="0" destOrd="0" presId="urn:microsoft.com/office/officeart/2008/layout/TitledPictureBlocks"/>
    <dgm:cxn modelId="{388B5047-706C-43E4-B406-8024540C339C}" type="presParOf" srcId="{292AD7D4-2EAB-419D-9150-686362969521}" destId="{3D024A1F-956A-4422-B3AD-A2146E73715B}" srcOrd="1" destOrd="0" presId="urn:microsoft.com/office/officeart/2008/layout/TitledPictureBlocks"/>
    <dgm:cxn modelId="{D85E63AF-6693-4DFE-92FA-C09F79E05594}" type="presParOf" srcId="{292AD7D4-2EAB-419D-9150-686362969521}" destId="{B1CD12AC-9879-47F2-9095-3DE9E44195A7}" srcOrd="2" destOrd="0" presId="urn:microsoft.com/office/officeart/2008/layout/TitledPictureBlocks"/>
    <dgm:cxn modelId="{1F2B52D4-DA6E-4148-A363-31F646B0D7C7}" type="presParOf" srcId="{3A75D4DC-BCF6-42AB-A0AB-9CA0BCB7CB8D}" destId="{E932BBF8-1AED-4776-82CC-E46C9FDA26EA}" srcOrd="7" destOrd="0" presId="urn:microsoft.com/office/officeart/2008/layout/TitledPictureBlocks"/>
    <dgm:cxn modelId="{1518D5BA-1DA4-4C97-BFE8-7EF016EEE87A}" type="presParOf" srcId="{3A75D4DC-BCF6-42AB-A0AB-9CA0BCB7CB8D}" destId="{B655594D-8B67-4435-A78B-872B00119A09}" srcOrd="8" destOrd="0" presId="urn:microsoft.com/office/officeart/2008/layout/TitledPictureBlocks"/>
    <dgm:cxn modelId="{A2A34C88-22D9-477F-AE1C-C8290CDBB2E2}" type="presParOf" srcId="{B655594D-8B67-4435-A78B-872B00119A09}" destId="{F38B3DCA-07FE-4C94-96EE-6759679524CD}" srcOrd="0" destOrd="0" presId="urn:microsoft.com/office/officeart/2008/layout/TitledPictureBlocks"/>
    <dgm:cxn modelId="{3E796FCC-9284-4B7F-9014-56F1E2878F57}" type="presParOf" srcId="{B655594D-8B67-4435-A78B-872B00119A09}" destId="{1708329E-3F26-4BC8-9BE0-65AAD8E34C95}" srcOrd="1" destOrd="0" presId="urn:microsoft.com/office/officeart/2008/layout/TitledPictureBlocks"/>
    <dgm:cxn modelId="{C5BD608C-010E-4BFE-93C8-E07EB0ECFD95}" type="presParOf" srcId="{B655594D-8B67-4435-A78B-872B00119A09}" destId="{8AB4303D-D30B-4570-8741-D2968F913957}" srcOrd="2" destOrd="0" presId="urn:microsoft.com/office/officeart/2008/layout/TitledPictureBlocks"/>
    <dgm:cxn modelId="{B44AF66F-5A7B-462B-AEC1-997B303B4773}" type="presParOf" srcId="{3A75D4DC-BCF6-42AB-A0AB-9CA0BCB7CB8D}" destId="{69FC27AB-0D2D-4D2B-9DF6-30E463B0B0E1}" srcOrd="9" destOrd="0" presId="urn:microsoft.com/office/officeart/2008/layout/TitledPictureBlocks"/>
    <dgm:cxn modelId="{C1E793DB-078E-4604-8359-12330B4D00F1}" type="presParOf" srcId="{3A75D4DC-BCF6-42AB-A0AB-9CA0BCB7CB8D}" destId="{FA31EE33-E185-4CD3-AA73-18E853552796}" srcOrd="10" destOrd="0" presId="urn:microsoft.com/office/officeart/2008/layout/TitledPictureBlocks"/>
    <dgm:cxn modelId="{7CC54874-C7ED-4C53-B8A4-3C6E8E39EAE1}" type="presParOf" srcId="{FA31EE33-E185-4CD3-AA73-18E853552796}" destId="{656F8C93-4127-4800-84A2-6EB6D3B2CE69}" srcOrd="0" destOrd="0" presId="urn:microsoft.com/office/officeart/2008/layout/TitledPictureBlocks"/>
    <dgm:cxn modelId="{602A91A7-5299-45B0-9187-CF16D3B7A646}" type="presParOf" srcId="{FA31EE33-E185-4CD3-AA73-18E853552796}" destId="{012741CD-918E-4603-BDD8-32A49A946A4D}" srcOrd="1" destOrd="0" presId="urn:microsoft.com/office/officeart/2008/layout/TitledPictureBlocks"/>
    <dgm:cxn modelId="{C0EEF1AC-0F50-4937-BCF5-5566E47088B5}" type="presParOf" srcId="{FA31EE33-E185-4CD3-AA73-18E853552796}" destId="{94530CB1-B756-4A69-9D78-31254CF4136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2/26/2018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852448"/>
          </a:xfrm>
        </p:spPr>
        <p:txBody>
          <a:bodyPr/>
          <a:lstStyle/>
          <a:p>
            <a:r>
              <a:rPr lang="en-US" dirty="0"/>
              <a:t>Our laboratories require highly specialized facilities with: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Unique utilities</a:t>
            </a:r>
            <a:r>
              <a:rPr lang="en-US" dirty="0"/>
              <a:t>: For example, systems that purify water for use in testing and then remove acids and bases </a:t>
            </a:r>
            <a:r>
              <a:rPr lang="en-US"/>
              <a:t>from </a:t>
            </a:r>
            <a:r>
              <a:rPr lang="en-US" dirty="0"/>
              <a:t>the</a:t>
            </a:r>
            <a:r>
              <a:rPr lang="en-US"/>
              <a:t> water </a:t>
            </a:r>
            <a:r>
              <a:rPr lang="en-US" dirty="0"/>
              <a:t>before it returns to the sewer system.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Tight controls: </a:t>
            </a:r>
            <a:r>
              <a:rPr lang="en-US" dirty="0"/>
              <a:t>over temperature, humidity, and air flow direction to keep staff safe and to confine harmful </a:t>
            </a:r>
            <a:r>
              <a:rPr lang="en-US"/>
              <a:t>contaminants within appropriate </a:t>
            </a:r>
            <a:r>
              <a:rPr lang="en-US" dirty="0"/>
              <a:t>spaces.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Safety devices</a:t>
            </a:r>
            <a:r>
              <a:rPr lang="en-US" dirty="0"/>
              <a:t>: fume hoods and biosafety cabinets that protect staff from exposure to harmful substances. </a:t>
            </a:r>
          </a:p>
          <a:p>
            <a:endParaRPr lang="en-US" dirty="0"/>
          </a:p>
          <a:p>
            <a:r>
              <a:rPr lang="en-US"/>
              <a:t>Since </a:t>
            </a:r>
            <a:r>
              <a:rPr lang="en-US" dirty="0"/>
              <a:t>the</a:t>
            </a:r>
            <a:r>
              <a:rPr lang="en-US"/>
              <a:t> building </a:t>
            </a:r>
            <a:r>
              <a:rPr lang="en-US" dirty="0"/>
              <a:t>opened</a:t>
            </a:r>
            <a:r>
              <a:rPr lang="en-US"/>
              <a:t>, </a:t>
            </a:r>
            <a:r>
              <a:rPr lang="en-US" dirty="0"/>
              <a:t>we</a:t>
            </a:r>
            <a:r>
              <a:rPr lang="en-US"/>
              <a:t> have </a:t>
            </a:r>
            <a:r>
              <a:rPr lang="en-US" dirty="0"/>
              <a:t>routinely experienced problems with various </a:t>
            </a:r>
            <a:r>
              <a:rPr lang="en-US"/>
              <a:t>building systems</a:t>
            </a:r>
            <a:r>
              <a:rPr lang="en-US" dirty="0"/>
              <a:t>.</a:t>
            </a:r>
            <a:r>
              <a:rPr lang="en-US"/>
              <a:t> </a:t>
            </a:r>
            <a:r>
              <a:rPr lang="en-US" dirty="0"/>
              <a:t>These problems </a:t>
            </a:r>
            <a:r>
              <a:rPr lang="en-US"/>
              <a:t>interrupt critical laboratory testing</a:t>
            </a:r>
            <a:r>
              <a:rPr lang="en-US" dirty="0"/>
              <a:t> </a:t>
            </a:r>
            <a:r>
              <a:rPr lang="en-US"/>
              <a:t>and </a:t>
            </a:r>
            <a:r>
              <a:rPr lang="en-US" dirty="0"/>
              <a:t>reduce the speed and efficiency of vital </a:t>
            </a:r>
            <a:r>
              <a:rPr lang="en-US"/>
              <a:t>work. 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Periodic retro-commissioning is a best practice for these type of </a:t>
            </a:r>
            <a:r>
              <a:rPr lang="en-US"/>
              <a:t>facilities </a:t>
            </a:r>
            <a:r>
              <a:rPr lang="en-US" dirty="0"/>
              <a:t>in</a:t>
            </a:r>
            <a:r>
              <a:rPr lang="en-US"/>
              <a:t> </a:t>
            </a:r>
            <a:r>
              <a:rPr lang="en-US" dirty="0"/>
              <a:t>both the public and private sectors. Retro-commissioning helps</a:t>
            </a:r>
            <a:r>
              <a:rPr lang="en-US"/>
              <a:t> to </a:t>
            </a:r>
            <a:r>
              <a:rPr lang="en-US" dirty="0"/>
              <a:t>ensure the building and </a:t>
            </a:r>
            <a:r>
              <a:rPr lang="en-US"/>
              <a:t>its systems </a:t>
            </a:r>
            <a:r>
              <a:rPr lang="en-US" dirty="0"/>
              <a:t>are performing </a:t>
            </a:r>
            <a:r>
              <a:rPr lang="en-US"/>
              <a:t>as designed and </a:t>
            </a:r>
            <a:r>
              <a:rPr lang="en-US" dirty="0"/>
              <a:t>that</a:t>
            </a:r>
            <a:r>
              <a:rPr lang="en-US"/>
              <a:t> </a:t>
            </a:r>
            <a:r>
              <a:rPr lang="en-US" dirty="0"/>
              <a:t>the building</a:t>
            </a:r>
            <a:r>
              <a:rPr lang="en-US"/>
              <a:t> provides </a:t>
            </a:r>
            <a:r>
              <a:rPr lang="en-US" dirty="0"/>
              <a:t>a stable environment for laboratory testing. </a:t>
            </a:r>
          </a:p>
          <a:p>
            <a:endParaRPr lang="en-US" dirty="0"/>
          </a:p>
          <a:p>
            <a:r>
              <a:rPr lang="en-US"/>
              <a:t>The retro-commissioning </a:t>
            </a:r>
            <a:r>
              <a:rPr lang="en-US" dirty="0"/>
              <a:t>study by </a:t>
            </a:r>
            <a:r>
              <a:rPr lang="en-US" dirty="0" err="1"/>
              <a:t>Sebesta</a:t>
            </a:r>
            <a:r>
              <a:rPr lang="en-US" dirty="0"/>
              <a:t>, an NV5 Global Company recommended $20 million in architectural, mechanical, and electrical improvements throughout the building to correct safety, energy, and operational efficiency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6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482987"/>
          </a:xfrm>
        </p:spPr>
        <p:txBody>
          <a:bodyPr/>
          <a:lstStyle/>
          <a:p>
            <a:pPr lvl="0"/>
            <a:r>
              <a:rPr lang="en-US" dirty="0"/>
              <a:t>The MDA/MDH laboratories play a critical role in protecting human health, </a:t>
            </a:r>
            <a:r>
              <a:rPr lang="en-US"/>
              <a:t>the environment</a:t>
            </a:r>
            <a:r>
              <a:rPr lang="en-US" dirty="0"/>
              <a:t>,</a:t>
            </a:r>
            <a:r>
              <a:rPr lang="en-US"/>
              <a:t> </a:t>
            </a:r>
            <a:r>
              <a:rPr lang="en-US" dirty="0"/>
              <a:t>and the agricultural economy in Minnesota.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labs perform testing and analyses to: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Ensure a safe, secure food supply free of pesticides, food-borne pathogens, and environmental contaminants by testing food samples and investigating foodborne disease outbreaks.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Detect, investigate, and control infectious diseases like Ebola</a:t>
            </a:r>
            <a:r>
              <a:rPr lang="en-US"/>
              <a:t>, Zika </a:t>
            </a:r>
            <a:r>
              <a:rPr lang="en-US" dirty="0"/>
              <a:t>and measles.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Monitor bacteria and viruses </a:t>
            </a:r>
            <a:r>
              <a:rPr lang="en-US"/>
              <a:t>to </a:t>
            </a:r>
            <a:r>
              <a:rPr lang="en-US" dirty="0"/>
              <a:t>watch</a:t>
            </a:r>
            <a:r>
              <a:rPr lang="en-US"/>
              <a:t> out for </a:t>
            </a:r>
            <a:r>
              <a:rPr lang="en-US" dirty="0"/>
              <a:t>signs</a:t>
            </a:r>
            <a:r>
              <a:rPr lang="en-US"/>
              <a:t> of resistance to antibiotics or vaccines </a:t>
            </a:r>
            <a:r>
              <a:rPr lang="en-US" dirty="0"/>
              <a:t>we</a:t>
            </a:r>
            <a:r>
              <a:rPr lang="en-US"/>
              <a:t> </a:t>
            </a:r>
            <a:r>
              <a:rPr lang="en-US" dirty="0"/>
              <a:t>rely </a:t>
            </a:r>
            <a:r>
              <a:rPr lang="en-US"/>
              <a:t>on to </a:t>
            </a:r>
            <a:r>
              <a:rPr lang="en-US" dirty="0"/>
              <a:t>protect</a:t>
            </a:r>
            <a:r>
              <a:rPr lang="en-US"/>
              <a:t> </a:t>
            </a:r>
            <a:r>
              <a:rPr lang="en-US" dirty="0"/>
              <a:t>people </a:t>
            </a:r>
            <a:r>
              <a:rPr lang="en-US"/>
              <a:t>from illness</a:t>
            </a:r>
            <a:r>
              <a:rPr lang="en-US" dirty="0"/>
              <a:t>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Protect the environment </a:t>
            </a:r>
            <a:r>
              <a:rPr lang="en-US"/>
              <a:t>and </a:t>
            </a:r>
            <a:r>
              <a:rPr lang="en-US" dirty="0"/>
              <a:t>our</a:t>
            </a:r>
            <a:r>
              <a:rPr lang="en-US"/>
              <a:t> drinking </a:t>
            </a:r>
            <a:r>
              <a:rPr lang="en-US" dirty="0"/>
              <a:t>water </a:t>
            </a:r>
            <a:r>
              <a:rPr lang="en-US"/>
              <a:t>from </a:t>
            </a:r>
            <a:r>
              <a:rPr lang="en-US" dirty="0"/>
              <a:t>potentially</a:t>
            </a:r>
            <a:r>
              <a:rPr lang="en-US"/>
              <a:t> </a:t>
            </a:r>
            <a:r>
              <a:rPr lang="en-US" dirty="0"/>
              <a:t>harmful levels of</a:t>
            </a:r>
            <a:r>
              <a:rPr lang="en-US"/>
              <a:t> hazardous </a:t>
            </a:r>
            <a:r>
              <a:rPr lang="en-US" dirty="0"/>
              <a:t>chemicals, radioactive substances</a:t>
            </a:r>
            <a:r>
              <a:rPr lang="en-US"/>
              <a:t>, pharmaceuticals, and agricultural </a:t>
            </a:r>
            <a:r>
              <a:rPr lang="en-US" dirty="0"/>
              <a:t>chemicals.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Detect rare but treatable disorders in newborns, so they can receive treatment to prevent illness, physical disability, or death.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Detect and respond to potential biological and chemical terrorism threats, such as anthrax and nerve agents.</a:t>
            </a:r>
          </a:p>
          <a:p>
            <a:endParaRPr lang="en-US" dirty="0"/>
          </a:p>
          <a:p>
            <a:r>
              <a:rPr lang="en-US" dirty="0"/>
              <a:t>It is essential to ensure </a:t>
            </a:r>
            <a:r>
              <a:rPr lang="en-US"/>
              <a:t>that those</a:t>
            </a:r>
            <a:r>
              <a:rPr lang="en-US" dirty="0"/>
              <a:t> </a:t>
            </a:r>
            <a:r>
              <a:rPr lang="en-US"/>
              <a:t>life safety </a:t>
            </a:r>
            <a:r>
              <a:rPr lang="en-US" dirty="0"/>
              <a:t>activities are not hampered by inefficient or poorly functioning facilities.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1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 January 2014, part of the HVAC system failed due to particularly cold weather.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Cold air entered duct work and froze heating coils that were full of water, causing them to burst and generate large leaks all over the building.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Building was evacuated, staff had to be sent home for multiple days; some laboratories were uninhabitable for months.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Significant impact to staff and to the programs and public that rely on timely laboratory testing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Cost over $1 million for clean up, repairs to the building, replacement of high priced laboratory equipment, and lost revenue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Because this was just the worst in a series of challenges with building systems, three agencies jointly initiated and funded the re-commissioning study to determine how to prevent these kinds of incidents in the future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852448"/>
          </a:xfrm>
        </p:spPr>
        <p:txBody>
          <a:bodyPr/>
          <a:lstStyle/>
          <a:p>
            <a:r>
              <a:rPr lang="en-US" dirty="0"/>
              <a:t>Our laboratories require highly specialized facilities with: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Unique utilities</a:t>
            </a:r>
            <a:r>
              <a:rPr lang="en-US" dirty="0"/>
              <a:t>: For example, systems that purify water for use in testing and then remove acids and bases </a:t>
            </a:r>
            <a:r>
              <a:rPr lang="en-US"/>
              <a:t>from </a:t>
            </a:r>
            <a:r>
              <a:rPr lang="en-US" dirty="0"/>
              <a:t>the</a:t>
            </a:r>
            <a:r>
              <a:rPr lang="en-US"/>
              <a:t> water </a:t>
            </a:r>
            <a:r>
              <a:rPr lang="en-US" dirty="0"/>
              <a:t>before it returns to the sewer system.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Tight controls: </a:t>
            </a:r>
            <a:r>
              <a:rPr lang="en-US" dirty="0"/>
              <a:t>over temperature, humidity, and air flow direction to keep staff safe and to confine harmful </a:t>
            </a:r>
            <a:r>
              <a:rPr lang="en-US"/>
              <a:t>contaminants within appropriate </a:t>
            </a:r>
            <a:r>
              <a:rPr lang="en-US" dirty="0"/>
              <a:t>spaces.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Safety devices</a:t>
            </a:r>
            <a:r>
              <a:rPr lang="en-US" dirty="0"/>
              <a:t>: fume hoods and biosafety cabinets that protect staff from exposure to harmful substances. </a:t>
            </a:r>
          </a:p>
          <a:p>
            <a:endParaRPr lang="en-US" dirty="0"/>
          </a:p>
          <a:p>
            <a:r>
              <a:rPr lang="en-US"/>
              <a:t>Since </a:t>
            </a:r>
            <a:r>
              <a:rPr lang="en-US" dirty="0"/>
              <a:t>the</a:t>
            </a:r>
            <a:r>
              <a:rPr lang="en-US"/>
              <a:t> building </a:t>
            </a:r>
            <a:r>
              <a:rPr lang="en-US" dirty="0"/>
              <a:t>opened</a:t>
            </a:r>
            <a:r>
              <a:rPr lang="en-US"/>
              <a:t>, </a:t>
            </a:r>
            <a:r>
              <a:rPr lang="en-US" dirty="0"/>
              <a:t>we</a:t>
            </a:r>
            <a:r>
              <a:rPr lang="en-US"/>
              <a:t> have </a:t>
            </a:r>
            <a:r>
              <a:rPr lang="en-US" dirty="0"/>
              <a:t>routinely experienced problems with various </a:t>
            </a:r>
            <a:r>
              <a:rPr lang="en-US"/>
              <a:t>building systems</a:t>
            </a:r>
            <a:r>
              <a:rPr lang="en-US" dirty="0"/>
              <a:t>.</a:t>
            </a:r>
            <a:r>
              <a:rPr lang="en-US"/>
              <a:t> </a:t>
            </a:r>
            <a:r>
              <a:rPr lang="en-US" dirty="0"/>
              <a:t>These problems </a:t>
            </a:r>
            <a:r>
              <a:rPr lang="en-US"/>
              <a:t>interrupt critical laboratory testing</a:t>
            </a:r>
            <a:r>
              <a:rPr lang="en-US" dirty="0"/>
              <a:t> </a:t>
            </a:r>
            <a:r>
              <a:rPr lang="en-US"/>
              <a:t>and </a:t>
            </a:r>
            <a:r>
              <a:rPr lang="en-US" dirty="0"/>
              <a:t>reduce the speed and efficiency of vital </a:t>
            </a:r>
            <a:r>
              <a:rPr lang="en-US"/>
              <a:t>work. 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Periodic retro-commissioning is a best practice for these type of </a:t>
            </a:r>
            <a:r>
              <a:rPr lang="en-US"/>
              <a:t>facilities </a:t>
            </a:r>
            <a:r>
              <a:rPr lang="en-US" dirty="0"/>
              <a:t>in</a:t>
            </a:r>
            <a:r>
              <a:rPr lang="en-US"/>
              <a:t> </a:t>
            </a:r>
            <a:r>
              <a:rPr lang="en-US" dirty="0"/>
              <a:t>both the public and private sectors. Retro-commissioning helps</a:t>
            </a:r>
            <a:r>
              <a:rPr lang="en-US"/>
              <a:t> to </a:t>
            </a:r>
            <a:r>
              <a:rPr lang="en-US" dirty="0"/>
              <a:t>ensure the building and </a:t>
            </a:r>
            <a:r>
              <a:rPr lang="en-US"/>
              <a:t>its systems </a:t>
            </a:r>
            <a:r>
              <a:rPr lang="en-US" dirty="0"/>
              <a:t>are performing </a:t>
            </a:r>
            <a:r>
              <a:rPr lang="en-US"/>
              <a:t>as designed and </a:t>
            </a:r>
            <a:r>
              <a:rPr lang="en-US" dirty="0"/>
              <a:t>that</a:t>
            </a:r>
            <a:r>
              <a:rPr lang="en-US"/>
              <a:t> </a:t>
            </a:r>
            <a:r>
              <a:rPr lang="en-US" dirty="0"/>
              <a:t>the building</a:t>
            </a:r>
            <a:r>
              <a:rPr lang="en-US"/>
              <a:t> provides </a:t>
            </a:r>
            <a:r>
              <a:rPr lang="en-US" dirty="0"/>
              <a:t>a stable environment for laboratory testing. </a:t>
            </a:r>
          </a:p>
          <a:p>
            <a:endParaRPr lang="en-US" dirty="0"/>
          </a:p>
          <a:p>
            <a:r>
              <a:rPr lang="en-US"/>
              <a:t>The retro-commissioning </a:t>
            </a:r>
            <a:r>
              <a:rPr lang="en-US" dirty="0"/>
              <a:t>study by </a:t>
            </a:r>
            <a:r>
              <a:rPr lang="en-US" dirty="0" err="1"/>
              <a:t>Sebesta</a:t>
            </a:r>
            <a:r>
              <a:rPr lang="en-US" dirty="0"/>
              <a:t>, an NV5 Global Company recommended $20 million in architectural, mechanical, and electrical improvements throughout the building to correct safety, energy, and operational efficiency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Replace </a:t>
            </a:r>
            <a:r>
              <a:rPr lang="en-US" dirty="0"/>
              <a:t>deteriorated ductwork to reduce the risk of liquid and air contamination of laboratory spaces and to reduce the need to operate exhaust systems beyond design parameters.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Update </a:t>
            </a:r>
            <a:r>
              <a:rPr lang="en-US" dirty="0"/>
              <a:t>exhaust and airflow systems to ensure that lab air contaminants do not enter office and meeting spaces.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Repair </a:t>
            </a:r>
            <a:r>
              <a:rPr lang="en-US" dirty="0"/>
              <a:t>and </a:t>
            </a:r>
            <a:r>
              <a:rPr lang="en-US" dirty="0" smtClean="0"/>
              <a:t>replace </a:t>
            </a:r>
            <a:r>
              <a:rPr lang="en-US" dirty="0"/>
              <a:t>components of HVAC systems to improve efficiency and to ensure safe and proper conditions for laboratory testing.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Redesign Ag microbiology laboratory</a:t>
            </a:r>
            <a:r>
              <a:rPr lang="en-US" baseline="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minimize the risk of cross contamination of samples.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Create a dedicated biosafety level 3 (BSL-3) laboratory space needed to test food for threat agents such as anthrax, plague, and ricin that meets federal standards and allows for safe handling of select agents</a:t>
            </a:r>
            <a:r>
              <a:rPr lang="en-US" dirty="0" smtClean="0"/>
              <a:t>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Build</a:t>
            </a:r>
            <a:r>
              <a:rPr lang="en-US" baseline="0" dirty="0" smtClean="0"/>
              <a:t> out unfinished laboratory area as construction swing space that will be used later by Health for surge/flex space (BSL-2)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Install </a:t>
            </a:r>
            <a:r>
              <a:rPr lang="en-US" dirty="0"/>
              <a:t>a centralized, building-wide uninterruptable power supply to ensure critical laboratory equipment does not shut down during a power outage.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standard 10-year maintenance on building systems to protect the value of this $60 million asset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$720,000 general</a:t>
            </a:r>
            <a:r>
              <a:rPr lang="en-US" baseline="0" dirty="0" smtClean="0"/>
              <a:t> fund cash includes non-bondable project costs like: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Moving laboratory equipment to and from swing space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Cleaning</a:t>
            </a:r>
            <a:r>
              <a:rPr lang="en-US" baseline="0" dirty="0" smtClean="0"/>
              <a:t> contaminants from ductwork prior to construction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Recertifying laboratory equipment once it is returned to permanent locations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7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5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3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347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29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5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3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9011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984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091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9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5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0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6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5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3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727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1700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4979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03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055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93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9130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2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0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61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0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760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6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4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629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0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8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745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037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000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2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760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236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4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2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851" y="76200"/>
            <a:ext cx="10985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200" y="19051"/>
            <a:ext cx="1320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63BB-47D8-4C9C-A528-3B6546E9535F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19051"/>
            <a:ext cx="1422400" cy="328613"/>
          </a:xfrm>
        </p:spPr>
        <p:txBody>
          <a:bodyPr/>
          <a:lstStyle>
            <a:lvl1pPr>
              <a:defRPr/>
            </a:lvl1pPr>
          </a:lstStyle>
          <a:p>
            <a:fld id="{ED3F4CF9-3ECA-48D9-997E-D759D3CA0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830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0D1B-B2D4-42F5-961E-A7F687E2EF6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4E48-3C84-4341-A80A-21D9B773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1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3594" y="1951704"/>
            <a:ext cx="9452077" cy="4004494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>
                <a:latin typeface="+mj-lt"/>
              </a:defRPr>
            </a:lvl3pPr>
            <a:lvl4pPr>
              <a:buClr>
                <a:schemeClr val="bg2"/>
              </a:buClr>
              <a:buSzPct val="50000"/>
              <a:defRPr/>
            </a:lvl4pPr>
            <a:lvl5pPr>
              <a:buSzPct val="50000"/>
              <a:defRPr/>
            </a:lvl5pPr>
          </a:lstStyle>
          <a:p>
            <a:pPr lvl="0"/>
            <a:r>
              <a:rPr lang="en-US" dirty="0" smtClean="0"/>
              <a:t>First level bulleted list</a:t>
            </a:r>
          </a:p>
          <a:p>
            <a:pPr lvl="1"/>
            <a:r>
              <a:rPr lang="en-US" dirty="0" smtClean="0"/>
              <a:t>Second level bulleted list</a:t>
            </a:r>
          </a:p>
          <a:p>
            <a:pPr lvl="2"/>
            <a:r>
              <a:rPr lang="en-US" dirty="0" smtClean="0"/>
              <a:t>Third level bulleted list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B3F-B4E5-4AA7-A6F6-8B0E6F438C48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26D62-EBDC-4CB4-84B4-338D23F7D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57200"/>
            <a:ext cx="10973997" cy="1600200"/>
          </a:xfrm>
        </p:spPr>
        <p:txBody>
          <a:bodyPr anchor="ctr" anchorCtr="0"/>
          <a:lstStyle>
            <a:lvl1pPr>
              <a:lnSpc>
                <a:spcPct val="90000"/>
              </a:lnSpc>
              <a:defRPr lang="en-US" sz="4000" b="1" baseline="0" dirty="0">
                <a:latin typeface="+mn-lt"/>
              </a:defRPr>
            </a:lvl1pPr>
          </a:lstStyle>
          <a:p>
            <a:r>
              <a:rPr lang="en-US" dirty="0" smtClean="0"/>
              <a:t>The quick brown fox.</a:t>
            </a:r>
            <a:endParaRPr lang="en-US" dirty="0"/>
          </a:p>
        </p:txBody>
      </p:sp>
      <p:pic>
        <p:nvPicPr>
          <p:cNvPr id="10" name="Picture 9" descr="logo 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6201245"/>
            <a:ext cx="1007769" cy="4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39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720">
          <p15:clr>
            <a:srgbClr val="FBAE40"/>
          </p15:clr>
        </p15:guide>
        <p15:guide id="3" pos="50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1B3F-B4E5-4AA7-A6F6-8B0E6F438C48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B26D62-EBDC-4CB4-84B4-338D23F7D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4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214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1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6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991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3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593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027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1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23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1534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73341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65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9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4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4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7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729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330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96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35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449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140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5014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347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193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915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8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09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175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1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3647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29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7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9607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4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3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850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026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622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1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4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74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651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3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55" Type="http://schemas.openxmlformats.org/officeDocument/2006/relationships/slideLayout" Target="../slideLayouts/slideLayout105.xml"/><Relationship Id="rId63" Type="http://schemas.openxmlformats.org/officeDocument/2006/relationships/slideLayout" Target="../slideLayouts/slideLayout113.xml"/><Relationship Id="rId68" Type="http://schemas.openxmlformats.org/officeDocument/2006/relationships/slideLayout" Target="../slideLayouts/slideLayout118.xml"/><Relationship Id="rId76" Type="http://schemas.openxmlformats.org/officeDocument/2006/relationships/slideLayout" Target="../slideLayouts/slideLayout126.xml"/><Relationship Id="rId84" Type="http://schemas.openxmlformats.org/officeDocument/2006/relationships/slideLayout" Target="../slideLayouts/slideLayout134.xml"/><Relationship Id="rId89" Type="http://schemas.openxmlformats.org/officeDocument/2006/relationships/slideLayout" Target="../slideLayouts/slideLayout139.xml"/><Relationship Id="rId97" Type="http://schemas.openxmlformats.org/officeDocument/2006/relationships/theme" Target="../theme/theme2.xml"/><Relationship Id="rId7" Type="http://schemas.openxmlformats.org/officeDocument/2006/relationships/slideLayout" Target="../slideLayouts/slideLayout57.xml"/><Relationship Id="rId71" Type="http://schemas.openxmlformats.org/officeDocument/2006/relationships/slideLayout" Target="../slideLayouts/slideLayout121.xml"/><Relationship Id="rId9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3" Type="http://schemas.openxmlformats.org/officeDocument/2006/relationships/slideLayout" Target="../slideLayouts/slideLayout103.xml"/><Relationship Id="rId58" Type="http://schemas.openxmlformats.org/officeDocument/2006/relationships/slideLayout" Target="../slideLayouts/slideLayout108.xml"/><Relationship Id="rId66" Type="http://schemas.openxmlformats.org/officeDocument/2006/relationships/slideLayout" Target="../slideLayouts/slideLayout116.xml"/><Relationship Id="rId74" Type="http://schemas.openxmlformats.org/officeDocument/2006/relationships/slideLayout" Target="../slideLayouts/slideLayout124.xml"/><Relationship Id="rId79" Type="http://schemas.openxmlformats.org/officeDocument/2006/relationships/slideLayout" Target="../slideLayouts/slideLayout129.xml"/><Relationship Id="rId87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55.xml"/><Relationship Id="rId61" Type="http://schemas.openxmlformats.org/officeDocument/2006/relationships/slideLayout" Target="../slideLayouts/slideLayout111.xml"/><Relationship Id="rId82" Type="http://schemas.openxmlformats.org/officeDocument/2006/relationships/slideLayout" Target="../slideLayouts/slideLayout132.xml"/><Relationship Id="rId90" Type="http://schemas.openxmlformats.org/officeDocument/2006/relationships/slideLayout" Target="../slideLayouts/slideLayout140.xml"/><Relationship Id="rId95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56" Type="http://schemas.openxmlformats.org/officeDocument/2006/relationships/slideLayout" Target="../slideLayouts/slideLayout106.xml"/><Relationship Id="rId64" Type="http://schemas.openxmlformats.org/officeDocument/2006/relationships/slideLayout" Target="../slideLayouts/slideLayout114.xml"/><Relationship Id="rId69" Type="http://schemas.openxmlformats.org/officeDocument/2006/relationships/slideLayout" Target="../slideLayouts/slideLayout119.xml"/><Relationship Id="rId7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72" Type="http://schemas.openxmlformats.org/officeDocument/2006/relationships/slideLayout" Target="../slideLayouts/slideLayout122.xml"/><Relationship Id="rId80" Type="http://schemas.openxmlformats.org/officeDocument/2006/relationships/slideLayout" Target="../slideLayouts/slideLayout130.xml"/><Relationship Id="rId85" Type="http://schemas.openxmlformats.org/officeDocument/2006/relationships/slideLayout" Target="../slideLayouts/slideLayout135.xml"/><Relationship Id="rId9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59" Type="http://schemas.openxmlformats.org/officeDocument/2006/relationships/slideLayout" Target="../slideLayouts/slideLayout109.xml"/><Relationship Id="rId67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54" Type="http://schemas.openxmlformats.org/officeDocument/2006/relationships/slideLayout" Target="../slideLayouts/slideLayout104.xml"/><Relationship Id="rId62" Type="http://schemas.openxmlformats.org/officeDocument/2006/relationships/slideLayout" Target="../slideLayouts/slideLayout112.xml"/><Relationship Id="rId70" Type="http://schemas.openxmlformats.org/officeDocument/2006/relationships/slideLayout" Target="../slideLayouts/slideLayout120.xml"/><Relationship Id="rId75" Type="http://schemas.openxmlformats.org/officeDocument/2006/relationships/slideLayout" Target="../slideLayouts/slideLayout125.xml"/><Relationship Id="rId83" Type="http://schemas.openxmlformats.org/officeDocument/2006/relationships/slideLayout" Target="../slideLayouts/slideLayout133.xml"/><Relationship Id="rId88" Type="http://schemas.openxmlformats.org/officeDocument/2006/relationships/slideLayout" Target="../slideLayouts/slideLayout138.xml"/><Relationship Id="rId91" Type="http://schemas.openxmlformats.org/officeDocument/2006/relationships/slideLayout" Target="../slideLayouts/slideLayout141.xml"/><Relationship Id="rId9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57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slideLayout" Target="../slideLayouts/slideLayout102.xml"/><Relationship Id="rId60" Type="http://schemas.openxmlformats.org/officeDocument/2006/relationships/slideLayout" Target="../slideLayouts/slideLayout110.xml"/><Relationship Id="rId65" Type="http://schemas.openxmlformats.org/officeDocument/2006/relationships/slideLayout" Target="../slideLayouts/slideLayout115.xml"/><Relationship Id="rId73" Type="http://schemas.openxmlformats.org/officeDocument/2006/relationships/slideLayout" Target="../slideLayouts/slideLayout123.xml"/><Relationship Id="rId78" Type="http://schemas.openxmlformats.org/officeDocument/2006/relationships/slideLayout" Target="../slideLayouts/slideLayout128.xml"/><Relationship Id="rId81" Type="http://schemas.openxmlformats.org/officeDocument/2006/relationships/slideLayout" Target="../slideLayouts/slideLayout131.xml"/><Relationship Id="rId86" Type="http://schemas.openxmlformats.org/officeDocument/2006/relationships/slideLayout" Target="../slideLayouts/slideLayout136.xml"/><Relationship Id="rId94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1" r:id="rId5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  <p:sldLayoutId id="2147483851" r:id="rId29"/>
    <p:sldLayoutId id="2147483852" r:id="rId30"/>
    <p:sldLayoutId id="2147483853" r:id="rId31"/>
    <p:sldLayoutId id="2147483854" r:id="rId32"/>
    <p:sldLayoutId id="2147483855" r:id="rId33"/>
    <p:sldLayoutId id="2147483856" r:id="rId34"/>
    <p:sldLayoutId id="2147483857" r:id="rId35"/>
    <p:sldLayoutId id="2147483858" r:id="rId36"/>
    <p:sldLayoutId id="2147483859" r:id="rId37"/>
    <p:sldLayoutId id="2147483860" r:id="rId38"/>
    <p:sldLayoutId id="2147483861" r:id="rId39"/>
    <p:sldLayoutId id="2147483862" r:id="rId40"/>
    <p:sldLayoutId id="2147483863" r:id="rId41"/>
    <p:sldLayoutId id="2147483864" r:id="rId42"/>
    <p:sldLayoutId id="2147483865" r:id="rId43"/>
    <p:sldLayoutId id="2147483866" r:id="rId44"/>
    <p:sldLayoutId id="2147483867" r:id="rId45"/>
    <p:sldLayoutId id="2147483868" r:id="rId46"/>
    <p:sldLayoutId id="2147483869" r:id="rId47"/>
    <p:sldLayoutId id="2147483870" r:id="rId48"/>
    <p:sldLayoutId id="2147483871" r:id="rId49"/>
    <p:sldLayoutId id="2147483872" r:id="rId50"/>
    <p:sldLayoutId id="2147483873" r:id="rId51"/>
    <p:sldLayoutId id="2147483874" r:id="rId52"/>
    <p:sldLayoutId id="2147483875" r:id="rId53"/>
    <p:sldLayoutId id="2147483876" r:id="rId54"/>
    <p:sldLayoutId id="2147483877" r:id="rId55"/>
    <p:sldLayoutId id="2147483878" r:id="rId56"/>
    <p:sldLayoutId id="2147483879" r:id="rId57"/>
    <p:sldLayoutId id="2147483880" r:id="rId58"/>
    <p:sldLayoutId id="2147483881" r:id="rId59"/>
    <p:sldLayoutId id="2147483882" r:id="rId60"/>
    <p:sldLayoutId id="2147483883" r:id="rId61"/>
    <p:sldLayoutId id="2147483884" r:id="rId62"/>
    <p:sldLayoutId id="2147483885" r:id="rId63"/>
    <p:sldLayoutId id="2147483886" r:id="rId64"/>
    <p:sldLayoutId id="2147483887" r:id="rId65"/>
    <p:sldLayoutId id="2147483888" r:id="rId66"/>
    <p:sldLayoutId id="2147483889" r:id="rId67"/>
    <p:sldLayoutId id="2147483890" r:id="rId68"/>
    <p:sldLayoutId id="2147483891" r:id="rId69"/>
    <p:sldLayoutId id="2147483892" r:id="rId70"/>
    <p:sldLayoutId id="2147483893" r:id="rId71"/>
    <p:sldLayoutId id="2147483894" r:id="rId72"/>
    <p:sldLayoutId id="2147483895" r:id="rId73"/>
    <p:sldLayoutId id="2147483896" r:id="rId74"/>
    <p:sldLayoutId id="2147483897" r:id="rId75"/>
    <p:sldLayoutId id="2147483898" r:id="rId76"/>
    <p:sldLayoutId id="2147483899" r:id="rId77"/>
    <p:sldLayoutId id="2147483900" r:id="rId78"/>
    <p:sldLayoutId id="2147483901" r:id="rId79"/>
    <p:sldLayoutId id="2147483902" r:id="rId80"/>
    <p:sldLayoutId id="2147483903" r:id="rId81"/>
    <p:sldLayoutId id="2147483904" r:id="rId82"/>
    <p:sldLayoutId id="2147483905" r:id="rId83"/>
    <p:sldLayoutId id="2147483906" r:id="rId84"/>
    <p:sldLayoutId id="2147483907" r:id="rId85"/>
    <p:sldLayoutId id="2147483908" r:id="rId86"/>
    <p:sldLayoutId id="2147483909" r:id="rId87"/>
    <p:sldLayoutId id="2147483910" r:id="rId88"/>
    <p:sldLayoutId id="2147483911" r:id="rId89"/>
    <p:sldLayoutId id="2147483912" r:id="rId90"/>
    <p:sldLayoutId id="2147483913" r:id="rId91"/>
    <p:sldLayoutId id="2147483914" r:id="rId92"/>
    <p:sldLayoutId id="2147483915" r:id="rId93"/>
    <p:sldLayoutId id="2147483916" r:id="rId94"/>
    <p:sldLayoutId id="2147483917" r:id="rId95"/>
    <p:sldLayoutId id="2147483918" r:id="rId9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187952"/>
            <a:ext cx="12192000" cy="1199223"/>
          </a:xfrm>
        </p:spPr>
        <p:txBody>
          <a:bodyPr/>
          <a:lstStyle/>
          <a:p>
            <a:r>
              <a:rPr lang="en-US" dirty="0" smtClean="0"/>
              <a:t>2018 MDA/MDH Laboratory Bonding Request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150" y="691481"/>
            <a:ext cx="6489700" cy="2889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45" y="5825764"/>
            <a:ext cx="3565276" cy="541302"/>
          </a:xfrm>
          <a:prstGeom prst="rect">
            <a:avLst/>
          </a:prstGeom>
        </p:spPr>
      </p:pic>
      <p:pic>
        <p:nvPicPr>
          <p:cNvPr id="9" name="Picture 8" descr="mdh logo blue with green horizont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759" y="5818124"/>
            <a:ext cx="2863850" cy="450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125713" y="3209693"/>
            <a:ext cx="2973467" cy="2955340"/>
          </a:xfrm>
          <a:custGeom>
            <a:avLst/>
            <a:gdLst>
              <a:gd name="connsiteX0" fmla="*/ 0 w 2973467"/>
              <a:gd name="connsiteY0" fmla="*/ 0 h 2955340"/>
              <a:gd name="connsiteX1" fmla="*/ 2973467 w 2973467"/>
              <a:gd name="connsiteY1" fmla="*/ 0 h 2955340"/>
              <a:gd name="connsiteX2" fmla="*/ 2973467 w 2973467"/>
              <a:gd name="connsiteY2" fmla="*/ 2955340 h 2955340"/>
              <a:gd name="connsiteX3" fmla="*/ 0 w 2973467"/>
              <a:gd name="connsiteY3" fmla="*/ 2955340 h 2955340"/>
              <a:gd name="connsiteX4" fmla="*/ 0 w 2973467"/>
              <a:gd name="connsiteY4" fmla="*/ 0 h 295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467" h="2955340">
                <a:moveTo>
                  <a:pt x="0" y="0"/>
                </a:moveTo>
                <a:lnTo>
                  <a:pt x="2973467" y="0"/>
                </a:lnTo>
                <a:lnTo>
                  <a:pt x="2973467" y="2955340"/>
                </a:lnTo>
                <a:lnTo>
                  <a:pt x="0" y="29553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7" name="Freeform 16"/>
          <p:cNvSpPr/>
          <p:nvPr/>
        </p:nvSpPr>
        <p:spPr>
          <a:xfrm>
            <a:off x="473825" y="1651766"/>
            <a:ext cx="8876606" cy="4674219"/>
          </a:xfrm>
          <a:custGeom>
            <a:avLst/>
            <a:gdLst>
              <a:gd name="connsiteX0" fmla="*/ 0 w 3322856"/>
              <a:gd name="connsiteY0" fmla="*/ 0 h 1329903"/>
              <a:gd name="connsiteX1" fmla="*/ 3322856 w 3322856"/>
              <a:gd name="connsiteY1" fmla="*/ 0 h 1329903"/>
              <a:gd name="connsiteX2" fmla="*/ 3322856 w 3322856"/>
              <a:gd name="connsiteY2" fmla="*/ 1329903 h 1329903"/>
              <a:gd name="connsiteX3" fmla="*/ 0 w 3322856"/>
              <a:gd name="connsiteY3" fmla="*/ 1329903 h 1329903"/>
              <a:gd name="connsiteX4" fmla="*/ 0 w 3322856"/>
              <a:gd name="connsiteY4" fmla="*/ 0 h 13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856" h="1329903">
                <a:moveTo>
                  <a:pt x="0" y="0"/>
                </a:moveTo>
                <a:lnTo>
                  <a:pt x="3322856" y="0"/>
                </a:lnTo>
                <a:lnTo>
                  <a:pt x="3322856" y="1329903"/>
                </a:lnTo>
                <a:lnTo>
                  <a:pt x="0" y="1329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36830" rIns="73660" bIns="3683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We are hosting a tour for interested Representatives:</a:t>
            </a:r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dirty="0"/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Friday, March 2</a:t>
            </a:r>
            <a:r>
              <a:rPr lang="en-US" sz="2900" kern="1200" baseline="30000" dirty="0" smtClean="0"/>
              <a:t>nd</a:t>
            </a:r>
            <a:endParaRPr lang="en-US" sz="2900" kern="1200" dirty="0" smtClean="0"/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dirty="0" smtClean="0"/>
              <a:t>1:30pm</a:t>
            </a:r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dirty="0" smtClean="0"/>
              <a:t>Please contact Melissa Finnegan if you are interested in attending.</a:t>
            </a:r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651-201-5805</a:t>
            </a:r>
          </a:p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dirty="0" smtClean="0"/>
              <a:t>Melissa.Finnegan@state.mn.us</a:t>
            </a:r>
            <a:endParaRPr lang="en-US" sz="29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027575" y="3221052"/>
            <a:ext cx="3322856" cy="1329903"/>
          </a:xfrm>
          <a:custGeom>
            <a:avLst/>
            <a:gdLst>
              <a:gd name="connsiteX0" fmla="*/ 0 w 3322856"/>
              <a:gd name="connsiteY0" fmla="*/ 0 h 1329903"/>
              <a:gd name="connsiteX1" fmla="*/ 3322856 w 3322856"/>
              <a:gd name="connsiteY1" fmla="*/ 0 h 1329903"/>
              <a:gd name="connsiteX2" fmla="*/ 3322856 w 3322856"/>
              <a:gd name="connsiteY2" fmla="*/ 1329903 h 1329903"/>
              <a:gd name="connsiteX3" fmla="*/ 0 w 3322856"/>
              <a:gd name="connsiteY3" fmla="*/ 1329903 h 1329903"/>
              <a:gd name="connsiteX4" fmla="*/ 0 w 3322856"/>
              <a:gd name="connsiteY4" fmla="*/ 0 h 13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856" h="1329903">
                <a:moveTo>
                  <a:pt x="0" y="0"/>
                </a:moveTo>
                <a:lnTo>
                  <a:pt x="3322856" y="0"/>
                </a:lnTo>
                <a:lnTo>
                  <a:pt x="3322856" y="1329903"/>
                </a:lnTo>
                <a:lnTo>
                  <a:pt x="0" y="1329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36830" rIns="73660" bIns="36830" numCol="1" spcCol="1270" anchor="t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027575" y="4790338"/>
            <a:ext cx="3322856" cy="1329903"/>
          </a:xfrm>
          <a:custGeom>
            <a:avLst/>
            <a:gdLst>
              <a:gd name="connsiteX0" fmla="*/ 0 w 3322856"/>
              <a:gd name="connsiteY0" fmla="*/ 0 h 1329903"/>
              <a:gd name="connsiteX1" fmla="*/ 3322856 w 3322856"/>
              <a:gd name="connsiteY1" fmla="*/ 0 h 1329903"/>
              <a:gd name="connsiteX2" fmla="*/ 3322856 w 3322856"/>
              <a:gd name="connsiteY2" fmla="*/ 1329903 h 1329903"/>
              <a:gd name="connsiteX3" fmla="*/ 0 w 3322856"/>
              <a:gd name="connsiteY3" fmla="*/ 1329903 h 1329903"/>
              <a:gd name="connsiteX4" fmla="*/ 0 w 3322856"/>
              <a:gd name="connsiteY4" fmla="*/ 0 h 13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856" h="1329903">
                <a:moveTo>
                  <a:pt x="0" y="0"/>
                </a:moveTo>
                <a:lnTo>
                  <a:pt x="3322856" y="0"/>
                </a:lnTo>
                <a:lnTo>
                  <a:pt x="3322856" y="1329903"/>
                </a:lnTo>
                <a:lnTo>
                  <a:pt x="0" y="1329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36830" rIns="73660" bIns="3683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</a:t>
            </a:r>
            <a:endParaRPr lang="en-US" dirty="0"/>
          </a:p>
        </p:txBody>
      </p:sp>
      <p:sp>
        <p:nvSpPr>
          <p:cNvPr id="3" name="AutoShape 2" descr="Image result for mers cov symptom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ers cov symptom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rabid skunk foaming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rabid skunk foaming"/>
          <p:cNvSpPr>
            <a:spLocks noChangeAspect="1" noChangeArrowheads="1"/>
          </p:cNvSpPr>
          <p:nvPr/>
        </p:nvSpPr>
        <p:spPr bwMode="auto">
          <a:xfrm>
            <a:off x="1644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804-653A-41F1-A565-1098D9DEB37A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MDA-MDH Laboratory Building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09242"/>
            <a:ext cx="4650059" cy="2858714"/>
          </a:xfrm>
        </p:spPr>
        <p:txBody>
          <a:bodyPr/>
          <a:lstStyle/>
          <a:p>
            <a:r>
              <a:rPr lang="en-US" dirty="0" smtClean="0"/>
              <a:t>$60 million state-of-the-art facility opened in 2005 </a:t>
            </a:r>
          </a:p>
          <a:p>
            <a:r>
              <a:rPr lang="en-US" dirty="0" smtClean="0"/>
              <a:t>$19.9 million needed for mechanical, architectural &amp; </a:t>
            </a:r>
            <a:r>
              <a:rPr lang="en-US" dirty="0"/>
              <a:t>electrical improvements </a:t>
            </a:r>
          </a:p>
        </p:txBody>
      </p:sp>
    </p:spTree>
    <p:extLst>
      <p:ext uri="{BB962C8B-B14F-4D97-AF65-F5344CB8AC3E}">
        <p14:creationId xmlns:p14="http://schemas.microsoft.com/office/powerpoint/2010/main" val="3849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/>
          <a:lstStyle/>
          <a:p>
            <a:r>
              <a:rPr lang="en-US" dirty="0" smtClean="0"/>
              <a:t>MDA-MDH Laboratories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469225" y="4564988"/>
            <a:ext cx="2542477" cy="7239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Human Health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000" i="1" dirty="0" smtClean="0">
                <a:solidFill>
                  <a:schemeClr val="accent1"/>
                </a:solidFill>
              </a:rPr>
              <a:t>Infectious diseases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Newborn screening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Antibiotic resistance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496335" y="4564988"/>
            <a:ext cx="3149065" cy="19501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Environment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Clean water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Chemical/biological threats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Radiation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i="1" dirty="0">
              <a:solidFill>
                <a:schemeClr val="accent1"/>
              </a:solidFill>
            </a:endParaRPr>
          </a:p>
          <a:p>
            <a:endParaRPr lang="en-US" i="1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7955245" y="4514188"/>
            <a:ext cx="2585755" cy="215648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Agricultural Economy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Food Safety</a:t>
            </a:r>
          </a:p>
          <a:p>
            <a:pPr>
              <a:spcAft>
                <a:spcPts val="0"/>
              </a:spcAft>
            </a:pPr>
            <a:r>
              <a:rPr lang="en-US" sz="2000" i="1" dirty="0" smtClean="0">
                <a:solidFill>
                  <a:schemeClr val="accent1"/>
                </a:solidFill>
              </a:rPr>
              <a:t>Misuse of Ag chemicals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colorTemperature colorTemp="7414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941" y="1958782"/>
            <a:ext cx="2479059" cy="24790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14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Testing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3383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02AC-4E71-4FA8-9E48-19E556F5C48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D62-EBDC-4CB4-84B4-338D23F7DA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0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 Testing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39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02AC-4E71-4FA8-9E48-19E556F5C48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6D62-EBDC-4CB4-84B4-338D23F7DA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6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71247" y="1436488"/>
            <a:ext cx="3861645" cy="4925568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125713" y="3209693"/>
            <a:ext cx="2973467" cy="2955340"/>
          </a:xfrm>
          <a:custGeom>
            <a:avLst/>
            <a:gdLst>
              <a:gd name="connsiteX0" fmla="*/ 0 w 2973467"/>
              <a:gd name="connsiteY0" fmla="*/ 0 h 2955340"/>
              <a:gd name="connsiteX1" fmla="*/ 2973467 w 2973467"/>
              <a:gd name="connsiteY1" fmla="*/ 0 h 2955340"/>
              <a:gd name="connsiteX2" fmla="*/ 2973467 w 2973467"/>
              <a:gd name="connsiteY2" fmla="*/ 2955340 h 2955340"/>
              <a:gd name="connsiteX3" fmla="*/ 0 w 2973467"/>
              <a:gd name="connsiteY3" fmla="*/ 2955340 h 2955340"/>
              <a:gd name="connsiteX4" fmla="*/ 0 w 2973467"/>
              <a:gd name="connsiteY4" fmla="*/ 0 h 295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467" h="2955340">
                <a:moveTo>
                  <a:pt x="0" y="0"/>
                </a:moveTo>
                <a:lnTo>
                  <a:pt x="2973467" y="0"/>
                </a:lnTo>
                <a:lnTo>
                  <a:pt x="2973467" y="2955340"/>
                </a:lnTo>
                <a:lnTo>
                  <a:pt x="0" y="29553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7" name="Freeform 16"/>
          <p:cNvSpPr/>
          <p:nvPr/>
        </p:nvSpPr>
        <p:spPr>
          <a:xfrm>
            <a:off x="6027575" y="1651766"/>
            <a:ext cx="3322856" cy="1329903"/>
          </a:xfrm>
          <a:custGeom>
            <a:avLst/>
            <a:gdLst>
              <a:gd name="connsiteX0" fmla="*/ 0 w 3322856"/>
              <a:gd name="connsiteY0" fmla="*/ 0 h 1329903"/>
              <a:gd name="connsiteX1" fmla="*/ 3322856 w 3322856"/>
              <a:gd name="connsiteY1" fmla="*/ 0 h 1329903"/>
              <a:gd name="connsiteX2" fmla="*/ 3322856 w 3322856"/>
              <a:gd name="connsiteY2" fmla="*/ 1329903 h 1329903"/>
              <a:gd name="connsiteX3" fmla="*/ 0 w 3322856"/>
              <a:gd name="connsiteY3" fmla="*/ 1329903 h 1329903"/>
              <a:gd name="connsiteX4" fmla="*/ 0 w 3322856"/>
              <a:gd name="connsiteY4" fmla="*/ 0 h 13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856" h="1329903">
                <a:moveTo>
                  <a:pt x="0" y="0"/>
                </a:moveTo>
                <a:lnTo>
                  <a:pt x="3322856" y="0"/>
                </a:lnTo>
                <a:lnTo>
                  <a:pt x="3322856" y="1329903"/>
                </a:lnTo>
                <a:lnTo>
                  <a:pt x="0" y="1329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36830" rIns="73660" bIns="3683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&gt;70,000 babies screened annually</a:t>
            </a:r>
            <a:endParaRPr lang="en-US" sz="29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027575" y="3221052"/>
            <a:ext cx="3322856" cy="1329903"/>
          </a:xfrm>
          <a:custGeom>
            <a:avLst/>
            <a:gdLst>
              <a:gd name="connsiteX0" fmla="*/ 0 w 3322856"/>
              <a:gd name="connsiteY0" fmla="*/ 0 h 1329903"/>
              <a:gd name="connsiteX1" fmla="*/ 3322856 w 3322856"/>
              <a:gd name="connsiteY1" fmla="*/ 0 h 1329903"/>
              <a:gd name="connsiteX2" fmla="*/ 3322856 w 3322856"/>
              <a:gd name="connsiteY2" fmla="*/ 1329903 h 1329903"/>
              <a:gd name="connsiteX3" fmla="*/ 0 w 3322856"/>
              <a:gd name="connsiteY3" fmla="*/ 1329903 h 1329903"/>
              <a:gd name="connsiteX4" fmla="*/ 0 w 3322856"/>
              <a:gd name="connsiteY4" fmla="*/ 0 h 13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856" h="1329903">
                <a:moveTo>
                  <a:pt x="0" y="0"/>
                </a:moveTo>
                <a:lnTo>
                  <a:pt x="3322856" y="0"/>
                </a:lnTo>
                <a:lnTo>
                  <a:pt x="3322856" y="1329903"/>
                </a:lnTo>
                <a:lnTo>
                  <a:pt x="0" y="1329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36830" rIns="73660" bIns="36830" numCol="1" spcCol="1270" anchor="t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60 disorders</a:t>
            </a:r>
            <a:endParaRPr lang="en-US" sz="2900" kern="1200" dirty="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300" kern="1200" dirty="0" smtClean="0"/>
              <a:t>1 pending</a:t>
            </a:r>
            <a:endParaRPr lang="en-US" sz="23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027575" y="4790338"/>
            <a:ext cx="3322856" cy="1329903"/>
          </a:xfrm>
          <a:custGeom>
            <a:avLst/>
            <a:gdLst>
              <a:gd name="connsiteX0" fmla="*/ 0 w 3322856"/>
              <a:gd name="connsiteY0" fmla="*/ 0 h 1329903"/>
              <a:gd name="connsiteX1" fmla="*/ 3322856 w 3322856"/>
              <a:gd name="connsiteY1" fmla="*/ 0 h 1329903"/>
              <a:gd name="connsiteX2" fmla="*/ 3322856 w 3322856"/>
              <a:gd name="connsiteY2" fmla="*/ 1329903 h 1329903"/>
              <a:gd name="connsiteX3" fmla="*/ 0 w 3322856"/>
              <a:gd name="connsiteY3" fmla="*/ 1329903 h 1329903"/>
              <a:gd name="connsiteX4" fmla="*/ 0 w 3322856"/>
              <a:gd name="connsiteY4" fmla="*/ 0 h 13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856" h="1329903">
                <a:moveTo>
                  <a:pt x="0" y="0"/>
                </a:moveTo>
                <a:lnTo>
                  <a:pt x="3322856" y="0"/>
                </a:lnTo>
                <a:lnTo>
                  <a:pt x="3322856" y="1329903"/>
                </a:lnTo>
                <a:lnTo>
                  <a:pt x="0" y="1329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36830" rIns="73660" bIns="3683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369 infants identified with a treatable disorder in FY17</a:t>
            </a:r>
            <a:endParaRPr lang="en-US" sz="29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 Screening</a:t>
            </a:r>
            <a:endParaRPr lang="en-US" dirty="0"/>
          </a:p>
        </p:txBody>
      </p:sp>
      <p:sp>
        <p:nvSpPr>
          <p:cNvPr id="3" name="AutoShape 2" descr="Image result for mers cov symptom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ers cov symptom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rabid skunk foaming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rabid skunk foaming"/>
          <p:cNvSpPr>
            <a:spLocks noChangeAspect="1" noChangeArrowheads="1"/>
          </p:cNvSpPr>
          <p:nvPr/>
        </p:nvSpPr>
        <p:spPr bwMode="auto">
          <a:xfrm>
            <a:off x="1644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Precipitating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6"/>
          <a:stretch/>
        </p:blipFill>
        <p:spPr>
          <a:xfrm>
            <a:off x="8000549" y="1335280"/>
            <a:ext cx="4191451" cy="552271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12" y="1334345"/>
            <a:ext cx="4306537" cy="362306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275" y="3789711"/>
            <a:ext cx="4600067" cy="30682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5280"/>
            <a:ext cx="3686808" cy="552271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93158" y="4097202"/>
            <a:ext cx="2419815" cy="245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47045" y="4508120"/>
            <a:ext cx="2552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January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HVAC system failure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Cost over $1 million for repairs and lost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revenue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Recommissioning Study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09242"/>
            <a:ext cx="4650059" cy="2858714"/>
          </a:xfrm>
        </p:spPr>
        <p:txBody>
          <a:bodyPr>
            <a:normAutofit/>
          </a:bodyPr>
          <a:lstStyle/>
          <a:p>
            <a:r>
              <a:rPr lang="en-US" dirty="0" smtClean="0"/>
              <a:t>Identify other issues that might result in suboptimal building performance</a:t>
            </a:r>
          </a:p>
          <a:p>
            <a:r>
              <a:rPr lang="en-US" dirty="0" smtClean="0"/>
              <a:t>Focused on mechanical systems (heating, cooling, ductwork, HVAC, electrical)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1072751" cy="914400"/>
          </a:xfrm>
        </p:spPr>
        <p:txBody>
          <a:bodyPr/>
          <a:lstStyle/>
          <a:p>
            <a:r>
              <a:rPr lang="en-US" dirty="0"/>
              <a:t>Project Scope: $19.9 </a:t>
            </a:r>
            <a:r>
              <a:rPr lang="en-US" dirty="0" smtClean="0"/>
              <a:t>million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184" y="1330493"/>
            <a:ext cx="4145631" cy="5527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3" y="4549671"/>
            <a:ext cx="3809714" cy="2325726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007" y="5189750"/>
            <a:ext cx="4270291" cy="1685647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19182" y="1330493"/>
            <a:ext cx="8008002" cy="38418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Replace deteriorated ductwork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865"/>
                </a:solidFill>
              </a:rPr>
              <a:t>Update exhaust and airflow systems</a:t>
            </a:r>
            <a:endParaRPr lang="en-US" sz="2400" dirty="0">
              <a:solidFill>
                <a:srgbClr val="003865"/>
              </a:solidFill>
            </a:endParaRP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865"/>
                </a:solidFill>
              </a:rPr>
              <a:t>Repair and replace HVAC components</a:t>
            </a:r>
            <a:endParaRPr lang="en-US" sz="2400" dirty="0">
              <a:solidFill>
                <a:srgbClr val="003865"/>
              </a:solidFill>
            </a:endParaRP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865"/>
                </a:solidFill>
              </a:rPr>
              <a:t>Reconfigure laboratory space to meet changing needs</a:t>
            </a:r>
            <a:endParaRPr lang="en-US" sz="2400" dirty="0">
              <a:solidFill>
                <a:srgbClr val="003865"/>
              </a:solidFill>
            </a:endParaRP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865"/>
                </a:solidFill>
              </a:rPr>
              <a:t>Install uninterruptible </a:t>
            </a:r>
            <a:r>
              <a:rPr lang="en-US" sz="2400" dirty="0">
                <a:solidFill>
                  <a:srgbClr val="003865"/>
                </a:solidFill>
              </a:rPr>
              <a:t>power </a:t>
            </a:r>
            <a:r>
              <a:rPr lang="en-US" sz="2400" dirty="0" smtClean="0">
                <a:solidFill>
                  <a:srgbClr val="003865"/>
                </a:solidFill>
              </a:rPr>
              <a:t>supply on all outlets</a:t>
            </a:r>
            <a:endParaRPr lang="en-US" sz="2400" dirty="0">
              <a:solidFill>
                <a:srgbClr val="003865"/>
              </a:solidFill>
            </a:endParaRP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865"/>
                </a:solidFill>
              </a:rPr>
              <a:t>Perform maintenance on building systems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3865"/>
                </a:solidFill>
              </a:rPr>
              <a:t>Upgrade lighting to meet standards</a:t>
            </a:r>
            <a:endParaRPr lang="en-US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F5552E-7FA5-401C-A5C1-DF343DC4B3F7}" vid="{00869514-4466-4273-82D4-87EB9D687393}"/>
    </a:ext>
  </a:extLst>
</a:theme>
</file>

<file path=ppt/theme/theme2.xml><?xml version="1.0" encoding="utf-8"?>
<a:theme xmlns:a="http://schemas.openxmlformats.org/drawingml/2006/main" name="MDH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" id="{35D35D88-4B32-4BB2-9EA3-477EAF32A427}" vid="{8205D2A9-7AFE-40CA-8F65-F75E4677D8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f01fe9-c3f2-4582-9148-d87bd0c242e7">PP6VNZTUNPYT-1009789083-18</_dlc_DocId>
    <_dlc_DocIdUrl xmlns="98f01fe9-c3f2-4582-9148-d87bd0c242e7">
      <Url>https://mn365.sharepoint.com/teams/MDH/bureaus/as/ffmd/budget/_layouts/15/DocIdRedir.aspx?ID=PP6VNZTUNPYT-1009789083-18</Url>
      <Description>PP6VNZTUNPYT-1009789083-18</Description>
    </_dlc_DocIdUrl>
    <Year xmlns="d41bc96f-04b0-40eb-b024-69180bab0fd3">2018</Year>
    <Notes0 xmlns="d41bc96f-04b0-40eb-b024-69180bab0fd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1D70869FDD34989137642316757CA" ma:contentTypeVersion="4" ma:contentTypeDescription="Create a new document." ma:contentTypeScope="" ma:versionID="05897051d95087ac05c9438a5d8fb75f">
  <xsd:schema xmlns:xsd="http://www.w3.org/2001/XMLSchema" xmlns:xs="http://www.w3.org/2001/XMLSchema" xmlns:p="http://schemas.microsoft.com/office/2006/metadata/properties" xmlns:ns2="98f01fe9-c3f2-4582-9148-d87bd0c242e7" xmlns:ns3="d41bc96f-04b0-40eb-b024-69180bab0fd3" targetNamespace="http://schemas.microsoft.com/office/2006/metadata/properties" ma:root="true" ma:fieldsID="86c250683bd65bace6b9c4281453e55b" ns2:_="" ns3:_="">
    <xsd:import namespace="98f01fe9-c3f2-4582-9148-d87bd0c242e7"/>
    <xsd:import namespace="d41bc96f-04b0-40eb-b024-69180bab0f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Year" minOccurs="0"/>
                <xsd:element ref="ns3:Notes0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01fe9-c3f2-4582-9148-d87bd0c242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bc96f-04b0-40eb-b024-69180bab0fd3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description="Select the year the request is for." ma:format="Dropdown" ma:internalName="Year">
      <xsd:simpleType>
        <xsd:restriction base="dms:Choice"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</xsd:restriction>
      </xsd:simpleType>
    </xsd:element>
    <xsd:element name="Notes0" ma:index="12" nillable="true" ma:displayName="Notes" ma:internalName="Notes0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1386-9537-4EA6-B9A3-FB7D154FAC23}">
  <ds:schemaRefs>
    <ds:schemaRef ds:uri="http://schemas.microsoft.com/office/2006/documentManagement/types"/>
    <ds:schemaRef ds:uri="98f01fe9-c3f2-4582-9148-d87bd0c242e7"/>
    <ds:schemaRef ds:uri="http://purl.org/dc/elements/1.1/"/>
    <ds:schemaRef ds:uri="http://schemas.microsoft.com/office/2006/metadata/properties"/>
    <ds:schemaRef ds:uri="http://purl.org/dc/terms/"/>
    <ds:schemaRef ds:uri="d41bc96f-04b0-40eb-b024-69180bab0fd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C1584E-D76F-4D19-A5F9-FFA84807FB7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80C970B-B052-40EF-932D-DEBD30DEF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01fe9-c3f2-4582-9148-d87bd0c242e7"/>
    <ds:schemaRef ds:uri="d41bc96f-04b0-40eb-b024-69180bab0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MDH PowerPoint</Template>
  <TotalTime>851</TotalTime>
  <Words>1165</Words>
  <Application>Microsoft Office PowerPoint</Application>
  <PresentationFormat>Widescreen</PresentationFormat>
  <Paragraphs>136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NeueHaasGroteskText Std</vt:lpstr>
      <vt:lpstr>MN.IT</vt:lpstr>
      <vt:lpstr>MDH</vt:lpstr>
      <vt:lpstr>2018 MDA/MDH Laboratory Bonding Request</vt:lpstr>
      <vt:lpstr>MDA-MDH Laboratory Building</vt:lpstr>
      <vt:lpstr>MDA-MDH Laboratories</vt:lpstr>
      <vt:lpstr>Environmental Testing</vt:lpstr>
      <vt:lpstr>Infectious Disease Testing</vt:lpstr>
      <vt:lpstr>Newborn Screening</vt:lpstr>
      <vt:lpstr>Precipitating Event</vt:lpstr>
      <vt:lpstr>Recommissioning Study</vt:lpstr>
      <vt:lpstr>Project Scope: $19.9 million</vt:lpstr>
      <vt:lpstr>Tour</vt:lpstr>
      <vt:lpstr>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Capital Investment Requests</dc:title>
  <dc:subject>PowerPoint Template</dc:subject>
  <dc:creator>Abigail Mosher</dc:creator>
  <cp:keywords>PowerPoint, Template</cp:keywords>
  <dc:description>Version 1.1, Released 8-2016</dc:description>
  <cp:lastModifiedBy>GOPGuest</cp:lastModifiedBy>
  <cp:revision>107</cp:revision>
  <cp:lastPrinted>2017-10-30T14:47:40Z</cp:lastPrinted>
  <dcterms:created xsi:type="dcterms:W3CDTF">2017-10-25T21:47:54Z</dcterms:created>
  <dcterms:modified xsi:type="dcterms:W3CDTF">2018-02-26T19:35:39Z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0x01010015D1D70869FDD34989137642316757CA</vt:lpwstr>
  </property>
  <property fmtid="{D5CDD505-2E9C-101B-9397-08002B2CF9AE}" pid="3" name="_dlc_DocIdItemGuid">
    <vt:lpwstr>2671ca59-7d7b-41b8-b889-bdff0372e910</vt:lpwstr>
  </property>
</Properties>
</file>