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73" r:id="rId2"/>
  </p:sldMasterIdLst>
  <p:notesMasterIdLst>
    <p:notesMasterId r:id="rId27"/>
  </p:notesMasterIdLst>
  <p:handoutMasterIdLst>
    <p:handoutMasterId r:id="rId28"/>
  </p:handoutMasterIdLst>
  <p:sldIdLst>
    <p:sldId id="477" r:id="rId3"/>
    <p:sldId id="512" r:id="rId4"/>
    <p:sldId id="522" r:id="rId5"/>
    <p:sldId id="537" r:id="rId6"/>
    <p:sldId id="517" r:id="rId7"/>
    <p:sldId id="542" r:id="rId8"/>
    <p:sldId id="503" r:id="rId9"/>
    <p:sldId id="490" r:id="rId10"/>
    <p:sldId id="534" r:id="rId11"/>
    <p:sldId id="535" r:id="rId12"/>
    <p:sldId id="545" r:id="rId13"/>
    <p:sldId id="538" r:id="rId14"/>
    <p:sldId id="509" r:id="rId15"/>
    <p:sldId id="541" r:id="rId16"/>
    <p:sldId id="487" r:id="rId17"/>
    <p:sldId id="510" r:id="rId18"/>
    <p:sldId id="519" r:id="rId19"/>
    <p:sldId id="452" r:id="rId20"/>
    <p:sldId id="539" r:id="rId21"/>
    <p:sldId id="548" r:id="rId22"/>
    <p:sldId id="540" r:id="rId23"/>
    <p:sldId id="549" r:id="rId24"/>
    <p:sldId id="544" r:id="rId25"/>
    <p:sldId id="527" r:id="rId26"/>
  </p:sldIdLst>
  <p:sldSz cx="12192000" cy="6858000"/>
  <p:notesSz cx="7010400" cy="92964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BE21"/>
    <a:srgbClr val="003865"/>
    <a:srgbClr val="0D5257"/>
    <a:srgbClr val="8D3F2B"/>
    <a:srgbClr val="000000"/>
    <a:srgbClr val="E9E9E7"/>
    <a:srgbClr val="CC9900"/>
    <a:srgbClr val="8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15" autoAdjust="0"/>
    <p:restoredTop sz="86421" autoAdjust="0"/>
  </p:normalViewPr>
  <p:slideViewPr>
    <p:cSldViewPr>
      <p:cViewPr varScale="1">
        <p:scale>
          <a:sx n="99" d="100"/>
          <a:sy n="99" d="100"/>
        </p:scale>
        <p:origin x="73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360" y="33585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707"/>
    </p:cViewPr>
  </p:sorterViewPr>
  <p:notesViewPr>
    <p:cSldViewPr>
      <p:cViewPr varScale="1">
        <p:scale>
          <a:sx n="86" d="100"/>
          <a:sy n="86" d="100"/>
        </p:scale>
        <p:origin x="190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8630</c:v>
                </c:pt>
                <c:pt idx="1">
                  <c:v>8727</c:v>
                </c:pt>
                <c:pt idx="2">
                  <c:v>9027</c:v>
                </c:pt>
                <c:pt idx="3">
                  <c:v>8714</c:v>
                </c:pt>
                <c:pt idx="4">
                  <c:v>8844</c:v>
                </c:pt>
                <c:pt idx="5">
                  <c:v>9090</c:v>
                </c:pt>
                <c:pt idx="6">
                  <c:v>9228</c:v>
                </c:pt>
                <c:pt idx="7">
                  <c:v>9402</c:v>
                </c:pt>
                <c:pt idx="8">
                  <c:v>9384</c:v>
                </c:pt>
                <c:pt idx="9">
                  <c:v>9374</c:v>
                </c:pt>
                <c:pt idx="10">
                  <c:v>9146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91-4610-ACCB-49C8B0BF81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594</c:v>
                </c:pt>
                <c:pt idx="1">
                  <c:v>626</c:v>
                </c:pt>
                <c:pt idx="2">
                  <c:v>623</c:v>
                </c:pt>
                <c:pt idx="3">
                  <c:v>624</c:v>
                </c:pt>
                <c:pt idx="4">
                  <c:v>657</c:v>
                </c:pt>
                <c:pt idx="5">
                  <c:v>682</c:v>
                </c:pt>
                <c:pt idx="6">
                  <c:v>701</c:v>
                </c:pt>
                <c:pt idx="7">
                  <c:v>717</c:v>
                </c:pt>
                <c:pt idx="8">
                  <c:v>730</c:v>
                </c:pt>
                <c:pt idx="9">
                  <c:v>737</c:v>
                </c:pt>
                <c:pt idx="10">
                  <c:v>703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91-4610-ACCB-49C8B0BF81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57724360"/>
        <c:axId val="257725928"/>
      </c:barChart>
      <c:catAx>
        <c:axId val="257724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7725928"/>
        <c:crosses val="autoZero"/>
        <c:auto val="1"/>
        <c:lblAlgn val="ctr"/>
        <c:lblOffset val="100"/>
        <c:noMultiLvlLbl val="0"/>
      </c:catAx>
      <c:valAx>
        <c:axId val="257725928"/>
        <c:scaling>
          <c:orientation val="minMax"/>
          <c:max val="11000"/>
          <c:min val="3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7724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089-47C9-ABAA-77379404EEB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089-47C9-ABAA-77379404EEB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089-47C9-ABAA-77379404EEB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089-47C9-ABAA-77379404EEB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089-47C9-ABAA-77379404EEB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089-47C9-ABAA-77379404EEBE}"/>
              </c:ext>
            </c:extLst>
          </c:dPt>
          <c:dLbls>
            <c:dLbl>
              <c:idx val="0"/>
              <c:layout>
                <c:manualLayout>
                  <c:x val="-1.0869565217391304E-2"/>
                  <c:y val="1.167456998284204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089-47C9-ABAA-77379404EEBE}"/>
                </c:ext>
              </c:extLst>
            </c:dLbl>
            <c:dLbl>
              <c:idx val="1"/>
              <c:layout>
                <c:manualLayout>
                  <c:x val="0.10265700483091779"/>
                  <c:y val="-0.24808461213539376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089-47C9-ABAA-77379404EEBE}"/>
                </c:ext>
              </c:extLst>
            </c:dLbl>
            <c:dLbl>
              <c:idx val="3"/>
              <c:layout>
                <c:manualLayout>
                  <c:x val="1.0869565217391304E-2"/>
                  <c:y val="1.459321247855254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089-47C9-ABAA-77379404EEBE}"/>
                </c:ext>
              </c:extLst>
            </c:dLbl>
            <c:dLbl>
              <c:idx val="4"/>
              <c:layout>
                <c:manualLayout>
                  <c:x val="9.6618357487922267E-3"/>
                  <c:y val="2.334913996568411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089-47C9-ABAA-77379404EEBE}"/>
                </c:ext>
              </c:extLst>
            </c:dLbl>
            <c:dLbl>
              <c:idx val="5"/>
              <c:layout>
                <c:manualLayout>
                  <c:x val="1.2077294685990338E-2"/>
                  <c:y val="1.751185497426308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089-47C9-ABAA-77379404EE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Drug Offenders</c:v>
                </c:pt>
                <c:pt idx="1">
                  <c:v>Person Offenders</c:v>
                </c:pt>
                <c:pt idx="2">
                  <c:v>Property Offenders</c:v>
                </c:pt>
                <c:pt idx="3">
                  <c:v>DWI</c:v>
                </c:pt>
                <c:pt idx="4">
                  <c:v>Weapons</c:v>
                </c:pt>
                <c:pt idx="5">
                  <c:v>Other</c:v>
                </c:pt>
              </c:strCache>
            </c:strRef>
          </c:cat>
          <c:val>
            <c:numRef>
              <c:f>Sheet1!$B$2:$B$7</c:f>
              <c:numCache>
                <c:formatCode>0.0%</c:formatCode>
                <c:ptCount val="6"/>
                <c:pt idx="0">
                  <c:v>0.185</c:v>
                </c:pt>
                <c:pt idx="1">
                  <c:v>0.53200000000000003</c:v>
                </c:pt>
                <c:pt idx="2">
                  <c:v>0.10299999999999999</c:v>
                </c:pt>
                <c:pt idx="3">
                  <c:v>5.2999999999999999E-2</c:v>
                </c:pt>
                <c:pt idx="4">
                  <c:v>6.9000000000000006E-2</c:v>
                </c:pt>
                <c:pt idx="5">
                  <c:v>5.8000000000000003E-2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089-47C9-ABAA-77379404EE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Probation Violator Admissions (by calendar year) </c:v>
                </c:pt>
              </c:strCache>
            </c:strRef>
          </c:tx>
          <c:spPr>
            <a:solidFill>
              <a:srgbClr val="003865"/>
            </a:solidFill>
            <a:ln>
              <a:noFill/>
            </a:ln>
            <a:effectLst>
              <a:outerShdw blurRad="44450" dist="13970" dir="5400000" algn="ctr" rotWithShape="0">
                <a:srgbClr val="000000">
                  <a:alpha val="45000"/>
                </a:srgbClr>
              </a:outerShdw>
            </a:effectLst>
            <a:scene3d>
              <a:camera prst="orthographicFront">
                <a:rot lat="0" lon="0" rev="0"/>
              </a:camera>
              <a:lightRig rig="twoPt" dir="tl"/>
            </a:scene3d>
            <a:sp3d prstMaterial="flat">
              <a:bevelT w="12700" h="25400" prst="coolSlant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3865"/>
              </a:solidFill>
              <a:ln>
                <a:noFill/>
              </a:ln>
              <a:effectLst>
                <a:outerShdw blurRad="44450" dist="13970" dir="5400000" algn="ctr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woPt" dir="tl"/>
              </a:scene3d>
              <a:sp3d prstMaterial="flat">
                <a:bevelT w="12700" h="25400" prst="coolSlant"/>
              </a:sp3d>
            </c:spPr>
            <c:extLst>
              <c:ext xmlns:c16="http://schemas.microsoft.com/office/drawing/2014/chart" uri="{C3380CC4-5D6E-409C-BE32-E72D297353CC}">
                <c16:uniqueId val="{00000001-560A-49D5-A7B6-4193B270926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Sheet1!$B$2:$B$6</c:f>
              <c:numCache>
                <c:formatCode>#,##0</c:formatCode>
                <c:ptCount val="5"/>
                <c:pt idx="0">
                  <c:v>2016</c:v>
                </c:pt>
                <c:pt idx="1">
                  <c:v>2057</c:v>
                </c:pt>
                <c:pt idx="2">
                  <c:v>2102</c:v>
                </c:pt>
                <c:pt idx="3">
                  <c:v>1981</c:v>
                </c:pt>
                <c:pt idx="4">
                  <c:v>1398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60A-49D5-A7B6-4193B270926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57268328"/>
        <c:axId val="257269112"/>
      </c:barChart>
      <c:catAx>
        <c:axId val="257268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7269112"/>
        <c:crosses val="autoZero"/>
        <c:auto val="1"/>
        <c:lblAlgn val="ctr"/>
        <c:lblOffset val="100"/>
        <c:noMultiLvlLbl val="0"/>
      </c:catAx>
      <c:valAx>
        <c:axId val="257269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7268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Annual Revocation Admissions (by calendar year)</c:v>
                </c:pt>
              </c:strCache>
            </c:strRef>
          </c:tx>
          <c:spPr>
            <a:solidFill>
              <a:srgbClr val="78BE21"/>
            </a:solidFill>
            <a:ln>
              <a:noFill/>
            </a:ln>
            <a:effectLst>
              <a:outerShdw blurRad="44450" dist="13970" dir="5400000" algn="ctr" rotWithShape="0">
                <a:srgbClr val="000000">
                  <a:alpha val="45000"/>
                </a:srgbClr>
              </a:outerShdw>
            </a:effectLst>
            <a:scene3d>
              <a:camera prst="orthographicFront">
                <a:rot lat="0" lon="0" rev="0"/>
              </a:camera>
              <a:lightRig rig="twoPt" dir="tl"/>
            </a:scene3d>
            <a:sp3d prstMaterial="flat">
              <a:bevelT w="12700" h="2540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Sheet1!$B$2:$B$6</c:f>
              <c:numCache>
                <c:formatCode>#,##0</c:formatCode>
                <c:ptCount val="5"/>
                <c:pt idx="0">
                  <c:v>2473</c:v>
                </c:pt>
                <c:pt idx="1">
                  <c:v>2586</c:v>
                </c:pt>
                <c:pt idx="2">
                  <c:v>2883</c:v>
                </c:pt>
                <c:pt idx="3">
                  <c:v>2986</c:v>
                </c:pt>
                <c:pt idx="4">
                  <c:v>2589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BB-4372-ABF5-4D3359FACF9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619788872"/>
        <c:axId val="619795536"/>
      </c:barChart>
      <c:catAx>
        <c:axId val="619788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9795536"/>
        <c:crosses val="autoZero"/>
        <c:auto val="1"/>
        <c:lblAlgn val="ctr"/>
        <c:lblOffset val="100"/>
        <c:noMultiLvlLbl val="0"/>
      </c:catAx>
      <c:valAx>
        <c:axId val="619795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9788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0.83192</cdr:x>
      <cdr:y>0.07073</cdr:y>
    </cdr:from>
    <cdr:to>
      <cdr:x>0.90588</cdr:x>
      <cdr:y>0.11904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748128" y="307767"/>
          <a:ext cx="777734" cy="2102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10,111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0.24865</cdr:x>
      <cdr:y>0.11989</cdr:y>
    </cdr:from>
    <cdr:to>
      <cdr:x>0.32262</cdr:x>
      <cdr:y>0.1682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614684" y="521670"/>
          <a:ext cx="777839" cy="2102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9,650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0.92121</cdr:x>
      <cdr:y>0.09644</cdr:y>
    </cdr:from>
    <cdr:to>
      <cdr:x>0.99517</cdr:x>
      <cdr:y>0.14475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9687066" y="419637"/>
          <a:ext cx="777734" cy="2102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9,849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0.74881</cdr:x>
      <cdr:y>0.07365</cdr:y>
    </cdr:from>
    <cdr:to>
      <cdr:x>0.82277</cdr:x>
      <cdr:y>0.12196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7874226" y="320473"/>
          <a:ext cx="777734" cy="2102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10,114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0.58458</cdr:x>
      <cdr:y>0.08768</cdr:y>
    </cdr:from>
    <cdr:to>
      <cdr:x>0.65854</cdr:x>
      <cdr:y>0.13599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6147227" y="381537"/>
          <a:ext cx="777733" cy="2102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9,929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0.66458</cdr:x>
      <cdr:y>0.07249</cdr:y>
    </cdr:from>
    <cdr:to>
      <cdr:x>0.73854</cdr:x>
      <cdr:y>0.1208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6988489" y="315417"/>
          <a:ext cx="777734" cy="2102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10,119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0.41575</cdr:x>
      <cdr:y>0.13665</cdr:y>
    </cdr:from>
    <cdr:to>
      <cdr:x>0.48971</cdr:x>
      <cdr:y>0.18496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371863" y="594596"/>
          <a:ext cx="777734" cy="2102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9,501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0.50037</cdr:x>
      <cdr:y>0.10641</cdr:y>
    </cdr:from>
    <cdr:to>
      <cdr:x>0.57433</cdr:x>
      <cdr:y>0.15471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5261708" y="463026"/>
          <a:ext cx="777733" cy="2101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9,772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0.16425</cdr:x>
      <cdr:y>0.14794</cdr:y>
    </cdr:from>
    <cdr:to>
      <cdr:x>0.21405</cdr:x>
      <cdr:y>0.20503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1727200" y="643733"/>
          <a:ext cx="523661" cy="2484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9,353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0.08031</cdr:x>
      <cdr:y>0.16151</cdr:y>
    </cdr:from>
    <cdr:to>
      <cdr:x>0.12829</cdr:x>
      <cdr:y>0.20498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844550" y="702774"/>
          <a:ext cx="504538" cy="1891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9,224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0.33152</cdr:x>
      <cdr:y>0.14822</cdr:y>
    </cdr:from>
    <cdr:to>
      <cdr:x>0.40548</cdr:x>
      <cdr:y>0.19652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3486150" y="644964"/>
          <a:ext cx="777734" cy="2101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9,338</a:t>
          </a:r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255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556" y="0"/>
            <a:ext cx="3037254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00E66-213B-4E42-AD7C-79657747FB48}" type="datetimeFigureOut">
              <a:rPr lang="en-US" smtClean="0"/>
              <a:t>1/23/2019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7"/>
            <a:ext cx="3037255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556" y="8829967"/>
            <a:ext cx="3037254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0BFA5-DF7D-48FF-8473-AE9E2AC364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551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5F85CC-2815-460D-B1E3-EB325D7F7816}" type="datetimeFigureOut">
              <a:rPr lang="en-US" smtClean="0"/>
              <a:t>1/23/2019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B01DBD-6351-47D5-9B8F-D9D62C2758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186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7350" y="701675"/>
            <a:ext cx="6235700" cy="3508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29483-7C33-424F-AA7C-308EFE9676D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15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74E78-095D-42D7-8C36-9880B3DDF57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450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01DBD-6351-47D5-9B8F-D9D62C27589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750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08466-AEA7-4FC0-9459-6A32F61DA2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Text Std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HaasGroteskText Std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178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7350" y="701675"/>
            <a:ext cx="6235700" cy="3508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29483-7C33-424F-AA7C-308EFE9676D8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872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jp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(Logo Only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6"/>
            <a:ext cx="12192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27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5387788"/>
            <a:ext cx="12192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8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750"/>
              </a:spcAft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  <a:p>
            <a:r>
              <a:rPr lang="en-US" sz="135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78481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514350" indent="-1714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875">
                <a:solidFill>
                  <a:schemeClr val="bg1"/>
                </a:solidFill>
              </a:defRPr>
            </a:lvl1pPr>
            <a:lvl2pPr marL="857250" indent="-171450">
              <a:lnSpc>
                <a:spcPct val="100000"/>
              </a:lnSpc>
              <a:buClr>
                <a:schemeClr val="accent2"/>
              </a:buClr>
              <a:defRPr sz="1575">
                <a:solidFill>
                  <a:schemeClr val="bg1"/>
                </a:solidFill>
              </a:defRPr>
            </a:lvl2pPr>
            <a:lvl3pPr marL="1200150" indent="-171450">
              <a:lnSpc>
                <a:spcPct val="100000"/>
              </a:lnSpc>
              <a:buClr>
                <a:schemeClr val="accent2"/>
              </a:buClr>
              <a:defRPr sz="1275">
                <a:solidFill>
                  <a:schemeClr val="bg1"/>
                </a:solidFill>
              </a:defRPr>
            </a:lvl3pPr>
            <a:lvl4pPr marL="1543050" indent="-171450">
              <a:lnSpc>
                <a:spcPct val="100000"/>
              </a:lnSpc>
              <a:buClr>
                <a:schemeClr val="accent2"/>
              </a:buClr>
              <a:defRPr sz="1275">
                <a:solidFill>
                  <a:schemeClr val="bg1"/>
                </a:solidFill>
              </a:defRPr>
            </a:lvl4pPr>
            <a:lvl5pPr marL="1885950" indent="-171450">
              <a:lnSpc>
                <a:spcPct val="100000"/>
              </a:lnSpc>
              <a:buClr>
                <a:schemeClr val="accent2"/>
              </a:buClr>
              <a:defRPr sz="12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81333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514350" indent="-1714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8572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2001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15430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18859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90504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olid 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6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/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3143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6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81102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6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21120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6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13585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3" y="6356352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47166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>
          <a:xfrm>
            <a:off x="838201" y="1366346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5" y="1364826"/>
            <a:ext cx="4538435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43760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838201" y="1366346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5" y="1364826"/>
            <a:ext cx="4538435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05241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838201" y="1366346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5" y="1364826"/>
            <a:ext cx="4538435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13585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3" y="6356352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55795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(4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3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20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3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4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3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8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3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2" y="4341161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96010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(Logo Onl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6"/>
            <a:ext cx="12192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5387788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8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750"/>
              </a:spcAft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  <a:p>
            <a:r>
              <a:rPr lang="en-US" sz="135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Placeholder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686" y="1521158"/>
            <a:ext cx="6118629" cy="128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8641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572814" y="1964392"/>
            <a:ext cx="2332191" cy="23321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469226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82454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712236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06755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955246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60108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4-Up Whi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3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20" y="4345148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3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4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3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8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3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2" y="4341161"/>
            <a:ext cx="2542477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02063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4-Up Gray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3" y="1674773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1" y="1674774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3" y="3939363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1" y="3939363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6" y="1674773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4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6" y="3939363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4679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4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3" y="1674773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1" y="1674774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3" y="3939363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1" y="3939363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6" y="1674773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4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6" y="3939363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82433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3" y="257173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1" y="257173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6" y="257173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57173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48285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2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3" y="2800330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1" y="280033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6" y="2800330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80033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2816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8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/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24975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4"/>
            <a:ext cx="12192000" cy="6857999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99156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4"/>
            <a:ext cx="12192000" cy="6857999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0"/>
            <a:ext cx="12192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27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/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40155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- Gray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3"/>
            <a:ext cx="8128000" cy="2966751"/>
          </a:xfrm>
        </p:spPr>
        <p:txBody>
          <a:bodyPr/>
          <a:lstStyle/>
          <a:p>
            <a:r>
              <a:rPr lang="en-US" dirty="0" smtClean="0"/>
              <a:t>Click icon to add table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/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52557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9"/>
          <a:stretch/>
        </p:blipFill>
        <p:spPr>
          <a:xfrm>
            <a:off x="1" y="-24063"/>
            <a:ext cx="9389535" cy="41144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543301"/>
            <a:ext cx="12192000" cy="1229719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4773021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8" y="5041204"/>
            <a:ext cx="6587067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  <a:p>
            <a:r>
              <a:rPr lang="en-US" sz="1350" dirty="0" smtClean="0"/>
              <a:t>Date</a:t>
            </a:r>
            <a:endParaRPr lang="en-US" dirty="0"/>
          </a:p>
        </p:txBody>
      </p:sp>
      <p:pic>
        <p:nvPicPr>
          <p:cNvPr id="11" name="Picture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11" y="5857951"/>
            <a:ext cx="3592535" cy="754734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562" y="6138334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616700" y="312740"/>
            <a:ext cx="5138739" cy="30194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 smtClean="0"/>
              <a:t>Optional Text</a:t>
            </a:r>
          </a:p>
        </p:txBody>
      </p:sp>
    </p:spTree>
    <p:extLst>
      <p:ext uri="{BB962C8B-B14F-4D97-AF65-F5344CB8AC3E}">
        <p14:creationId xmlns:p14="http://schemas.microsoft.com/office/powerpoint/2010/main" val="412947032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3"/>
            <a:ext cx="8128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table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51826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8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7" y="3211515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7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9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91747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5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1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3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/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40907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reenshot Light Background Horizont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815898" y="287066"/>
            <a:ext cx="3521927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977" y="3211515"/>
            <a:ext cx="3521849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7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9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>
          <a:xfrm>
            <a:off x="838201" y="6356352"/>
            <a:ext cx="1358591" cy="365125"/>
          </a:xfrm>
        </p:spPr>
        <p:txBody>
          <a:bodyPr/>
          <a:lstStyle/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9891133" y="6356352"/>
            <a:ext cx="1462668" cy="365125"/>
          </a:xfrm>
        </p:spPr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79133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reenshot Light Background Vertic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895" y="1365205"/>
            <a:ext cx="10555696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1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3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>
          <a:xfrm>
            <a:off x="838201" y="6356352"/>
            <a:ext cx="1358591" cy="365125"/>
          </a:xfrm>
        </p:spPr>
        <p:txBody>
          <a:bodyPr/>
          <a:lstStyle/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9891133" y="6356352"/>
            <a:ext cx="1462668" cy="365125"/>
          </a:xfrm>
        </p:spPr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15433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8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7" y="3211515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4" name="Picture 13" descr="Comput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52" y="434837"/>
            <a:ext cx="6828661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8" y="691884"/>
            <a:ext cx="6300787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99981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8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7" y="3211515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7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9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75329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5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1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3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/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6940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9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375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8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66752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9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375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8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93125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838200" y="1335089"/>
            <a:ext cx="10515600" cy="4841875"/>
          </a:xfrm>
        </p:spPr>
        <p:txBody>
          <a:bodyPr/>
          <a:lstStyle/>
          <a:p>
            <a:r>
              <a:rPr lang="en-US" dirty="0" smtClean="0"/>
              <a:t>Click icon to add table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09251376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Black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46624" y="685800"/>
            <a:ext cx="54864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1756172" algn="l"/>
                <a:tab pos="2827735" algn="l"/>
              </a:tabLst>
              <a:defRPr sz="4125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45749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Multiple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20398" y="912530"/>
            <a:ext cx="4661388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3375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544817" y="524007"/>
            <a:ext cx="2155300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75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Second Point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251001" y="3581845"/>
            <a:ext cx="2637979" cy="263797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75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Third Point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53186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Box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9476" y="1609867"/>
            <a:ext cx="7593051" cy="3638266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750"/>
              </a:spcAft>
              <a:tabLst>
                <a:tab pos="2827735" algn="l"/>
              </a:tabLst>
              <a:defRPr sz="525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</a:t>
            </a:r>
            <a:br>
              <a:rPr lang="en-US" dirty="0" smtClean="0"/>
            </a:br>
            <a:r>
              <a:rPr lang="en-US" dirty="0" smtClean="0"/>
              <a:t>Statement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01362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6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701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6918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Solid Light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389686"/>
            <a:ext cx="12192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701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58339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Full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edit background picture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6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701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21715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-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9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45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6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0000" i="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29689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-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9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45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6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0000" i="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1148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212735"/>
            <a:ext cx="10515600" cy="1472163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684897"/>
            <a:ext cx="105156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0" name="Picture Placeholder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391" y="464965"/>
            <a:ext cx="3592535" cy="75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4417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Quote Solid Light Background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651380"/>
            <a:ext cx="12192000" cy="1733266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521123"/>
            <a:ext cx="105156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9" name="Picture Placeholder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391" y="464965"/>
            <a:ext cx="3592535" cy="75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3435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6"/>
            <a:ext cx="12192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5387788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8" y="5644884"/>
            <a:ext cx="6587067" cy="440970"/>
          </a:xfrm>
        </p:spPr>
        <p:txBody>
          <a:bodyPr>
            <a:normAutofit/>
          </a:bodyPr>
          <a:lstStyle>
            <a:lvl1pPr marL="0" indent="0" algn="ctr"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89113"/>
            <a:ext cx="12192000" cy="22987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Placeholder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391" y="531465"/>
            <a:ext cx="3592535" cy="75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0622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- Blan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10972800" cy="3733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D6FBB-3761-4046-9727-0DCBCD4831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96600" y="6492880"/>
            <a:ext cx="685800" cy="36512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6E117D9A-00CE-4812-BDBD-320EC474AB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73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SC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229600" y="4343400"/>
            <a:ext cx="4038600" cy="381000"/>
          </a:xfrm>
          <a:prstGeom prst="rect">
            <a:avLst/>
          </a:prstGeom>
          <a:solidFill>
            <a:srgbClr val="18437F"/>
          </a:solidFill>
          <a:ln w="69850">
            <a:solidFill>
              <a:srgbClr val="18437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5800" y="177795"/>
            <a:ext cx="3733800" cy="2717806"/>
          </a:xfrm>
        </p:spPr>
        <p:txBody>
          <a:bodyPr anchor="b">
            <a:normAutofit/>
          </a:bodyPr>
          <a:lstStyle>
            <a:lvl1pPr algn="l">
              <a:defRPr sz="24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05800" y="3048000"/>
            <a:ext cx="3742765" cy="1143000"/>
          </a:xfrm>
        </p:spPr>
        <p:txBody>
          <a:bodyPr anchor="b">
            <a:noAutofit/>
          </a:bodyPr>
          <a:lstStyle>
            <a:lvl1pPr marL="0" indent="0" algn="ctr">
              <a:lnSpc>
                <a:spcPts val="1950"/>
              </a:lnSpc>
              <a:buNone/>
              <a:defRPr sz="2100" b="0" i="1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8305800" y="4267200"/>
            <a:ext cx="3742765" cy="533400"/>
          </a:xfrm>
        </p:spPr>
        <p:txBody>
          <a:bodyPr>
            <a:noAutofit/>
          </a:bodyPr>
          <a:lstStyle>
            <a:lvl1pPr marL="0" indent="0" algn="ctr">
              <a:buNone/>
              <a:defRPr sz="2100" i="1">
                <a:solidFill>
                  <a:srgbClr val="FFC819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3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066801"/>
            <a:ext cx="8763000" cy="190500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848601" y="3581400"/>
            <a:ext cx="2514601" cy="762000"/>
          </a:xfrm>
        </p:spPr>
        <p:txBody>
          <a:bodyPr/>
          <a:lstStyle>
            <a:lvl1pPr marL="0" indent="0" algn="r">
              <a:buNone/>
              <a:defRPr i="1">
                <a:solidFill>
                  <a:srgbClr val="ECCB6E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38400" y="3048000"/>
            <a:ext cx="8763000" cy="533400"/>
          </a:xfrm>
        </p:spPr>
        <p:txBody>
          <a:bodyPr anchor="b">
            <a:normAutofit/>
          </a:bodyPr>
          <a:lstStyle>
            <a:lvl1pPr marL="0" indent="0" algn="ctr">
              <a:lnSpc>
                <a:spcPts val="1950"/>
              </a:lnSpc>
              <a:buNone/>
              <a:defRPr sz="2700" i="1" baseline="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Minnesota Department of Corrections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76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Smal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10972800" cy="3733800"/>
          </a:xfrm>
        </p:spPr>
        <p:txBody>
          <a:bodyPr/>
          <a:lstStyle>
            <a:lvl1pPr>
              <a:defRPr sz="1950"/>
            </a:lvl1pPr>
            <a:lvl2pPr>
              <a:defRPr sz="195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D6FBB-3761-4046-9727-0DCBCD4831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80"/>
            <a:ext cx="2844800" cy="365125"/>
          </a:xfrm>
        </p:spPr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2" name="Picture 4" descr="C:\Users\abaertschi\Desktop\MNDOC_LOGO_2012(500x500)-33perOpac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9402" y="4905073"/>
            <a:ext cx="1587807" cy="158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79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10972800" cy="3733800"/>
          </a:xfrm>
        </p:spPr>
        <p:txBody>
          <a:bodyPr/>
          <a:lstStyle>
            <a:lvl1pPr>
              <a:defRPr sz="1950"/>
            </a:lvl1pPr>
            <a:lvl2pPr>
              <a:defRPr sz="195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D6FBB-3761-4046-9727-0DCBCD4831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80"/>
            <a:ext cx="2844800" cy="365125"/>
          </a:xfrm>
        </p:spPr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2" name="Picture 4" descr="C:\Users\abaertschi\Desktop\MNDOC_LOGO_2012(500x500)-33perOpa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1801" y="2286000"/>
            <a:ext cx="6349207" cy="634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50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Blan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10972800" cy="3733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D6FBB-3761-4046-9727-0DCBCD4831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96600" y="6492880"/>
            <a:ext cx="685800" cy="36512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6E117D9A-00CE-4812-BDBD-320EC474AB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79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 Boxes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607" y="1768476"/>
            <a:ext cx="10972800" cy="2117724"/>
          </a:xfrm>
        </p:spPr>
        <p:txBody>
          <a:bodyPr/>
          <a:lstStyle>
            <a:lvl1pPr>
              <a:defRPr sz="1950"/>
            </a:lvl1pPr>
            <a:lvl2pPr>
              <a:defRPr sz="195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D6FBB-3761-4046-9727-0DCBCD4831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80"/>
            <a:ext cx="2844800" cy="365125"/>
          </a:xfrm>
        </p:spPr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09600" y="4740278"/>
            <a:ext cx="10972800" cy="2117727"/>
          </a:xfrm>
        </p:spPr>
        <p:txBody>
          <a:bodyPr/>
          <a:lstStyle>
            <a:lvl1pPr>
              <a:defRPr sz="1950"/>
            </a:lvl1pPr>
            <a:lvl2pPr>
              <a:defRPr sz="195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-390526" y="3886200"/>
            <a:ext cx="7629527" cy="838200"/>
          </a:xfrm>
          <a:prstGeom prst="roundRect">
            <a:avLst/>
          </a:prstGeom>
          <a:solidFill>
            <a:srgbClr val="E4D5A0"/>
          </a:solidFill>
          <a:ln w="28575">
            <a:solidFill>
              <a:srgbClr val="284164"/>
            </a:solidFill>
          </a:ln>
        </p:spPr>
        <p:txBody>
          <a:bodyPr anchor="ctr"/>
          <a:lstStyle>
            <a:lvl1pPr marL="642938" indent="0">
              <a:lnSpc>
                <a:spcPct val="80000"/>
              </a:lnSpc>
              <a:buNone/>
              <a:defRPr b="1" baseline="0">
                <a:solidFill>
                  <a:srgbClr val="404856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 for multiple lines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-390525" y="1151819"/>
            <a:ext cx="6477000" cy="601187"/>
          </a:xfrm>
          <a:prstGeom prst="roundRect">
            <a:avLst/>
          </a:prstGeom>
          <a:solidFill>
            <a:srgbClr val="E4D5A0"/>
          </a:solidFill>
          <a:ln w="28575">
            <a:solidFill>
              <a:srgbClr val="284164"/>
            </a:solidFill>
          </a:ln>
        </p:spPr>
        <p:txBody>
          <a:bodyPr anchor="ctr"/>
          <a:lstStyle>
            <a:lvl1pPr marL="642938" indent="0">
              <a:buNone/>
              <a:defRPr b="1">
                <a:solidFill>
                  <a:srgbClr val="404856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182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 Boxes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607" y="1768476"/>
            <a:ext cx="10972800" cy="2117724"/>
          </a:xfrm>
        </p:spPr>
        <p:txBody>
          <a:bodyPr/>
          <a:lstStyle>
            <a:lvl1pPr>
              <a:defRPr sz="1950"/>
            </a:lvl1pPr>
            <a:lvl2pPr>
              <a:defRPr sz="195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D6FBB-3761-4046-9727-0DCBCD4831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80"/>
            <a:ext cx="2844800" cy="365125"/>
          </a:xfrm>
        </p:spPr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09600" y="4740278"/>
            <a:ext cx="10972800" cy="2117727"/>
          </a:xfrm>
        </p:spPr>
        <p:txBody>
          <a:bodyPr/>
          <a:lstStyle>
            <a:lvl1pPr>
              <a:defRPr sz="1950"/>
            </a:lvl1pPr>
            <a:lvl2pPr>
              <a:defRPr sz="195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-390526" y="3886200"/>
            <a:ext cx="7781927" cy="87423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anchor="ctr"/>
          <a:lstStyle>
            <a:lvl1pPr marL="642938" indent="0">
              <a:lnSpc>
                <a:spcPct val="80000"/>
              </a:lnSpc>
              <a:buNone/>
              <a:defRPr b="1" baseline="0">
                <a:solidFill>
                  <a:srgbClr val="404856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 for multiple lines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-390525" y="1151819"/>
            <a:ext cx="6477000" cy="601187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anchor="ctr"/>
          <a:lstStyle>
            <a:lvl1pPr marL="642938" indent="0">
              <a:buNone/>
              <a:defRPr b="1">
                <a:solidFill>
                  <a:srgbClr val="404856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697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10972800" cy="3733800"/>
          </a:xfrm>
        </p:spPr>
        <p:txBody>
          <a:bodyPr/>
          <a:lstStyle>
            <a:lvl1pPr>
              <a:defRPr sz="1950"/>
            </a:lvl1pPr>
            <a:lvl2pPr>
              <a:defRPr sz="195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D6FBB-3761-4046-9727-0DCBCD4831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80"/>
            <a:ext cx="2844800" cy="365125"/>
          </a:xfrm>
        </p:spPr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4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10972800" cy="3733800"/>
          </a:xfrm>
        </p:spPr>
        <p:txBody>
          <a:bodyPr/>
          <a:lstStyle>
            <a:lvl1pPr>
              <a:defRPr sz="1950"/>
            </a:lvl1pPr>
            <a:lvl2pPr>
              <a:defRPr sz="195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D6FBB-3761-4046-9727-0DCBCD4831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80"/>
            <a:ext cx="2844800" cy="365125"/>
          </a:xfrm>
        </p:spPr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18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1" y="0"/>
            <a:ext cx="2119840" cy="1214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709675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-Shad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" y="0"/>
            <a:ext cx="12186605" cy="6858000"/>
          </a:xfrm>
          <a:prstGeom prst="rect">
            <a:avLst/>
          </a:prstGeom>
          <a:blipFill dpi="0" rotWithShape="1">
            <a:blip r:embed="rId4">
              <a:alphaModFix amt="60000"/>
            </a:blip>
            <a:srcRect/>
            <a:stretch>
              <a:fillRect/>
            </a:stretch>
          </a:blipFill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10972800" cy="3733800"/>
          </a:xfrm>
        </p:spPr>
        <p:txBody>
          <a:bodyPr/>
          <a:lstStyle>
            <a:lvl1pPr>
              <a:defRPr sz="1950"/>
            </a:lvl1pPr>
            <a:lvl2pPr>
              <a:defRPr sz="195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7F6D-54A6-49A1-80EF-741BFDE31FE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80"/>
            <a:ext cx="2844800" cy="365125"/>
          </a:xfrm>
        </p:spPr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44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48B32-1D67-4E4E-8B74-69B3B0A91DB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86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213653"/>
              </a:gs>
              <a:gs pos="44000">
                <a:schemeClr val="tx2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228600"/>
            <a:ext cx="12192000" cy="990600"/>
          </a:xfrm>
          <a:prstGeom prst="rect">
            <a:avLst/>
          </a:prstGeom>
          <a:solidFill>
            <a:schemeClr val="accent1">
              <a:lumMod val="40000"/>
              <a:lumOff val="6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09603" y="485000"/>
            <a:ext cx="11091333" cy="553998"/>
          </a:xfrm>
        </p:spPr>
        <p:txBody>
          <a:bodyPr lIns="182880" tIns="0" rIns="0" bIns="0">
            <a:normAutofit/>
          </a:bodyPr>
          <a:lstStyle>
            <a:lvl1pPr algn="l">
              <a:defRPr sz="2700" b="0" baseline="0">
                <a:ln w="1270" cap="flat" cmpd="sng">
                  <a:noFill/>
                  <a:round/>
                </a:ln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dirty="0" smtClean="0"/>
              <a:t>Type Slide Topic Here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03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43200" y="177797"/>
            <a:ext cx="9296400" cy="1727205"/>
          </a:xfrm>
        </p:spPr>
        <p:txBody>
          <a:bodyPr>
            <a:normAutofit/>
          </a:bodyPr>
          <a:lstStyle>
            <a:lvl1pPr>
              <a:defRPr sz="4500"/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348122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FA9CE2-E768-4977-A6C3-74E9921DD794}" type="datetime1">
              <a:rPr lang="en-US" smtClean="0">
                <a:solidFill>
                  <a:prstClr val="white"/>
                </a:solidFill>
              </a:rPr>
              <a:pPr/>
              <a:t>1/23/2019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3"/>
          <p:cNvSpPr txBox="1">
            <a:spLocks/>
          </p:cNvSpPr>
          <p:nvPr userDrawn="1"/>
        </p:nvSpPr>
        <p:spPr>
          <a:xfrm>
            <a:off x="8737600" y="6492880"/>
            <a:ext cx="284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117D9A-00CE-4812-BDBD-320EC474ABDC}" type="slidenum">
              <a:rPr lang="en-US" sz="90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z="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933702" y="2590800"/>
            <a:ext cx="8915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273543"/>
                </a:solidFill>
                <a:ea typeface="Adobe Fan Heiti Std B" pitchFamily="34" charset="-128"/>
              </a:rPr>
              <a:t>Our Mission:</a:t>
            </a:r>
          </a:p>
          <a:p>
            <a:r>
              <a:rPr lang="en-US" sz="2400" dirty="0" smtClean="0">
                <a:solidFill>
                  <a:srgbClr val="273543"/>
                </a:solidFill>
                <a:ea typeface="Adobe Fan Heiti Std B" pitchFamily="34" charset="-128"/>
              </a:rPr>
              <a:t>Reduce recidivism by promoting offender change through proven strategies during safe and secure incarceration and effective community supervision.</a:t>
            </a:r>
            <a:endParaRPr lang="en-US" sz="2400" dirty="0">
              <a:solidFill>
                <a:srgbClr val="273543"/>
              </a:solidFill>
              <a:ea typeface="Adobe Fan Heiti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009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43200" y="177797"/>
            <a:ext cx="9296400" cy="1727205"/>
          </a:xfrm>
        </p:spPr>
        <p:txBody>
          <a:bodyPr>
            <a:normAutofit/>
          </a:bodyPr>
          <a:lstStyle>
            <a:lvl1pPr>
              <a:defRPr sz="4500"/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348122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FA9CE2-E768-4977-A6C3-74E9921DD794}" type="datetime1">
              <a:rPr lang="en-US" smtClean="0">
                <a:solidFill>
                  <a:prstClr val="white"/>
                </a:solidFill>
              </a:rPr>
              <a:pPr/>
              <a:t>1/23/2019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3"/>
          <p:cNvSpPr txBox="1">
            <a:spLocks/>
          </p:cNvSpPr>
          <p:nvPr userDrawn="1"/>
        </p:nvSpPr>
        <p:spPr>
          <a:xfrm>
            <a:off x="8737600" y="6492880"/>
            <a:ext cx="284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117D9A-00CE-4812-BDBD-320EC474ABDC}" type="slidenum">
              <a:rPr lang="en-US" sz="90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z="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933702" y="2590800"/>
            <a:ext cx="8915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273543"/>
                </a:solidFill>
                <a:ea typeface="Adobe Fan Heiti Std B" pitchFamily="34" charset="-128"/>
              </a:rPr>
              <a:t>Our Mission:</a:t>
            </a:r>
          </a:p>
          <a:p>
            <a:r>
              <a:rPr lang="en-US" sz="2400" dirty="0" smtClean="0">
                <a:solidFill>
                  <a:srgbClr val="273543"/>
                </a:solidFill>
                <a:ea typeface="Adobe Fan Heiti Std B" pitchFamily="34" charset="-128"/>
              </a:rPr>
              <a:t>Reduce recidivism by promoting offender change through proven strategies during safe and secure incarceration and effective community supervision.</a:t>
            </a:r>
            <a:endParaRPr lang="en-US" sz="2400" dirty="0">
              <a:solidFill>
                <a:srgbClr val="273543"/>
              </a:solidFill>
              <a:ea typeface="Adobe Fan Heiti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55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4F59-EC13-4E81-9756-42BC5F426B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F3156-9DE2-4D0E-9837-30CD1100D0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17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4F59-EC13-4E81-9756-42BC5F426B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F3156-9DE2-4D0E-9837-30CD1100D0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7056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4F59-EC13-4E81-9756-42BC5F426B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F3156-9DE2-4D0E-9837-30CD1100D0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8859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4F59-EC13-4E81-9756-42BC5F426B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F3156-9DE2-4D0E-9837-30CD1100D0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8604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4F59-EC13-4E81-9756-42BC5F426B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F3156-9DE2-4D0E-9837-30CD1100D0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59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plit White B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6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6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54859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5281"/>
            <a:ext cx="10515600" cy="4841682"/>
          </a:xfrm>
          <a:solidFill>
            <a:schemeClr val="bg1"/>
          </a:solidFill>
        </p:spPr>
        <p:txBody>
          <a:bodyPr lIns="228600" tIns="548640" rIns="274320"/>
          <a:lstStyle>
            <a:lvl1pPr marL="257175" indent="-257175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/>
            </a:lvl1pPr>
            <a:lvl2pPr marL="600075" indent="-257175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/>
            </a:lvl2pPr>
            <a:lvl3pPr marL="900113" indent="-214313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/>
            </a:lvl3pPr>
            <a:lvl4pPr marL="1243013" indent="-214313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/>
            </a:lvl4pPr>
            <a:lvl5pPr marL="1585913" indent="-214313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15444326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plit 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6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6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39498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21" Type="http://schemas.openxmlformats.org/officeDocument/2006/relationships/image" Target="../media/image7.jpg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13585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B216563F-0758-4D0A-B2C9-61B73548C2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3" y="6356352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195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  <p:sldLayoutId id="2147483714" r:id="rId42"/>
    <p:sldLayoutId id="2147483715" r:id="rId43"/>
    <p:sldLayoutId id="2147483716" r:id="rId44"/>
    <p:sldLayoutId id="2147483717" r:id="rId45"/>
    <p:sldLayoutId id="2147483718" r:id="rId46"/>
    <p:sldLayoutId id="2147483719" r:id="rId47"/>
    <p:sldLayoutId id="2147483720" r:id="rId48"/>
    <p:sldLayoutId id="2147483721" r:id="rId49"/>
    <p:sldLayoutId id="2147483722" r:id="rId5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1">
            <a:alphaModFix amt="6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8784" y="0"/>
            <a:ext cx="12210783" cy="914400"/>
          </a:xfrm>
          <a:prstGeom prst="rect">
            <a:avLst/>
          </a:prstGeom>
          <a:gradFill flip="none" rotWithShape="1">
            <a:gsLst>
              <a:gs pos="0">
                <a:srgbClr val="18437F">
                  <a:alpha val="60000"/>
                </a:srgbClr>
              </a:gs>
              <a:gs pos="100000">
                <a:srgbClr val="18437F">
                  <a:alpha val="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2233D-C2C1-4B6C-8CD8-7396AACAC1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6600" y="6356355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6E117D9A-00CE-4812-BDBD-320EC474AB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700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  <p:sldLayoutId id="2147483791" r:id="rId18"/>
    <p:sldLayoutId id="2147483792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marL="0" indent="0" algn="l" defTabSz="685800" rtl="0" eaLnBrk="1" latinLnBrk="0" hangingPunct="1">
        <a:spcBef>
          <a:spcPct val="0"/>
        </a:spcBef>
        <a:buNone/>
        <a:defRPr sz="3200" kern="1200">
          <a:solidFill>
            <a:srgbClr val="284164"/>
          </a:solidFill>
          <a:latin typeface="Franklin Gothic Demi Cond" panose="020B0706030402020204" pitchFamily="34" charset="0"/>
          <a:ea typeface="Adobe Fan Heiti Std B" pitchFamily="34" charset="-128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42345" y="5063815"/>
            <a:ext cx="56923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</a:rPr>
              <a:t>Commissioner Paul Schnell</a:t>
            </a:r>
          </a:p>
          <a:p>
            <a:r>
              <a:rPr lang="en-US" sz="2400" b="1" dirty="0" smtClean="0">
                <a:solidFill>
                  <a:prstClr val="white"/>
                </a:solidFill>
              </a:rPr>
              <a:t>Deputy Commissioner Bruce Reiser</a:t>
            </a:r>
          </a:p>
          <a:p>
            <a:r>
              <a:rPr lang="en-US" sz="2400" b="1" dirty="0" smtClean="0">
                <a:solidFill>
                  <a:prstClr val="white"/>
                </a:solidFill>
              </a:rPr>
              <a:t>Deputy Commissioner Ron Solheid  </a:t>
            </a:r>
            <a:endParaRPr lang="en-US" sz="2400" b="1" dirty="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4927160"/>
            <a:ext cx="7014526" cy="1473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10287000" cy="3867912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52400" y="4107398"/>
            <a:ext cx="10287000" cy="401685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sz="3200" b="1" i="1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24</a:t>
            </a:r>
            <a:r>
              <a:rPr lang="en-US" sz="3200" i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-</a:t>
            </a:r>
            <a:r>
              <a:rPr lang="en-US" sz="3200" i="1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hours a day            </a:t>
            </a:r>
            <a:r>
              <a:rPr lang="en-US" sz="3200" b="1" i="1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7</a:t>
            </a:r>
            <a:r>
              <a:rPr lang="en-US" sz="3200" i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-</a:t>
            </a:r>
            <a:r>
              <a:rPr lang="en-US" sz="3200" i="1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days a week  		</a:t>
            </a:r>
            <a:r>
              <a:rPr lang="en-US" sz="3200" b="1" i="1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365</a:t>
            </a:r>
            <a:r>
              <a:rPr lang="en-US" sz="3200" i="1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days per year</a:t>
            </a:r>
            <a:endParaRPr lang="en-US" sz="3200" i="1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32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1418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/>
              <a:t>What we are doing:</a:t>
            </a:r>
          </a:p>
          <a:p>
            <a:r>
              <a:rPr lang="en-US" sz="2400" dirty="0" smtClean="0"/>
              <a:t>Technology security </a:t>
            </a:r>
            <a:r>
              <a:rPr lang="en-US" sz="2400" dirty="0"/>
              <a:t>i</a:t>
            </a:r>
            <a:r>
              <a:rPr lang="en-US" sz="2400" dirty="0" smtClean="0"/>
              <a:t>mprovements</a:t>
            </a:r>
          </a:p>
          <a:p>
            <a:r>
              <a:rPr lang="en-US" sz="2400" dirty="0" smtClean="0"/>
              <a:t>Additional cameras</a:t>
            </a:r>
          </a:p>
          <a:p>
            <a:r>
              <a:rPr lang="en-US" sz="2400" dirty="0" smtClean="0"/>
              <a:t>Reducing double-bunking</a:t>
            </a:r>
          </a:p>
          <a:p>
            <a:r>
              <a:rPr lang="en-US" sz="2400" dirty="0" smtClean="0"/>
              <a:t>Improved tool control</a:t>
            </a:r>
          </a:p>
          <a:p>
            <a:r>
              <a:rPr lang="en-US" sz="2400" dirty="0" smtClean="0"/>
              <a:t>Reviewing offender work assignments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Security Improvements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754" y="1914187"/>
            <a:ext cx="5837646" cy="37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8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03CE7-A134-F042-98A4-0AC2B2C43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Evidence-Based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C7FDA-9889-9F4C-8B4F-27EED8132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Not merely “Best Practices” or trends of “What Works,” but</a:t>
            </a:r>
            <a:r>
              <a:rPr lang="en-US" dirty="0"/>
              <a:t>:</a:t>
            </a:r>
          </a:p>
          <a:p>
            <a:r>
              <a:rPr lang="en-US" b="1" dirty="0"/>
              <a:t>Objective</a:t>
            </a:r>
            <a:r>
              <a:rPr lang="en-US" dirty="0"/>
              <a:t>: Observable by others</a:t>
            </a:r>
          </a:p>
          <a:p>
            <a:r>
              <a:rPr lang="en-US" b="1" dirty="0"/>
              <a:t>Replicable</a:t>
            </a:r>
            <a:r>
              <a:rPr lang="en-US" dirty="0"/>
              <a:t>: Observable by others using the same methods with same outcomes</a:t>
            </a:r>
          </a:p>
          <a:p>
            <a:r>
              <a:rPr lang="en-US" b="1" dirty="0"/>
              <a:t>Generalizable</a:t>
            </a:r>
            <a:r>
              <a:rPr lang="en-US" dirty="0"/>
              <a:t>: Applied to others in producing original outcomes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Early emphasis on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b="1" dirty="0"/>
              <a:t>Assessment</a:t>
            </a:r>
            <a:r>
              <a:rPr lang="en-US" dirty="0"/>
              <a:t> – Needs, Risks, Responsivity</a:t>
            </a:r>
          </a:p>
          <a:p>
            <a:pPr marL="0" indent="0">
              <a:buNone/>
            </a:pPr>
            <a:r>
              <a:rPr lang="en-US" b="1" dirty="0"/>
              <a:t>Motivation to change </a:t>
            </a:r>
            <a:r>
              <a:rPr lang="en-US" dirty="0"/>
              <a:t>– Supporting and motivating for change</a:t>
            </a:r>
          </a:p>
          <a:p>
            <a:pPr marL="0" indent="0">
              <a:buNone/>
            </a:pPr>
            <a:r>
              <a:rPr lang="en-US" b="1" dirty="0"/>
              <a:t>Targeted Interventions </a:t>
            </a:r>
            <a:r>
              <a:rPr lang="en-US" dirty="0"/>
              <a:t>– Proven interventions to address criminogenic need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5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05400" y="152400"/>
            <a:ext cx="6248400" cy="914400"/>
          </a:xfrm>
        </p:spPr>
        <p:txBody>
          <a:bodyPr>
            <a:normAutofit/>
          </a:bodyPr>
          <a:lstStyle/>
          <a:p>
            <a:r>
              <a:rPr lang="en-US" sz="2800" dirty="0"/>
              <a:t>Evidence-Based </a:t>
            </a:r>
            <a:r>
              <a:rPr lang="en-US" sz="2800" dirty="0" smtClean="0"/>
              <a:t>Programming – Minnesota’s Return on Investment </a:t>
            </a:r>
            <a:r>
              <a:rPr lang="en-US" sz="2800" dirty="0" smtClean="0">
                <a:latin typeface="Franklin Gothic Book" panose="020B0503020102020204" pitchFamily="34" charset="0"/>
              </a:rPr>
              <a:t>(ROI)</a:t>
            </a:r>
            <a:endParaRPr lang="en-US" sz="2800" dirty="0">
              <a:latin typeface="Franklin Gothic Book" panose="020B0503020102020204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6861301"/>
              </p:ext>
            </p:extLst>
          </p:nvPr>
        </p:nvGraphicFramePr>
        <p:xfrm>
          <a:off x="353253" y="1447800"/>
          <a:ext cx="11000547" cy="3030473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43268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4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56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67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67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89638"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 smtClean="0">
                          <a:latin typeface="Century Gothic" panose="020B0502020202020204" pitchFamily="34" charset="0"/>
                        </a:rPr>
                        <a:t>Facility Programming</a:t>
                      </a:r>
                      <a:endParaRPr lang="en-US" sz="2000" b="0" dirty="0">
                        <a:latin typeface="Century Gothic" panose="020B0502020202020204" pitchFamily="34" charset="0"/>
                      </a:endParaRPr>
                    </a:p>
                  </a:txBody>
                  <a:tcPr marL="84125" marR="84125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entury Gothic" panose="020B0502020202020204" pitchFamily="34" charset="0"/>
                        </a:rPr>
                        <a:t>Cost Avoided Annually</a:t>
                      </a:r>
                      <a:endParaRPr lang="en-US" sz="1600" b="1" dirty="0">
                        <a:latin typeface="Century Gothic" panose="020B0502020202020204" pitchFamily="34" charset="0"/>
                      </a:endParaRPr>
                    </a:p>
                  </a:txBody>
                  <a:tcPr marL="84125" marR="84125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entury Gothic" panose="020B0502020202020204" pitchFamily="34" charset="0"/>
                        </a:rPr>
                        <a:t>Rearrests </a:t>
                      </a:r>
                      <a:r>
                        <a:rPr lang="en-US" sz="1800" b="1" i="0" kern="1200" dirty="0" smtClean="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endParaRPr lang="en-US" sz="2800" b="1" dirty="0">
                        <a:solidFill>
                          <a:schemeClr val="accent3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4125" marR="84125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entury Gothic" panose="020B0502020202020204" pitchFamily="34" charset="0"/>
                        </a:rPr>
                        <a:t>Reconviction </a:t>
                      </a:r>
                      <a:r>
                        <a:rPr lang="en-US" sz="1800" b="1" i="0" kern="1200" dirty="0" smtClean="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endParaRPr lang="en-US" sz="2800" b="1" dirty="0" smtClean="0">
                        <a:solidFill>
                          <a:schemeClr val="accent3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4125" marR="84125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entury Gothic" panose="020B0502020202020204" pitchFamily="34" charset="0"/>
                        </a:rPr>
                        <a:t>Reincarceration</a:t>
                      </a:r>
                      <a:br>
                        <a:rPr lang="en-US" sz="1600" b="1" dirty="0" smtClean="0">
                          <a:latin typeface="Century Gothic" panose="020B0502020202020204" pitchFamily="34" charset="0"/>
                        </a:rPr>
                      </a:br>
                      <a:r>
                        <a:rPr lang="en-US" sz="1600" b="1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b="1" i="0" kern="1200" dirty="0" smtClean="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endParaRPr lang="en-US" sz="2800" b="1" dirty="0" smtClean="0">
                        <a:solidFill>
                          <a:schemeClr val="accent3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4125" marR="84125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265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Century Gothic" panose="020B0502020202020204" pitchFamily="34" charset="0"/>
                        </a:rPr>
                        <a:t>Chemical Dependency Treatment</a:t>
                      </a:r>
                      <a:endParaRPr lang="en-US" sz="2000" b="1" dirty="0">
                        <a:latin typeface="Century Gothic" panose="020B0502020202020204" pitchFamily="34" charset="0"/>
                      </a:endParaRPr>
                    </a:p>
                  </a:txBody>
                  <a:tcPr marL="84125" marR="84125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$22.3M</a:t>
                      </a:r>
                    </a:p>
                  </a:txBody>
                  <a:tcPr marL="84125" marR="841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entury Gothic" panose="020B0502020202020204" pitchFamily="34" charset="0"/>
                        </a:rPr>
                        <a:t>17%</a:t>
                      </a:r>
                      <a:endParaRPr lang="en-US" sz="1800" dirty="0">
                        <a:latin typeface="Century Gothic" panose="020B0502020202020204" pitchFamily="34" charset="0"/>
                      </a:endParaRPr>
                    </a:p>
                  </a:txBody>
                  <a:tcPr marL="84125" marR="841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entury Gothic" panose="020B0502020202020204" pitchFamily="34" charset="0"/>
                        </a:rPr>
                        <a:t>21%</a:t>
                      </a:r>
                      <a:endParaRPr lang="en-US" sz="1800" dirty="0">
                        <a:latin typeface="Century Gothic" panose="020B0502020202020204" pitchFamily="34" charset="0"/>
                      </a:endParaRPr>
                    </a:p>
                  </a:txBody>
                  <a:tcPr marL="84125" marR="841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entury Gothic" panose="020B0502020202020204" pitchFamily="34" charset="0"/>
                        </a:rPr>
                        <a:t>25%</a:t>
                      </a:r>
                      <a:endParaRPr lang="en-US" sz="1800" dirty="0">
                        <a:latin typeface="Century Gothic" panose="020B0502020202020204" pitchFamily="34" charset="0"/>
                      </a:endParaRPr>
                    </a:p>
                  </a:txBody>
                  <a:tcPr marL="84125" marR="841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326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Century Gothic" panose="020B0502020202020204" pitchFamily="34" charset="0"/>
                        </a:rPr>
                        <a:t>Education</a:t>
                      </a:r>
                    </a:p>
                  </a:txBody>
                  <a:tcPr marL="84125" marR="841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$3.2M</a:t>
                      </a:r>
                      <a:endParaRPr lang="en-US" sz="18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4125" marR="841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entury Gothic" panose="020B0502020202020204" pitchFamily="34" charset="0"/>
                        </a:rPr>
                        <a:t>14%</a:t>
                      </a:r>
                      <a:endParaRPr lang="en-US" sz="1800" dirty="0">
                        <a:latin typeface="Century Gothic" panose="020B0502020202020204" pitchFamily="34" charset="0"/>
                      </a:endParaRPr>
                    </a:p>
                  </a:txBody>
                  <a:tcPr marL="84125" marR="841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entury Gothic" panose="020B0502020202020204" pitchFamily="34" charset="0"/>
                        </a:rPr>
                        <a:t>16%</a:t>
                      </a:r>
                      <a:endParaRPr lang="en-US" sz="1800" dirty="0">
                        <a:latin typeface="Century Gothic" panose="020B0502020202020204" pitchFamily="34" charset="0"/>
                      </a:endParaRPr>
                    </a:p>
                  </a:txBody>
                  <a:tcPr marL="84125" marR="841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entury Gothic" panose="020B0502020202020204" pitchFamily="34" charset="0"/>
                        </a:rPr>
                        <a:t>24%</a:t>
                      </a:r>
                      <a:endParaRPr lang="en-US" sz="1800" dirty="0">
                        <a:latin typeface="Century Gothic" panose="020B0502020202020204" pitchFamily="34" charset="0"/>
                      </a:endParaRPr>
                    </a:p>
                  </a:txBody>
                  <a:tcPr marL="84125" marR="841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3265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Century Gothic" panose="020B0502020202020204" pitchFamily="34" charset="0"/>
                        </a:rPr>
                        <a:t>Challenge Incarceration Program</a:t>
                      </a:r>
                      <a:endParaRPr lang="en-US" sz="2000" b="1" dirty="0">
                        <a:latin typeface="Century Gothic" panose="020B0502020202020204" pitchFamily="34" charset="0"/>
                      </a:endParaRPr>
                    </a:p>
                  </a:txBody>
                  <a:tcPr marL="84125" marR="841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$6M</a:t>
                      </a:r>
                      <a:endParaRPr lang="en-US" sz="18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4125" marR="841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entury Gothic" panose="020B0502020202020204" pitchFamily="34" charset="0"/>
                        </a:rPr>
                        <a:t>32%</a:t>
                      </a:r>
                      <a:endParaRPr lang="en-US" sz="1800" dirty="0">
                        <a:latin typeface="Century Gothic" panose="020B0502020202020204" pitchFamily="34" charset="0"/>
                      </a:endParaRPr>
                    </a:p>
                  </a:txBody>
                  <a:tcPr marL="84125" marR="841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entury Gothic" panose="020B0502020202020204" pitchFamily="34" charset="0"/>
                        </a:rPr>
                        <a:t>32%</a:t>
                      </a:r>
                      <a:endParaRPr lang="en-US" sz="1800" dirty="0">
                        <a:latin typeface="Century Gothic" panose="020B0502020202020204" pitchFamily="34" charset="0"/>
                      </a:endParaRPr>
                    </a:p>
                  </a:txBody>
                  <a:tcPr marL="84125" marR="841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entury Gothic" panose="020B0502020202020204" pitchFamily="34" charset="0"/>
                        </a:rPr>
                        <a:t>35%</a:t>
                      </a:r>
                      <a:endParaRPr lang="en-US" sz="1800" dirty="0">
                        <a:latin typeface="Century Gothic" panose="020B0502020202020204" pitchFamily="34" charset="0"/>
                      </a:endParaRPr>
                    </a:p>
                  </a:txBody>
                  <a:tcPr marL="84125" marR="841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3265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Century Gothic" panose="020B0502020202020204" pitchFamily="34" charset="0"/>
                        </a:rPr>
                        <a:t>EMPLOY</a:t>
                      </a:r>
                      <a:endParaRPr lang="en-US" sz="2000" b="1" dirty="0">
                        <a:latin typeface="Century Gothic" panose="020B0502020202020204" pitchFamily="34" charset="0"/>
                      </a:endParaRPr>
                    </a:p>
                  </a:txBody>
                  <a:tcPr marL="84125" marR="841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$2.8M</a:t>
                      </a:r>
                      <a:endParaRPr lang="en-US" sz="18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4125" marR="841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entury Gothic" panose="020B0502020202020204" pitchFamily="34" charset="0"/>
                        </a:rPr>
                        <a:t>35%</a:t>
                      </a:r>
                      <a:endParaRPr lang="en-US" sz="1800" dirty="0">
                        <a:latin typeface="Century Gothic" panose="020B0502020202020204" pitchFamily="34" charset="0"/>
                      </a:endParaRPr>
                    </a:p>
                  </a:txBody>
                  <a:tcPr marL="84125" marR="841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entury Gothic" panose="020B0502020202020204" pitchFamily="34" charset="0"/>
                        </a:rPr>
                        <a:t>32%</a:t>
                      </a:r>
                      <a:endParaRPr lang="en-US" sz="1800" dirty="0">
                        <a:latin typeface="Century Gothic" panose="020B0502020202020204" pitchFamily="34" charset="0"/>
                      </a:endParaRPr>
                    </a:p>
                  </a:txBody>
                  <a:tcPr marL="84125" marR="841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entury Gothic" panose="020B0502020202020204" pitchFamily="34" charset="0"/>
                        </a:rPr>
                        <a:t>55%</a:t>
                      </a:r>
                      <a:endParaRPr lang="en-US" sz="1800" dirty="0">
                        <a:latin typeface="Century Gothic" panose="020B0502020202020204" pitchFamily="34" charset="0"/>
                      </a:endParaRPr>
                    </a:p>
                  </a:txBody>
                  <a:tcPr marL="84125" marR="841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7D9A-00CE-4812-BDBD-320EC474ABDC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11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3386139"/>
              </p:ext>
            </p:extLst>
          </p:nvPr>
        </p:nvGraphicFramePr>
        <p:xfrm>
          <a:off x="353253" y="4800600"/>
          <a:ext cx="11430000" cy="123444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3120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16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5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63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48145">
                <a:tc>
                  <a:txBody>
                    <a:bodyPr/>
                    <a:lstStyle/>
                    <a:p>
                      <a:pPr algn="l"/>
                      <a:endParaRPr lang="en-US" sz="20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entury Gothic" panose="020B0502020202020204" pitchFamily="34" charset="0"/>
                        </a:rPr>
                        <a:t>Cost Avoided Annually</a:t>
                      </a:r>
                    </a:p>
                    <a:p>
                      <a:pPr algn="ctr"/>
                      <a:endParaRPr lang="en-US" sz="16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entury Gothic" panose="020B0502020202020204" pitchFamily="34" charset="0"/>
                        </a:rPr>
                        <a:t>Sex Offenses</a:t>
                      </a:r>
                      <a:br>
                        <a:rPr lang="en-US" sz="1600" b="1" dirty="0" smtClean="0">
                          <a:latin typeface="Century Gothic" panose="020B0502020202020204" pitchFamily="34" charset="0"/>
                        </a:rPr>
                      </a:br>
                      <a:r>
                        <a:rPr lang="en-US" sz="1800" b="1" i="0" kern="1200" dirty="0" smtClean="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endParaRPr lang="en-US" sz="2800" b="1" dirty="0">
                        <a:solidFill>
                          <a:schemeClr val="accent3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entury Gothic" panose="020B0502020202020204" pitchFamily="34" charset="0"/>
                        </a:rPr>
                        <a:t>Violent Offenses</a:t>
                      </a:r>
                      <a:br>
                        <a:rPr lang="en-US" sz="1600" b="1" dirty="0" smtClean="0">
                          <a:latin typeface="Century Gothic" panose="020B0502020202020204" pitchFamily="34" charset="0"/>
                        </a:rPr>
                      </a:br>
                      <a:r>
                        <a:rPr lang="en-US" sz="1800" b="1" i="0" kern="1200" dirty="0" smtClean="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endParaRPr lang="en-US" sz="2800" b="1" dirty="0" smtClean="0">
                        <a:solidFill>
                          <a:schemeClr val="accent3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entury Gothic" panose="020B0502020202020204" pitchFamily="34" charset="0"/>
                        </a:rPr>
                        <a:t>General Offenses</a:t>
                      </a:r>
                      <a:br>
                        <a:rPr lang="en-US" sz="1600" b="1" dirty="0" smtClean="0">
                          <a:latin typeface="Century Gothic" panose="020B0502020202020204" pitchFamily="34" charset="0"/>
                        </a:rPr>
                      </a:br>
                      <a:r>
                        <a:rPr lang="en-US" sz="1800" b="1" i="0" kern="1200" dirty="0" smtClean="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endParaRPr lang="en-US" sz="2800" b="1" dirty="0" smtClean="0">
                        <a:solidFill>
                          <a:schemeClr val="accent3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295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Century Gothic" panose="020B0502020202020204" pitchFamily="34" charset="0"/>
                        </a:rPr>
                        <a:t>Sex Offender Treatment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$2.9M</a:t>
                      </a:r>
                      <a:endParaRPr lang="en-US" sz="18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entury Gothic" panose="020B0502020202020204" pitchFamily="34" charset="0"/>
                        </a:rPr>
                        <a:t>27%</a:t>
                      </a:r>
                      <a:endParaRPr lang="en-US" sz="18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entury Gothic" panose="020B0502020202020204" pitchFamily="34" charset="0"/>
                        </a:rPr>
                        <a:t>18%</a:t>
                      </a:r>
                      <a:endParaRPr lang="en-US" sz="18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entury Gothic" panose="020B0502020202020204" pitchFamily="34" charset="0"/>
                        </a:rPr>
                        <a:t>12%</a:t>
                      </a:r>
                      <a:endParaRPr lang="en-US" sz="18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53253" y="6427618"/>
            <a:ext cx="8790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 Grant Duwe – Director of Research, Minnesota Department of Corrections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9757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Services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539" y="1778001"/>
            <a:ext cx="4143375" cy="386715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825625"/>
            <a:ext cx="62484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600" u="sng" dirty="0" smtClean="0"/>
              <a:t>Health care is a legal requirement</a:t>
            </a:r>
          </a:p>
          <a:p>
            <a:pPr marL="0" indent="0">
              <a:buNone/>
            </a:pPr>
            <a:r>
              <a:rPr lang="en-US" sz="2600" dirty="0" smtClean="0"/>
              <a:t>The DOC provides </a:t>
            </a:r>
            <a:r>
              <a:rPr lang="en-US" sz="2600" dirty="0"/>
              <a:t>medical, nursing, dental and mental health services in </a:t>
            </a:r>
            <a:r>
              <a:rPr lang="en-US" sz="2600" dirty="0" smtClean="0"/>
              <a:t>a clinic setting.</a:t>
            </a:r>
            <a:endParaRPr lang="en-US" sz="2600" dirty="0"/>
          </a:p>
          <a:p>
            <a:pPr marL="0" indent="0">
              <a:buNone/>
            </a:pPr>
            <a:r>
              <a:rPr lang="en-US" sz="2600" b="1" dirty="0" smtClean="0"/>
              <a:t>Challenges:</a:t>
            </a:r>
          </a:p>
          <a:p>
            <a:r>
              <a:rPr lang="en-US" sz="2600" dirty="0" smtClean="0"/>
              <a:t>Rising </a:t>
            </a:r>
            <a:r>
              <a:rPr lang="en-US" sz="2600" dirty="0"/>
              <a:t>cost of health care </a:t>
            </a:r>
          </a:p>
          <a:p>
            <a:r>
              <a:rPr lang="en-US" sz="2600" dirty="0" smtClean="0"/>
              <a:t>Cost </a:t>
            </a:r>
            <a:r>
              <a:rPr lang="en-US" sz="2600" dirty="0"/>
              <a:t>of pharmaceuticals</a:t>
            </a:r>
          </a:p>
          <a:p>
            <a:r>
              <a:rPr lang="en-US" sz="2600" dirty="0" smtClean="0"/>
              <a:t>Infectious diseases</a:t>
            </a:r>
          </a:p>
          <a:p>
            <a:r>
              <a:rPr lang="en-US" sz="2600" dirty="0" smtClean="0"/>
              <a:t>High-risk </a:t>
            </a:r>
            <a:r>
              <a:rPr lang="en-US" sz="2600" dirty="0"/>
              <a:t>behaviors</a:t>
            </a:r>
          </a:p>
          <a:p>
            <a:r>
              <a:rPr lang="en-US" sz="2600" dirty="0" smtClean="0"/>
              <a:t>Aging population</a:t>
            </a:r>
          </a:p>
          <a:p>
            <a:r>
              <a:rPr lang="en-US" sz="2600" dirty="0" smtClean="0"/>
              <a:t>Lack of electronic </a:t>
            </a:r>
            <a:r>
              <a:rPr lang="en-US" sz="2600" dirty="0"/>
              <a:t>h</a:t>
            </a:r>
            <a:r>
              <a:rPr lang="en-US" sz="2600" dirty="0" smtClean="0"/>
              <a:t>ealth records</a:t>
            </a:r>
            <a:endParaRPr lang="en-US" sz="2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99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Education Programming</a:t>
            </a:r>
            <a:endParaRPr lang="en-US" sz="2800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838200" y="1585914"/>
            <a:ext cx="10515600" cy="49530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dirty="0" smtClean="0"/>
              <a:t>Prison-based educational programming increases an offender’s opportunity for post-release employment, improving their opportunity for a successful transition to the community.</a:t>
            </a:r>
            <a:endParaRPr lang="en-US" dirty="0"/>
          </a:p>
          <a:p>
            <a:pPr marL="585788" lvl="1" indent="-285750">
              <a:defRPr/>
            </a:pPr>
            <a:r>
              <a:rPr lang="en-US" dirty="0" smtClean="0"/>
              <a:t>Obtaining a secondary degree in prison increases post-release employment by 59 percent</a:t>
            </a:r>
          </a:p>
          <a:p>
            <a:pPr marL="585788" lvl="1" indent="-285750">
              <a:defRPr/>
            </a:pPr>
            <a:r>
              <a:rPr lang="en-US" dirty="0" smtClean="0"/>
              <a:t>Earning a career technical certification or other higher education degree results in more hours worked and higher overall wages post release</a:t>
            </a:r>
          </a:p>
          <a:p>
            <a:pPr marL="585788" lvl="1" indent="-285750">
              <a:defRPr/>
            </a:pPr>
            <a:r>
              <a:rPr lang="en-US" dirty="0" smtClean="0"/>
              <a:t>The Second Chance Pell initiative has increased career technical education enrollments by 50 students and added 100 students to a four year degree program utilizing tablet technology. </a:t>
            </a:r>
          </a:p>
          <a:p>
            <a:pPr marL="0" indent="0">
              <a:buNone/>
              <a:defRPr/>
            </a:pPr>
            <a:r>
              <a:rPr lang="en-US" dirty="0" smtClean="0"/>
              <a:t>Obtaining </a:t>
            </a:r>
            <a:r>
              <a:rPr lang="en-US" dirty="0"/>
              <a:t>a post-secondary degree significantly reduced recidivism by:</a:t>
            </a:r>
          </a:p>
          <a:p>
            <a:pPr marL="0" indent="0">
              <a:buNone/>
              <a:defRPr/>
            </a:pPr>
            <a:endParaRPr lang="en-US" b="1" dirty="0" smtClean="0"/>
          </a:p>
          <a:p>
            <a:pPr marL="0" indent="0">
              <a:buNone/>
              <a:defRPr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7D9A-00CE-4812-BDBD-320EC474ABD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062892" y="4774698"/>
            <a:ext cx="13817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white"/>
                </a:solidFill>
                <a:cs typeface="Calibri"/>
              </a:rPr>
              <a:t>3.69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9"/>
          <a:stretch/>
        </p:blipFill>
        <p:spPr>
          <a:xfrm>
            <a:off x="12827850" y="362858"/>
            <a:ext cx="4353647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2400" y="533400"/>
            <a:ext cx="1600199" cy="22640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3607303" y="1734458"/>
            <a:ext cx="1441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E6B00C">
                    <a:lumMod val="20000"/>
                    <a:lumOff val="80000"/>
                  </a:srgbClr>
                </a:solidFill>
              </a:rPr>
              <a:t>16%</a:t>
            </a:r>
            <a:endParaRPr lang="en-US" sz="3600" dirty="0">
              <a:solidFill>
                <a:srgbClr val="E6B00C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4693950" y="4660214"/>
            <a:ext cx="6659850" cy="19210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buFont typeface="Arial" pitchFamily="34" charset="0"/>
              <a:buNone/>
              <a:defRPr/>
            </a:pPr>
            <a:endParaRPr lang="en-US" b="1" dirty="0" smtClean="0"/>
          </a:p>
          <a:p>
            <a:pPr marL="342900" lvl="1" indent="0">
              <a:buFont typeface="Arial" pitchFamily="34" charset="0"/>
              <a:buNone/>
              <a:defRPr/>
            </a:pPr>
            <a:r>
              <a:rPr lang="en-US" sz="2600" b="1" dirty="0" smtClean="0">
                <a:latin typeface="+mn-lt"/>
              </a:rPr>
              <a:t>14%</a:t>
            </a:r>
            <a:r>
              <a:rPr lang="en-US" sz="2600" dirty="0" smtClean="0">
                <a:latin typeface="+mn-lt"/>
              </a:rPr>
              <a:t> rearrests</a:t>
            </a:r>
          </a:p>
          <a:p>
            <a:pPr marL="342900" lvl="1" indent="0">
              <a:buNone/>
              <a:defRPr/>
            </a:pPr>
            <a:r>
              <a:rPr lang="en-US" sz="2600" b="1" dirty="0" smtClean="0">
                <a:latin typeface="+mn-lt"/>
              </a:rPr>
              <a:t>16%</a:t>
            </a:r>
            <a:r>
              <a:rPr lang="en-US" sz="2600" dirty="0" smtClean="0">
                <a:latin typeface="+mn-lt"/>
              </a:rPr>
              <a:t> reconvictions</a:t>
            </a:r>
          </a:p>
          <a:p>
            <a:pPr marL="342900" lvl="1" indent="0">
              <a:buNone/>
              <a:defRPr/>
            </a:pPr>
            <a:r>
              <a:rPr lang="en-US" sz="2600" b="1" dirty="0" smtClean="0">
                <a:latin typeface="+mn-lt"/>
              </a:rPr>
              <a:t>24%</a:t>
            </a:r>
            <a:r>
              <a:rPr lang="en-US" sz="2600" dirty="0" smtClean="0">
                <a:latin typeface="+mn-lt"/>
              </a:rPr>
              <a:t> re-incarceration</a:t>
            </a:r>
          </a:p>
          <a:p>
            <a:pPr marL="342900" lvl="1" indent="0">
              <a:buNone/>
              <a:defRPr/>
            </a:pPr>
            <a:endParaRPr lang="en-US" sz="1000" dirty="0" smtClean="0">
              <a:latin typeface="+mn-lt"/>
            </a:endParaRPr>
          </a:p>
          <a:p>
            <a:pPr marL="342900" lvl="1" indent="0">
              <a:buNone/>
              <a:defRPr/>
            </a:pPr>
            <a:r>
              <a:rPr lang="en-US" sz="1000" dirty="0" smtClean="0">
                <a:latin typeface="+mn-lt"/>
              </a:rPr>
              <a:t>Source</a:t>
            </a:r>
            <a:r>
              <a:rPr lang="en-US" sz="1000" dirty="0">
                <a:latin typeface="+mn-lt"/>
              </a:rPr>
              <a:t>: “What Works with Minnesota Prisoners” July 2013 available at mn.gov/DOC </a:t>
            </a:r>
          </a:p>
          <a:p>
            <a:pPr marL="342900" lvl="1" indent="0">
              <a:buNone/>
              <a:defRPr/>
            </a:pPr>
            <a:endParaRPr lang="en-US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634814"/>
            <a:ext cx="1463582" cy="20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8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Education in FY 2018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8981" y="1909396"/>
            <a:ext cx="2462978" cy="3604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807696"/>
            <a:ext cx="6324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 smtClean="0"/>
              <a:t>In Fiscal Year 2018:</a:t>
            </a:r>
            <a:endParaRPr lang="en-US" sz="2400" b="1" dirty="0"/>
          </a:p>
          <a:p>
            <a:pPr>
              <a:defRPr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	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1" y="2230830"/>
            <a:ext cx="93727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2,400 students were enrolled in the DOC’s Education Program each day</a:t>
            </a:r>
          </a:p>
          <a:p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578 graduated with a post-secondary career technical certificate or diploma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31 </a:t>
            </a:r>
            <a:r>
              <a:rPr lang="en-US" sz="2400" dirty="0"/>
              <a:t>graduated with an AA degree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587 earned a secondary (high school level) diploma. These include the GED, traditional credit-based high school diploma, and the Minnesota Standard Adult High School Diploma</a:t>
            </a:r>
          </a:p>
        </p:txBody>
      </p:sp>
    </p:spTree>
    <p:extLst>
      <p:ext uri="{BB962C8B-B14F-4D97-AF65-F5344CB8AC3E}">
        <p14:creationId xmlns:p14="http://schemas.microsoft.com/office/powerpoint/2010/main" val="303032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Treatment programs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387" y="1825877"/>
            <a:ext cx="6858000" cy="23622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7400" b="1" dirty="0" smtClean="0"/>
              <a:t>Chemical Dependency Treatment</a:t>
            </a:r>
          </a:p>
          <a:p>
            <a:pPr>
              <a:lnSpc>
                <a:spcPct val="110000"/>
              </a:lnSpc>
              <a:defRPr/>
            </a:pPr>
            <a:r>
              <a:rPr lang="en-US" sz="7400" dirty="0"/>
              <a:t>85% who enter DOC are chemically abusive and/or dependent</a:t>
            </a:r>
          </a:p>
          <a:p>
            <a:pPr>
              <a:lnSpc>
                <a:spcPct val="110000"/>
              </a:lnSpc>
              <a:defRPr/>
            </a:pPr>
            <a:r>
              <a:rPr lang="en-US" sz="7400" dirty="0"/>
              <a:t>Over 1,000 treatment </a:t>
            </a:r>
            <a:r>
              <a:rPr lang="en-US" sz="7400" dirty="0" smtClean="0"/>
              <a:t>beds – 1,572 </a:t>
            </a:r>
            <a:r>
              <a:rPr lang="en-US" sz="7400" dirty="0"/>
              <a:t>offenders entered treatment with a 75% completion rate.</a:t>
            </a:r>
          </a:p>
          <a:p>
            <a:pPr>
              <a:lnSpc>
                <a:spcPct val="110000"/>
              </a:lnSpc>
              <a:defRPr/>
            </a:pPr>
            <a:r>
              <a:rPr lang="en-US" sz="7400" dirty="0"/>
              <a:t>Continuum of care = best outcomes</a:t>
            </a:r>
          </a:p>
          <a:p>
            <a:pPr marL="342900" lvl="1" indent="0"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8683" b="19173"/>
          <a:stretch/>
        </p:blipFill>
        <p:spPr>
          <a:xfrm flipH="1">
            <a:off x="7924800" y="2438400"/>
            <a:ext cx="3073408" cy="30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32" y="4285566"/>
            <a:ext cx="1463582" cy="20707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01031" y="4285566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0">
              <a:buNone/>
              <a:defRPr/>
            </a:pPr>
            <a:r>
              <a:rPr lang="en-US" b="1" dirty="0"/>
              <a:t>17%</a:t>
            </a:r>
            <a:r>
              <a:rPr lang="en-US" dirty="0"/>
              <a:t> rearrests</a:t>
            </a:r>
          </a:p>
          <a:p>
            <a:pPr marL="342900" lvl="1" indent="0">
              <a:buNone/>
              <a:defRPr/>
            </a:pPr>
            <a:r>
              <a:rPr lang="en-US" b="1" dirty="0"/>
              <a:t>21%</a:t>
            </a:r>
            <a:r>
              <a:rPr lang="en-US" dirty="0"/>
              <a:t> reconviction</a:t>
            </a:r>
          </a:p>
          <a:p>
            <a:pPr marL="342900" lvl="1" indent="0">
              <a:buNone/>
              <a:defRPr/>
            </a:pPr>
            <a:r>
              <a:rPr lang="en-US" b="1" dirty="0"/>
              <a:t>25%</a:t>
            </a:r>
            <a:r>
              <a:rPr lang="en-US" dirty="0"/>
              <a:t> reincarceration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4435309"/>
            <a:ext cx="1790552" cy="17712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0295" y="6438941"/>
            <a:ext cx="105679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*ROI:  Return on Investment, for every dollar the DOC spends on CD Treatment, we eliminate potential future incarceration, treatment, and other expenditures by $6.50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8904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8600" y="152400"/>
            <a:ext cx="4038600" cy="9144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Community Supervision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729913" y="6356350"/>
            <a:ext cx="1462087" cy="365125"/>
          </a:xfrm>
        </p:spPr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219200" y="2362200"/>
            <a:ext cx="4613023" cy="33254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72200" y="3048000"/>
            <a:ext cx="579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Under</a:t>
            </a:r>
            <a:r>
              <a:rPr lang="en-US" sz="2400" b="1" i="1" dirty="0" smtClean="0">
                <a:solidFill>
                  <a:schemeClr val="bg1"/>
                </a:solidFill>
              </a:rPr>
              <a:t> </a:t>
            </a:r>
            <a:r>
              <a:rPr lang="en-US" sz="2400" b="1" i="1" dirty="0" smtClean="0"/>
              <a:t>determinant sentencing</a:t>
            </a:r>
          </a:p>
          <a:p>
            <a:pPr algn="ctr"/>
            <a:r>
              <a:rPr lang="en-US" sz="2400" b="1" i="1" dirty="0" smtClean="0"/>
              <a:t>1/3 of an offender’s sentence is spent on community supervision 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328106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4C2956-261E-4A25-9AAE-82A6A5D20C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0600" y="1797052"/>
            <a:ext cx="64008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800"/>
              </a:spcBef>
              <a:buFont typeface="Arial" pitchFamily="34" charset="0"/>
              <a:buChar char="•"/>
            </a:pPr>
            <a:r>
              <a:rPr lang="en-US" sz="2400" dirty="0" smtClean="0">
                <a:cs typeface="Arial" panose="020B0604020202020204" pitchFamily="34" charset="0"/>
              </a:rPr>
              <a:t>Minnesota relies </a:t>
            </a:r>
            <a:r>
              <a:rPr lang="en-US" sz="2400" dirty="0">
                <a:cs typeface="Arial" panose="020B0604020202020204" pitchFamily="34" charset="0"/>
              </a:rPr>
              <a:t>heavily </a:t>
            </a:r>
            <a:r>
              <a:rPr lang="en-US" sz="2400" dirty="0" smtClean="0">
                <a:cs typeface="Arial" panose="020B0604020202020204" pitchFamily="34" charset="0"/>
              </a:rPr>
              <a:t>on community supervision</a:t>
            </a:r>
          </a:p>
          <a:p>
            <a:pPr marL="457200" indent="-457200">
              <a:spcBef>
                <a:spcPts val="1800"/>
              </a:spcBef>
              <a:buFont typeface="Arial" pitchFamily="34" charset="0"/>
              <a:buChar char="•"/>
            </a:pPr>
            <a:r>
              <a:rPr lang="en-US" sz="2400" dirty="0" smtClean="0">
                <a:cs typeface="Arial" panose="020B0604020202020204" pitchFamily="34" charset="0"/>
              </a:rPr>
              <a:t>Assists in transition from prison to the community</a:t>
            </a:r>
          </a:p>
          <a:p>
            <a:pPr marL="457200" indent="-457200">
              <a:spcBef>
                <a:spcPts val="1800"/>
              </a:spcBef>
              <a:buFont typeface="Arial" pitchFamily="34" charset="0"/>
              <a:buChar char="•"/>
            </a:pPr>
            <a:r>
              <a:rPr lang="en-US" sz="2400" dirty="0" smtClean="0">
                <a:cs typeface="Arial" panose="020B0604020202020204" pitchFamily="34" charset="0"/>
              </a:rPr>
              <a:t>Assign risk levels to predatory offenders and assists with community notification</a:t>
            </a:r>
          </a:p>
          <a:p>
            <a:pPr marL="457200" indent="-457200">
              <a:spcBef>
                <a:spcPts val="1800"/>
              </a:spcBef>
              <a:buFont typeface="Arial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I</a:t>
            </a:r>
            <a:r>
              <a:rPr lang="en-US" sz="2400" dirty="0" smtClean="0">
                <a:cs typeface="Arial" panose="020B0604020202020204" pitchFamily="34" charset="0"/>
              </a:rPr>
              <a:t>nspects </a:t>
            </a:r>
            <a:r>
              <a:rPr lang="en-US" sz="2400" dirty="0" smtClean="0">
                <a:cs typeface="Arial" panose="020B0604020202020204" pitchFamily="34" charset="0"/>
              </a:rPr>
              <a:t>and licenses jails</a:t>
            </a:r>
          </a:p>
          <a:p>
            <a:pPr marL="457200" indent="-457200">
              <a:spcBef>
                <a:spcPts val="1800"/>
              </a:spcBef>
              <a:buFont typeface="Arial" pitchFamily="34" charset="0"/>
              <a:buChar char="•"/>
            </a:pPr>
            <a:r>
              <a:rPr lang="en-US" sz="2400" dirty="0" smtClean="0">
                <a:cs typeface="Arial" panose="020B0604020202020204" pitchFamily="34" charset="0"/>
              </a:rPr>
              <a:t>Provides </a:t>
            </a:r>
            <a:r>
              <a:rPr lang="en-US" sz="2400" dirty="0" smtClean="0">
                <a:cs typeface="Arial" panose="020B0604020202020204" pitchFamily="34" charset="0"/>
              </a:rPr>
              <a:t>victim notification and restorative justice services</a:t>
            </a:r>
          </a:p>
          <a:p>
            <a:pPr marL="457200" indent="-457200">
              <a:spcBef>
                <a:spcPts val="1800"/>
              </a:spcBef>
              <a:buFont typeface="Arial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  <a:p>
            <a:pPr>
              <a:spcBef>
                <a:spcPts val="1800"/>
              </a:spcBef>
            </a:pPr>
            <a:endParaRPr lang="en-US" sz="1400" i="1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132222" y="2133600"/>
            <a:ext cx="5059778" cy="335850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848600" y="152400"/>
            <a:ext cx="4038600" cy="9144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Community </a:t>
            </a:r>
            <a:r>
              <a:rPr lang="en-US" sz="2800" dirty="0" smtClean="0"/>
              <a:t>Services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9422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Community-Based Corrections</a:t>
            </a:r>
          </a:p>
        </p:txBody>
      </p:sp>
      <p:sp>
        <p:nvSpPr>
          <p:cNvPr id="20486" name="Rectangle 10"/>
          <p:cNvSpPr>
            <a:spLocks noGrp="1" noChangeArrowheads="1"/>
          </p:cNvSpPr>
          <p:nvPr>
            <p:ph idx="1"/>
          </p:nvPr>
        </p:nvSpPr>
        <p:spPr>
          <a:xfrm>
            <a:off x="0" y="1866582"/>
            <a:ext cx="10515600" cy="4351338"/>
          </a:xfrm>
        </p:spPr>
        <p:txBody>
          <a:bodyPr>
            <a:noAutofit/>
          </a:bodyPr>
          <a:lstStyle/>
          <a:p>
            <a:pPr marL="0" indent="0" eaLnBrk="1" hangingPunct="1">
              <a:buNone/>
              <a:defRPr/>
            </a:pPr>
            <a:r>
              <a:rPr lang="en-US" sz="2400" b="1" dirty="0" smtClean="0"/>
              <a:t>Department </a:t>
            </a:r>
            <a:r>
              <a:rPr lang="en-US" sz="2400" b="1" dirty="0"/>
              <a:t>of Corrections (DOC)</a:t>
            </a:r>
          </a:p>
          <a:p>
            <a:pPr lvl="1" eaLnBrk="1" hangingPunct="1">
              <a:defRPr/>
            </a:pPr>
            <a:r>
              <a:rPr lang="en-US" sz="2400" dirty="0" smtClean="0"/>
              <a:t>53 </a:t>
            </a:r>
            <a:r>
              <a:rPr lang="en-US" sz="2400" dirty="0"/>
              <a:t>counties, adult felon supervision</a:t>
            </a:r>
          </a:p>
          <a:p>
            <a:pPr lvl="1" eaLnBrk="1" hangingPunct="1">
              <a:spcAft>
                <a:spcPct val="45000"/>
              </a:spcAft>
              <a:defRPr/>
            </a:pPr>
            <a:r>
              <a:rPr lang="en-US" sz="2400" dirty="0"/>
              <a:t>28 counties, juvenile &amp; misdemeanant </a:t>
            </a:r>
            <a:r>
              <a:rPr lang="en-US" sz="2400" dirty="0" smtClean="0"/>
              <a:t>supervision</a:t>
            </a:r>
          </a:p>
          <a:p>
            <a:pPr lvl="1" eaLnBrk="1" hangingPunct="1">
              <a:spcAft>
                <a:spcPct val="45000"/>
              </a:spcAft>
              <a:defRPr/>
            </a:pPr>
            <a:r>
              <a:rPr lang="en-US" sz="2400" dirty="0" smtClean="0"/>
              <a:t>75 counties, Intensive Supervised Release (ISR)</a:t>
            </a:r>
            <a:endParaRPr lang="en-US" sz="2400" dirty="0"/>
          </a:p>
          <a:p>
            <a:pPr marL="0" indent="0" eaLnBrk="1" hangingPunct="1">
              <a:buNone/>
              <a:defRPr/>
            </a:pPr>
            <a:r>
              <a:rPr lang="en-US" sz="2400" b="1" dirty="0"/>
              <a:t>Community Corrections Act (CCA)</a:t>
            </a:r>
          </a:p>
          <a:p>
            <a:pPr lvl="1" eaLnBrk="1" hangingPunct="1">
              <a:spcBef>
                <a:spcPct val="0"/>
              </a:spcBef>
              <a:spcAft>
                <a:spcPct val="45000"/>
              </a:spcAft>
              <a:defRPr/>
            </a:pPr>
            <a:r>
              <a:rPr lang="en-US" sz="2400" dirty="0" smtClean="0"/>
              <a:t>34 counties, </a:t>
            </a:r>
            <a:r>
              <a:rPr lang="en-US" sz="2400" dirty="0"/>
              <a:t>adult felon, misdemeanant &amp; juvenile </a:t>
            </a:r>
            <a:r>
              <a:rPr lang="en-US" sz="2400" dirty="0" smtClean="0"/>
              <a:t>supervision</a:t>
            </a:r>
          </a:p>
          <a:p>
            <a:pPr lvl="1" eaLnBrk="1" hangingPunct="1">
              <a:spcBef>
                <a:spcPct val="0"/>
              </a:spcBef>
              <a:spcAft>
                <a:spcPct val="45000"/>
              </a:spcAft>
              <a:defRPr/>
            </a:pPr>
            <a:r>
              <a:rPr lang="en-US" sz="2400" dirty="0" smtClean="0"/>
              <a:t>12 counties, ISR</a:t>
            </a:r>
            <a:endParaRPr lang="en-US" sz="2400" dirty="0"/>
          </a:p>
          <a:p>
            <a:pPr marL="0" indent="0" eaLnBrk="1" hangingPunct="1">
              <a:buNone/>
              <a:defRPr/>
            </a:pPr>
            <a:r>
              <a:rPr lang="en-US" sz="2400" b="1" dirty="0"/>
              <a:t>County Probation Officers (CPO)</a:t>
            </a:r>
          </a:p>
          <a:p>
            <a:pPr lvl="1" eaLnBrk="1" hangingPunct="1">
              <a:defRPr/>
            </a:pPr>
            <a:r>
              <a:rPr lang="en-US" sz="2400" dirty="0" smtClean="0"/>
              <a:t>25 </a:t>
            </a:r>
            <a:r>
              <a:rPr lang="en-US" sz="2400" dirty="0"/>
              <a:t>counties, juvenile &amp; misdemeanant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7B9399-DE19-4D05-B64B-B2D36795034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04949" y="1363960"/>
            <a:ext cx="673608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i="1" u="sng" dirty="0"/>
              <a:t>Three Delivery Systems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577859"/>
            <a:ext cx="3781544" cy="370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0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53200" y="1905000"/>
            <a:ext cx="5554428" cy="37020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2172556"/>
            <a:ext cx="6172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4,300 dedicated staff keeping Minnesota safe:</a:t>
            </a:r>
          </a:p>
          <a:p>
            <a:endParaRPr lang="en-US" sz="2400" dirty="0" smtClean="0"/>
          </a:p>
          <a:p>
            <a:r>
              <a:rPr lang="en-US" sz="2400" b="1" dirty="0" smtClean="0"/>
              <a:t>Priorities:</a:t>
            </a: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Ensure safety and security for fewer assaults and injuries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Reduce the prison population with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Education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Treatment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Evidence-based programming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153400" y="381000"/>
            <a:ext cx="33520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Department Priorities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25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9293" y="87923"/>
            <a:ext cx="121920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+mj-lt"/>
              </a:rPr>
              <a:t>Community Partners</a:t>
            </a:r>
            <a:endParaRPr lang="en-US" sz="280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012" y="1752600"/>
            <a:ext cx="10972800" cy="3733800"/>
          </a:xfrm>
        </p:spPr>
        <p:txBody>
          <a:bodyPr>
            <a:noAutofit/>
          </a:bodyPr>
          <a:lstStyle/>
          <a:p>
            <a:r>
              <a:rPr lang="en-US" sz="2400" dirty="0" smtClean="0"/>
              <a:t>Contract with community-based halfway houses for case management and transition services for offenders released from prison.</a:t>
            </a:r>
          </a:p>
          <a:p>
            <a:r>
              <a:rPr lang="en-US" sz="2400" dirty="0" smtClean="0"/>
              <a:t>Provide outpatient sex offender treatment statewide through grants to 20 community based providers. </a:t>
            </a:r>
          </a:p>
          <a:p>
            <a:r>
              <a:rPr lang="en-US" sz="2400" dirty="0" smtClean="0"/>
              <a:t>Partner with DEED at two metro workforce centers to provide the O4C program that assists high-risk offenders with employment, housing supports, mentoring, cognitive behavioral programming, and case management.</a:t>
            </a:r>
          </a:p>
          <a:p>
            <a:r>
              <a:rPr lang="en-US" sz="2400" dirty="0" smtClean="0"/>
              <a:t>Collaborate with community stakeholders and facilitate “Transition Coalitions” in 5 locations around the state.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28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DOC Release Violator Admissions* Over Time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1113" y="6140906"/>
            <a:ext cx="94347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959111322"/>
              </p:ext>
            </p:extLst>
          </p:nvPr>
        </p:nvGraphicFramePr>
        <p:xfrm>
          <a:off x="1600200" y="1600200"/>
          <a:ext cx="8775700" cy="5121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5860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Annual Revocation Admissions (2014-18)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366963757"/>
              </p:ext>
            </p:extLst>
          </p:nvPr>
        </p:nvGraphicFramePr>
        <p:xfrm>
          <a:off x="1600200" y="1600200"/>
          <a:ext cx="8775700" cy="5121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63975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840EF-062D-BD4F-B52F-B6A9C2960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Priorities based on feedback/input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A24A4-FA63-3348-B284-70F982622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dirty="0"/>
              <a:t>The safety of corrections officers is imperative</a:t>
            </a:r>
            <a:r>
              <a:rPr lang="en-US" sz="2000" dirty="0" smtClean="0"/>
              <a:t>. </a:t>
            </a:r>
            <a:r>
              <a:rPr lang="en-US" sz="2000" dirty="0"/>
              <a:t>Those working in our prison must feel safe at work, with increases the safety of inmates.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Given the reality that 95% of offenders in our facilities will return to communities across Minnesota, we must prioritize opportunities for change – through effective programming </a:t>
            </a:r>
            <a:r>
              <a:rPr lang="en-US" sz="2000" dirty="0" smtClean="0"/>
              <a:t>– </a:t>
            </a:r>
            <a:r>
              <a:rPr lang="en-US" sz="2000" dirty="0"/>
              <a:t>while people are incarcerated.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We must continue supporting our agents who supervise justice system-involved people living in or returning to our communities, remembering that their success reflects Minnesota’s broadest safety interests.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We need to collaborate with Minnesota’s educational community resources in an effort to: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Prevent Minnesota’s youth from entering the criminal justice system in the first place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Develop educational and business partnerships that increase the likelihood of successful reintegration upon return to home communities.</a:t>
            </a:r>
          </a:p>
        </p:txBody>
      </p:sp>
    </p:spTree>
    <p:extLst>
      <p:ext uri="{BB962C8B-B14F-4D97-AF65-F5344CB8AC3E}">
        <p14:creationId xmlns:p14="http://schemas.microsoft.com/office/powerpoint/2010/main" val="164727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67200" y="5562600"/>
            <a:ext cx="960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smtClean="0">
                <a:solidFill>
                  <a:prstClr val="white"/>
                </a:solidFill>
              </a:rPr>
              <a:t>Thank you </a:t>
            </a:r>
            <a:endParaRPr lang="en-US" sz="4400" i="1" dirty="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4431983"/>
            <a:ext cx="7014526" cy="1473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10287000" cy="3867912"/>
          </a:xfrm>
          <a:prstGeom prst="rect">
            <a:avLst/>
          </a:prstGeom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152400" y="4107398"/>
            <a:ext cx="10287000" cy="401685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sz="3200" b="1" i="1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24</a:t>
            </a:r>
            <a:r>
              <a:rPr lang="en-US" sz="3200" i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-</a:t>
            </a:r>
            <a:r>
              <a:rPr lang="en-US" sz="3200" i="1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hours a day            </a:t>
            </a:r>
            <a:r>
              <a:rPr lang="en-US" sz="3200" b="1" i="1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7</a:t>
            </a:r>
            <a:r>
              <a:rPr lang="en-US" sz="3200" i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-</a:t>
            </a:r>
            <a:r>
              <a:rPr lang="en-US" sz="3200" i="1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days a week  		</a:t>
            </a:r>
            <a:r>
              <a:rPr lang="en-US" sz="3200" b="1" i="1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365</a:t>
            </a:r>
            <a:r>
              <a:rPr lang="en-US" sz="3200" i="1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days per year</a:t>
            </a:r>
            <a:endParaRPr lang="en-US" sz="3200" i="1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2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0847" y="254466"/>
            <a:ext cx="10515600" cy="914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Offender Statistics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729913" y="6356350"/>
            <a:ext cx="1462087" cy="365125"/>
          </a:xfrm>
        </p:spPr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1813780"/>
            <a:ext cx="10515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b="1" dirty="0" smtClean="0"/>
          </a:p>
          <a:p>
            <a:r>
              <a:rPr lang="en-US" sz="2400" b="1" dirty="0" smtClean="0"/>
              <a:t>105,420 offenders on probation in Minnesota</a:t>
            </a:r>
          </a:p>
          <a:p>
            <a:endParaRPr lang="en-US" sz="2400" b="1" dirty="0"/>
          </a:p>
          <a:p>
            <a:r>
              <a:rPr lang="en-US" sz="2400" b="1" dirty="0" smtClean="0"/>
              <a:t>9,849 offenders incarcerated in the DOC</a:t>
            </a:r>
          </a:p>
          <a:p>
            <a:endParaRPr lang="en-US" sz="2400" dirty="0"/>
          </a:p>
          <a:p>
            <a:r>
              <a:rPr lang="en-US" sz="2400" dirty="0" smtClean="0"/>
              <a:t>(</a:t>
            </a:r>
            <a:r>
              <a:rPr lang="en-US" sz="2400" dirty="0"/>
              <a:t>c</a:t>
            </a:r>
            <a:r>
              <a:rPr lang="en-US" sz="2400" dirty="0" smtClean="0"/>
              <a:t>ourt commits, probation violators, release violators)</a:t>
            </a:r>
            <a:endParaRPr lang="en-US" sz="2400" dirty="0"/>
          </a:p>
          <a:p>
            <a:endParaRPr lang="en-US" sz="2400" b="1" dirty="0" smtClean="0"/>
          </a:p>
          <a:p>
            <a:r>
              <a:rPr lang="en-US" sz="2400" b="1" dirty="0"/>
              <a:t>6,568 </a:t>
            </a:r>
            <a:r>
              <a:rPr lang="en-US" sz="2400" b="1" dirty="0" smtClean="0"/>
              <a:t>people </a:t>
            </a:r>
            <a:r>
              <a:rPr lang="en-US" sz="2400" b="1" dirty="0"/>
              <a:t>under </a:t>
            </a:r>
            <a:r>
              <a:rPr lang="en-US" sz="2400" b="1" dirty="0" smtClean="0"/>
              <a:t>supervision after prison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7860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729913" y="6356350"/>
            <a:ext cx="1462087" cy="365125"/>
          </a:xfrm>
        </p:spPr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24600" y="1797308"/>
            <a:ext cx="5715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Under determinant sentencing, 2/3 of an offender’s sentence is spent incarcerated</a:t>
            </a:r>
          </a:p>
          <a:p>
            <a:endParaRPr lang="en-US" sz="2400" dirty="0"/>
          </a:p>
          <a:p>
            <a:r>
              <a:rPr lang="en-US" sz="2400" dirty="0"/>
              <a:t>95</a:t>
            </a:r>
            <a:r>
              <a:rPr lang="en-US" sz="2400" dirty="0" smtClean="0"/>
              <a:t>% of offenders </a:t>
            </a:r>
            <a:r>
              <a:rPr lang="en-US" sz="2400" dirty="0"/>
              <a:t>are released back to the community</a:t>
            </a:r>
          </a:p>
          <a:p>
            <a:endParaRPr lang="en-US" sz="2400" dirty="0"/>
          </a:p>
          <a:p>
            <a:r>
              <a:rPr lang="en-US" sz="2400" dirty="0"/>
              <a:t>78</a:t>
            </a:r>
            <a:r>
              <a:rPr lang="en-US" sz="2400" dirty="0" smtClean="0"/>
              <a:t>% of offenders </a:t>
            </a:r>
            <a:r>
              <a:rPr lang="en-US" sz="2400" dirty="0"/>
              <a:t>have previous violent crime </a:t>
            </a:r>
            <a:r>
              <a:rPr lang="en-US" sz="2400" dirty="0" smtClean="0"/>
              <a:t>convictions</a:t>
            </a:r>
          </a:p>
          <a:p>
            <a:endParaRPr lang="en-US" sz="2400" dirty="0"/>
          </a:p>
          <a:p>
            <a:r>
              <a:rPr lang="en-US" sz="2400" dirty="0"/>
              <a:t>Offenders average: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Ten prior criminal convictions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Four prior felony convictions</a:t>
            </a:r>
          </a:p>
          <a:p>
            <a:endParaRPr lang="en-US" sz="2000" b="1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09800"/>
            <a:ext cx="4888404" cy="327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5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62600" y="304800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10 Correctional Facilities / 11 Locations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386012"/>
            <a:ext cx="10237626" cy="547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7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Minnesota Adult Prison Population 2008-2018*</a:t>
            </a:r>
            <a:endParaRPr lang="en-US" sz="2800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258152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*July 1 of each year </a:t>
            </a:r>
          </a:p>
        </p:txBody>
      </p:sp>
    </p:spTree>
    <p:extLst>
      <p:ext uri="{BB962C8B-B14F-4D97-AF65-F5344CB8AC3E}">
        <p14:creationId xmlns:p14="http://schemas.microsoft.com/office/powerpoint/2010/main" val="411151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Inmate Offense Profile – July 2018</a:t>
            </a:r>
            <a:endParaRPr lang="en-US" sz="2800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As of July 1, 2018 | mn.gov/DOC</a:t>
            </a:r>
          </a:p>
        </p:txBody>
      </p:sp>
    </p:spTree>
    <p:extLst>
      <p:ext uri="{BB962C8B-B14F-4D97-AF65-F5344CB8AC3E}">
        <p14:creationId xmlns:p14="http://schemas.microsoft.com/office/powerpoint/2010/main" val="97612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Providing Security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825625"/>
            <a:ext cx="10515600" cy="4351338"/>
          </a:xfrm>
        </p:spPr>
        <p:txBody>
          <a:bodyPr/>
          <a:lstStyle/>
          <a:p>
            <a:r>
              <a:rPr lang="en-US" sz="2400" dirty="0" smtClean="0"/>
              <a:t>Officers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maintain security 24-hours a day/7-days a week</a:t>
            </a:r>
          </a:p>
          <a:p>
            <a:r>
              <a:rPr lang="en-US" sz="2400" dirty="0" smtClean="0"/>
              <a:t>Security technology</a:t>
            </a:r>
          </a:p>
          <a:p>
            <a:r>
              <a:rPr lang="en-US" sz="2400" dirty="0" smtClean="0"/>
              <a:t>Office of Special Investigations</a:t>
            </a:r>
          </a:p>
          <a:p>
            <a:r>
              <a:rPr lang="en-US" sz="2400" dirty="0"/>
              <a:t>Incident Management Team</a:t>
            </a:r>
          </a:p>
          <a:p>
            <a:r>
              <a:rPr lang="en-US" sz="2400" dirty="0" smtClean="0"/>
              <a:t>K-9 officers</a:t>
            </a:r>
          </a:p>
          <a:p>
            <a:r>
              <a:rPr lang="en-US" sz="2400" dirty="0" smtClean="0"/>
              <a:t>Special Operations </a:t>
            </a:r>
            <a:r>
              <a:rPr lang="en-US" sz="2400" dirty="0"/>
              <a:t>R</a:t>
            </a:r>
            <a:r>
              <a:rPr lang="en-US" sz="2400" dirty="0" smtClean="0"/>
              <a:t>esponse Teams</a:t>
            </a:r>
          </a:p>
          <a:p>
            <a:r>
              <a:rPr lang="en-US" sz="2400" dirty="0" smtClean="0"/>
              <a:t>Crisis Intervention Team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0986" y="1962260"/>
            <a:ext cx="4644814" cy="367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4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7D9A-00CE-4812-BDBD-320EC474AB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ontent Placeholder 7"/>
          <p:cNvGraphicFramePr>
            <a:graphicFrameLocks/>
          </p:cNvGraphicFramePr>
          <p:nvPr>
            <p:extLst/>
          </p:nvPr>
        </p:nvGraphicFramePr>
        <p:xfrm>
          <a:off x="533400" y="1752600"/>
          <a:ext cx="8303174" cy="411505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50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32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34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18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444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8920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Fiscal Year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Assault of Staff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Assault of Staff Causing Harm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Assault of Staff with Weapon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Assault of Staff</a:t>
                      </a:r>
                      <a:r>
                        <a:rPr lang="en-US" sz="1800" baseline="0" dirty="0" smtClean="0"/>
                        <a:t> with Weapon Causing Harm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3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FY13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66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7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19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3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FY14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84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11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9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3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FY15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81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15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3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FY16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63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9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9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3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FY17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74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12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27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3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FY18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120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30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31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7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3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FY19**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59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17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16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3400" y="6033186"/>
            <a:ext cx="9028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 *Data represents due process discipline convictions, NOT individual incidents of assault. A single incident may result in more than one </a:t>
            </a:r>
            <a:br>
              <a:rPr lang="en-US" sz="1200" dirty="0" smtClean="0"/>
            </a:br>
            <a:r>
              <a:rPr lang="en-US" sz="1200" dirty="0" smtClean="0"/>
              <a:t>    conviction and more than one charge type for an individual offender.</a:t>
            </a:r>
            <a:br>
              <a:rPr lang="en-US" sz="1200" dirty="0" smtClean="0"/>
            </a:br>
            <a:r>
              <a:rPr lang="en-US" sz="1200" dirty="0" smtClean="0"/>
              <a:t>**FY19 data includes first six months of fiscal year, July 1 – December 31, 2018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8229600" y="457200"/>
            <a:ext cx="27429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Staff Assault Data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5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TPVERSION" val="5"/>
  <p:tag name="TPFULLVERSION" val="5.3.1.3337"/>
  <p:tag name="PPTVERSION" val="15"/>
  <p:tag name="TPOS" val="2"/>
</p:tagLst>
</file>

<file path=ppt/theme/theme1.xml><?xml version="1.0" encoding="utf-8"?>
<a:theme xmlns:a="http://schemas.openxmlformats.org/drawingml/2006/main" name="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N.IT" id="{43004C98-5B53-4D58-92B4-D334E886AB92}" vid="{BCC84AB3-760B-4B29-9458-5FA6845EC3C2}"/>
    </a:ext>
  </a:extLst>
</a:theme>
</file>

<file path=ppt/theme/theme2.xml><?xml version="1.0" encoding="utf-8"?>
<a:theme xmlns:a="http://schemas.openxmlformats.org/drawingml/2006/main" name="DOC 2015 Theme">
  <a:themeElements>
    <a:clrScheme name="DOC 2015">
      <a:dk1>
        <a:sysClr val="windowText" lastClr="000000"/>
      </a:dk1>
      <a:lt1>
        <a:sysClr val="window" lastClr="FFFFFF"/>
      </a:lt1>
      <a:dk2>
        <a:srgbClr val="1F334E"/>
      </a:dk2>
      <a:lt2>
        <a:srgbClr val="CEC3A3"/>
      </a:lt2>
      <a:accent1>
        <a:srgbClr val="4C6D9B"/>
      </a:accent1>
      <a:accent2>
        <a:srgbClr val="77321E"/>
      </a:accent2>
      <a:accent3>
        <a:srgbClr val="828F74"/>
      </a:accent3>
      <a:accent4>
        <a:srgbClr val="8064A2"/>
      </a:accent4>
      <a:accent5>
        <a:srgbClr val="00417F"/>
      </a:accent5>
      <a:accent6>
        <a:srgbClr val="E6B00C"/>
      </a:accent6>
      <a:hlink>
        <a:srgbClr val="5B2D35"/>
      </a:hlink>
      <a:folHlink>
        <a:srgbClr val="95373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OC 2015 Theme" id="{07A8BBB8-1D0B-43B3-A2F3-19ECE6C1D8DA}" vid="{4B85F5AF-E280-4F19-BEBA-F42772145DF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DOC-PowerPoint-Template-2017</Template>
  <TotalTime>26283</TotalTime>
  <Words>1141</Words>
  <Application>Microsoft Office PowerPoint</Application>
  <PresentationFormat>Widescreen</PresentationFormat>
  <Paragraphs>263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Adobe Fan Heiti Std B</vt:lpstr>
      <vt:lpstr>Arial</vt:lpstr>
      <vt:lpstr>Calibri</vt:lpstr>
      <vt:lpstr>Century Gothic</vt:lpstr>
      <vt:lpstr>Franklin Gothic Book</vt:lpstr>
      <vt:lpstr>Franklin Gothic Demi Cond</vt:lpstr>
      <vt:lpstr>NeueHaasGroteskText Std</vt:lpstr>
      <vt:lpstr>MN.IT</vt:lpstr>
      <vt:lpstr>DOC 2015 Theme</vt:lpstr>
      <vt:lpstr>24-hours a day            7-days a week    365 days per year</vt:lpstr>
      <vt:lpstr>PowerPoint Presentation</vt:lpstr>
      <vt:lpstr>Offender Statistics</vt:lpstr>
      <vt:lpstr>PowerPoint Presentation</vt:lpstr>
      <vt:lpstr>PowerPoint Presentation</vt:lpstr>
      <vt:lpstr>Minnesota Adult Prison Population 2008-2018*</vt:lpstr>
      <vt:lpstr>Inmate Offense Profile – July 2018</vt:lpstr>
      <vt:lpstr>Providing Security</vt:lpstr>
      <vt:lpstr>PowerPoint Presentation</vt:lpstr>
      <vt:lpstr>Security Improvements</vt:lpstr>
      <vt:lpstr>Evidence-Based Practices</vt:lpstr>
      <vt:lpstr>Evidence-Based Programming – Minnesota’s Return on Investment (ROI)</vt:lpstr>
      <vt:lpstr>Health Services</vt:lpstr>
      <vt:lpstr>Education Programming</vt:lpstr>
      <vt:lpstr>Education in FY 2018</vt:lpstr>
      <vt:lpstr>Treatment programs</vt:lpstr>
      <vt:lpstr>Community Supervision</vt:lpstr>
      <vt:lpstr>Community Services</vt:lpstr>
      <vt:lpstr>Community-Based Corrections</vt:lpstr>
      <vt:lpstr>Community Partners</vt:lpstr>
      <vt:lpstr>DOC Release Violator Admissions* Over Time</vt:lpstr>
      <vt:lpstr>Annual Revocation Admissions (2014-18)</vt:lpstr>
      <vt:lpstr>Priorities based on feedback/input</vt:lpstr>
      <vt:lpstr>24-hours a day            7-days a week    365 days per year</vt:lpstr>
    </vt:vector>
  </TitlesOfParts>
  <Company>State of Minnesota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Academy Department Overview</dc:title>
  <dc:creator>Communications</dc:creator>
  <cp:lastModifiedBy>Swanum, Aaron (DOC)</cp:lastModifiedBy>
  <cp:revision>806</cp:revision>
  <cp:lastPrinted>2019-01-23T17:55:42Z</cp:lastPrinted>
  <dcterms:created xsi:type="dcterms:W3CDTF">2013-02-06T21:37:10Z</dcterms:created>
  <dcterms:modified xsi:type="dcterms:W3CDTF">2019-01-23T18:05:57Z</dcterms:modified>
</cp:coreProperties>
</file>