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0"/>
  </p:notesMasterIdLst>
  <p:handoutMasterIdLst>
    <p:handoutMasterId r:id="rId21"/>
  </p:handoutMasterIdLst>
  <p:sldIdLst>
    <p:sldId id="264" r:id="rId5"/>
    <p:sldId id="287" r:id="rId6"/>
    <p:sldId id="286" r:id="rId7"/>
    <p:sldId id="275" r:id="rId8"/>
    <p:sldId id="272" r:id="rId9"/>
    <p:sldId id="285" r:id="rId10"/>
    <p:sldId id="266" r:id="rId11"/>
    <p:sldId id="284" r:id="rId12"/>
    <p:sldId id="289" r:id="rId13"/>
    <p:sldId id="273" r:id="rId14"/>
    <p:sldId id="281" r:id="rId15"/>
    <p:sldId id="292" r:id="rId16"/>
    <p:sldId id="293" r:id="rId17"/>
    <p:sldId id="294" r:id="rId18"/>
    <p:sldId id="26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3865"/>
    <a:srgbClr val="B20738"/>
    <a:srgbClr val="F5F5F5"/>
    <a:srgbClr val="000000"/>
    <a:srgbClr val="0D0D0D"/>
    <a:srgbClr val="E8E8E8"/>
    <a:srgbClr val="00A3E2"/>
    <a:srgbClr val="2C2C2C"/>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 autoAdjust="0"/>
    <p:restoredTop sz="89973" autoAdjust="0"/>
  </p:normalViewPr>
  <p:slideViewPr>
    <p:cSldViewPr snapToGrid="0">
      <p:cViewPr varScale="1">
        <p:scale>
          <a:sx n="67" d="100"/>
          <a:sy n="67" d="100"/>
        </p:scale>
        <p:origin x="112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Column1</c:v>
                </c:pt>
              </c:strCache>
            </c:strRef>
          </c:tx>
          <c:spPr>
            <a:solidFill>
              <a:schemeClr val="accent1">
                <a:shade val="80000"/>
                <a:satMod val="150000"/>
              </a:schemeClr>
            </a:solidFill>
            <a:ln>
              <a:noFill/>
            </a:ln>
            <a:effectLst/>
          </c:spPr>
          <c:invertIfNegative val="0"/>
          <c:dLbls>
            <c:dLbl>
              <c:idx val="0"/>
              <c:layout/>
              <c:tx>
                <c:rich>
                  <a:bodyPr/>
                  <a:lstStyle/>
                  <a:p>
                    <a:fld id="{8A853463-2788-4F95-91BF-FA42ACE43EC3}" type="VALUE">
                      <a:rPr lang="en-US" smtClean="0"/>
                      <a:pPr/>
                      <a:t>[VALUE]</a:t>
                    </a:fld>
                    <a:r>
                      <a:rPr lang="en-US"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Latino</c:v>
                </c:pt>
                <c:pt idx="1">
                  <c:v>State Goal</c:v>
                </c:pt>
              </c:strCache>
            </c:strRef>
          </c:cat>
          <c:val>
            <c:numRef>
              <c:f>Sheet1!$B$2:$B$3</c:f>
              <c:numCache>
                <c:formatCode>General</c:formatCode>
                <c:ptCount val="2"/>
                <c:pt idx="0">
                  <c:v>24</c:v>
                </c:pt>
              </c:numCache>
            </c:numRef>
          </c:val>
        </c:ser>
        <c:ser>
          <c:idx val="1"/>
          <c:order val="1"/>
          <c:tx>
            <c:strRef>
              <c:f>Sheet1!$C$1</c:f>
              <c:strCache>
                <c:ptCount val="1"/>
                <c:pt idx="0">
                  <c:v>Column2</c:v>
                </c:pt>
              </c:strCache>
            </c:strRef>
          </c:tx>
          <c:spPr>
            <a:solidFill>
              <a:schemeClr val="accent2">
                <a:shade val="80000"/>
                <a:satMod val="150000"/>
              </a:schemeClr>
            </a:solidFill>
            <a:ln>
              <a:noFill/>
            </a:ln>
            <a:effectLst/>
          </c:spPr>
          <c:invertIfNegative val="0"/>
          <c:dLbls>
            <c:dLbl>
              <c:idx val="1"/>
              <c:layout/>
              <c:tx>
                <c:rich>
                  <a:bodyPr/>
                  <a:lstStyle/>
                  <a:p>
                    <a:fld id="{DB22B9CA-E14B-48F3-A9CC-7D4C51C06616}" type="VALUE">
                      <a:rPr lang="en-US" smtClean="0"/>
                      <a:pPr/>
                      <a:t>[VALUE]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rgbClr val="00386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Latino</c:v>
                </c:pt>
                <c:pt idx="1">
                  <c:v>State Goal</c:v>
                </c:pt>
              </c:strCache>
            </c:strRef>
          </c:cat>
          <c:val>
            <c:numRef>
              <c:f>Sheet1!$C$2:$C$3</c:f>
              <c:numCache>
                <c:formatCode>General</c:formatCode>
                <c:ptCount val="2"/>
                <c:pt idx="1">
                  <c:v>70</c:v>
                </c:pt>
              </c:numCache>
            </c:numRef>
          </c:val>
        </c:ser>
        <c:dLbls>
          <c:showLegendKey val="0"/>
          <c:showVal val="1"/>
          <c:showCatName val="0"/>
          <c:showSerName val="0"/>
          <c:showPercent val="0"/>
          <c:showBubbleSize val="0"/>
        </c:dLbls>
        <c:gapWidth val="150"/>
        <c:overlap val="100"/>
        <c:axId val="222160456"/>
        <c:axId val="222160848"/>
      </c:barChart>
      <c:catAx>
        <c:axId val="22216045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rgbClr val="C00000"/>
                </a:solidFill>
                <a:latin typeface="+mn-lt"/>
                <a:ea typeface="+mn-ea"/>
                <a:cs typeface="+mn-cs"/>
              </a:defRPr>
            </a:pPr>
            <a:endParaRPr lang="en-US"/>
          </a:p>
        </c:txPr>
        <c:crossAx val="222160848"/>
        <c:crosses val="autoZero"/>
        <c:auto val="1"/>
        <c:lblAlgn val="ctr"/>
        <c:lblOffset val="100"/>
        <c:noMultiLvlLbl val="0"/>
      </c:catAx>
      <c:valAx>
        <c:axId val="222160848"/>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22160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373CB-CF5D-E648-BFA9-F6751C0E9610}" type="doc">
      <dgm:prSet loTypeId="urn:microsoft.com/office/officeart/2009/3/layout/SubStepProcess" loCatId="" qsTypeId="urn:microsoft.com/office/officeart/2005/8/quickstyle/simple4" qsCatId="simple" csTypeId="urn:microsoft.com/office/officeart/2005/8/colors/accent1_2" csCatId="accent1" phldr="1"/>
      <dgm:spPr/>
      <dgm:t>
        <a:bodyPr/>
        <a:lstStyle/>
        <a:p>
          <a:endParaRPr lang="en-US"/>
        </a:p>
      </dgm:t>
    </dgm:pt>
    <dgm:pt modelId="{E01AC3D2-65C1-DC42-82FA-F331C0ECB0D4}" type="pres">
      <dgm:prSet presAssocID="{151373CB-CF5D-E648-BFA9-F6751C0E9610}" presName="Name0" presStyleCnt="0">
        <dgm:presLayoutVars>
          <dgm:chMax val="7"/>
          <dgm:dir/>
          <dgm:animOne val="branch"/>
        </dgm:presLayoutVars>
      </dgm:prSet>
      <dgm:spPr/>
      <dgm:t>
        <a:bodyPr/>
        <a:lstStyle/>
        <a:p>
          <a:endParaRPr lang="es-MX"/>
        </a:p>
      </dgm:t>
    </dgm:pt>
  </dgm:ptLst>
  <dgm:cxnLst>
    <dgm:cxn modelId="{4C7EC6F4-C2BC-A24A-AA3F-AB1106AA9532}" type="presOf" srcId="{151373CB-CF5D-E648-BFA9-F6751C0E9610}" destId="{E01AC3D2-65C1-DC42-82FA-F331C0ECB0D4}" srcOrd="0"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38CDEA-F9EC-AC44-A0C4-742B14A74D57}" type="doc">
      <dgm:prSet loTypeId="urn:microsoft.com/office/officeart/2005/8/layout/hProcess6" loCatId="" qsTypeId="urn:microsoft.com/office/officeart/2005/8/quickstyle/simple4" qsCatId="simple" csTypeId="urn:microsoft.com/office/officeart/2005/8/colors/accent1_2" csCatId="accent1" phldr="1"/>
      <dgm:spPr/>
      <dgm:t>
        <a:bodyPr/>
        <a:lstStyle/>
        <a:p>
          <a:endParaRPr lang="en-US"/>
        </a:p>
      </dgm:t>
    </dgm:pt>
    <dgm:pt modelId="{6E0E9511-0342-C443-8C1A-0C03D3CE3CA2}">
      <dgm:prSet phldrT="[Text]"/>
      <dgm:spPr/>
      <dgm:t>
        <a:bodyPr/>
        <a:lstStyle/>
        <a:p>
          <a:r>
            <a:rPr lang="en-US" smtClean="0"/>
            <a:t>884,852</a:t>
          </a:r>
          <a:endParaRPr lang="en-US" dirty="0"/>
        </a:p>
      </dgm:t>
    </dgm:pt>
    <dgm:pt modelId="{C2991129-7FCE-F44D-843A-34D80E7E5043}" type="parTrans" cxnId="{0DE07D1D-DF5D-3F4D-A031-F83E2D569A57}">
      <dgm:prSet/>
      <dgm:spPr/>
      <dgm:t>
        <a:bodyPr/>
        <a:lstStyle/>
        <a:p>
          <a:endParaRPr lang="en-US"/>
        </a:p>
      </dgm:t>
    </dgm:pt>
    <dgm:pt modelId="{CEC5919C-7867-EF48-88DD-7419370471B6}" type="sibTrans" cxnId="{0DE07D1D-DF5D-3F4D-A031-F83E2D569A57}">
      <dgm:prSet/>
      <dgm:spPr/>
      <dgm:t>
        <a:bodyPr/>
        <a:lstStyle/>
        <a:p>
          <a:endParaRPr lang="en-US"/>
        </a:p>
      </dgm:t>
    </dgm:pt>
    <dgm:pt modelId="{0B207C00-B35D-CB49-9EBE-756FA9FF6269}">
      <dgm:prSet phldrT="[Text]"/>
      <dgm:spPr/>
      <dgm:t>
        <a:bodyPr/>
        <a:lstStyle/>
        <a:p>
          <a:r>
            <a:rPr lang="en-US" dirty="0" smtClean="0"/>
            <a:t>All K-12 Students</a:t>
          </a:r>
          <a:endParaRPr lang="en-US" dirty="0"/>
        </a:p>
      </dgm:t>
    </dgm:pt>
    <dgm:pt modelId="{E6D4120C-FC0E-2149-82F7-7A6BDC82291E}" type="parTrans" cxnId="{D9E973EB-E304-8E4D-9EB8-5A7F25039A33}">
      <dgm:prSet/>
      <dgm:spPr/>
      <dgm:t>
        <a:bodyPr/>
        <a:lstStyle/>
        <a:p>
          <a:endParaRPr lang="en-US"/>
        </a:p>
      </dgm:t>
    </dgm:pt>
    <dgm:pt modelId="{20C67214-F10D-A049-9ECD-76BD10426CE4}" type="sibTrans" cxnId="{D9E973EB-E304-8E4D-9EB8-5A7F25039A33}">
      <dgm:prSet/>
      <dgm:spPr/>
      <dgm:t>
        <a:bodyPr/>
        <a:lstStyle/>
        <a:p>
          <a:endParaRPr lang="en-US"/>
        </a:p>
      </dgm:t>
    </dgm:pt>
    <dgm:pt modelId="{A4895465-FE6A-924E-AE7A-46997C7EAC0A}">
      <dgm:prSet phldrT="[Text]"/>
      <dgm:spPr/>
      <dgm:t>
        <a:bodyPr/>
        <a:lstStyle/>
        <a:p>
          <a:r>
            <a:rPr lang="en-US" dirty="0" smtClean="0"/>
            <a:t>82,275</a:t>
          </a:r>
          <a:endParaRPr lang="en-US" dirty="0"/>
        </a:p>
      </dgm:t>
    </dgm:pt>
    <dgm:pt modelId="{12A7FF64-15B8-E048-B79A-59EF9912A249}" type="parTrans" cxnId="{2D5ADE56-529E-234F-B64E-7EDEB988649D}">
      <dgm:prSet/>
      <dgm:spPr/>
      <dgm:t>
        <a:bodyPr/>
        <a:lstStyle/>
        <a:p>
          <a:endParaRPr lang="en-US"/>
        </a:p>
      </dgm:t>
    </dgm:pt>
    <dgm:pt modelId="{A8736831-609C-D946-96B9-C797B1857285}" type="sibTrans" cxnId="{2D5ADE56-529E-234F-B64E-7EDEB988649D}">
      <dgm:prSet/>
      <dgm:spPr/>
      <dgm:t>
        <a:bodyPr/>
        <a:lstStyle/>
        <a:p>
          <a:endParaRPr lang="en-US"/>
        </a:p>
      </dgm:t>
    </dgm:pt>
    <dgm:pt modelId="{29EE6AA7-7F55-5A4E-95B4-3ED02213EAE3}">
      <dgm:prSet phldrT="[Text]"/>
      <dgm:spPr/>
      <dgm:t>
        <a:bodyPr/>
        <a:lstStyle/>
        <a:p>
          <a:r>
            <a:rPr lang="en-US" dirty="0" smtClean="0"/>
            <a:t>Latino Students</a:t>
          </a:r>
          <a:endParaRPr lang="en-US" dirty="0"/>
        </a:p>
      </dgm:t>
    </dgm:pt>
    <dgm:pt modelId="{2FBE2376-92A3-B843-9988-DA21E9563C81}" type="parTrans" cxnId="{5041C1AA-E97A-C142-8BEC-7553818BAEA9}">
      <dgm:prSet/>
      <dgm:spPr/>
      <dgm:t>
        <a:bodyPr/>
        <a:lstStyle/>
        <a:p>
          <a:endParaRPr lang="en-US"/>
        </a:p>
      </dgm:t>
    </dgm:pt>
    <dgm:pt modelId="{6C2EA4BB-4C71-3044-9FD3-A274AD793ADA}" type="sibTrans" cxnId="{5041C1AA-E97A-C142-8BEC-7553818BAEA9}">
      <dgm:prSet/>
      <dgm:spPr/>
      <dgm:t>
        <a:bodyPr/>
        <a:lstStyle/>
        <a:p>
          <a:endParaRPr lang="en-US"/>
        </a:p>
      </dgm:t>
    </dgm:pt>
    <dgm:pt modelId="{927F8544-A994-6C44-B1EE-C3066F3666B0}" type="pres">
      <dgm:prSet presAssocID="{4738CDEA-F9EC-AC44-A0C4-742B14A74D57}" presName="theList" presStyleCnt="0">
        <dgm:presLayoutVars>
          <dgm:dir/>
          <dgm:animLvl val="lvl"/>
          <dgm:resizeHandles val="exact"/>
        </dgm:presLayoutVars>
      </dgm:prSet>
      <dgm:spPr/>
      <dgm:t>
        <a:bodyPr/>
        <a:lstStyle/>
        <a:p>
          <a:endParaRPr lang="es-MX"/>
        </a:p>
      </dgm:t>
    </dgm:pt>
    <dgm:pt modelId="{2E360997-7335-224E-9518-ADD6B3A41C4F}" type="pres">
      <dgm:prSet presAssocID="{6E0E9511-0342-C443-8C1A-0C03D3CE3CA2}" presName="compNode" presStyleCnt="0"/>
      <dgm:spPr/>
    </dgm:pt>
    <dgm:pt modelId="{D13D1014-F0D9-1F4B-9DDB-5F6BBA8C8577}" type="pres">
      <dgm:prSet presAssocID="{6E0E9511-0342-C443-8C1A-0C03D3CE3CA2}" presName="noGeometry" presStyleCnt="0"/>
      <dgm:spPr/>
    </dgm:pt>
    <dgm:pt modelId="{4E2CAA96-55E7-084C-B834-7BB59F487FB8}" type="pres">
      <dgm:prSet presAssocID="{6E0E9511-0342-C443-8C1A-0C03D3CE3CA2}" presName="childTextVisible" presStyleLbl="bgAccFollowNode1" presStyleIdx="0" presStyleCnt="2">
        <dgm:presLayoutVars>
          <dgm:bulletEnabled val="1"/>
        </dgm:presLayoutVars>
      </dgm:prSet>
      <dgm:spPr/>
      <dgm:t>
        <a:bodyPr/>
        <a:lstStyle/>
        <a:p>
          <a:endParaRPr lang="en-US"/>
        </a:p>
      </dgm:t>
    </dgm:pt>
    <dgm:pt modelId="{DF0DE568-9FDD-9943-8C30-5D214FE3FC74}" type="pres">
      <dgm:prSet presAssocID="{6E0E9511-0342-C443-8C1A-0C03D3CE3CA2}" presName="childTextHidden" presStyleLbl="bgAccFollowNode1" presStyleIdx="0" presStyleCnt="2"/>
      <dgm:spPr/>
      <dgm:t>
        <a:bodyPr/>
        <a:lstStyle/>
        <a:p>
          <a:endParaRPr lang="en-US"/>
        </a:p>
      </dgm:t>
    </dgm:pt>
    <dgm:pt modelId="{ABDF6C09-5CF5-8149-B071-2D43EF9ACB7D}" type="pres">
      <dgm:prSet presAssocID="{6E0E9511-0342-C443-8C1A-0C03D3CE3CA2}" presName="parentText" presStyleLbl="node1" presStyleIdx="0" presStyleCnt="2">
        <dgm:presLayoutVars>
          <dgm:chMax val="1"/>
          <dgm:bulletEnabled val="1"/>
        </dgm:presLayoutVars>
      </dgm:prSet>
      <dgm:spPr/>
      <dgm:t>
        <a:bodyPr/>
        <a:lstStyle/>
        <a:p>
          <a:endParaRPr lang="es-MX"/>
        </a:p>
      </dgm:t>
    </dgm:pt>
    <dgm:pt modelId="{C94348D2-B663-D54C-90FB-F1944A8214A8}" type="pres">
      <dgm:prSet presAssocID="{6E0E9511-0342-C443-8C1A-0C03D3CE3CA2}" presName="aSpace" presStyleCnt="0"/>
      <dgm:spPr/>
    </dgm:pt>
    <dgm:pt modelId="{60C022F5-94AE-D14F-AAD0-254395683942}" type="pres">
      <dgm:prSet presAssocID="{A4895465-FE6A-924E-AE7A-46997C7EAC0A}" presName="compNode" presStyleCnt="0"/>
      <dgm:spPr/>
    </dgm:pt>
    <dgm:pt modelId="{91B4599A-6A5E-FE44-BCDB-4A1B755A10C0}" type="pres">
      <dgm:prSet presAssocID="{A4895465-FE6A-924E-AE7A-46997C7EAC0A}" presName="noGeometry" presStyleCnt="0"/>
      <dgm:spPr/>
    </dgm:pt>
    <dgm:pt modelId="{49A98CFA-946A-2C47-849D-9FC3EC8B54C8}" type="pres">
      <dgm:prSet presAssocID="{A4895465-FE6A-924E-AE7A-46997C7EAC0A}" presName="childTextVisible" presStyleLbl="bgAccFollowNode1" presStyleIdx="1" presStyleCnt="2">
        <dgm:presLayoutVars>
          <dgm:bulletEnabled val="1"/>
        </dgm:presLayoutVars>
      </dgm:prSet>
      <dgm:spPr/>
      <dgm:t>
        <a:bodyPr/>
        <a:lstStyle/>
        <a:p>
          <a:endParaRPr lang="en-US"/>
        </a:p>
      </dgm:t>
    </dgm:pt>
    <dgm:pt modelId="{F0C2C506-3C32-944A-8EFE-8B81C9FE2FFD}" type="pres">
      <dgm:prSet presAssocID="{A4895465-FE6A-924E-AE7A-46997C7EAC0A}" presName="childTextHidden" presStyleLbl="bgAccFollowNode1" presStyleIdx="1" presStyleCnt="2"/>
      <dgm:spPr/>
      <dgm:t>
        <a:bodyPr/>
        <a:lstStyle/>
        <a:p>
          <a:endParaRPr lang="en-US"/>
        </a:p>
      </dgm:t>
    </dgm:pt>
    <dgm:pt modelId="{FAE4B9A8-E6C0-6242-AD63-A34AA2CD1BAB}" type="pres">
      <dgm:prSet presAssocID="{A4895465-FE6A-924E-AE7A-46997C7EAC0A}" presName="parentText" presStyleLbl="node1" presStyleIdx="1" presStyleCnt="2">
        <dgm:presLayoutVars>
          <dgm:chMax val="1"/>
          <dgm:bulletEnabled val="1"/>
        </dgm:presLayoutVars>
      </dgm:prSet>
      <dgm:spPr/>
      <dgm:t>
        <a:bodyPr/>
        <a:lstStyle/>
        <a:p>
          <a:endParaRPr lang="es-MX"/>
        </a:p>
      </dgm:t>
    </dgm:pt>
  </dgm:ptLst>
  <dgm:cxnLst>
    <dgm:cxn modelId="{C60FE4E2-8824-D246-AD0E-52D81BF5D8CE}" type="presOf" srcId="{0B207C00-B35D-CB49-9EBE-756FA9FF6269}" destId="{DF0DE568-9FDD-9943-8C30-5D214FE3FC74}" srcOrd="1" destOrd="0" presId="urn:microsoft.com/office/officeart/2005/8/layout/hProcess6"/>
    <dgm:cxn modelId="{C8C18311-5626-2A4F-B789-A258C751E208}" type="presOf" srcId="{4738CDEA-F9EC-AC44-A0C4-742B14A74D57}" destId="{927F8544-A994-6C44-B1EE-C3066F3666B0}" srcOrd="0" destOrd="0" presId="urn:microsoft.com/office/officeart/2005/8/layout/hProcess6"/>
    <dgm:cxn modelId="{A9CAD2C0-9BB9-3646-A468-163DB41E3B23}" type="presOf" srcId="{A4895465-FE6A-924E-AE7A-46997C7EAC0A}" destId="{FAE4B9A8-E6C0-6242-AD63-A34AA2CD1BAB}" srcOrd="0" destOrd="0" presId="urn:microsoft.com/office/officeart/2005/8/layout/hProcess6"/>
    <dgm:cxn modelId="{D9E973EB-E304-8E4D-9EB8-5A7F25039A33}" srcId="{6E0E9511-0342-C443-8C1A-0C03D3CE3CA2}" destId="{0B207C00-B35D-CB49-9EBE-756FA9FF6269}" srcOrd="0" destOrd="0" parTransId="{E6D4120C-FC0E-2149-82F7-7A6BDC82291E}" sibTransId="{20C67214-F10D-A049-9ECD-76BD10426CE4}"/>
    <dgm:cxn modelId="{5041C1AA-E97A-C142-8BEC-7553818BAEA9}" srcId="{A4895465-FE6A-924E-AE7A-46997C7EAC0A}" destId="{29EE6AA7-7F55-5A4E-95B4-3ED02213EAE3}" srcOrd="0" destOrd="0" parTransId="{2FBE2376-92A3-B843-9988-DA21E9563C81}" sibTransId="{6C2EA4BB-4C71-3044-9FD3-A274AD793ADA}"/>
    <dgm:cxn modelId="{2D5ADE56-529E-234F-B64E-7EDEB988649D}" srcId="{4738CDEA-F9EC-AC44-A0C4-742B14A74D57}" destId="{A4895465-FE6A-924E-AE7A-46997C7EAC0A}" srcOrd="1" destOrd="0" parTransId="{12A7FF64-15B8-E048-B79A-59EF9912A249}" sibTransId="{A8736831-609C-D946-96B9-C797B1857285}"/>
    <dgm:cxn modelId="{C7A5F4D5-69AC-6D42-9530-EEA28871454C}" type="presOf" srcId="{29EE6AA7-7F55-5A4E-95B4-3ED02213EAE3}" destId="{49A98CFA-946A-2C47-849D-9FC3EC8B54C8}" srcOrd="0" destOrd="0" presId="urn:microsoft.com/office/officeart/2005/8/layout/hProcess6"/>
    <dgm:cxn modelId="{36746CB3-C3C7-F94C-974B-C4FAC7CA1DA1}" type="presOf" srcId="{0B207C00-B35D-CB49-9EBE-756FA9FF6269}" destId="{4E2CAA96-55E7-084C-B834-7BB59F487FB8}" srcOrd="0" destOrd="0" presId="urn:microsoft.com/office/officeart/2005/8/layout/hProcess6"/>
    <dgm:cxn modelId="{06B8370E-3A56-F144-9D9E-39B09A6B69B1}" type="presOf" srcId="{29EE6AA7-7F55-5A4E-95B4-3ED02213EAE3}" destId="{F0C2C506-3C32-944A-8EFE-8B81C9FE2FFD}" srcOrd="1" destOrd="0" presId="urn:microsoft.com/office/officeart/2005/8/layout/hProcess6"/>
    <dgm:cxn modelId="{45C9A203-9813-9A47-84E7-B8F570E0E811}" type="presOf" srcId="{6E0E9511-0342-C443-8C1A-0C03D3CE3CA2}" destId="{ABDF6C09-5CF5-8149-B071-2D43EF9ACB7D}" srcOrd="0" destOrd="0" presId="urn:microsoft.com/office/officeart/2005/8/layout/hProcess6"/>
    <dgm:cxn modelId="{0DE07D1D-DF5D-3F4D-A031-F83E2D569A57}" srcId="{4738CDEA-F9EC-AC44-A0C4-742B14A74D57}" destId="{6E0E9511-0342-C443-8C1A-0C03D3CE3CA2}" srcOrd="0" destOrd="0" parTransId="{C2991129-7FCE-F44D-843A-34D80E7E5043}" sibTransId="{CEC5919C-7867-EF48-88DD-7419370471B6}"/>
    <dgm:cxn modelId="{02F39D6D-E39E-004D-9771-4BBDAAA5698F}" type="presParOf" srcId="{927F8544-A994-6C44-B1EE-C3066F3666B0}" destId="{2E360997-7335-224E-9518-ADD6B3A41C4F}" srcOrd="0" destOrd="0" presId="urn:microsoft.com/office/officeart/2005/8/layout/hProcess6"/>
    <dgm:cxn modelId="{3E229136-06D2-2B40-9C02-26FBA358AD86}" type="presParOf" srcId="{2E360997-7335-224E-9518-ADD6B3A41C4F}" destId="{D13D1014-F0D9-1F4B-9DDB-5F6BBA8C8577}" srcOrd="0" destOrd="0" presId="urn:microsoft.com/office/officeart/2005/8/layout/hProcess6"/>
    <dgm:cxn modelId="{40FFF41A-D29B-764C-980E-957A8089EDA8}" type="presParOf" srcId="{2E360997-7335-224E-9518-ADD6B3A41C4F}" destId="{4E2CAA96-55E7-084C-B834-7BB59F487FB8}" srcOrd="1" destOrd="0" presId="urn:microsoft.com/office/officeart/2005/8/layout/hProcess6"/>
    <dgm:cxn modelId="{D4C70AAE-E8E5-424B-9EFC-642C80BADCDA}" type="presParOf" srcId="{2E360997-7335-224E-9518-ADD6B3A41C4F}" destId="{DF0DE568-9FDD-9943-8C30-5D214FE3FC74}" srcOrd="2" destOrd="0" presId="urn:microsoft.com/office/officeart/2005/8/layout/hProcess6"/>
    <dgm:cxn modelId="{8A548286-7EEE-4645-A8DA-F59CD684373D}" type="presParOf" srcId="{2E360997-7335-224E-9518-ADD6B3A41C4F}" destId="{ABDF6C09-5CF5-8149-B071-2D43EF9ACB7D}" srcOrd="3" destOrd="0" presId="urn:microsoft.com/office/officeart/2005/8/layout/hProcess6"/>
    <dgm:cxn modelId="{B21FDA8F-D90B-5D40-8BDB-48CB0044B498}" type="presParOf" srcId="{927F8544-A994-6C44-B1EE-C3066F3666B0}" destId="{C94348D2-B663-D54C-90FB-F1944A8214A8}" srcOrd="1" destOrd="0" presId="urn:microsoft.com/office/officeart/2005/8/layout/hProcess6"/>
    <dgm:cxn modelId="{7D03A482-A286-374F-93E8-0B7DBCB76C0D}" type="presParOf" srcId="{927F8544-A994-6C44-B1EE-C3066F3666B0}" destId="{60C022F5-94AE-D14F-AAD0-254395683942}" srcOrd="2" destOrd="0" presId="urn:microsoft.com/office/officeart/2005/8/layout/hProcess6"/>
    <dgm:cxn modelId="{7E145FA5-30A8-824A-B8C2-3685E57191F0}" type="presParOf" srcId="{60C022F5-94AE-D14F-AAD0-254395683942}" destId="{91B4599A-6A5E-FE44-BCDB-4A1B755A10C0}" srcOrd="0" destOrd="0" presId="urn:microsoft.com/office/officeart/2005/8/layout/hProcess6"/>
    <dgm:cxn modelId="{69A8FA71-5843-5941-BF24-9FBC96C0AFF8}" type="presParOf" srcId="{60C022F5-94AE-D14F-AAD0-254395683942}" destId="{49A98CFA-946A-2C47-849D-9FC3EC8B54C8}" srcOrd="1" destOrd="0" presId="urn:microsoft.com/office/officeart/2005/8/layout/hProcess6"/>
    <dgm:cxn modelId="{24AEBDDE-7C4B-3342-ACC3-33694E6E3B44}" type="presParOf" srcId="{60C022F5-94AE-D14F-AAD0-254395683942}" destId="{F0C2C506-3C32-944A-8EFE-8B81C9FE2FFD}" srcOrd="2" destOrd="0" presId="urn:microsoft.com/office/officeart/2005/8/layout/hProcess6"/>
    <dgm:cxn modelId="{1415BC7B-0EB3-464D-B44F-60453D667398}" type="presParOf" srcId="{60C022F5-94AE-D14F-AAD0-254395683942}" destId="{FAE4B9A8-E6C0-6242-AD63-A34AA2CD1BAB}"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38CDEA-F9EC-AC44-A0C4-742B14A74D57}" type="doc">
      <dgm:prSet loTypeId="urn:microsoft.com/office/officeart/2005/8/layout/hProcess6" loCatId="" qsTypeId="urn:microsoft.com/office/officeart/2005/8/quickstyle/simple4" qsCatId="simple" csTypeId="urn:microsoft.com/office/officeart/2005/8/colors/accent1_2" csCatId="accent1" phldr="1"/>
      <dgm:spPr/>
      <dgm:t>
        <a:bodyPr/>
        <a:lstStyle/>
        <a:p>
          <a:endParaRPr lang="en-US"/>
        </a:p>
      </dgm:t>
    </dgm:pt>
    <dgm:pt modelId="{6E0E9511-0342-C443-8C1A-0C03D3CE3CA2}">
      <dgm:prSet phldrT="[Text]"/>
      <dgm:spPr/>
      <dgm:t>
        <a:bodyPr/>
        <a:lstStyle/>
        <a:p>
          <a:r>
            <a:rPr lang="en-US" dirty="0" smtClean="0"/>
            <a:t>256,394</a:t>
          </a:r>
          <a:endParaRPr lang="en-US" dirty="0"/>
        </a:p>
      </dgm:t>
    </dgm:pt>
    <dgm:pt modelId="{C2991129-7FCE-F44D-843A-34D80E7E5043}" type="parTrans" cxnId="{0DE07D1D-DF5D-3F4D-A031-F83E2D569A57}">
      <dgm:prSet/>
      <dgm:spPr/>
      <dgm:t>
        <a:bodyPr/>
        <a:lstStyle/>
        <a:p>
          <a:endParaRPr lang="en-US"/>
        </a:p>
      </dgm:t>
    </dgm:pt>
    <dgm:pt modelId="{CEC5919C-7867-EF48-88DD-7419370471B6}" type="sibTrans" cxnId="{0DE07D1D-DF5D-3F4D-A031-F83E2D569A57}">
      <dgm:prSet/>
      <dgm:spPr/>
      <dgm:t>
        <a:bodyPr/>
        <a:lstStyle/>
        <a:p>
          <a:endParaRPr lang="en-US"/>
        </a:p>
      </dgm:t>
    </dgm:pt>
    <dgm:pt modelId="{0B207C00-B35D-CB49-9EBE-756FA9FF6269}">
      <dgm:prSet phldrT="[Text]"/>
      <dgm:spPr/>
      <dgm:t>
        <a:bodyPr/>
        <a:lstStyle/>
        <a:p>
          <a:r>
            <a:rPr lang="en-US" dirty="0" smtClean="0"/>
            <a:t>All College Students</a:t>
          </a:r>
          <a:endParaRPr lang="en-US" dirty="0"/>
        </a:p>
      </dgm:t>
    </dgm:pt>
    <dgm:pt modelId="{E6D4120C-FC0E-2149-82F7-7A6BDC82291E}" type="parTrans" cxnId="{D9E973EB-E304-8E4D-9EB8-5A7F25039A33}">
      <dgm:prSet/>
      <dgm:spPr/>
      <dgm:t>
        <a:bodyPr/>
        <a:lstStyle/>
        <a:p>
          <a:endParaRPr lang="en-US"/>
        </a:p>
      </dgm:t>
    </dgm:pt>
    <dgm:pt modelId="{20C67214-F10D-A049-9ECD-76BD10426CE4}" type="sibTrans" cxnId="{D9E973EB-E304-8E4D-9EB8-5A7F25039A33}">
      <dgm:prSet/>
      <dgm:spPr/>
      <dgm:t>
        <a:bodyPr/>
        <a:lstStyle/>
        <a:p>
          <a:endParaRPr lang="en-US"/>
        </a:p>
      </dgm:t>
    </dgm:pt>
    <dgm:pt modelId="{A4895465-FE6A-924E-AE7A-46997C7EAC0A}">
      <dgm:prSet phldrT="[Text]"/>
      <dgm:spPr/>
      <dgm:t>
        <a:bodyPr/>
        <a:lstStyle/>
        <a:p>
          <a:r>
            <a:rPr lang="en-US" dirty="0" smtClean="0"/>
            <a:t>14,244</a:t>
          </a:r>
          <a:endParaRPr lang="en-US" dirty="0"/>
        </a:p>
      </dgm:t>
    </dgm:pt>
    <dgm:pt modelId="{12A7FF64-15B8-E048-B79A-59EF9912A249}" type="parTrans" cxnId="{2D5ADE56-529E-234F-B64E-7EDEB988649D}">
      <dgm:prSet/>
      <dgm:spPr/>
      <dgm:t>
        <a:bodyPr/>
        <a:lstStyle/>
        <a:p>
          <a:endParaRPr lang="en-US"/>
        </a:p>
      </dgm:t>
    </dgm:pt>
    <dgm:pt modelId="{A8736831-609C-D946-96B9-C797B1857285}" type="sibTrans" cxnId="{2D5ADE56-529E-234F-B64E-7EDEB988649D}">
      <dgm:prSet/>
      <dgm:spPr/>
      <dgm:t>
        <a:bodyPr/>
        <a:lstStyle/>
        <a:p>
          <a:endParaRPr lang="en-US"/>
        </a:p>
      </dgm:t>
    </dgm:pt>
    <dgm:pt modelId="{29EE6AA7-7F55-5A4E-95B4-3ED02213EAE3}">
      <dgm:prSet phldrT="[Text]"/>
      <dgm:spPr/>
      <dgm:t>
        <a:bodyPr/>
        <a:lstStyle/>
        <a:p>
          <a:r>
            <a:rPr lang="en-US" dirty="0" smtClean="0"/>
            <a:t>Latino Students</a:t>
          </a:r>
          <a:endParaRPr lang="en-US" dirty="0"/>
        </a:p>
      </dgm:t>
    </dgm:pt>
    <dgm:pt modelId="{2FBE2376-92A3-B843-9988-DA21E9563C81}" type="parTrans" cxnId="{5041C1AA-E97A-C142-8BEC-7553818BAEA9}">
      <dgm:prSet/>
      <dgm:spPr/>
      <dgm:t>
        <a:bodyPr/>
        <a:lstStyle/>
        <a:p>
          <a:endParaRPr lang="en-US"/>
        </a:p>
      </dgm:t>
    </dgm:pt>
    <dgm:pt modelId="{6C2EA4BB-4C71-3044-9FD3-A274AD793ADA}" type="sibTrans" cxnId="{5041C1AA-E97A-C142-8BEC-7553818BAEA9}">
      <dgm:prSet/>
      <dgm:spPr/>
      <dgm:t>
        <a:bodyPr/>
        <a:lstStyle/>
        <a:p>
          <a:endParaRPr lang="en-US"/>
        </a:p>
      </dgm:t>
    </dgm:pt>
    <dgm:pt modelId="{927F8544-A994-6C44-B1EE-C3066F3666B0}" type="pres">
      <dgm:prSet presAssocID="{4738CDEA-F9EC-AC44-A0C4-742B14A74D57}" presName="theList" presStyleCnt="0">
        <dgm:presLayoutVars>
          <dgm:dir/>
          <dgm:animLvl val="lvl"/>
          <dgm:resizeHandles val="exact"/>
        </dgm:presLayoutVars>
      </dgm:prSet>
      <dgm:spPr/>
      <dgm:t>
        <a:bodyPr/>
        <a:lstStyle/>
        <a:p>
          <a:endParaRPr lang="es-MX"/>
        </a:p>
      </dgm:t>
    </dgm:pt>
    <dgm:pt modelId="{2E360997-7335-224E-9518-ADD6B3A41C4F}" type="pres">
      <dgm:prSet presAssocID="{6E0E9511-0342-C443-8C1A-0C03D3CE3CA2}" presName="compNode" presStyleCnt="0"/>
      <dgm:spPr/>
    </dgm:pt>
    <dgm:pt modelId="{D13D1014-F0D9-1F4B-9DDB-5F6BBA8C8577}" type="pres">
      <dgm:prSet presAssocID="{6E0E9511-0342-C443-8C1A-0C03D3CE3CA2}" presName="noGeometry" presStyleCnt="0"/>
      <dgm:spPr/>
    </dgm:pt>
    <dgm:pt modelId="{4E2CAA96-55E7-084C-B834-7BB59F487FB8}" type="pres">
      <dgm:prSet presAssocID="{6E0E9511-0342-C443-8C1A-0C03D3CE3CA2}" presName="childTextVisible" presStyleLbl="bgAccFollowNode1" presStyleIdx="0" presStyleCnt="2">
        <dgm:presLayoutVars>
          <dgm:bulletEnabled val="1"/>
        </dgm:presLayoutVars>
      </dgm:prSet>
      <dgm:spPr/>
      <dgm:t>
        <a:bodyPr/>
        <a:lstStyle/>
        <a:p>
          <a:endParaRPr lang="en-US"/>
        </a:p>
      </dgm:t>
    </dgm:pt>
    <dgm:pt modelId="{DF0DE568-9FDD-9943-8C30-5D214FE3FC74}" type="pres">
      <dgm:prSet presAssocID="{6E0E9511-0342-C443-8C1A-0C03D3CE3CA2}" presName="childTextHidden" presStyleLbl="bgAccFollowNode1" presStyleIdx="0" presStyleCnt="2"/>
      <dgm:spPr/>
      <dgm:t>
        <a:bodyPr/>
        <a:lstStyle/>
        <a:p>
          <a:endParaRPr lang="en-US"/>
        </a:p>
      </dgm:t>
    </dgm:pt>
    <dgm:pt modelId="{ABDF6C09-5CF5-8149-B071-2D43EF9ACB7D}" type="pres">
      <dgm:prSet presAssocID="{6E0E9511-0342-C443-8C1A-0C03D3CE3CA2}" presName="parentText" presStyleLbl="node1" presStyleIdx="0" presStyleCnt="2">
        <dgm:presLayoutVars>
          <dgm:chMax val="1"/>
          <dgm:bulletEnabled val="1"/>
        </dgm:presLayoutVars>
      </dgm:prSet>
      <dgm:spPr/>
      <dgm:t>
        <a:bodyPr/>
        <a:lstStyle/>
        <a:p>
          <a:endParaRPr lang="es-MX"/>
        </a:p>
      </dgm:t>
    </dgm:pt>
    <dgm:pt modelId="{C94348D2-B663-D54C-90FB-F1944A8214A8}" type="pres">
      <dgm:prSet presAssocID="{6E0E9511-0342-C443-8C1A-0C03D3CE3CA2}" presName="aSpace" presStyleCnt="0"/>
      <dgm:spPr/>
    </dgm:pt>
    <dgm:pt modelId="{60C022F5-94AE-D14F-AAD0-254395683942}" type="pres">
      <dgm:prSet presAssocID="{A4895465-FE6A-924E-AE7A-46997C7EAC0A}" presName="compNode" presStyleCnt="0"/>
      <dgm:spPr/>
    </dgm:pt>
    <dgm:pt modelId="{91B4599A-6A5E-FE44-BCDB-4A1B755A10C0}" type="pres">
      <dgm:prSet presAssocID="{A4895465-FE6A-924E-AE7A-46997C7EAC0A}" presName="noGeometry" presStyleCnt="0"/>
      <dgm:spPr/>
    </dgm:pt>
    <dgm:pt modelId="{49A98CFA-946A-2C47-849D-9FC3EC8B54C8}" type="pres">
      <dgm:prSet presAssocID="{A4895465-FE6A-924E-AE7A-46997C7EAC0A}" presName="childTextVisible" presStyleLbl="bgAccFollowNode1" presStyleIdx="1" presStyleCnt="2">
        <dgm:presLayoutVars>
          <dgm:bulletEnabled val="1"/>
        </dgm:presLayoutVars>
      </dgm:prSet>
      <dgm:spPr/>
      <dgm:t>
        <a:bodyPr/>
        <a:lstStyle/>
        <a:p>
          <a:endParaRPr lang="en-US"/>
        </a:p>
      </dgm:t>
    </dgm:pt>
    <dgm:pt modelId="{F0C2C506-3C32-944A-8EFE-8B81C9FE2FFD}" type="pres">
      <dgm:prSet presAssocID="{A4895465-FE6A-924E-AE7A-46997C7EAC0A}" presName="childTextHidden" presStyleLbl="bgAccFollowNode1" presStyleIdx="1" presStyleCnt="2"/>
      <dgm:spPr/>
      <dgm:t>
        <a:bodyPr/>
        <a:lstStyle/>
        <a:p>
          <a:endParaRPr lang="en-US"/>
        </a:p>
      </dgm:t>
    </dgm:pt>
    <dgm:pt modelId="{FAE4B9A8-E6C0-6242-AD63-A34AA2CD1BAB}" type="pres">
      <dgm:prSet presAssocID="{A4895465-FE6A-924E-AE7A-46997C7EAC0A}" presName="parentText" presStyleLbl="node1" presStyleIdx="1" presStyleCnt="2">
        <dgm:presLayoutVars>
          <dgm:chMax val="1"/>
          <dgm:bulletEnabled val="1"/>
        </dgm:presLayoutVars>
      </dgm:prSet>
      <dgm:spPr/>
      <dgm:t>
        <a:bodyPr/>
        <a:lstStyle/>
        <a:p>
          <a:endParaRPr lang="es-MX"/>
        </a:p>
      </dgm:t>
    </dgm:pt>
  </dgm:ptLst>
  <dgm:cxnLst>
    <dgm:cxn modelId="{666D964F-690C-49F4-8D7C-DBFFBB6F11F5}" type="presOf" srcId="{29EE6AA7-7F55-5A4E-95B4-3ED02213EAE3}" destId="{49A98CFA-946A-2C47-849D-9FC3EC8B54C8}" srcOrd="0" destOrd="0" presId="urn:microsoft.com/office/officeart/2005/8/layout/hProcess6"/>
    <dgm:cxn modelId="{5041C1AA-E97A-C142-8BEC-7553818BAEA9}" srcId="{A4895465-FE6A-924E-AE7A-46997C7EAC0A}" destId="{29EE6AA7-7F55-5A4E-95B4-3ED02213EAE3}" srcOrd="0" destOrd="0" parTransId="{2FBE2376-92A3-B843-9988-DA21E9563C81}" sibTransId="{6C2EA4BB-4C71-3044-9FD3-A274AD793ADA}"/>
    <dgm:cxn modelId="{36190509-E6AB-442B-9334-E79AC00B272B}" type="presOf" srcId="{0B207C00-B35D-CB49-9EBE-756FA9FF6269}" destId="{4E2CAA96-55E7-084C-B834-7BB59F487FB8}" srcOrd="0" destOrd="0" presId="urn:microsoft.com/office/officeart/2005/8/layout/hProcess6"/>
    <dgm:cxn modelId="{0DE07D1D-DF5D-3F4D-A031-F83E2D569A57}" srcId="{4738CDEA-F9EC-AC44-A0C4-742B14A74D57}" destId="{6E0E9511-0342-C443-8C1A-0C03D3CE3CA2}" srcOrd="0" destOrd="0" parTransId="{C2991129-7FCE-F44D-843A-34D80E7E5043}" sibTransId="{CEC5919C-7867-EF48-88DD-7419370471B6}"/>
    <dgm:cxn modelId="{5C37AC91-3203-4D01-A6CE-1F010B3ACA31}" type="presOf" srcId="{4738CDEA-F9EC-AC44-A0C4-742B14A74D57}" destId="{927F8544-A994-6C44-B1EE-C3066F3666B0}" srcOrd="0" destOrd="0" presId="urn:microsoft.com/office/officeart/2005/8/layout/hProcess6"/>
    <dgm:cxn modelId="{D9E973EB-E304-8E4D-9EB8-5A7F25039A33}" srcId="{6E0E9511-0342-C443-8C1A-0C03D3CE3CA2}" destId="{0B207C00-B35D-CB49-9EBE-756FA9FF6269}" srcOrd="0" destOrd="0" parTransId="{E6D4120C-FC0E-2149-82F7-7A6BDC82291E}" sibTransId="{20C67214-F10D-A049-9ECD-76BD10426CE4}"/>
    <dgm:cxn modelId="{9CB6B6B3-2881-4A25-8C00-A6E5D2C9D4E8}" type="presOf" srcId="{0B207C00-B35D-CB49-9EBE-756FA9FF6269}" destId="{DF0DE568-9FDD-9943-8C30-5D214FE3FC74}" srcOrd="1" destOrd="0" presId="urn:microsoft.com/office/officeart/2005/8/layout/hProcess6"/>
    <dgm:cxn modelId="{0561A45E-F9E9-44FA-9CE8-003DF07DBFAE}" type="presOf" srcId="{6E0E9511-0342-C443-8C1A-0C03D3CE3CA2}" destId="{ABDF6C09-5CF5-8149-B071-2D43EF9ACB7D}" srcOrd="0" destOrd="0" presId="urn:microsoft.com/office/officeart/2005/8/layout/hProcess6"/>
    <dgm:cxn modelId="{2D5ADE56-529E-234F-B64E-7EDEB988649D}" srcId="{4738CDEA-F9EC-AC44-A0C4-742B14A74D57}" destId="{A4895465-FE6A-924E-AE7A-46997C7EAC0A}" srcOrd="1" destOrd="0" parTransId="{12A7FF64-15B8-E048-B79A-59EF9912A249}" sibTransId="{A8736831-609C-D946-96B9-C797B1857285}"/>
    <dgm:cxn modelId="{2D710E11-DB21-4D3F-A99C-AEA10E237EE0}" type="presOf" srcId="{A4895465-FE6A-924E-AE7A-46997C7EAC0A}" destId="{FAE4B9A8-E6C0-6242-AD63-A34AA2CD1BAB}" srcOrd="0" destOrd="0" presId="urn:microsoft.com/office/officeart/2005/8/layout/hProcess6"/>
    <dgm:cxn modelId="{1D5F474C-252A-40EF-A4FC-9976E7B2DE4F}" type="presOf" srcId="{29EE6AA7-7F55-5A4E-95B4-3ED02213EAE3}" destId="{F0C2C506-3C32-944A-8EFE-8B81C9FE2FFD}" srcOrd="1" destOrd="0" presId="urn:microsoft.com/office/officeart/2005/8/layout/hProcess6"/>
    <dgm:cxn modelId="{D831A6C4-33E9-4206-995C-713FD9F58DF6}" type="presParOf" srcId="{927F8544-A994-6C44-B1EE-C3066F3666B0}" destId="{2E360997-7335-224E-9518-ADD6B3A41C4F}" srcOrd="0" destOrd="0" presId="urn:microsoft.com/office/officeart/2005/8/layout/hProcess6"/>
    <dgm:cxn modelId="{BBCFC6F9-25AA-4FEF-859E-9D0F3C5EF862}" type="presParOf" srcId="{2E360997-7335-224E-9518-ADD6B3A41C4F}" destId="{D13D1014-F0D9-1F4B-9DDB-5F6BBA8C8577}" srcOrd="0" destOrd="0" presId="urn:microsoft.com/office/officeart/2005/8/layout/hProcess6"/>
    <dgm:cxn modelId="{C4555DE7-9C57-4777-B079-4469E97CBAE1}" type="presParOf" srcId="{2E360997-7335-224E-9518-ADD6B3A41C4F}" destId="{4E2CAA96-55E7-084C-B834-7BB59F487FB8}" srcOrd="1" destOrd="0" presId="urn:microsoft.com/office/officeart/2005/8/layout/hProcess6"/>
    <dgm:cxn modelId="{A55071BE-624A-46DB-9D09-7A5D5472914A}" type="presParOf" srcId="{2E360997-7335-224E-9518-ADD6B3A41C4F}" destId="{DF0DE568-9FDD-9943-8C30-5D214FE3FC74}" srcOrd="2" destOrd="0" presId="urn:microsoft.com/office/officeart/2005/8/layout/hProcess6"/>
    <dgm:cxn modelId="{DAE6EB72-2A2C-442E-9D92-AE9543DDA7BD}" type="presParOf" srcId="{2E360997-7335-224E-9518-ADD6B3A41C4F}" destId="{ABDF6C09-5CF5-8149-B071-2D43EF9ACB7D}" srcOrd="3" destOrd="0" presId="urn:microsoft.com/office/officeart/2005/8/layout/hProcess6"/>
    <dgm:cxn modelId="{A6344A27-F90F-4605-8C54-AB8465640A10}" type="presParOf" srcId="{927F8544-A994-6C44-B1EE-C3066F3666B0}" destId="{C94348D2-B663-D54C-90FB-F1944A8214A8}" srcOrd="1" destOrd="0" presId="urn:microsoft.com/office/officeart/2005/8/layout/hProcess6"/>
    <dgm:cxn modelId="{2BDB9215-D8EA-4A8E-ABC0-E64DF7F6AD20}" type="presParOf" srcId="{927F8544-A994-6C44-B1EE-C3066F3666B0}" destId="{60C022F5-94AE-D14F-AAD0-254395683942}" srcOrd="2" destOrd="0" presId="urn:microsoft.com/office/officeart/2005/8/layout/hProcess6"/>
    <dgm:cxn modelId="{768472FE-4978-47FD-AE29-0ABEE9E041B8}" type="presParOf" srcId="{60C022F5-94AE-D14F-AAD0-254395683942}" destId="{91B4599A-6A5E-FE44-BCDB-4A1B755A10C0}" srcOrd="0" destOrd="0" presId="urn:microsoft.com/office/officeart/2005/8/layout/hProcess6"/>
    <dgm:cxn modelId="{67EDEA27-2491-4A07-9D9B-554C62AB2389}" type="presParOf" srcId="{60C022F5-94AE-D14F-AAD0-254395683942}" destId="{49A98CFA-946A-2C47-849D-9FC3EC8B54C8}" srcOrd="1" destOrd="0" presId="urn:microsoft.com/office/officeart/2005/8/layout/hProcess6"/>
    <dgm:cxn modelId="{FF620620-15DD-4921-970F-286AE81B86C5}" type="presParOf" srcId="{60C022F5-94AE-D14F-AAD0-254395683942}" destId="{F0C2C506-3C32-944A-8EFE-8B81C9FE2FFD}" srcOrd="2" destOrd="0" presId="urn:microsoft.com/office/officeart/2005/8/layout/hProcess6"/>
    <dgm:cxn modelId="{FA14B989-9151-4463-A1F3-4EF6ABC41F20}" type="presParOf" srcId="{60C022F5-94AE-D14F-AAD0-254395683942}" destId="{FAE4B9A8-E6C0-6242-AD63-A34AA2CD1BAB}" srcOrd="3" destOrd="0" presId="urn:microsoft.com/office/officeart/2005/8/layout/hProcess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AA39CA-2DE4-044C-B834-E59A85B6EE32}"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269C0539-6150-AA4D-8C43-D561C64E6EBD}">
      <dgm:prSet phldrT="[Text]"/>
      <dgm:spPr/>
      <dgm:t>
        <a:bodyPr/>
        <a:lstStyle/>
        <a:p>
          <a:r>
            <a:rPr lang="en-US" dirty="0" smtClean="0"/>
            <a:t>Latino 3rd Graders achieving reading &amp; language arts standards</a:t>
          </a:r>
          <a:endParaRPr lang="en-US" dirty="0"/>
        </a:p>
      </dgm:t>
    </dgm:pt>
    <dgm:pt modelId="{883F0D93-BE91-2744-8068-F98D154721CB}" type="parTrans" cxnId="{DBCDF438-C767-C245-B4C1-60531D184F8C}">
      <dgm:prSet/>
      <dgm:spPr/>
      <dgm:t>
        <a:bodyPr/>
        <a:lstStyle/>
        <a:p>
          <a:endParaRPr lang="en-US"/>
        </a:p>
      </dgm:t>
    </dgm:pt>
    <dgm:pt modelId="{3F9A0609-5EF9-5A4E-A5B4-635045C7A7DB}" type="sibTrans" cxnId="{DBCDF438-C767-C245-B4C1-60531D184F8C}">
      <dgm:prSet/>
      <dgm:spPr/>
      <dgm:t>
        <a:bodyPr/>
        <a:lstStyle/>
        <a:p>
          <a:endParaRPr lang="en-US"/>
        </a:p>
      </dgm:t>
    </dgm:pt>
    <dgm:pt modelId="{DAD3A4D6-7A7E-544A-B05F-BCD6826E86D1}">
      <dgm:prSet phldrT="[Text]"/>
      <dgm:spPr/>
      <dgm:t>
        <a:bodyPr/>
        <a:lstStyle/>
        <a:p>
          <a:r>
            <a:rPr lang="en-US" dirty="0" smtClean="0"/>
            <a:t>Latino 8th Graders achieving math standards</a:t>
          </a:r>
          <a:endParaRPr lang="en-US" dirty="0"/>
        </a:p>
      </dgm:t>
    </dgm:pt>
    <dgm:pt modelId="{08605E1A-016A-4048-BD43-CBFB5E8F0BE4}" type="parTrans" cxnId="{FACC3423-0AD2-454B-82A8-94D720F1E8A6}">
      <dgm:prSet/>
      <dgm:spPr/>
      <dgm:t>
        <a:bodyPr/>
        <a:lstStyle/>
        <a:p>
          <a:endParaRPr lang="en-US"/>
        </a:p>
      </dgm:t>
    </dgm:pt>
    <dgm:pt modelId="{25DF9851-0CB7-904E-A01C-F15E98DACA25}" type="sibTrans" cxnId="{FACC3423-0AD2-454B-82A8-94D720F1E8A6}">
      <dgm:prSet/>
      <dgm:spPr/>
      <dgm:t>
        <a:bodyPr/>
        <a:lstStyle/>
        <a:p>
          <a:endParaRPr lang="en-US"/>
        </a:p>
      </dgm:t>
    </dgm:pt>
    <dgm:pt modelId="{BC567791-9836-6A48-90E4-640F9232EAB0}">
      <dgm:prSet phldrT="[Text]"/>
      <dgm:spPr/>
      <dgm:t>
        <a:bodyPr/>
        <a:lstStyle/>
        <a:p>
          <a:r>
            <a:rPr lang="en-US" dirty="0" smtClean="0"/>
            <a:t>Latino 4-year adjusted high school graduation rate</a:t>
          </a:r>
          <a:endParaRPr lang="en-US" dirty="0"/>
        </a:p>
      </dgm:t>
    </dgm:pt>
    <dgm:pt modelId="{EFB9FE7D-5684-BD48-88D9-779B03482AFA}" type="parTrans" cxnId="{3D341DF8-CFFA-374A-BC30-6EAEBAA7FEEB}">
      <dgm:prSet/>
      <dgm:spPr/>
      <dgm:t>
        <a:bodyPr/>
        <a:lstStyle/>
        <a:p>
          <a:endParaRPr lang="en-US"/>
        </a:p>
      </dgm:t>
    </dgm:pt>
    <dgm:pt modelId="{98B42F5D-C993-5941-882C-C9AA5BA7F2DD}" type="sibTrans" cxnId="{3D341DF8-CFFA-374A-BC30-6EAEBAA7FEEB}">
      <dgm:prSet/>
      <dgm:spPr/>
      <dgm:t>
        <a:bodyPr/>
        <a:lstStyle/>
        <a:p>
          <a:endParaRPr lang="en-US"/>
        </a:p>
      </dgm:t>
    </dgm:pt>
    <dgm:pt modelId="{CDEE472F-FCEF-154D-9D21-30D1B7C75F54}">
      <dgm:prSet phldrT="[Text]"/>
      <dgm:spPr/>
      <dgm:t>
        <a:bodyPr/>
        <a:lstStyle/>
        <a:p>
          <a:r>
            <a:rPr lang="en-US" dirty="0" smtClean="0"/>
            <a:t>Have a post-secondary certificate or degree for those between 25 &amp; 44</a:t>
          </a:r>
          <a:endParaRPr lang="en-US" dirty="0"/>
        </a:p>
      </dgm:t>
    </dgm:pt>
    <dgm:pt modelId="{844D672B-8879-6043-B38A-F2BCDE432D82}" type="parTrans" cxnId="{18BCC3AB-23B2-0341-8EFF-ED14F2B0D3AC}">
      <dgm:prSet/>
      <dgm:spPr/>
      <dgm:t>
        <a:bodyPr/>
        <a:lstStyle/>
        <a:p>
          <a:endParaRPr lang="en-US"/>
        </a:p>
      </dgm:t>
    </dgm:pt>
    <dgm:pt modelId="{282DED89-0048-3F48-A9F7-3FFE3D58A0DD}" type="sibTrans" cxnId="{18BCC3AB-23B2-0341-8EFF-ED14F2B0D3AC}">
      <dgm:prSet/>
      <dgm:spPr/>
      <dgm:t>
        <a:bodyPr/>
        <a:lstStyle/>
        <a:p>
          <a:endParaRPr lang="en-US"/>
        </a:p>
      </dgm:t>
    </dgm:pt>
    <dgm:pt modelId="{3D88223C-54D9-0941-B4BB-55ABDF9ED1D0}">
      <dgm:prSet phldrT="[Text]"/>
      <dgm:spPr/>
      <dgm:t>
        <a:bodyPr/>
        <a:lstStyle/>
        <a:p>
          <a:r>
            <a:rPr lang="en-US" dirty="0" smtClean="0"/>
            <a:t>Have an associate or higher degree for those between ages 25 &amp; 44</a:t>
          </a:r>
          <a:endParaRPr lang="en-US" dirty="0"/>
        </a:p>
      </dgm:t>
    </dgm:pt>
    <dgm:pt modelId="{84769E12-17EC-AF48-A942-AA4EC9A37944}" type="parTrans" cxnId="{4CB336D8-0CED-724F-BA2F-28C1E38ED13D}">
      <dgm:prSet/>
      <dgm:spPr/>
      <dgm:t>
        <a:bodyPr/>
        <a:lstStyle/>
        <a:p>
          <a:endParaRPr lang="en-US"/>
        </a:p>
      </dgm:t>
    </dgm:pt>
    <dgm:pt modelId="{6AEF1412-E3A5-304A-A043-689941C784FC}" type="sibTrans" cxnId="{4CB336D8-0CED-724F-BA2F-28C1E38ED13D}">
      <dgm:prSet/>
      <dgm:spPr/>
      <dgm:t>
        <a:bodyPr/>
        <a:lstStyle/>
        <a:p>
          <a:endParaRPr lang="en-US"/>
        </a:p>
      </dgm:t>
    </dgm:pt>
    <dgm:pt modelId="{0C8E96A7-D3B9-4F4C-B9D7-5AC233DFDC02}" type="pres">
      <dgm:prSet presAssocID="{3FAA39CA-2DE4-044C-B834-E59A85B6EE32}" presName="Name0" presStyleCnt="0">
        <dgm:presLayoutVars>
          <dgm:chMax val="7"/>
          <dgm:chPref val="7"/>
          <dgm:dir/>
        </dgm:presLayoutVars>
      </dgm:prSet>
      <dgm:spPr/>
      <dgm:t>
        <a:bodyPr/>
        <a:lstStyle/>
        <a:p>
          <a:endParaRPr lang="es-MX"/>
        </a:p>
      </dgm:t>
    </dgm:pt>
    <dgm:pt modelId="{4C4F084D-0E8D-B442-A0DA-A47A1B01E573}" type="pres">
      <dgm:prSet presAssocID="{3FAA39CA-2DE4-044C-B834-E59A85B6EE32}" presName="Name1" presStyleCnt="0"/>
      <dgm:spPr/>
    </dgm:pt>
    <dgm:pt modelId="{F256C692-3DA4-1C48-9C74-40519201D2FF}" type="pres">
      <dgm:prSet presAssocID="{3FAA39CA-2DE4-044C-B834-E59A85B6EE32}" presName="cycle" presStyleCnt="0"/>
      <dgm:spPr/>
    </dgm:pt>
    <dgm:pt modelId="{9BE9B863-2BE1-AD45-B753-5F01D235FD1C}" type="pres">
      <dgm:prSet presAssocID="{3FAA39CA-2DE4-044C-B834-E59A85B6EE32}" presName="srcNode" presStyleLbl="node1" presStyleIdx="0" presStyleCnt="5"/>
      <dgm:spPr/>
    </dgm:pt>
    <dgm:pt modelId="{0DE0E44C-10A7-614D-921E-109BE45D7655}" type="pres">
      <dgm:prSet presAssocID="{3FAA39CA-2DE4-044C-B834-E59A85B6EE32}" presName="conn" presStyleLbl="parChTrans1D2" presStyleIdx="0" presStyleCnt="1"/>
      <dgm:spPr/>
      <dgm:t>
        <a:bodyPr/>
        <a:lstStyle/>
        <a:p>
          <a:endParaRPr lang="es-MX"/>
        </a:p>
      </dgm:t>
    </dgm:pt>
    <dgm:pt modelId="{F30F4C3E-5FEF-3E4D-9889-004DFFCC4895}" type="pres">
      <dgm:prSet presAssocID="{3FAA39CA-2DE4-044C-B834-E59A85B6EE32}" presName="extraNode" presStyleLbl="node1" presStyleIdx="0" presStyleCnt="5"/>
      <dgm:spPr/>
    </dgm:pt>
    <dgm:pt modelId="{E45F9EFF-DF19-CE4B-9280-B278E3B5375C}" type="pres">
      <dgm:prSet presAssocID="{3FAA39CA-2DE4-044C-B834-E59A85B6EE32}" presName="dstNode" presStyleLbl="node1" presStyleIdx="0" presStyleCnt="5"/>
      <dgm:spPr/>
    </dgm:pt>
    <dgm:pt modelId="{0D76227E-EDF6-9344-808F-266D5CEA583C}" type="pres">
      <dgm:prSet presAssocID="{269C0539-6150-AA4D-8C43-D561C64E6EBD}" presName="text_1" presStyleLbl="node1" presStyleIdx="0" presStyleCnt="5">
        <dgm:presLayoutVars>
          <dgm:bulletEnabled val="1"/>
        </dgm:presLayoutVars>
      </dgm:prSet>
      <dgm:spPr/>
      <dgm:t>
        <a:bodyPr/>
        <a:lstStyle/>
        <a:p>
          <a:endParaRPr lang="en-US"/>
        </a:p>
      </dgm:t>
    </dgm:pt>
    <dgm:pt modelId="{C809C0DA-A966-2B4A-B27D-EEFB5DA18B50}" type="pres">
      <dgm:prSet presAssocID="{269C0539-6150-AA4D-8C43-D561C64E6EBD}" presName="accent_1" presStyleCnt="0"/>
      <dgm:spPr/>
    </dgm:pt>
    <dgm:pt modelId="{F44E52CF-1330-E24C-BDEA-4014D6775666}" type="pres">
      <dgm:prSet presAssocID="{269C0539-6150-AA4D-8C43-D561C64E6EBD}" presName="accentRepeatNode" presStyleLbl="solidFgAcc1" presStyleIdx="0" presStyleCnt="5"/>
      <dgm:spPr>
        <a:solidFill>
          <a:schemeClr val="accent2"/>
        </a:solidFill>
      </dgm:spPr>
    </dgm:pt>
    <dgm:pt modelId="{C1ED70E1-E908-924A-AF9A-16ADAAF2ADDA}" type="pres">
      <dgm:prSet presAssocID="{DAD3A4D6-7A7E-544A-B05F-BCD6826E86D1}" presName="text_2" presStyleLbl="node1" presStyleIdx="1" presStyleCnt="5">
        <dgm:presLayoutVars>
          <dgm:bulletEnabled val="1"/>
        </dgm:presLayoutVars>
      </dgm:prSet>
      <dgm:spPr/>
      <dgm:t>
        <a:bodyPr/>
        <a:lstStyle/>
        <a:p>
          <a:endParaRPr lang="en-US"/>
        </a:p>
      </dgm:t>
    </dgm:pt>
    <dgm:pt modelId="{4C5E69C8-9151-C145-9520-F0482C0A799E}" type="pres">
      <dgm:prSet presAssocID="{DAD3A4D6-7A7E-544A-B05F-BCD6826E86D1}" presName="accent_2" presStyleCnt="0"/>
      <dgm:spPr/>
    </dgm:pt>
    <dgm:pt modelId="{CAA155FB-3A22-7149-86C0-5E6DB5B26329}" type="pres">
      <dgm:prSet presAssocID="{DAD3A4D6-7A7E-544A-B05F-BCD6826E86D1}" presName="accentRepeatNode" presStyleLbl="solidFgAcc1" presStyleIdx="1" presStyleCnt="5"/>
      <dgm:spPr>
        <a:solidFill>
          <a:schemeClr val="accent2"/>
        </a:solidFill>
      </dgm:spPr>
    </dgm:pt>
    <dgm:pt modelId="{55981A59-5FC2-C243-8F30-A9BB20F8A076}" type="pres">
      <dgm:prSet presAssocID="{BC567791-9836-6A48-90E4-640F9232EAB0}" presName="text_3" presStyleLbl="node1" presStyleIdx="2" presStyleCnt="5">
        <dgm:presLayoutVars>
          <dgm:bulletEnabled val="1"/>
        </dgm:presLayoutVars>
      </dgm:prSet>
      <dgm:spPr/>
      <dgm:t>
        <a:bodyPr/>
        <a:lstStyle/>
        <a:p>
          <a:endParaRPr lang="en-US"/>
        </a:p>
      </dgm:t>
    </dgm:pt>
    <dgm:pt modelId="{270763B7-53C7-3F43-B9FB-4C4A2E52FAE1}" type="pres">
      <dgm:prSet presAssocID="{BC567791-9836-6A48-90E4-640F9232EAB0}" presName="accent_3" presStyleCnt="0"/>
      <dgm:spPr/>
    </dgm:pt>
    <dgm:pt modelId="{DF6F45BB-0254-2E4E-9258-48470D567AB0}" type="pres">
      <dgm:prSet presAssocID="{BC567791-9836-6A48-90E4-640F9232EAB0}" presName="accentRepeatNode" presStyleLbl="solidFgAcc1" presStyleIdx="2" presStyleCnt="5"/>
      <dgm:spPr>
        <a:solidFill>
          <a:schemeClr val="accent2"/>
        </a:solidFill>
      </dgm:spPr>
    </dgm:pt>
    <dgm:pt modelId="{0BF08E7E-D4E4-CC46-A857-7569A700BA57}" type="pres">
      <dgm:prSet presAssocID="{CDEE472F-FCEF-154D-9D21-30D1B7C75F54}" presName="text_4" presStyleLbl="node1" presStyleIdx="3" presStyleCnt="5">
        <dgm:presLayoutVars>
          <dgm:bulletEnabled val="1"/>
        </dgm:presLayoutVars>
      </dgm:prSet>
      <dgm:spPr/>
      <dgm:t>
        <a:bodyPr/>
        <a:lstStyle/>
        <a:p>
          <a:endParaRPr lang="en-US"/>
        </a:p>
      </dgm:t>
    </dgm:pt>
    <dgm:pt modelId="{C806569B-3089-5244-AB55-55A455E572AF}" type="pres">
      <dgm:prSet presAssocID="{CDEE472F-FCEF-154D-9D21-30D1B7C75F54}" presName="accent_4" presStyleCnt="0"/>
      <dgm:spPr/>
    </dgm:pt>
    <dgm:pt modelId="{372DD8FF-3F96-E947-9388-E8D50235AD8B}" type="pres">
      <dgm:prSet presAssocID="{CDEE472F-FCEF-154D-9D21-30D1B7C75F54}" presName="accentRepeatNode" presStyleLbl="solidFgAcc1" presStyleIdx="3" presStyleCnt="5"/>
      <dgm:spPr>
        <a:solidFill>
          <a:schemeClr val="accent2"/>
        </a:solidFill>
      </dgm:spPr>
    </dgm:pt>
    <dgm:pt modelId="{3CD32F5D-5181-AD4A-8AEE-F516E1F5F64A}" type="pres">
      <dgm:prSet presAssocID="{3D88223C-54D9-0941-B4BB-55ABDF9ED1D0}" presName="text_5" presStyleLbl="node1" presStyleIdx="4" presStyleCnt="5">
        <dgm:presLayoutVars>
          <dgm:bulletEnabled val="1"/>
        </dgm:presLayoutVars>
      </dgm:prSet>
      <dgm:spPr/>
      <dgm:t>
        <a:bodyPr/>
        <a:lstStyle/>
        <a:p>
          <a:endParaRPr lang="en-US"/>
        </a:p>
      </dgm:t>
    </dgm:pt>
    <dgm:pt modelId="{B69E8D07-4167-7545-A589-81A9AB98A646}" type="pres">
      <dgm:prSet presAssocID="{3D88223C-54D9-0941-B4BB-55ABDF9ED1D0}" presName="accent_5" presStyleCnt="0"/>
      <dgm:spPr/>
    </dgm:pt>
    <dgm:pt modelId="{14EEF646-2EA8-F54F-A651-B6E540B0ADC3}" type="pres">
      <dgm:prSet presAssocID="{3D88223C-54D9-0941-B4BB-55ABDF9ED1D0}" presName="accentRepeatNode" presStyleLbl="solidFgAcc1" presStyleIdx="4" presStyleCnt="5"/>
      <dgm:spPr>
        <a:solidFill>
          <a:schemeClr val="accent2"/>
        </a:solidFill>
      </dgm:spPr>
    </dgm:pt>
  </dgm:ptLst>
  <dgm:cxnLst>
    <dgm:cxn modelId="{4CB336D8-0CED-724F-BA2F-28C1E38ED13D}" srcId="{3FAA39CA-2DE4-044C-B834-E59A85B6EE32}" destId="{3D88223C-54D9-0941-B4BB-55ABDF9ED1D0}" srcOrd="4" destOrd="0" parTransId="{84769E12-17EC-AF48-A942-AA4EC9A37944}" sibTransId="{6AEF1412-E3A5-304A-A043-689941C784FC}"/>
    <dgm:cxn modelId="{DE75D7C7-A71D-F749-A9C0-76D0BD8A8EF0}" type="presOf" srcId="{3F9A0609-5EF9-5A4E-A5B4-635045C7A7DB}" destId="{0DE0E44C-10A7-614D-921E-109BE45D7655}" srcOrd="0" destOrd="0" presId="urn:microsoft.com/office/officeart/2008/layout/VerticalCurvedList"/>
    <dgm:cxn modelId="{96CFCE14-8E37-3D4E-A944-8867FFBDA720}" type="presOf" srcId="{269C0539-6150-AA4D-8C43-D561C64E6EBD}" destId="{0D76227E-EDF6-9344-808F-266D5CEA583C}" srcOrd="0" destOrd="0" presId="urn:microsoft.com/office/officeart/2008/layout/VerticalCurvedList"/>
    <dgm:cxn modelId="{DBCDF438-C767-C245-B4C1-60531D184F8C}" srcId="{3FAA39CA-2DE4-044C-B834-E59A85B6EE32}" destId="{269C0539-6150-AA4D-8C43-D561C64E6EBD}" srcOrd="0" destOrd="0" parTransId="{883F0D93-BE91-2744-8068-F98D154721CB}" sibTransId="{3F9A0609-5EF9-5A4E-A5B4-635045C7A7DB}"/>
    <dgm:cxn modelId="{BEC0E819-C010-2B40-9B1E-777840E762A1}" type="presOf" srcId="{DAD3A4D6-7A7E-544A-B05F-BCD6826E86D1}" destId="{C1ED70E1-E908-924A-AF9A-16ADAAF2ADDA}" srcOrd="0" destOrd="0" presId="urn:microsoft.com/office/officeart/2008/layout/VerticalCurvedList"/>
    <dgm:cxn modelId="{76F08738-35CC-3147-BFBE-50831C23D705}" type="presOf" srcId="{BC567791-9836-6A48-90E4-640F9232EAB0}" destId="{55981A59-5FC2-C243-8F30-A9BB20F8A076}" srcOrd="0" destOrd="0" presId="urn:microsoft.com/office/officeart/2008/layout/VerticalCurvedList"/>
    <dgm:cxn modelId="{DEB6DDE3-1FE8-D14F-A36A-F18807375A1F}" type="presOf" srcId="{3D88223C-54D9-0941-B4BB-55ABDF9ED1D0}" destId="{3CD32F5D-5181-AD4A-8AEE-F516E1F5F64A}" srcOrd="0" destOrd="0" presId="urn:microsoft.com/office/officeart/2008/layout/VerticalCurvedList"/>
    <dgm:cxn modelId="{A9A0ACBC-3C54-4648-B482-614BEFF2819D}" type="presOf" srcId="{CDEE472F-FCEF-154D-9D21-30D1B7C75F54}" destId="{0BF08E7E-D4E4-CC46-A857-7569A700BA57}" srcOrd="0" destOrd="0" presId="urn:microsoft.com/office/officeart/2008/layout/VerticalCurvedList"/>
    <dgm:cxn modelId="{38804293-E9D0-2346-BF16-F3FB1255F1C4}" type="presOf" srcId="{3FAA39CA-2DE4-044C-B834-E59A85B6EE32}" destId="{0C8E96A7-D3B9-4F4C-B9D7-5AC233DFDC02}" srcOrd="0" destOrd="0" presId="urn:microsoft.com/office/officeart/2008/layout/VerticalCurvedList"/>
    <dgm:cxn modelId="{FACC3423-0AD2-454B-82A8-94D720F1E8A6}" srcId="{3FAA39CA-2DE4-044C-B834-E59A85B6EE32}" destId="{DAD3A4D6-7A7E-544A-B05F-BCD6826E86D1}" srcOrd="1" destOrd="0" parTransId="{08605E1A-016A-4048-BD43-CBFB5E8F0BE4}" sibTransId="{25DF9851-0CB7-904E-A01C-F15E98DACA25}"/>
    <dgm:cxn modelId="{3D341DF8-CFFA-374A-BC30-6EAEBAA7FEEB}" srcId="{3FAA39CA-2DE4-044C-B834-E59A85B6EE32}" destId="{BC567791-9836-6A48-90E4-640F9232EAB0}" srcOrd="2" destOrd="0" parTransId="{EFB9FE7D-5684-BD48-88D9-779B03482AFA}" sibTransId="{98B42F5D-C993-5941-882C-C9AA5BA7F2DD}"/>
    <dgm:cxn modelId="{18BCC3AB-23B2-0341-8EFF-ED14F2B0D3AC}" srcId="{3FAA39CA-2DE4-044C-B834-E59A85B6EE32}" destId="{CDEE472F-FCEF-154D-9D21-30D1B7C75F54}" srcOrd="3" destOrd="0" parTransId="{844D672B-8879-6043-B38A-F2BCDE432D82}" sibTransId="{282DED89-0048-3F48-A9F7-3FFE3D58A0DD}"/>
    <dgm:cxn modelId="{DD16CC37-B3AA-E947-9593-8CEFDAA9B1C3}" type="presParOf" srcId="{0C8E96A7-D3B9-4F4C-B9D7-5AC233DFDC02}" destId="{4C4F084D-0E8D-B442-A0DA-A47A1B01E573}" srcOrd="0" destOrd="0" presId="urn:microsoft.com/office/officeart/2008/layout/VerticalCurvedList"/>
    <dgm:cxn modelId="{AA2F3FDE-8E58-EB4A-A88C-7819D579B8F9}" type="presParOf" srcId="{4C4F084D-0E8D-B442-A0DA-A47A1B01E573}" destId="{F256C692-3DA4-1C48-9C74-40519201D2FF}" srcOrd="0" destOrd="0" presId="urn:microsoft.com/office/officeart/2008/layout/VerticalCurvedList"/>
    <dgm:cxn modelId="{224CAFF7-A41B-F44A-A69B-8E261A0249AF}" type="presParOf" srcId="{F256C692-3DA4-1C48-9C74-40519201D2FF}" destId="{9BE9B863-2BE1-AD45-B753-5F01D235FD1C}" srcOrd="0" destOrd="0" presId="urn:microsoft.com/office/officeart/2008/layout/VerticalCurvedList"/>
    <dgm:cxn modelId="{F8429F2D-777E-CE49-B3C1-5B607138CB90}" type="presParOf" srcId="{F256C692-3DA4-1C48-9C74-40519201D2FF}" destId="{0DE0E44C-10A7-614D-921E-109BE45D7655}" srcOrd="1" destOrd="0" presId="urn:microsoft.com/office/officeart/2008/layout/VerticalCurvedList"/>
    <dgm:cxn modelId="{D2BCB928-44B9-1843-9D24-DB3D254EEAED}" type="presParOf" srcId="{F256C692-3DA4-1C48-9C74-40519201D2FF}" destId="{F30F4C3E-5FEF-3E4D-9889-004DFFCC4895}" srcOrd="2" destOrd="0" presId="urn:microsoft.com/office/officeart/2008/layout/VerticalCurvedList"/>
    <dgm:cxn modelId="{31391BB9-8331-5E48-998A-447EC2946CDE}" type="presParOf" srcId="{F256C692-3DA4-1C48-9C74-40519201D2FF}" destId="{E45F9EFF-DF19-CE4B-9280-B278E3B5375C}" srcOrd="3" destOrd="0" presId="urn:microsoft.com/office/officeart/2008/layout/VerticalCurvedList"/>
    <dgm:cxn modelId="{808C05BB-1C19-1044-A0C5-43F835DB27A2}" type="presParOf" srcId="{4C4F084D-0E8D-B442-A0DA-A47A1B01E573}" destId="{0D76227E-EDF6-9344-808F-266D5CEA583C}" srcOrd="1" destOrd="0" presId="urn:microsoft.com/office/officeart/2008/layout/VerticalCurvedList"/>
    <dgm:cxn modelId="{8A99780D-06E1-8444-BC79-33FC79FE495F}" type="presParOf" srcId="{4C4F084D-0E8D-B442-A0DA-A47A1B01E573}" destId="{C809C0DA-A966-2B4A-B27D-EEFB5DA18B50}" srcOrd="2" destOrd="0" presId="urn:microsoft.com/office/officeart/2008/layout/VerticalCurvedList"/>
    <dgm:cxn modelId="{D1E1321A-B345-2348-830F-8F591241ED8A}" type="presParOf" srcId="{C809C0DA-A966-2B4A-B27D-EEFB5DA18B50}" destId="{F44E52CF-1330-E24C-BDEA-4014D6775666}" srcOrd="0" destOrd="0" presId="urn:microsoft.com/office/officeart/2008/layout/VerticalCurvedList"/>
    <dgm:cxn modelId="{F29D084E-98D7-DD49-A53A-179EE8614B88}" type="presParOf" srcId="{4C4F084D-0E8D-B442-A0DA-A47A1B01E573}" destId="{C1ED70E1-E908-924A-AF9A-16ADAAF2ADDA}" srcOrd="3" destOrd="0" presId="urn:microsoft.com/office/officeart/2008/layout/VerticalCurvedList"/>
    <dgm:cxn modelId="{203314C6-911C-944B-8730-FAEF9531FE31}" type="presParOf" srcId="{4C4F084D-0E8D-B442-A0DA-A47A1B01E573}" destId="{4C5E69C8-9151-C145-9520-F0482C0A799E}" srcOrd="4" destOrd="0" presId="urn:microsoft.com/office/officeart/2008/layout/VerticalCurvedList"/>
    <dgm:cxn modelId="{CC73F33A-A6BF-574B-AFE7-29167922BDB0}" type="presParOf" srcId="{4C5E69C8-9151-C145-9520-F0482C0A799E}" destId="{CAA155FB-3A22-7149-86C0-5E6DB5B26329}" srcOrd="0" destOrd="0" presId="urn:microsoft.com/office/officeart/2008/layout/VerticalCurvedList"/>
    <dgm:cxn modelId="{F9AE8733-AC84-104D-B707-5A3D12836E47}" type="presParOf" srcId="{4C4F084D-0E8D-B442-A0DA-A47A1B01E573}" destId="{55981A59-5FC2-C243-8F30-A9BB20F8A076}" srcOrd="5" destOrd="0" presId="urn:microsoft.com/office/officeart/2008/layout/VerticalCurvedList"/>
    <dgm:cxn modelId="{AECA4E81-09AB-2E4B-878F-960D4D63A8A4}" type="presParOf" srcId="{4C4F084D-0E8D-B442-A0DA-A47A1B01E573}" destId="{270763B7-53C7-3F43-B9FB-4C4A2E52FAE1}" srcOrd="6" destOrd="0" presId="urn:microsoft.com/office/officeart/2008/layout/VerticalCurvedList"/>
    <dgm:cxn modelId="{A6C404AB-69E6-C642-BA77-525EC82E01A5}" type="presParOf" srcId="{270763B7-53C7-3F43-B9FB-4C4A2E52FAE1}" destId="{DF6F45BB-0254-2E4E-9258-48470D567AB0}" srcOrd="0" destOrd="0" presId="urn:microsoft.com/office/officeart/2008/layout/VerticalCurvedList"/>
    <dgm:cxn modelId="{17D588DC-9D16-E14B-A559-D17439095936}" type="presParOf" srcId="{4C4F084D-0E8D-B442-A0DA-A47A1B01E573}" destId="{0BF08E7E-D4E4-CC46-A857-7569A700BA57}" srcOrd="7" destOrd="0" presId="urn:microsoft.com/office/officeart/2008/layout/VerticalCurvedList"/>
    <dgm:cxn modelId="{EF5E5683-E1F9-5742-9929-2EA981EE0EFC}" type="presParOf" srcId="{4C4F084D-0E8D-B442-A0DA-A47A1B01E573}" destId="{C806569B-3089-5244-AB55-55A455E572AF}" srcOrd="8" destOrd="0" presId="urn:microsoft.com/office/officeart/2008/layout/VerticalCurvedList"/>
    <dgm:cxn modelId="{1C31C047-A62F-0645-B409-BA7A329BCACB}" type="presParOf" srcId="{C806569B-3089-5244-AB55-55A455E572AF}" destId="{372DD8FF-3F96-E947-9388-E8D50235AD8B}" srcOrd="0" destOrd="0" presId="urn:microsoft.com/office/officeart/2008/layout/VerticalCurvedList"/>
    <dgm:cxn modelId="{F9223A9E-4132-8D4F-A773-17DB86D15F74}" type="presParOf" srcId="{4C4F084D-0E8D-B442-A0DA-A47A1B01E573}" destId="{3CD32F5D-5181-AD4A-8AEE-F516E1F5F64A}" srcOrd="9" destOrd="0" presId="urn:microsoft.com/office/officeart/2008/layout/VerticalCurvedList"/>
    <dgm:cxn modelId="{EBA21850-0194-864A-9275-47CFCA196D1E}" type="presParOf" srcId="{4C4F084D-0E8D-B442-A0DA-A47A1B01E573}" destId="{B69E8D07-4167-7545-A589-81A9AB98A646}" srcOrd="10" destOrd="0" presId="urn:microsoft.com/office/officeart/2008/layout/VerticalCurvedList"/>
    <dgm:cxn modelId="{332B9E82-FC70-AD4B-A5CA-2918CFA1917F}" type="presParOf" srcId="{B69E8D07-4167-7545-A589-81A9AB98A646}" destId="{14EEF646-2EA8-F54F-A651-B6E540B0ADC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056C47-CBB9-4443-B545-565AA222890E}"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s-MX"/>
        </a:p>
      </dgm:t>
    </dgm:pt>
    <dgm:pt modelId="{AE19AACA-E8C7-495D-AB95-9854A30FDE51}">
      <dgm:prSet custT="1"/>
      <dgm:spPr>
        <a:ln>
          <a:noFill/>
        </a:ln>
      </dgm:spPr>
      <dgm:t>
        <a:bodyPr/>
        <a:lstStyle/>
        <a:p>
          <a:pPr algn="l" rtl="0"/>
          <a:r>
            <a:rPr lang="en-US" sz="1800" b="1" u="sng" dirty="0" smtClean="0"/>
            <a:t>Support from Educators &amp; Support Staff</a:t>
          </a:r>
          <a:r>
            <a:rPr lang="en-US" sz="1800" dirty="0" smtClean="0"/>
            <a:t>: There is a shortage of bilingual and Latino teachers in our schools. Cultural liaisons and translators in our schools have improved the situation, but Latino students are still negatively affected with a lack of role models and advocates. </a:t>
          </a:r>
          <a:endParaRPr lang="en-US" sz="1800" dirty="0"/>
        </a:p>
      </dgm:t>
    </dgm:pt>
    <dgm:pt modelId="{0F6B6215-8E12-45F3-8D13-7A230B347F1D}" type="parTrans" cxnId="{8A088FA7-A6DA-4A29-977A-A804A8287037}">
      <dgm:prSet/>
      <dgm:spPr/>
      <dgm:t>
        <a:bodyPr/>
        <a:lstStyle/>
        <a:p>
          <a:endParaRPr lang="es-MX" sz="2000"/>
        </a:p>
      </dgm:t>
    </dgm:pt>
    <dgm:pt modelId="{092114B1-E87A-477B-BC3F-ED2E1F349534}" type="sibTrans" cxnId="{8A088FA7-A6DA-4A29-977A-A804A8287037}">
      <dgm:prSet/>
      <dgm:spPr/>
      <dgm:t>
        <a:bodyPr/>
        <a:lstStyle/>
        <a:p>
          <a:endParaRPr lang="es-MX" sz="2000"/>
        </a:p>
      </dgm:t>
    </dgm:pt>
    <dgm:pt modelId="{4C683ADF-6925-4EF8-B8EA-2A22D5C5D1F2}">
      <dgm:prSet custT="1"/>
      <dgm:spPr>
        <a:ln>
          <a:noFill/>
        </a:ln>
      </dgm:spPr>
      <dgm:t>
        <a:bodyPr/>
        <a:lstStyle/>
        <a:p>
          <a:pPr algn="l" rtl="0"/>
          <a:r>
            <a:rPr lang="en-US" sz="1800" b="1" u="sng" dirty="0" smtClean="0">
              <a:effectLst/>
              <a:ea typeface="Calibri" panose="020F0502020204030204" pitchFamily="34" charset="0"/>
              <a:cs typeface="Times New Roman" panose="02020603050405020304" pitchFamily="18" charset="0"/>
            </a:rPr>
            <a:t>Support from Parents</a:t>
          </a:r>
          <a:r>
            <a:rPr lang="en-US" sz="1800" dirty="0" smtClean="0">
              <a:effectLst/>
              <a:ea typeface="Calibri" panose="020F0502020204030204" pitchFamily="34" charset="0"/>
              <a:cs typeface="Times New Roman" panose="02020603050405020304" pitchFamily="18" charset="0"/>
            </a:rPr>
            <a:t>: Parental involvement in their children’s education is limited for a variety of reasons. Language barriers, a lack of system understanding, and heavy workplace demands are hindering Latino parents in educational involvement.  </a:t>
          </a:r>
          <a:endParaRPr lang="en-US" sz="1800" dirty="0"/>
        </a:p>
      </dgm:t>
    </dgm:pt>
    <dgm:pt modelId="{B61022BB-9073-4981-B523-D17988AD9C6B}" type="parTrans" cxnId="{71E2EF9A-7645-49AC-9C82-08544BAE9333}">
      <dgm:prSet/>
      <dgm:spPr/>
      <dgm:t>
        <a:bodyPr/>
        <a:lstStyle/>
        <a:p>
          <a:endParaRPr lang="es-MX" sz="2000"/>
        </a:p>
      </dgm:t>
    </dgm:pt>
    <dgm:pt modelId="{FA3CB3A5-862C-49A0-A451-BAFE3874C556}" type="sibTrans" cxnId="{71E2EF9A-7645-49AC-9C82-08544BAE9333}">
      <dgm:prSet/>
      <dgm:spPr/>
      <dgm:t>
        <a:bodyPr/>
        <a:lstStyle/>
        <a:p>
          <a:endParaRPr lang="es-MX" sz="2000"/>
        </a:p>
      </dgm:t>
    </dgm:pt>
    <dgm:pt modelId="{4AF74701-458C-4664-9908-C2CE18FA0939}">
      <dgm:prSet custT="1"/>
      <dgm:spPr>
        <a:solidFill>
          <a:schemeClr val="accent2">
            <a:lumMod val="40000"/>
            <a:lumOff val="60000"/>
          </a:schemeClr>
        </a:solidFill>
        <a:ln>
          <a:noFill/>
        </a:ln>
      </dgm:spPr>
      <dgm:t>
        <a:bodyPr/>
        <a:lstStyle/>
        <a:p>
          <a:pPr rtl="0"/>
          <a:r>
            <a:rPr lang="en-US" sz="1600" b="1" u="sng" dirty="0" smtClean="0">
              <a:effectLst/>
              <a:ea typeface="Calibri" panose="020F0502020204030204" pitchFamily="34" charset="0"/>
              <a:cs typeface="Times New Roman" panose="02020603050405020304" pitchFamily="18" charset="0"/>
            </a:rPr>
            <a:t>Access to Higher Education</a:t>
          </a:r>
          <a:r>
            <a:rPr lang="en-US" sz="1600" b="1" dirty="0" smtClean="0">
              <a:effectLst/>
              <a:ea typeface="Calibri" panose="020F0502020204030204" pitchFamily="34" charset="0"/>
              <a:cs typeface="Times New Roman" panose="02020603050405020304" pitchFamily="18" charset="0"/>
            </a:rPr>
            <a:t>:</a:t>
          </a:r>
        </a:p>
        <a:p>
          <a:pPr rtl="0"/>
          <a:r>
            <a:rPr lang="en-US" sz="1600" b="1" dirty="0" smtClean="0">
              <a:effectLst/>
              <a:ea typeface="Calibri" panose="020F0502020204030204" pitchFamily="34" charset="0"/>
              <a:cs typeface="Times New Roman" panose="02020603050405020304" pitchFamily="18" charset="0"/>
            </a:rPr>
            <a:t> </a:t>
          </a:r>
          <a:r>
            <a:rPr lang="en-US" sz="1600" dirty="0" smtClean="0">
              <a:effectLst/>
              <a:ea typeface="Calibri" panose="020F0502020204030204" pitchFamily="34" charset="0"/>
              <a:cs typeface="Times New Roman" panose="02020603050405020304" pitchFamily="18" charset="0"/>
            </a:rPr>
            <a:t>Lack of system knowledge by both students and parents, lack of individualized assistance, language barriers and limited local knowledge and support of programming and financial aid specific to Latinos limit access. The economic barrier continues to be the major barrier to higher education access and completion. </a:t>
          </a:r>
          <a:endParaRPr lang="en-US" sz="1600" dirty="0"/>
        </a:p>
      </dgm:t>
    </dgm:pt>
    <dgm:pt modelId="{7294B10D-677A-4FB0-9F3C-1E849F403D4E}" type="parTrans" cxnId="{C7DA0B3E-1147-4A61-86F1-A84022E4080B}">
      <dgm:prSet/>
      <dgm:spPr/>
      <dgm:t>
        <a:bodyPr/>
        <a:lstStyle/>
        <a:p>
          <a:endParaRPr lang="es-MX" sz="2000"/>
        </a:p>
      </dgm:t>
    </dgm:pt>
    <dgm:pt modelId="{464878A5-E438-49C7-8474-00353C62B58A}" type="sibTrans" cxnId="{C7DA0B3E-1147-4A61-86F1-A84022E4080B}">
      <dgm:prSet/>
      <dgm:spPr/>
      <dgm:t>
        <a:bodyPr/>
        <a:lstStyle/>
        <a:p>
          <a:endParaRPr lang="es-MX" sz="2000"/>
        </a:p>
      </dgm:t>
    </dgm:pt>
    <dgm:pt modelId="{FC70EDE5-350E-4A71-8AB6-93F5356DDD0B}">
      <dgm:prSet custT="1"/>
      <dgm:spPr>
        <a:ln>
          <a:noFill/>
        </a:ln>
      </dgm:spPr>
      <dgm:t>
        <a:bodyPr/>
        <a:lstStyle/>
        <a:p>
          <a:pPr rtl="0"/>
          <a:r>
            <a:rPr lang="en-US" sz="1600" b="1" u="sng" dirty="0" smtClean="0">
              <a:effectLst/>
              <a:ea typeface="Calibri" panose="020F0502020204030204" pitchFamily="34" charset="0"/>
              <a:cs typeface="Times New Roman" panose="02020603050405020304" pitchFamily="18" charset="0"/>
            </a:rPr>
            <a:t>The Opportunity Gap</a:t>
          </a:r>
          <a:r>
            <a:rPr lang="en-US" sz="1600" dirty="0" smtClean="0">
              <a:effectLst/>
              <a:ea typeface="Calibri" panose="020F0502020204030204" pitchFamily="34" charset="0"/>
              <a:cs typeface="Times New Roman" panose="02020603050405020304" pitchFamily="18" charset="0"/>
            </a:rPr>
            <a:t>: A diverse set of barriers that include limited funding for English Language Learner programs, limitations to extracurricular opportunities, insufficient transportation to school/opportunities, growing but limited cross-cultural competence, and few opportunities to enroll students in early education programs exacerbate the gap.</a:t>
          </a:r>
          <a:endParaRPr lang="en-US" sz="1600" dirty="0"/>
        </a:p>
      </dgm:t>
    </dgm:pt>
    <dgm:pt modelId="{7CD63712-E5A5-44BA-A4CD-B6167A97E746}" type="parTrans" cxnId="{66BA05F3-2E21-4475-9EB8-1AE3D90CB362}">
      <dgm:prSet/>
      <dgm:spPr/>
      <dgm:t>
        <a:bodyPr/>
        <a:lstStyle/>
        <a:p>
          <a:endParaRPr lang="es-MX" sz="2000"/>
        </a:p>
      </dgm:t>
    </dgm:pt>
    <dgm:pt modelId="{2A480823-643C-4D2B-A098-AE9C31549664}" type="sibTrans" cxnId="{66BA05F3-2E21-4475-9EB8-1AE3D90CB362}">
      <dgm:prSet/>
      <dgm:spPr/>
      <dgm:t>
        <a:bodyPr/>
        <a:lstStyle/>
        <a:p>
          <a:endParaRPr lang="es-MX" sz="2000"/>
        </a:p>
      </dgm:t>
    </dgm:pt>
    <dgm:pt modelId="{283040D7-E49E-4ABF-BC11-A411A265F344}">
      <dgm:prSet custT="1"/>
      <dgm:spPr>
        <a:ln>
          <a:noFill/>
        </a:ln>
      </dgm:spPr>
      <dgm:t>
        <a:bodyPr/>
        <a:lstStyle/>
        <a:p>
          <a:pPr rtl="0"/>
          <a:r>
            <a:rPr lang="en-US" sz="2000" dirty="0" smtClean="0"/>
            <a:t>GREATER SUCCESS &amp; CLOSING GAPS</a:t>
          </a:r>
          <a:endParaRPr lang="en-US" sz="2000" dirty="0"/>
        </a:p>
      </dgm:t>
    </dgm:pt>
    <dgm:pt modelId="{E3FDC888-F3F5-4DFB-8929-D09DB5E9EAE1}" type="parTrans" cxnId="{68536E4B-7970-4C2A-989D-7545DED99474}">
      <dgm:prSet/>
      <dgm:spPr/>
      <dgm:t>
        <a:bodyPr/>
        <a:lstStyle/>
        <a:p>
          <a:endParaRPr lang="en-US"/>
        </a:p>
      </dgm:t>
    </dgm:pt>
    <dgm:pt modelId="{81DBCE30-CEAC-43EE-BC08-4E5282180FD6}" type="sibTrans" cxnId="{68536E4B-7970-4C2A-989D-7545DED99474}">
      <dgm:prSet/>
      <dgm:spPr/>
      <dgm:t>
        <a:bodyPr/>
        <a:lstStyle/>
        <a:p>
          <a:endParaRPr lang="en-US"/>
        </a:p>
      </dgm:t>
    </dgm:pt>
    <dgm:pt modelId="{881ADFE5-A6FC-493D-AAD9-1289CC671FA1}" type="pres">
      <dgm:prSet presAssocID="{E7056C47-CBB9-4443-B545-565AA222890E}" presName="Name0" presStyleCnt="0">
        <dgm:presLayoutVars>
          <dgm:dir/>
          <dgm:resizeHandles val="exact"/>
        </dgm:presLayoutVars>
      </dgm:prSet>
      <dgm:spPr/>
      <dgm:t>
        <a:bodyPr/>
        <a:lstStyle/>
        <a:p>
          <a:endParaRPr lang="en-US"/>
        </a:p>
      </dgm:t>
    </dgm:pt>
    <dgm:pt modelId="{D9303001-1609-4E2C-8E7C-F09A40F7720B}" type="pres">
      <dgm:prSet presAssocID="{AE19AACA-E8C7-495D-AB95-9854A30FDE51}" presName="node" presStyleLbl="node1" presStyleIdx="0" presStyleCnt="5">
        <dgm:presLayoutVars>
          <dgm:bulletEnabled val="1"/>
        </dgm:presLayoutVars>
      </dgm:prSet>
      <dgm:spPr/>
      <dgm:t>
        <a:bodyPr/>
        <a:lstStyle/>
        <a:p>
          <a:endParaRPr lang="en-US"/>
        </a:p>
      </dgm:t>
    </dgm:pt>
    <dgm:pt modelId="{2530451A-B792-45AF-8185-C2A05D64E9CB}" type="pres">
      <dgm:prSet presAssocID="{092114B1-E87A-477B-BC3F-ED2E1F349534}" presName="sibTrans" presStyleLbl="sibTrans2D1" presStyleIdx="0" presStyleCnt="4"/>
      <dgm:spPr>
        <a:prstGeom prst="mathPlus">
          <a:avLst/>
        </a:prstGeom>
      </dgm:spPr>
      <dgm:t>
        <a:bodyPr/>
        <a:lstStyle/>
        <a:p>
          <a:endParaRPr lang="en-US"/>
        </a:p>
      </dgm:t>
    </dgm:pt>
    <dgm:pt modelId="{B12D08DC-0F57-4858-826C-96CF7D2DF3D0}" type="pres">
      <dgm:prSet presAssocID="{092114B1-E87A-477B-BC3F-ED2E1F349534}" presName="connectorText" presStyleLbl="sibTrans2D1" presStyleIdx="0" presStyleCnt="4"/>
      <dgm:spPr/>
      <dgm:t>
        <a:bodyPr/>
        <a:lstStyle/>
        <a:p>
          <a:endParaRPr lang="en-US"/>
        </a:p>
      </dgm:t>
    </dgm:pt>
    <dgm:pt modelId="{9B605EA1-244C-4899-93E0-7FA607AE2923}" type="pres">
      <dgm:prSet presAssocID="{4C683ADF-6925-4EF8-B8EA-2A22D5C5D1F2}" presName="node" presStyleLbl="node1" presStyleIdx="1" presStyleCnt="5">
        <dgm:presLayoutVars>
          <dgm:bulletEnabled val="1"/>
        </dgm:presLayoutVars>
      </dgm:prSet>
      <dgm:spPr/>
      <dgm:t>
        <a:bodyPr/>
        <a:lstStyle/>
        <a:p>
          <a:endParaRPr lang="en-US"/>
        </a:p>
      </dgm:t>
    </dgm:pt>
    <dgm:pt modelId="{9998176A-80B2-4962-8E26-E1B846B19690}" type="pres">
      <dgm:prSet presAssocID="{FA3CB3A5-862C-49A0-A451-BAFE3874C556}" presName="sibTrans" presStyleLbl="sibTrans2D1" presStyleIdx="1" presStyleCnt="4"/>
      <dgm:spPr>
        <a:prstGeom prst="mathPlus">
          <a:avLst/>
        </a:prstGeom>
      </dgm:spPr>
      <dgm:t>
        <a:bodyPr/>
        <a:lstStyle/>
        <a:p>
          <a:endParaRPr lang="en-US"/>
        </a:p>
      </dgm:t>
    </dgm:pt>
    <dgm:pt modelId="{2D8AC27B-75B5-40AC-BDE7-318F4DE2BC2A}" type="pres">
      <dgm:prSet presAssocID="{FA3CB3A5-862C-49A0-A451-BAFE3874C556}" presName="connectorText" presStyleLbl="sibTrans2D1" presStyleIdx="1" presStyleCnt="4"/>
      <dgm:spPr/>
      <dgm:t>
        <a:bodyPr/>
        <a:lstStyle/>
        <a:p>
          <a:endParaRPr lang="en-US"/>
        </a:p>
      </dgm:t>
    </dgm:pt>
    <dgm:pt modelId="{5A106770-389B-408F-BAAA-C004A4EA1E90}" type="pres">
      <dgm:prSet presAssocID="{4AF74701-458C-4664-9908-C2CE18FA0939}" presName="node" presStyleLbl="node1" presStyleIdx="2" presStyleCnt="5">
        <dgm:presLayoutVars>
          <dgm:bulletEnabled val="1"/>
        </dgm:presLayoutVars>
      </dgm:prSet>
      <dgm:spPr/>
      <dgm:t>
        <a:bodyPr/>
        <a:lstStyle/>
        <a:p>
          <a:endParaRPr lang="en-US"/>
        </a:p>
      </dgm:t>
    </dgm:pt>
    <dgm:pt modelId="{374E3F7E-B264-46BD-8E45-26CC0E51DC79}" type="pres">
      <dgm:prSet presAssocID="{464878A5-E438-49C7-8474-00353C62B58A}" presName="sibTrans" presStyleLbl="sibTrans2D1" presStyleIdx="2" presStyleCnt="4"/>
      <dgm:spPr>
        <a:prstGeom prst="mathPlus">
          <a:avLst/>
        </a:prstGeom>
      </dgm:spPr>
      <dgm:t>
        <a:bodyPr/>
        <a:lstStyle/>
        <a:p>
          <a:endParaRPr lang="en-US"/>
        </a:p>
      </dgm:t>
    </dgm:pt>
    <dgm:pt modelId="{A0295D67-AB5D-45EC-870E-B9E295379335}" type="pres">
      <dgm:prSet presAssocID="{464878A5-E438-49C7-8474-00353C62B58A}" presName="connectorText" presStyleLbl="sibTrans2D1" presStyleIdx="2" presStyleCnt="4"/>
      <dgm:spPr/>
      <dgm:t>
        <a:bodyPr/>
        <a:lstStyle/>
        <a:p>
          <a:endParaRPr lang="en-US"/>
        </a:p>
      </dgm:t>
    </dgm:pt>
    <dgm:pt modelId="{5B4254FC-9FA4-4013-9EB6-BB0CFBBDD1B1}" type="pres">
      <dgm:prSet presAssocID="{FC70EDE5-350E-4A71-8AB6-93F5356DDD0B}" presName="node" presStyleLbl="node1" presStyleIdx="3" presStyleCnt="5">
        <dgm:presLayoutVars>
          <dgm:bulletEnabled val="1"/>
        </dgm:presLayoutVars>
      </dgm:prSet>
      <dgm:spPr/>
      <dgm:t>
        <a:bodyPr/>
        <a:lstStyle/>
        <a:p>
          <a:endParaRPr lang="en-US"/>
        </a:p>
      </dgm:t>
    </dgm:pt>
    <dgm:pt modelId="{C56308B5-5E04-46EB-9A31-C4CF64FD5C5A}" type="pres">
      <dgm:prSet presAssocID="{2A480823-643C-4D2B-A098-AE9C31549664}" presName="sibTrans" presStyleLbl="sibTrans2D1" presStyleIdx="3" presStyleCnt="4"/>
      <dgm:spPr>
        <a:prstGeom prst="mathEqual">
          <a:avLst/>
        </a:prstGeom>
      </dgm:spPr>
      <dgm:t>
        <a:bodyPr/>
        <a:lstStyle/>
        <a:p>
          <a:endParaRPr lang="en-US"/>
        </a:p>
      </dgm:t>
    </dgm:pt>
    <dgm:pt modelId="{4F32FDBB-054E-4C24-8851-C22F9FDB1857}" type="pres">
      <dgm:prSet presAssocID="{2A480823-643C-4D2B-A098-AE9C31549664}" presName="connectorText" presStyleLbl="sibTrans2D1" presStyleIdx="3" presStyleCnt="4"/>
      <dgm:spPr/>
      <dgm:t>
        <a:bodyPr/>
        <a:lstStyle/>
        <a:p>
          <a:endParaRPr lang="en-US"/>
        </a:p>
      </dgm:t>
    </dgm:pt>
    <dgm:pt modelId="{FF18743B-0219-4843-A61C-6B15C2C33674}" type="pres">
      <dgm:prSet presAssocID="{283040D7-E49E-4ABF-BC11-A411A265F344}" presName="node" presStyleLbl="node1" presStyleIdx="4" presStyleCnt="5" custScaleX="71321">
        <dgm:presLayoutVars>
          <dgm:bulletEnabled val="1"/>
        </dgm:presLayoutVars>
      </dgm:prSet>
      <dgm:spPr/>
      <dgm:t>
        <a:bodyPr/>
        <a:lstStyle/>
        <a:p>
          <a:endParaRPr lang="en-US"/>
        </a:p>
      </dgm:t>
    </dgm:pt>
  </dgm:ptLst>
  <dgm:cxnLst>
    <dgm:cxn modelId="{68536E4B-7970-4C2A-989D-7545DED99474}" srcId="{E7056C47-CBB9-4443-B545-565AA222890E}" destId="{283040D7-E49E-4ABF-BC11-A411A265F344}" srcOrd="4" destOrd="0" parTransId="{E3FDC888-F3F5-4DFB-8929-D09DB5E9EAE1}" sibTransId="{81DBCE30-CEAC-43EE-BC08-4E5282180FD6}"/>
    <dgm:cxn modelId="{508EA1B4-FA0E-49CC-A781-34C65C16BA6B}" type="presOf" srcId="{092114B1-E87A-477B-BC3F-ED2E1F349534}" destId="{B12D08DC-0F57-4858-826C-96CF7D2DF3D0}" srcOrd="1" destOrd="0" presId="urn:microsoft.com/office/officeart/2005/8/layout/process1"/>
    <dgm:cxn modelId="{4E91F0E3-B64D-4139-9670-7D6F8CE5171A}" type="presOf" srcId="{FC70EDE5-350E-4A71-8AB6-93F5356DDD0B}" destId="{5B4254FC-9FA4-4013-9EB6-BB0CFBBDD1B1}" srcOrd="0" destOrd="0" presId="urn:microsoft.com/office/officeart/2005/8/layout/process1"/>
    <dgm:cxn modelId="{C7DA0B3E-1147-4A61-86F1-A84022E4080B}" srcId="{E7056C47-CBB9-4443-B545-565AA222890E}" destId="{4AF74701-458C-4664-9908-C2CE18FA0939}" srcOrd="2" destOrd="0" parTransId="{7294B10D-677A-4FB0-9F3C-1E849F403D4E}" sibTransId="{464878A5-E438-49C7-8474-00353C62B58A}"/>
    <dgm:cxn modelId="{71C37369-C98A-4E39-837E-D596AF9829F1}" type="presOf" srcId="{4AF74701-458C-4664-9908-C2CE18FA0939}" destId="{5A106770-389B-408F-BAAA-C004A4EA1E90}" srcOrd="0" destOrd="0" presId="urn:microsoft.com/office/officeart/2005/8/layout/process1"/>
    <dgm:cxn modelId="{8DAEBB83-20D4-4C50-BA0E-DCC606666EE4}" type="presOf" srcId="{092114B1-E87A-477B-BC3F-ED2E1F349534}" destId="{2530451A-B792-45AF-8185-C2A05D64E9CB}" srcOrd="0" destOrd="0" presId="urn:microsoft.com/office/officeart/2005/8/layout/process1"/>
    <dgm:cxn modelId="{8A088FA7-A6DA-4A29-977A-A804A8287037}" srcId="{E7056C47-CBB9-4443-B545-565AA222890E}" destId="{AE19AACA-E8C7-495D-AB95-9854A30FDE51}" srcOrd="0" destOrd="0" parTransId="{0F6B6215-8E12-45F3-8D13-7A230B347F1D}" sibTransId="{092114B1-E87A-477B-BC3F-ED2E1F349534}"/>
    <dgm:cxn modelId="{C2F8B249-4B3D-4510-8339-18B7AAACA23F}" type="presOf" srcId="{2A480823-643C-4D2B-A098-AE9C31549664}" destId="{C56308B5-5E04-46EB-9A31-C4CF64FD5C5A}" srcOrd="0" destOrd="0" presId="urn:microsoft.com/office/officeart/2005/8/layout/process1"/>
    <dgm:cxn modelId="{E246743B-C99B-405D-8C14-32073F552EF7}" type="presOf" srcId="{FA3CB3A5-862C-49A0-A451-BAFE3874C556}" destId="{9998176A-80B2-4962-8E26-E1B846B19690}" srcOrd="0" destOrd="0" presId="urn:microsoft.com/office/officeart/2005/8/layout/process1"/>
    <dgm:cxn modelId="{71E2EF9A-7645-49AC-9C82-08544BAE9333}" srcId="{E7056C47-CBB9-4443-B545-565AA222890E}" destId="{4C683ADF-6925-4EF8-B8EA-2A22D5C5D1F2}" srcOrd="1" destOrd="0" parTransId="{B61022BB-9073-4981-B523-D17988AD9C6B}" sibTransId="{FA3CB3A5-862C-49A0-A451-BAFE3874C556}"/>
    <dgm:cxn modelId="{96806DF5-123A-48AE-9C0F-B4CD858E57B3}" type="presOf" srcId="{4C683ADF-6925-4EF8-B8EA-2A22D5C5D1F2}" destId="{9B605EA1-244C-4899-93E0-7FA607AE2923}" srcOrd="0" destOrd="0" presId="urn:microsoft.com/office/officeart/2005/8/layout/process1"/>
    <dgm:cxn modelId="{5A9DD8D2-3C2D-457C-8550-31815ADAAF8C}" type="presOf" srcId="{E7056C47-CBB9-4443-B545-565AA222890E}" destId="{881ADFE5-A6FC-493D-AAD9-1289CC671FA1}" srcOrd="0" destOrd="0" presId="urn:microsoft.com/office/officeart/2005/8/layout/process1"/>
    <dgm:cxn modelId="{66BA05F3-2E21-4475-9EB8-1AE3D90CB362}" srcId="{E7056C47-CBB9-4443-B545-565AA222890E}" destId="{FC70EDE5-350E-4A71-8AB6-93F5356DDD0B}" srcOrd="3" destOrd="0" parTransId="{7CD63712-E5A5-44BA-A4CD-B6167A97E746}" sibTransId="{2A480823-643C-4D2B-A098-AE9C31549664}"/>
    <dgm:cxn modelId="{E8AFF558-02DF-46AA-B799-85880D4942E5}" type="presOf" srcId="{464878A5-E438-49C7-8474-00353C62B58A}" destId="{374E3F7E-B264-46BD-8E45-26CC0E51DC79}" srcOrd="0" destOrd="0" presId="urn:microsoft.com/office/officeart/2005/8/layout/process1"/>
    <dgm:cxn modelId="{6980CDD4-C435-4CC6-BA61-E30F9C05007B}" type="presOf" srcId="{2A480823-643C-4D2B-A098-AE9C31549664}" destId="{4F32FDBB-054E-4C24-8851-C22F9FDB1857}" srcOrd="1" destOrd="0" presId="urn:microsoft.com/office/officeart/2005/8/layout/process1"/>
    <dgm:cxn modelId="{1F3587AA-59AE-4616-8B9F-2D8E5DDF5B0A}" type="presOf" srcId="{FA3CB3A5-862C-49A0-A451-BAFE3874C556}" destId="{2D8AC27B-75B5-40AC-BDE7-318F4DE2BC2A}" srcOrd="1" destOrd="0" presId="urn:microsoft.com/office/officeart/2005/8/layout/process1"/>
    <dgm:cxn modelId="{0EBDB48C-B680-400E-BD6A-426E3B3CE02B}" type="presOf" srcId="{464878A5-E438-49C7-8474-00353C62B58A}" destId="{A0295D67-AB5D-45EC-870E-B9E295379335}" srcOrd="1" destOrd="0" presId="urn:microsoft.com/office/officeart/2005/8/layout/process1"/>
    <dgm:cxn modelId="{08C62197-5D76-4310-BB22-7F7066BEC690}" type="presOf" srcId="{283040D7-E49E-4ABF-BC11-A411A265F344}" destId="{FF18743B-0219-4843-A61C-6B15C2C33674}" srcOrd="0" destOrd="0" presId="urn:microsoft.com/office/officeart/2005/8/layout/process1"/>
    <dgm:cxn modelId="{B5F7146E-A37B-43E1-A731-2CF5FED8F922}" type="presOf" srcId="{AE19AACA-E8C7-495D-AB95-9854A30FDE51}" destId="{D9303001-1609-4E2C-8E7C-F09A40F7720B}" srcOrd="0" destOrd="0" presId="urn:microsoft.com/office/officeart/2005/8/layout/process1"/>
    <dgm:cxn modelId="{03CBD7A5-E9BB-40C2-9A08-4AE6A8CD7A9A}" type="presParOf" srcId="{881ADFE5-A6FC-493D-AAD9-1289CC671FA1}" destId="{D9303001-1609-4E2C-8E7C-F09A40F7720B}" srcOrd="0" destOrd="0" presId="urn:microsoft.com/office/officeart/2005/8/layout/process1"/>
    <dgm:cxn modelId="{76AE1A43-6C31-48FB-8907-98B423F898E9}" type="presParOf" srcId="{881ADFE5-A6FC-493D-AAD9-1289CC671FA1}" destId="{2530451A-B792-45AF-8185-C2A05D64E9CB}" srcOrd="1" destOrd="0" presId="urn:microsoft.com/office/officeart/2005/8/layout/process1"/>
    <dgm:cxn modelId="{ECAF30FA-4040-46EA-B60C-58F9D63788A0}" type="presParOf" srcId="{2530451A-B792-45AF-8185-C2A05D64E9CB}" destId="{B12D08DC-0F57-4858-826C-96CF7D2DF3D0}" srcOrd="0" destOrd="0" presId="urn:microsoft.com/office/officeart/2005/8/layout/process1"/>
    <dgm:cxn modelId="{BC16E8C3-80F6-4D69-9E9E-FA1B34AE5BC4}" type="presParOf" srcId="{881ADFE5-A6FC-493D-AAD9-1289CC671FA1}" destId="{9B605EA1-244C-4899-93E0-7FA607AE2923}" srcOrd="2" destOrd="0" presId="urn:microsoft.com/office/officeart/2005/8/layout/process1"/>
    <dgm:cxn modelId="{E041EE52-8244-4B18-A16B-F875C24D536B}" type="presParOf" srcId="{881ADFE5-A6FC-493D-AAD9-1289CC671FA1}" destId="{9998176A-80B2-4962-8E26-E1B846B19690}" srcOrd="3" destOrd="0" presId="urn:microsoft.com/office/officeart/2005/8/layout/process1"/>
    <dgm:cxn modelId="{BD0CEA8C-9EBE-4C64-A451-C195EA65435D}" type="presParOf" srcId="{9998176A-80B2-4962-8E26-E1B846B19690}" destId="{2D8AC27B-75B5-40AC-BDE7-318F4DE2BC2A}" srcOrd="0" destOrd="0" presId="urn:microsoft.com/office/officeart/2005/8/layout/process1"/>
    <dgm:cxn modelId="{B83F6B15-F034-420F-9408-1DA8049393C9}" type="presParOf" srcId="{881ADFE5-A6FC-493D-AAD9-1289CC671FA1}" destId="{5A106770-389B-408F-BAAA-C004A4EA1E90}" srcOrd="4" destOrd="0" presId="urn:microsoft.com/office/officeart/2005/8/layout/process1"/>
    <dgm:cxn modelId="{78A0B2F7-EB9E-49E5-B570-47CB1DD81DFE}" type="presParOf" srcId="{881ADFE5-A6FC-493D-AAD9-1289CC671FA1}" destId="{374E3F7E-B264-46BD-8E45-26CC0E51DC79}" srcOrd="5" destOrd="0" presId="urn:microsoft.com/office/officeart/2005/8/layout/process1"/>
    <dgm:cxn modelId="{0BCA8A42-CD77-46E6-9293-CE7F144600CF}" type="presParOf" srcId="{374E3F7E-B264-46BD-8E45-26CC0E51DC79}" destId="{A0295D67-AB5D-45EC-870E-B9E295379335}" srcOrd="0" destOrd="0" presId="urn:microsoft.com/office/officeart/2005/8/layout/process1"/>
    <dgm:cxn modelId="{FB6E1245-A45C-4999-B89B-1EAB11926596}" type="presParOf" srcId="{881ADFE5-A6FC-493D-AAD9-1289CC671FA1}" destId="{5B4254FC-9FA4-4013-9EB6-BB0CFBBDD1B1}" srcOrd="6" destOrd="0" presId="urn:microsoft.com/office/officeart/2005/8/layout/process1"/>
    <dgm:cxn modelId="{6C14C9C3-7861-4994-8198-D3A1CC41F9DF}" type="presParOf" srcId="{881ADFE5-A6FC-493D-AAD9-1289CC671FA1}" destId="{C56308B5-5E04-46EB-9A31-C4CF64FD5C5A}" srcOrd="7" destOrd="0" presId="urn:microsoft.com/office/officeart/2005/8/layout/process1"/>
    <dgm:cxn modelId="{6320FF99-773A-41BB-8311-685135F1D76E}" type="presParOf" srcId="{C56308B5-5E04-46EB-9A31-C4CF64FD5C5A}" destId="{4F32FDBB-054E-4C24-8851-C22F9FDB1857}" srcOrd="0" destOrd="0" presId="urn:microsoft.com/office/officeart/2005/8/layout/process1"/>
    <dgm:cxn modelId="{36D11785-450F-4E9E-8FB5-C021C0D67848}" type="presParOf" srcId="{881ADFE5-A6FC-493D-AAD9-1289CC671FA1}" destId="{FF18743B-0219-4843-A61C-6B15C2C33674}"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CAA96-55E7-084C-B834-7BB59F487FB8}">
      <dsp:nvSpPr>
        <dsp:cNvPr id="0" name=""/>
        <dsp:cNvSpPr/>
      </dsp:nvSpPr>
      <dsp:spPr>
        <a:xfrm>
          <a:off x="3184895" y="0"/>
          <a:ext cx="2811211" cy="2457353"/>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n-US" sz="2700" kern="1200" dirty="0" smtClean="0"/>
            <a:t>All K-12 Students</a:t>
          </a:r>
          <a:endParaRPr lang="en-US" sz="2700" kern="1200" dirty="0"/>
        </a:p>
      </dsp:txBody>
      <dsp:txXfrm>
        <a:off x="3887698" y="368603"/>
        <a:ext cx="1370465" cy="1720147"/>
      </dsp:txXfrm>
    </dsp:sp>
    <dsp:sp modelId="{ABDF6C09-5CF5-8149-B071-2D43EF9ACB7D}">
      <dsp:nvSpPr>
        <dsp:cNvPr id="0" name=""/>
        <dsp:cNvSpPr/>
      </dsp:nvSpPr>
      <dsp:spPr>
        <a:xfrm>
          <a:off x="2482092" y="525873"/>
          <a:ext cx="1405605" cy="1405605"/>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smtClean="0"/>
            <a:t>884,852</a:t>
          </a:r>
          <a:endParaRPr lang="en-US" sz="2300" kern="1200" dirty="0"/>
        </a:p>
      </dsp:txBody>
      <dsp:txXfrm>
        <a:off x="2687938" y="731719"/>
        <a:ext cx="993913" cy="993913"/>
      </dsp:txXfrm>
    </dsp:sp>
    <dsp:sp modelId="{49A98CFA-946A-2C47-849D-9FC3EC8B54C8}">
      <dsp:nvSpPr>
        <dsp:cNvPr id="0" name=""/>
        <dsp:cNvSpPr/>
      </dsp:nvSpPr>
      <dsp:spPr>
        <a:xfrm>
          <a:off x="6998707" y="0"/>
          <a:ext cx="2811211" cy="2457353"/>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n-US" sz="2700" kern="1200" dirty="0" smtClean="0"/>
            <a:t>Latino Students</a:t>
          </a:r>
          <a:endParaRPr lang="en-US" sz="2700" kern="1200" dirty="0"/>
        </a:p>
      </dsp:txBody>
      <dsp:txXfrm>
        <a:off x="7701510" y="368603"/>
        <a:ext cx="1370465" cy="1720147"/>
      </dsp:txXfrm>
    </dsp:sp>
    <dsp:sp modelId="{FAE4B9A8-E6C0-6242-AD63-A34AA2CD1BAB}">
      <dsp:nvSpPr>
        <dsp:cNvPr id="0" name=""/>
        <dsp:cNvSpPr/>
      </dsp:nvSpPr>
      <dsp:spPr>
        <a:xfrm>
          <a:off x="6295904" y="525873"/>
          <a:ext cx="1405605" cy="1405605"/>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82,275</a:t>
          </a:r>
          <a:endParaRPr lang="en-US" sz="2300" kern="1200" dirty="0"/>
        </a:p>
      </dsp:txBody>
      <dsp:txXfrm>
        <a:off x="6501750" y="731719"/>
        <a:ext cx="993913" cy="9939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CAA96-55E7-084C-B834-7BB59F487FB8}">
      <dsp:nvSpPr>
        <dsp:cNvPr id="0" name=""/>
        <dsp:cNvSpPr/>
      </dsp:nvSpPr>
      <dsp:spPr>
        <a:xfrm>
          <a:off x="2883668" y="0"/>
          <a:ext cx="2739569" cy="2394729"/>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n-US" sz="2700" kern="1200" dirty="0" smtClean="0"/>
            <a:t>All College Students</a:t>
          </a:r>
          <a:endParaRPr lang="en-US" sz="2700" kern="1200" dirty="0"/>
        </a:p>
      </dsp:txBody>
      <dsp:txXfrm>
        <a:off x="3568560" y="359209"/>
        <a:ext cx="1335540" cy="1676311"/>
      </dsp:txXfrm>
    </dsp:sp>
    <dsp:sp modelId="{ABDF6C09-5CF5-8149-B071-2D43EF9ACB7D}">
      <dsp:nvSpPr>
        <dsp:cNvPr id="0" name=""/>
        <dsp:cNvSpPr/>
      </dsp:nvSpPr>
      <dsp:spPr>
        <a:xfrm>
          <a:off x="2198775" y="512472"/>
          <a:ext cx="1369784" cy="1369784"/>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256,394</a:t>
          </a:r>
          <a:endParaRPr lang="en-US" sz="2200" kern="1200" dirty="0"/>
        </a:p>
      </dsp:txBody>
      <dsp:txXfrm>
        <a:off x="2399375" y="713072"/>
        <a:ext cx="968584" cy="968584"/>
      </dsp:txXfrm>
    </dsp:sp>
    <dsp:sp modelId="{49A98CFA-946A-2C47-849D-9FC3EC8B54C8}">
      <dsp:nvSpPr>
        <dsp:cNvPr id="0" name=""/>
        <dsp:cNvSpPr/>
      </dsp:nvSpPr>
      <dsp:spPr>
        <a:xfrm>
          <a:off x="6589285" y="0"/>
          <a:ext cx="2739569" cy="2394729"/>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n-US" sz="2700" kern="1200" dirty="0" smtClean="0"/>
            <a:t>Latino Students</a:t>
          </a:r>
          <a:endParaRPr lang="en-US" sz="2700" kern="1200" dirty="0"/>
        </a:p>
      </dsp:txBody>
      <dsp:txXfrm>
        <a:off x="7274177" y="359209"/>
        <a:ext cx="1335540" cy="1676311"/>
      </dsp:txXfrm>
    </dsp:sp>
    <dsp:sp modelId="{FAE4B9A8-E6C0-6242-AD63-A34AA2CD1BAB}">
      <dsp:nvSpPr>
        <dsp:cNvPr id="0" name=""/>
        <dsp:cNvSpPr/>
      </dsp:nvSpPr>
      <dsp:spPr>
        <a:xfrm>
          <a:off x="5904392" y="512472"/>
          <a:ext cx="1369784" cy="1369784"/>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14,244</a:t>
          </a:r>
          <a:endParaRPr lang="en-US" sz="2200" kern="1200" dirty="0"/>
        </a:p>
      </dsp:txBody>
      <dsp:txXfrm>
        <a:off x="6104992" y="713072"/>
        <a:ext cx="968584" cy="968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0E44C-10A7-614D-921E-109BE45D7655}">
      <dsp:nvSpPr>
        <dsp:cNvPr id="0" name=""/>
        <dsp:cNvSpPr/>
      </dsp:nvSpPr>
      <dsp:spPr>
        <a:xfrm>
          <a:off x="-6126981" y="-937410"/>
          <a:ext cx="7293488" cy="7293488"/>
        </a:xfrm>
        <a:prstGeom prst="blockArc">
          <a:avLst>
            <a:gd name="adj1" fmla="val 18900000"/>
            <a:gd name="adj2" fmla="val 2700000"/>
            <a:gd name="adj3" fmla="val 296"/>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76227E-EDF6-9344-808F-266D5CEA583C}">
      <dsp:nvSpPr>
        <dsp:cNvPr id="0" name=""/>
        <dsp:cNvSpPr/>
      </dsp:nvSpPr>
      <dsp:spPr>
        <a:xfrm>
          <a:off x="509717" y="338558"/>
          <a:ext cx="8824400" cy="677550"/>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7805"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Latino 3rd Graders achieving reading &amp; language arts standards</a:t>
          </a:r>
          <a:endParaRPr lang="en-US" sz="2100" kern="1200" dirty="0"/>
        </a:p>
      </dsp:txBody>
      <dsp:txXfrm>
        <a:off x="509717" y="338558"/>
        <a:ext cx="8824400" cy="677550"/>
      </dsp:txXfrm>
    </dsp:sp>
    <dsp:sp modelId="{F44E52CF-1330-E24C-BDEA-4014D6775666}">
      <dsp:nvSpPr>
        <dsp:cNvPr id="0" name=""/>
        <dsp:cNvSpPr/>
      </dsp:nvSpPr>
      <dsp:spPr>
        <a:xfrm>
          <a:off x="86248" y="253864"/>
          <a:ext cx="846937" cy="846937"/>
        </a:xfrm>
        <a:prstGeom prst="ellipse">
          <a:avLst/>
        </a:prstGeom>
        <a:solidFill>
          <a:schemeClr val="accent2"/>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ED70E1-E908-924A-AF9A-16ADAAF2ADDA}">
      <dsp:nvSpPr>
        <dsp:cNvPr id="0" name=""/>
        <dsp:cNvSpPr/>
      </dsp:nvSpPr>
      <dsp:spPr>
        <a:xfrm>
          <a:off x="995230" y="1354558"/>
          <a:ext cx="8338887" cy="677550"/>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7805"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Latino 8th Graders achieving math standards</a:t>
          </a:r>
          <a:endParaRPr lang="en-US" sz="2100" kern="1200" dirty="0"/>
        </a:p>
      </dsp:txBody>
      <dsp:txXfrm>
        <a:off x="995230" y="1354558"/>
        <a:ext cx="8338887" cy="677550"/>
      </dsp:txXfrm>
    </dsp:sp>
    <dsp:sp modelId="{CAA155FB-3A22-7149-86C0-5E6DB5B26329}">
      <dsp:nvSpPr>
        <dsp:cNvPr id="0" name=""/>
        <dsp:cNvSpPr/>
      </dsp:nvSpPr>
      <dsp:spPr>
        <a:xfrm>
          <a:off x="571761" y="1269864"/>
          <a:ext cx="846937" cy="846937"/>
        </a:xfrm>
        <a:prstGeom prst="ellipse">
          <a:avLst/>
        </a:prstGeom>
        <a:solidFill>
          <a:schemeClr val="accent2"/>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981A59-5FC2-C243-8F30-A9BB20F8A076}">
      <dsp:nvSpPr>
        <dsp:cNvPr id="0" name=""/>
        <dsp:cNvSpPr/>
      </dsp:nvSpPr>
      <dsp:spPr>
        <a:xfrm>
          <a:off x="1144243" y="2370558"/>
          <a:ext cx="8189874" cy="677550"/>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7805"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Latino 4-year adjusted high school graduation rate</a:t>
          </a:r>
          <a:endParaRPr lang="en-US" sz="2100" kern="1200" dirty="0"/>
        </a:p>
      </dsp:txBody>
      <dsp:txXfrm>
        <a:off x="1144243" y="2370558"/>
        <a:ext cx="8189874" cy="677550"/>
      </dsp:txXfrm>
    </dsp:sp>
    <dsp:sp modelId="{DF6F45BB-0254-2E4E-9258-48470D567AB0}">
      <dsp:nvSpPr>
        <dsp:cNvPr id="0" name=""/>
        <dsp:cNvSpPr/>
      </dsp:nvSpPr>
      <dsp:spPr>
        <a:xfrm>
          <a:off x="720774" y="2285864"/>
          <a:ext cx="846937" cy="846937"/>
        </a:xfrm>
        <a:prstGeom prst="ellipse">
          <a:avLst/>
        </a:prstGeom>
        <a:solidFill>
          <a:schemeClr val="accent2"/>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BF08E7E-D4E4-CC46-A857-7569A700BA57}">
      <dsp:nvSpPr>
        <dsp:cNvPr id="0" name=""/>
        <dsp:cNvSpPr/>
      </dsp:nvSpPr>
      <dsp:spPr>
        <a:xfrm>
          <a:off x="995230" y="3386558"/>
          <a:ext cx="8338887" cy="677550"/>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7805"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Have a post-secondary certificate or degree for those between 25 &amp; 44</a:t>
          </a:r>
          <a:endParaRPr lang="en-US" sz="2100" kern="1200" dirty="0"/>
        </a:p>
      </dsp:txBody>
      <dsp:txXfrm>
        <a:off x="995230" y="3386558"/>
        <a:ext cx="8338887" cy="677550"/>
      </dsp:txXfrm>
    </dsp:sp>
    <dsp:sp modelId="{372DD8FF-3F96-E947-9388-E8D50235AD8B}">
      <dsp:nvSpPr>
        <dsp:cNvPr id="0" name=""/>
        <dsp:cNvSpPr/>
      </dsp:nvSpPr>
      <dsp:spPr>
        <a:xfrm>
          <a:off x="571761" y="3301864"/>
          <a:ext cx="846937" cy="846937"/>
        </a:xfrm>
        <a:prstGeom prst="ellipse">
          <a:avLst/>
        </a:prstGeom>
        <a:solidFill>
          <a:schemeClr val="accent2"/>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D32F5D-5181-AD4A-8AEE-F516E1F5F64A}">
      <dsp:nvSpPr>
        <dsp:cNvPr id="0" name=""/>
        <dsp:cNvSpPr/>
      </dsp:nvSpPr>
      <dsp:spPr>
        <a:xfrm>
          <a:off x="509717" y="4402558"/>
          <a:ext cx="8824400" cy="677550"/>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7805"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Have an associate or higher degree for those between ages 25 &amp; 44</a:t>
          </a:r>
          <a:endParaRPr lang="en-US" sz="2100" kern="1200" dirty="0"/>
        </a:p>
      </dsp:txBody>
      <dsp:txXfrm>
        <a:off x="509717" y="4402558"/>
        <a:ext cx="8824400" cy="677550"/>
      </dsp:txXfrm>
    </dsp:sp>
    <dsp:sp modelId="{14EEF646-2EA8-F54F-A651-B6E540B0ADC3}">
      <dsp:nvSpPr>
        <dsp:cNvPr id="0" name=""/>
        <dsp:cNvSpPr/>
      </dsp:nvSpPr>
      <dsp:spPr>
        <a:xfrm>
          <a:off x="86248" y="4317864"/>
          <a:ext cx="846937" cy="846937"/>
        </a:xfrm>
        <a:prstGeom prst="ellipse">
          <a:avLst/>
        </a:prstGeom>
        <a:solidFill>
          <a:schemeClr val="accent2"/>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03001-1609-4E2C-8E7C-F09A40F7720B}">
      <dsp:nvSpPr>
        <dsp:cNvPr id="0" name=""/>
        <dsp:cNvSpPr/>
      </dsp:nvSpPr>
      <dsp:spPr>
        <a:xfrm>
          <a:off x="12611" y="0"/>
          <a:ext cx="1807248" cy="5205330"/>
        </a:xfrm>
        <a:prstGeom prst="roundRect">
          <a:avLst>
            <a:gd name="adj" fmla="val 10000"/>
          </a:avLst>
        </a:prstGeom>
        <a:solidFill>
          <a:schemeClr val="lt1">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u="sng" kern="1200" dirty="0" smtClean="0"/>
            <a:t>Support from Educators &amp; Support Staff</a:t>
          </a:r>
          <a:r>
            <a:rPr lang="en-US" sz="1800" kern="1200" dirty="0" smtClean="0"/>
            <a:t>: There is a shortage of bilingual and Latino teachers in our schools. Cultural liaisons and translators in our schools have improved the situation, but Latino students are still negatively affected with a lack of role models and advocates. </a:t>
          </a:r>
          <a:endParaRPr lang="en-US" sz="1800" kern="1200" dirty="0"/>
        </a:p>
      </dsp:txBody>
      <dsp:txXfrm>
        <a:off x="65543" y="52932"/>
        <a:ext cx="1701384" cy="5099466"/>
      </dsp:txXfrm>
    </dsp:sp>
    <dsp:sp modelId="{2530451A-B792-45AF-8185-C2A05D64E9CB}">
      <dsp:nvSpPr>
        <dsp:cNvPr id="0" name=""/>
        <dsp:cNvSpPr/>
      </dsp:nvSpPr>
      <dsp:spPr>
        <a:xfrm>
          <a:off x="2000585" y="2378566"/>
          <a:ext cx="383136" cy="44819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2000585" y="2468205"/>
        <a:ext cx="268195" cy="268919"/>
      </dsp:txXfrm>
    </dsp:sp>
    <dsp:sp modelId="{9B605EA1-244C-4899-93E0-7FA607AE2923}">
      <dsp:nvSpPr>
        <dsp:cNvPr id="0" name=""/>
        <dsp:cNvSpPr/>
      </dsp:nvSpPr>
      <dsp:spPr>
        <a:xfrm>
          <a:off x="2542759" y="0"/>
          <a:ext cx="1807248" cy="5205330"/>
        </a:xfrm>
        <a:prstGeom prst="roundRect">
          <a:avLst>
            <a:gd name="adj" fmla="val 10000"/>
          </a:avLst>
        </a:prstGeom>
        <a:solidFill>
          <a:schemeClr val="lt1">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u="sng" kern="1200" dirty="0" smtClean="0">
              <a:effectLst/>
              <a:ea typeface="Calibri" panose="020F0502020204030204" pitchFamily="34" charset="0"/>
              <a:cs typeface="Times New Roman" panose="02020603050405020304" pitchFamily="18" charset="0"/>
            </a:rPr>
            <a:t>Support from Parents</a:t>
          </a:r>
          <a:r>
            <a:rPr lang="en-US" sz="1800" kern="1200" dirty="0" smtClean="0">
              <a:effectLst/>
              <a:ea typeface="Calibri" panose="020F0502020204030204" pitchFamily="34" charset="0"/>
              <a:cs typeface="Times New Roman" panose="02020603050405020304" pitchFamily="18" charset="0"/>
            </a:rPr>
            <a:t>: Parental involvement in their children’s education is limited for a variety of reasons. Language barriers, a lack of system understanding, and heavy workplace demands are hindering Latino parents in educational involvement.  </a:t>
          </a:r>
          <a:endParaRPr lang="en-US" sz="1800" kern="1200" dirty="0"/>
        </a:p>
      </dsp:txBody>
      <dsp:txXfrm>
        <a:off x="2595691" y="52932"/>
        <a:ext cx="1701384" cy="5099466"/>
      </dsp:txXfrm>
    </dsp:sp>
    <dsp:sp modelId="{9998176A-80B2-4962-8E26-E1B846B19690}">
      <dsp:nvSpPr>
        <dsp:cNvPr id="0" name=""/>
        <dsp:cNvSpPr/>
      </dsp:nvSpPr>
      <dsp:spPr>
        <a:xfrm>
          <a:off x="4530733" y="2378566"/>
          <a:ext cx="383136" cy="44819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4530733" y="2468205"/>
        <a:ext cx="268195" cy="268919"/>
      </dsp:txXfrm>
    </dsp:sp>
    <dsp:sp modelId="{5A106770-389B-408F-BAAA-C004A4EA1E90}">
      <dsp:nvSpPr>
        <dsp:cNvPr id="0" name=""/>
        <dsp:cNvSpPr/>
      </dsp:nvSpPr>
      <dsp:spPr>
        <a:xfrm>
          <a:off x="5072908" y="0"/>
          <a:ext cx="1807248" cy="5205330"/>
        </a:xfrm>
        <a:prstGeom prst="roundRect">
          <a:avLst>
            <a:gd name="adj" fmla="val 10000"/>
          </a:avLst>
        </a:prstGeom>
        <a:solidFill>
          <a:schemeClr val="accent2">
            <a:lumMod val="40000"/>
            <a:lumOff val="6000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u="sng" kern="1200" dirty="0" smtClean="0">
              <a:effectLst/>
              <a:ea typeface="Calibri" panose="020F0502020204030204" pitchFamily="34" charset="0"/>
              <a:cs typeface="Times New Roman" panose="02020603050405020304" pitchFamily="18" charset="0"/>
            </a:rPr>
            <a:t>Access to Higher Education</a:t>
          </a:r>
          <a:r>
            <a:rPr lang="en-US" sz="1600" b="1" kern="1200" dirty="0" smtClean="0">
              <a:effectLst/>
              <a:ea typeface="Calibri" panose="020F0502020204030204" pitchFamily="34" charset="0"/>
              <a:cs typeface="Times New Roman" panose="02020603050405020304" pitchFamily="18" charset="0"/>
            </a:rPr>
            <a:t>:</a:t>
          </a:r>
        </a:p>
        <a:p>
          <a:pPr lvl="0" algn="ctr" defTabSz="711200" rtl="0">
            <a:lnSpc>
              <a:spcPct val="90000"/>
            </a:lnSpc>
            <a:spcBef>
              <a:spcPct val="0"/>
            </a:spcBef>
            <a:spcAft>
              <a:spcPct val="35000"/>
            </a:spcAft>
          </a:pPr>
          <a:r>
            <a:rPr lang="en-US" sz="1600" b="1" kern="1200" dirty="0" smtClean="0">
              <a:effectLst/>
              <a:ea typeface="Calibri" panose="020F0502020204030204" pitchFamily="34" charset="0"/>
              <a:cs typeface="Times New Roman" panose="02020603050405020304" pitchFamily="18" charset="0"/>
            </a:rPr>
            <a:t> </a:t>
          </a:r>
          <a:r>
            <a:rPr lang="en-US" sz="1600" kern="1200" dirty="0" smtClean="0">
              <a:effectLst/>
              <a:ea typeface="Calibri" panose="020F0502020204030204" pitchFamily="34" charset="0"/>
              <a:cs typeface="Times New Roman" panose="02020603050405020304" pitchFamily="18" charset="0"/>
            </a:rPr>
            <a:t>Lack of system knowledge by both students and parents, lack of individualized assistance, language barriers and limited local knowledge and support of programming and financial aid specific to Latinos limit access. The economic barrier continues to be the major barrier to higher education access and completion. </a:t>
          </a:r>
          <a:endParaRPr lang="en-US" sz="1600" kern="1200" dirty="0"/>
        </a:p>
      </dsp:txBody>
      <dsp:txXfrm>
        <a:off x="5125840" y="52932"/>
        <a:ext cx="1701384" cy="5099466"/>
      </dsp:txXfrm>
    </dsp:sp>
    <dsp:sp modelId="{374E3F7E-B264-46BD-8E45-26CC0E51DC79}">
      <dsp:nvSpPr>
        <dsp:cNvPr id="0" name=""/>
        <dsp:cNvSpPr/>
      </dsp:nvSpPr>
      <dsp:spPr>
        <a:xfrm>
          <a:off x="7060881" y="2378566"/>
          <a:ext cx="383136" cy="44819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7060881" y="2468205"/>
        <a:ext cx="268195" cy="268919"/>
      </dsp:txXfrm>
    </dsp:sp>
    <dsp:sp modelId="{5B4254FC-9FA4-4013-9EB6-BB0CFBBDD1B1}">
      <dsp:nvSpPr>
        <dsp:cNvPr id="0" name=""/>
        <dsp:cNvSpPr/>
      </dsp:nvSpPr>
      <dsp:spPr>
        <a:xfrm>
          <a:off x="7603056" y="0"/>
          <a:ext cx="1807248" cy="5205330"/>
        </a:xfrm>
        <a:prstGeom prst="roundRect">
          <a:avLst>
            <a:gd name="adj" fmla="val 10000"/>
          </a:avLst>
        </a:prstGeom>
        <a:solidFill>
          <a:schemeClr val="lt1">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u="sng" kern="1200" dirty="0" smtClean="0">
              <a:effectLst/>
              <a:ea typeface="Calibri" panose="020F0502020204030204" pitchFamily="34" charset="0"/>
              <a:cs typeface="Times New Roman" panose="02020603050405020304" pitchFamily="18" charset="0"/>
            </a:rPr>
            <a:t>The Opportunity Gap</a:t>
          </a:r>
          <a:r>
            <a:rPr lang="en-US" sz="1600" kern="1200" dirty="0" smtClean="0">
              <a:effectLst/>
              <a:ea typeface="Calibri" panose="020F0502020204030204" pitchFamily="34" charset="0"/>
              <a:cs typeface="Times New Roman" panose="02020603050405020304" pitchFamily="18" charset="0"/>
            </a:rPr>
            <a:t>: A diverse set of barriers that include limited funding for English Language Learner programs, limitations to extracurricular opportunities, insufficient transportation to school/opportunities, growing but limited cross-cultural competence, and few opportunities to enroll students in early education programs exacerbate the gap.</a:t>
          </a:r>
          <a:endParaRPr lang="en-US" sz="1600" kern="1200" dirty="0"/>
        </a:p>
      </dsp:txBody>
      <dsp:txXfrm>
        <a:off x="7655988" y="52932"/>
        <a:ext cx="1701384" cy="5099466"/>
      </dsp:txXfrm>
    </dsp:sp>
    <dsp:sp modelId="{C56308B5-5E04-46EB-9A31-C4CF64FD5C5A}">
      <dsp:nvSpPr>
        <dsp:cNvPr id="0" name=""/>
        <dsp:cNvSpPr/>
      </dsp:nvSpPr>
      <dsp:spPr>
        <a:xfrm>
          <a:off x="9591030" y="2378566"/>
          <a:ext cx="383136" cy="44819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9591030" y="2468205"/>
        <a:ext cx="268195" cy="268919"/>
      </dsp:txXfrm>
    </dsp:sp>
    <dsp:sp modelId="{FF18743B-0219-4843-A61C-6B15C2C33674}">
      <dsp:nvSpPr>
        <dsp:cNvPr id="0" name=""/>
        <dsp:cNvSpPr/>
      </dsp:nvSpPr>
      <dsp:spPr>
        <a:xfrm>
          <a:off x="10133204" y="0"/>
          <a:ext cx="1288947" cy="5205330"/>
        </a:xfrm>
        <a:prstGeom prst="roundRect">
          <a:avLst>
            <a:gd name="adj" fmla="val 10000"/>
          </a:avLst>
        </a:prstGeom>
        <a:solidFill>
          <a:schemeClr val="lt1">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GREATER SUCCESS &amp; CLOSING GAPS</a:t>
          </a:r>
          <a:endParaRPr lang="en-US" sz="2000" kern="1200" dirty="0"/>
        </a:p>
      </dsp:txBody>
      <dsp:txXfrm>
        <a:off x="10170956" y="37752"/>
        <a:ext cx="1213443" cy="5129826"/>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1/30/2019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1/30/2019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evisor.mn.gov/statutes/?id=135A.01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a:t>
            </a:r>
            <a:r>
              <a:rPr lang="en-US" baseline="0" dirty="0" smtClean="0"/>
              <a:t> you, Madam Chair and Members. For the record, my name is Violeta Hernandez Espinosa and I serve as Education Legislative and Policy Liaison for the Minnesota Council on Latino Affairs. I’ve served in this capacity over the last two years, covering the last biennium. It is great to see many returning members and some new faces on the committee. Thank you for having us today to share an overview of our Council and the experience of Latino students as they seek access and success in the higher education system. I’d like to share with the committee that this is an area of particular interest and expertise for me not only through lived experience and our research as a council, but as former staff at my Alma Mater, Gustavus Adolphus College, for whom I served as Assistant Dean of Admission and Coordinator of Multicultural Recruitment for 4 years from 2009-2013 and having served on the Minnesota Association of Counselors of Color during that time. Since then, I’ve also countinued to provide one-on-one advising and presentations on higher education and financial aid in Spanish for parents and for Latino students free of charge. So we have only an introduction today, but I look forward to working with the committee to answer your more in-depth questions as the session unfolds.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Sucessfully </a:t>
            </a:r>
            <a:r>
              <a:rPr lang="es-MX" dirty="0" err="1" smtClean="0"/>
              <a:t>Getting</a:t>
            </a:r>
            <a:r>
              <a:rPr lang="es-MX" dirty="0" smtClean="0"/>
              <a:t> to High </a:t>
            </a:r>
            <a:r>
              <a:rPr lang="es-MX" dirty="0" err="1" smtClean="0"/>
              <a:t>School</a:t>
            </a:r>
            <a:r>
              <a:rPr lang="es-MX" dirty="0" smtClean="0"/>
              <a:t> </a:t>
            </a:r>
            <a:r>
              <a:rPr lang="es-MX" dirty="0" err="1" smtClean="0"/>
              <a:t>Graduation</a:t>
            </a:r>
            <a:r>
              <a:rPr lang="es-MX" dirty="0" smtClean="0"/>
              <a:t> &amp; </a:t>
            </a:r>
            <a:r>
              <a:rPr lang="es-MX" dirty="0" err="1" smtClean="0"/>
              <a:t>Being</a:t>
            </a:r>
            <a:r>
              <a:rPr lang="es-MX" dirty="0" smtClean="0"/>
              <a:t> </a:t>
            </a:r>
            <a:r>
              <a:rPr lang="es-MX" dirty="0" err="1" smtClean="0"/>
              <a:t>Well</a:t>
            </a:r>
            <a:r>
              <a:rPr lang="es-MX" dirty="0" smtClean="0"/>
              <a:t> </a:t>
            </a:r>
            <a:r>
              <a:rPr lang="es-MX" dirty="0" err="1" smtClean="0"/>
              <a:t>Prepared</a:t>
            </a:r>
            <a:r>
              <a:rPr lang="es-MX" dirty="0" smtClean="0"/>
              <a:t> – </a:t>
            </a:r>
            <a:r>
              <a:rPr lang="es-MX" dirty="0" err="1" smtClean="0"/>
              <a:t>remembering</a:t>
            </a:r>
            <a:r>
              <a:rPr lang="es-MX" dirty="0" smtClean="0"/>
              <a:t> </a:t>
            </a:r>
            <a:r>
              <a:rPr lang="es-MX" dirty="0" err="1" smtClean="0"/>
              <a:t>that</a:t>
            </a:r>
            <a:r>
              <a:rPr lang="es-MX" baseline="0" dirty="0" smtClean="0"/>
              <a:t> </a:t>
            </a:r>
            <a:r>
              <a:rPr lang="es-MX" baseline="0" dirty="0" err="1" smtClean="0"/>
              <a:t>only</a:t>
            </a:r>
            <a:r>
              <a:rPr lang="es-MX" baseline="0" dirty="0" smtClean="0"/>
              <a:t> 19.8% of Latinos </a:t>
            </a:r>
            <a:r>
              <a:rPr lang="es-MX" baseline="0" dirty="0" err="1" smtClean="0"/>
              <a:t>between</a:t>
            </a:r>
            <a:r>
              <a:rPr lang="es-MX" baseline="0" dirty="0" smtClean="0"/>
              <a:t> </a:t>
            </a:r>
            <a:r>
              <a:rPr lang="es-MX" baseline="0" dirty="0" err="1" smtClean="0"/>
              <a:t>the</a:t>
            </a:r>
            <a:r>
              <a:rPr lang="es-MX" baseline="0" dirty="0" smtClean="0"/>
              <a:t> </a:t>
            </a:r>
            <a:r>
              <a:rPr lang="es-MX" baseline="0" dirty="0" err="1" smtClean="0"/>
              <a:t>age</a:t>
            </a:r>
            <a:r>
              <a:rPr lang="es-MX" baseline="0" dirty="0" smtClean="0"/>
              <a:t> of 25 and 44 </a:t>
            </a:r>
            <a:r>
              <a:rPr lang="es-MX" baseline="0" dirty="0" err="1" smtClean="0"/>
              <a:t>ever</a:t>
            </a:r>
            <a:r>
              <a:rPr lang="es-MX" baseline="0" dirty="0" smtClean="0"/>
              <a:t> </a:t>
            </a:r>
            <a:r>
              <a:rPr lang="es-MX" baseline="0" dirty="0" err="1" smtClean="0"/>
              <a:t>obtain</a:t>
            </a:r>
            <a:r>
              <a:rPr lang="es-MX" baseline="0" dirty="0" smtClean="0"/>
              <a:t> </a:t>
            </a:r>
            <a:r>
              <a:rPr lang="es-MX" baseline="0" dirty="0" err="1" smtClean="0"/>
              <a:t>an</a:t>
            </a:r>
            <a:r>
              <a:rPr lang="es-MX" baseline="0" dirty="0" smtClean="0"/>
              <a:t> </a:t>
            </a:r>
            <a:r>
              <a:rPr lang="es-MX" baseline="0" dirty="0" err="1" smtClean="0"/>
              <a:t>associates</a:t>
            </a:r>
            <a:r>
              <a:rPr lang="es-MX" baseline="0" dirty="0" smtClean="0"/>
              <a:t> </a:t>
            </a:r>
            <a:r>
              <a:rPr lang="es-MX" baseline="0" dirty="0" err="1" smtClean="0"/>
              <a:t>degree</a:t>
            </a:r>
            <a:r>
              <a:rPr lang="es-MX" baseline="0" dirty="0" smtClean="0"/>
              <a:t> </a:t>
            </a:r>
            <a:r>
              <a:rPr lang="es-MX" baseline="0" dirty="0" err="1" smtClean="0"/>
              <a:t>or</a:t>
            </a:r>
            <a:r>
              <a:rPr lang="es-MX" baseline="0" dirty="0" smtClean="0"/>
              <a:t> </a:t>
            </a:r>
            <a:r>
              <a:rPr lang="es-MX" baseline="0" dirty="0" err="1" smtClean="0"/>
              <a:t>higher</a:t>
            </a:r>
            <a:r>
              <a:rPr lang="es-MX" baseline="0" dirty="0" smtClean="0"/>
              <a:t>, </a:t>
            </a:r>
            <a:r>
              <a:rPr lang="es-MX" baseline="0" dirty="0" err="1" smtClean="0"/>
              <a:t>which</a:t>
            </a:r>
            <a:r>
              <a:rPr lang="es-MX" baseline="0" dirty="0" smtClean="0"/>
              <a:t> </a:t>
            </a:r>
            <a:r>
              <a:rPr lang="es-MX" baseline="0" dirty="0" err="1" smtClean="0"/>
              <a:t>is</a:t>
            </a:r>
            <a:r>
              <a:rPr lang="es-MX" baseline="0" dirty="0" smtClean="0"/>
              <a:t> </a:t>
            </a:r>
            <a:r>
              <a:rPr lang="es-MX" baseline="0" dirty="0" err="1" smtClean="0"/>
              <a:t>less</a:t>
            </a:r>
            <a:r>
              <a:rPr lang="es-MX" baseline="0" dirty="0" smtClean="0"/>
              <a:t> </a:t>
            </a:r>
            <a:r>
              <a:rPr lang="es-MX" baseline="0" dirty="0" err="1" smtClean="0"/>
              <a:t>than</a:t>
            </a:r>
            <a:r>
              <a:rPr lang="es-MX" baseline="0" dirty="0" smtClean="0"/>
              <a:t> </a:t>
            </a:r>
            <a:r>
              <a:rPr lang="es-MX" baseline="0" dirty="0" err="1" smtClean="0"/>
              <a:t>half</a:t>
            </a:r>
            <a:r>
              <a:rPr lang="es-MX" baseline="0" dirty="0" smtClean="0"/>
              <a:t> of </a:t>
            </a:r>
            <a:r>
              <a:rPr lang="es-MX" baseline="0" dirty="0" err="1" smtClean="0"/>
              <a:t>the</a:t>
            </a:r>
            <a:r>
              <a:rPr lang="es-MX" baseline="0" dirty="0" smtClean="0"/>
              <a:t> </a:t>
            </a:r>
            <a:r>
              <a:rPr lang="es-MX" baseline="0" dirty="0" err="1" smtClean="0"/>
              <a:t>state’s</a:t>
            </a:r>
            <a:r>
              <a:rPr lang="es-MX" baseline="0" dirty="0" smtClean="0"/>
              <a:t> </a:t>
            </a:r>
            <a:r>
              <a:rPr lang="es-MX" baseline="0" dirty="0" err="1" smtClean="0"/>
              <a:t>overall</a:t>
            </a:r>
            <a:r>
              <a:rPr lang="es-MX" baseline="0" dirty="0" smtClean="0"/>
              <a:t> </a:t>
            </a:r>
            <a:r>
              <a:rPr lang="es-MX" baseline="0" dirty="0" err="1" smtClean="0"/>
              <a:t>average</a:t>
            </a:r>
            <a:r>
              <a:rPr lang="es-MX" baseline="0" dirty="0" smtClean="0"/>
              <a:t>. </a:t>
            </a:r>
            <a:r>
              <a:rPr lang="es-MX" baseline="0" dirty="0" err="1" smtClean="0"/>
              <a:t>We</a:t>
            </a:r>
            <a:r>
              <a:rPr lang="es-MX" baseline="0" dirty="0" smtClean="0"/>
              <a:t> </a:t>
            </a:r>
            <a:r>
              <a:rPr lang="es-MX" baseline="0" dirty="0" err="1" smtClean="0"/>
              <a:t>have</a:t>
            </a:r>
            <a:r>
              <a:rPr lang="es-MX" baseline="0" dirty="0" smtClean="0"/>
              <a:t> to </a:t>
            </a:r>
            <a:r>
              <a:rPr lang="es-MX" baseline="0" dirty="0" err="1" smtClean="0"/>
              <a:t>invest</a:t>
            </a:r>
            <a:r>
              <a:rPr lang="es-MX" baseline="0" dirty="0" smtClean="0"/>
              <a:t> in </a:t>
            </a:r>
            <a:r>
              <a:rPr lang="es-MX" baseline="0" dirty="0" err="1" smtClean="0"/>
              <a:t>this</a:t>
            </a:r>
            <a:r>
              <a:rPr lang="es-MX" baseline="0" dirty="0" smtClean="0"/>
              <a:t> Young </a:t>
            </a:r>
            <a:r>
              <a:rPr lang="es-MX" baseline="0" dirty="0" err="1" smtClean="0"/>
              <a:t>community</a:t>
            </a:r>
            <a:r>
              <a:rPr lang="es-MX" baseline="0" dirty="0" smtClean="0"/>
              <a:t>, to </a:t>
            </a:r>
            <a:r>
              <a:rPr lang="es-MX" baseline="0" dirty="0" err="1" smtClean="0"/>
              <a:t>ensure</a:t>
            </a:r>
            <a:r>
              <a:rPr lang="es-MX" baseline="0" dirty="0" smtClean="0"/>
              <a:t> </a:t>
            </a:r>
            <a:r>
              <a:rPr lang="es-MX" baseline="0" dirty="0" err="1" smtClean="0"/>
              <a:t>they</a:t>
            </a:r>
            <a:r>
              <a:rPr lang="es-MX" baseline="0" dirty="0" smtClean="0"/>
              <a:t> can </a:t>
            </a:r>
            <a:r>
              <a:rPr lang="es-MX" baseline="0" dirty="0" err="1" smtClean="0"/>
              <a:t>even</a:t>
            </a:r>
            <a:r>
              <a:rPr lang="es-MX" baseline="0" dirty="0" smtClean="0"/>
              <a:t> </a:t>
            </a:r>
            <a:r>
              <a:rPr lang="es-MX" baseline="0" dirty="0" err="1" smtClean="0"/>
              <a:t>get</a:t>
            </a:r>
            <a:r>
              <a:rPr lang="es-MX" baseline="0" dirty="0" smtClean="0"/>
              <a:t> to </a:t>
            </a:r>
            <a:r>
              <a:rPr lang="es-MX" baseline="0" dirty="0" err="1" smtClean="0"/>
              <a:t>the</a:t>
            </a:r>
            <a:r>
              <a:rPr lang="es-MX" baseline="0" dirty="0" smtClean="0"/>
              <a:t> </a:t>
            </a:r>
            <a:r>
              <a:rPr lang="es-MX" baseline="0" dirty="0" err="1" smtClean="0"/>
              <a:t>purview</a:t>
            </a:r>
            <a:r>
              <a:rPr lang="es-MX" baseline="0" dirty="0" smtClean="0"/>
              <a:t> of </a:t>
            </a:r>
            <a:r>
              <a:rPr lang="es-MX" baseline="0" dirty="0" err="1" smtClean="0"/>
              <a:t>this</a:t>
            </a:r>
            <a:r>
              <a:rPr lang="es-MX" baseline="0" dirty="0" smtClean="0"/>
              <a:t> Committee. </a:t>
            </a:r>
            <a:r>
              <a:rPr lang="es-MX" baseline="0" dirty="0" err="1" smtClean="0"/>
              <a:t>What</a:t>
            </a:r>
            <a:r>
              <a:rPr lang="es-MX" baseline="0" dirty="0" smtClean="0"/>
              <a:t> </a:t>
            </a:r>
            <a:r>
              <a:rPr lang="es-MX" baseline="0" dirty="0" err="1" smtClean="0"/>
              <a:t>we</a:t>
            </a:r>
            <a:r>
              <a:rPr lang="es-MX" baseline="0" dirty="0" smtClean="0"/>
              <a:t> </a:t>
            </a:r>
            <a:r>
              <a:rPr lang="es-MX" baseline="0" dirty="0" err="1" smtClean="0"/>
              <a:t>know</a:t>
            </a:r>
            <a:r>
              <a:rPr lang="es-MX" baseline="0" dirty="0" smtClean="0"/>
              <a:t> </a:t>
            </a:r>
            <a:r>
              <a:rPr lang="es-MX" baseline="0" dirty="0" err="1" smtClean="0"/>
              <a:t>is</a:t>
            </a:r>
            <a:r>
              <a:rPr lang="es-MX" baseline="0" dirty="0" smtClean="0"/>
              <a:t> </a:t>
            </a:r>
            <a:r>
              <a:rPr lang="es-MX" baseline="0" dirty="0" err="1" smtClean="0"/>
              <a:t>that</a:t>
            </a:r>
            <a:r>
              <a:rPr lang="es-MX" baseline="0" dirty="0" smtClean="0"/>
              <a:t> </a:t>
            </a:r>
            <a:r>
              <a:rPr lang="es-MX" baseline="0" dirty="0" err="1" smtClean="0"/>
              <a:t>the</a:t>
            </a:r>
            <a:r>
              <a:rPr lang="es-MX" baseline="0" dirty="0" smtClean="0"/>
              <a:t> </a:t>
            </a:r>
            <a:r>
              <a:rPr lang="es-MX" baseline="0" dirty="0" err="1" smtClean="0"/>
              <a:t>needs</a:t>
            </a:r>
            <a:r>
              <a:rPr lang="es-MX" baseline="0" dirty="0" smtClean="0"/>
              <a:t> to Latino </a:t>
            </a:r>
            <a:r>
              <a:rPr lang="es-MX" baseline="0" dirty="0" err="1" smtClean="0"/>
              <a:t>Minnesotans</a:t>
            </a:r>
            <a:r>
              <a:rPr lang="es-MX" baseline="0" dirty="0" smtClean="0"/>
              <a:t> in </a:t>
            </a:r>
            <a:r>
              <a:rPr lang="es-MX" baseline="0" dirty="0" err="1" smtClean="0"/>
              <a:t>education</a:t>
            </a:r>
            <a:r>
              <a:rPr lang="es-MX" baseline="0" dirty="0" smtClean="0"/>
              <a:t> </a:t>
            </a:r>
            <a:r>
              <a:rPr lang="es-MX" baseline="0" dirty="0" err="1" smtClean="0"/>
              <a:t>require</a:t>
            </a:r>
            <a:r>
              <a:rPr lang="es-MX" baseline="0" dirty="0" smtClean="0"/>
              <a:t> </a:t>
            </a:r>
            <a:r>
              <a:rPr lang="es-MX" baseline="0" dirty="0" err="1" smtClean="0"/>
              <a:t>comprehensive</a:t>
            </a:r>
            <a:r>
              <a:rPr lang="es-MX" baseline="0" dirty="0" smtClean="0"/>
              <a:t> </a:t>
            </a:r>
            <a:r>
              <a:rPr lang="es-MX" baseline="0" dirty="0" err="1" smtClean="0"/>
              <a:t>solutions</a:t>
            </a:r>
            <a:r>
              <a:rPr lang="es-MX" baseline="0" dirty="0" smtClean="0"/>
              <a:t> </a:t>
            </a:r>
            <a:r>
              <a:rPr lang="es-MX" baseline="0" dirty="0" err="1" smtClean="0"/>
              <a:t>that</a:t>
            </a:r>
            <a:r>
              <a:rPr lang="es-MX" baseline="0" dirty="0" smtClean="0"/>
              <a:t> </a:t>
            </a:r>
            <a:r>
              <a:rPr lang="es-MX" baseline="0" dirty="0" err="1" smtClean="0"/>
              <a:t>move</a:t>
            </a:r>
            <a:r>
              <a:rPr lang="es-MX" baseline="0" dirty="0" smtClean="0"/>
              <a:t> </a:t>
            </a:r>
            <a:r>
              <a:rPr lang="es-MX" baseline="0" dirty="0" err="1" smtClean="0"/>
              <a:t>various</a:t>
            </a:r>
            <a:r>
              <a:rPr lang="es-MX" baseline="0" dirty="0" smtClean="0"/>
              <a:t> </a:t>
            </a:r>
            <a:r>
              <a:rPr lang="es-MX" baseline="0" dirty="0" err="1" smtClean="0"/>
              <a:t>levers</a:t>
            </a:r>
            <a:r>
              <a:rPr lang="es-MX" baseline="0" dirty="0" smtClean="0"/>
              <a:t> at </a:t>
            </a:r>
            <a:r>
              <a:rPr lang="es-MX" baseline="0" dirty="0" err="1" smtClean="0"/>
              <a:t>the</a:t>
            </a:r>
            <a:r>
              <a:rPr lang="es-MX" baseline="0" dirty="0" smtClean="0"/>
              <a:t> </a:t>
            </a:r>
            <a:r>
              <a:rPr lang="es-MX" baseline="0" dirty="0" err="1" smtClean="0"/>
              <a:t>same</a:t>
            </a:r>
            <a:r>
              <a:rPr lang="es-MX" baseline="0" dirty="0" smtClean="0"/>
              <a:t> time in </a:t>
            </a:r>
            <a:r>
              <a:rPr lang="es-MX" baseline="0" dirty="0" err="1" smtClean="0"/>
              <a:t>order</a:t>
            </a:r>
            <a:r>
              <a:rPr lang="es-MX" baseline="0" dirty="0" smtClean="0"/>
              <a:t> to </a:t>
            </a:r>
            <a:r>
              <a:rPr lang="es-MX" baseline="0" dirty="0" err="1" smtClean="0"/>
              <a:t>really</a:t>
            </a:r>
            <a:r>
              <a:rPr lang="es-MX" baseline="0" dirty="0" smtClean="0"/>
              <a:t> </a:t>
            </a:r>
            <a:r>
              <a:rPr lang="es-MX" baseline="0" dirty="0" err="1" smtClean="0"/>
              <a:t>improve</a:t>
            </a:r>
            <a:r>
              <a:rPr lang="es-MX" baseline="0" dirty="0" smtClean="0"/>
              <a:t> </a:t>
            </a:r>
            <a:r>
              <a:rPr lang="es-MX" baseline="0" dirty="0" err="1" smtClean="0"/>
              <a:t>success</a:t>
            </a:r>
            <a:r>
              <a:rPr lang="es-MX" baseline="0" dirty="0" smtClean="0"/>
              <a:t> and glose gaps </a:t>
            </a:r>
            <a:r>
              <a:rPr lang="es-MX" baseline="0" dirty="0" err="1" smtClean="0"/>
              <a:t>for</a:t>
            </a:r>
            <a:r>
              <a:rPr lang="es-MX" baseline="0" dirty="0" smtClean="0"/>
              <a:t> Latino </a:t>
            </a:r>
            <a:r>
              <a:rPr lang="es-MX" baseline="0" dirty="0" err="1" smtClean="0"/>
              <a:t>Minnesotans</a:t>
            </a:r>
            <a:r>
              <a:rPr lang="es-MX" baseline="0" dirty="0" smtClean="0"/>
              <a:t>. On </a:t>
            </a:r>
            <a:r>
              <a:rPr lang="es-MX" baseline="0" dirty="0" err="1" smtClean="0"/>
              <a:t>this</a:t>
            </a:r>
            <a:r>
              <a:rPr lang="es-MX" baseline="0" dirty="0" smtClean="0"/>
              <a:t> </a:t>
            </a:r>
            <a:r>
              <a:rPr lang="es-MX" baseline="0" dirty="0" err="1" smtClean="0"/>
              <a:t>slide</a:t>
            </a:r>
            <a:r>
              <a:rPr lang="es-MX" baseline="0" dirty="0" smtClean="0"/>
              <a:t> </a:t>
            </a:r>
            <a:r>
              <a:rPr lang="es-MX" baseline="0" dirty="0" err="1" smtClean="0"/>
              <a:t>is</a:t>
            </a:r>
            <a:r>
              <a:rPr lang="es-MX" baseline="0" dirty="0" smtClean="0"/>
              <a:t> a </a:t>
            </a:r>
            <a:r>
              <a:rPr lang="es-MX" baseline="0" dirty="0" err="1" smtClean="0"/>
              <a:t>summary</a:t>
            </a:r>
            <a:r>
              <a:rPr lang="es-MX" baseline="0" dirty="0" smtClean="0"/>
              <a:t> of </a:t>
            </a:r>
            <a:r>
              <a:rPr lang="es-MX" baseline="0" dirty="0" err="1" smtClean="0"/>
              <a:t>our</a:t>
            </a:r>
            <a:r>
              <a:rPr lang="es-MX" baseline="0" dirty="0" smtClean="0"/>
              <a:t> </a:t>
            </a:r>
            <a:r>
              <a:rPr lang="es-MX" baseline="0" dirty="0" err="1" smtClean="0"/>
              <a:t>findings</a:t>
            </a:r>
            <a:r>
              <a:rPr lang="es-MX" baseline="0" dirty="0" smtClean="0"/>
              <a:t> of </a:t>
            </a:r>
            <a:r>
              <a:rPr lang="es-MX" baseline="0" dirty="0" err="1" smtClean="0"/>
              <a:t>all</a:t>
            </a:r>
            <a:r>
              <a:rPr lang="es-MX" baseline="0" dirty="0" smtClean="0"/>
              <a:t> </a:t>
            </a:r>
            <a:r>
              <a:rPr lang="es-MX" baseline="0" dirty="0" err="1" smtClean="0"/>
              <a:t>the</a:t>
            </a:r>
            <a:r>
              <a:rPr lang="es-MX" baseline="0" dirty="0" smtClean="0"/>
              <a:t> </a:t>
            </a:r>
            <a:r>
              <a:rPr lang="es-MX" baseline="0" dirty="0" err="1" smtClean="0"/>
              <a:t>barriers</a:t>
            </a:r>
            <a:r>
              <a:rPr lang="es-MX" baseline="0" dirty="0" smtClean="0"/>
              <a:t> and </a:t>
            </a:r>
            <a:r>
              <a:rPr lang="es-MX" baseline="0" dirty="0" err="1" smtClean="0"/>
              <a:t>challenges</a:t>
            </a:r>
            <a:r>
              <a:rPr lang="es-MX" baseline="0" dirty="0" smtClean="0"/>
              <a:t> </a:t>
            </a:r>
            <a:r>
              <a:rPr lang="es-MX" baseline="0" dirty="0" err="1" smtClean="0"/>
              <a:t>that</a:t>
            </a:r>
            <a:r>
              <a:rPr lang="es-MX" baseline="0" dirty="0" smtClean="0"/>
              <a:t> </a:t>
            </a:r>
            <a:r>
              <a:rPr lang="es-MX" baseline="0" dirty="0" err="1" smtClean="0"/>
              <a:t>impact</a:t>
            </a:r>
            <a:r>
              <a:rPr lang="es-MX" baseline="0" dirty="0" smtClean="0"/>
              <a:t> Latino </a:t>
            </a:r>
            <a:r>
              <a:rPr lang="es-MX" baseline="0" dirty="0" err="1" smtClean="0"/>
              <a:t>students</a:t>
            </a:r>
            <a:r>
              <a:rPr lang="es-MX" baseline="0" dirty="0" smtClean="0"/>
              <a:t> in E-12 </a:t>
            </a:r>
            <a:r>
              <a:rPr lang="es-MX" baseline="0" dirty="0" err="1" smtClean="0"/>
              <a:t>an</a:t>
            </a:r>
            <a:r>
              <a:rPr lang="es-MX" baseline="0" dirty="0" smtClean="0"/>
              <a:t> </a:t>
            </a:r>
            <a:r>
              <a:rPr lang="es-MX" baseline="0" dirty="0" err="1" smtClean="0"/>
              <a:t>Higher</a:t>
            </a:r>
            <a:r>
              <a:rPr lang="es-MX" baseline="0" dirty="0" smtClean="0"/>
              <a:t> </a:t>
            </a:r>
            <a:r>
              <a:rPr lang="es-MX" baseline="0" dirty="0" err="1" smtClean="0"/>
              <a:t>education</a:t>
            </a:r>
            <a:r>
              <a:rPr lang="es-MX" baseline="0" dirty="0" smtClean="0"/>
              <a:t>. </a:t>
            </a:r>
            <a:r>
              <a:rPr lang="es-MX" baseline="0" dirty="0" err="1" smtClean="0"/>
              <a:t>This</a:t>
            </a:r>
            <a:r>
              <a:rPr lang="es-MX" baseline="0" dirty="0" smtClean="0"/>
              <a:t>  </a:t>
            </a:r>
            <a:r>
              <a:rPr lang="es-MX" baseline="0" dirty="0" err="1" smtClean="0"/>
              <a:t>slide</a:t>
            </a:r>
            <a:r>
              <a:rPr lang="es-MX" baseline="0" dirty="0" smtClean="0"/>
              <a:t> </a:t>
            </a:r>
            <a:r>
              <a:rPr lang="es-MX" baseline="0" dirty="0" err="1" smtClean="0"/>
              <a:t>is</a:t>
            </a:r>
            <a:r>
              <a:rPr lang="es-MX" baseline="0" dirty="0" smtClean="0"/>
              <a:t> </a:t>
            </a:r>
            <a:r>
              <a:rPr lang="es-MX" baseline="0" dirty="0" err="1" smtClean="0"/>
              <a:t>is</a:t>
            </a:r>
            <a:r>
              <a:rPr lang="es-MX" baseline="0" dirty="0" smtClean="0"/>
              <a:t> a </a:t>
            </a:r>
            <a:r>
              <a:rPr lang="es-MX" baseline="0" dirty="0" err="1" smtClean="0"/>
              <a:t>good</a:t>
            </a:r>
            <a:r>
              <a:rPr lang="es-MX" baseline="0" dirty="0" smtClean="0"/>
              <a:t> </a:t>
            </a:r>
            <a:r>
              <a:rPr lang="es-MX" baseline="0" dirty="0" err="1" smtClean="0"/>
              <a:t>summary</a:t>
            </a:r>
            <a:r>
              <a:rPr lang="es-MX" baseline="0" dirty="0" smtClean="0"/>
              <a:t> to </a:t>
            </a:r>
            <a:r>
              <a:rPr lang="es-MX" baseline="0" dirty="0" err="1" smtClean="0"/>
              <a:t>keep</a:t>
            </a:r>
            <a:r>
              <a:rPr lang="es-MX" baseline="0" dirty="0" smtClean="0"/>
              <a:t> </a:t>
            </a:r>
            <a:r>
              <a:rPr lang="es-MX" baseline="0" dirty="0" err="1" smtClean="0"/>
              <a:t>handy</a:t>
            </a:r>
            <a:r>
              <a:rPr lang="es-MX" baseline="0" dirty="0" smtClean="0"/>
              <a:t>, </a:t>
            </a:r>
            <a:r>
              <a:rPr lang="es-MX" baseline="0" dirty="0" err="1" smtClean="0"/>
              <a:t>along</a:t>
            </a:r>
            <a:r>
              <a:rPr lang="es-MX" baseline="0" dirty="0" smtClean="0"/>
              <a:t> </a:t>
            </a:r>
            <a:r>
              <a:rPr lang="es-MX" baseline="0" dirty="0" err="1" smtClean="0"/>
              <a:t>with</a:t>
            </a:r>
            <a:r>
              <a:rPr lang="es-MX" baseline="0" dirty="0" smtClean="0"/>
              <a:t> </a:t>
            </a:r>
            <a:r>
              <a:rPr lang="es-MX" baseline="0" dirty="0" err="1" smtClean="0"/>
              <a:t>the</a:t>
            </a:r>
            <a:r>
              <a:rPr lang="es-MX" baseline="0" dirty="0" smtClean="0"/>
              <a:t> </a:t>
            </a:r>
            <a:r>
              <a:rPr lang="es-MX" baseline="0" dirty="0" err="1" smtClean="0"/>
              <a:t>report</a:t>
            </a:r>
            <a:r>
              <a:rPr lang="es-MX" baseline="0" dirty="0" smtClean="0"/>
              <a:t> </a:t>
            </a:r>
            <a:r>
              <a:rPr lang="es-MX" baseline="0" dirty="0" err="1" smtClean="0"/>
              <a:t>with</a:t>
            </a:r>
            <a:r>
              <a:rPr lang="es-MX" baseline="0" dirty="0" smtClean="0"/>
              <a:t> </a:t>
            </a:r>
            <a:r>
              <a:rPr lang="es-MX" baseline="0" dirty="0" err="1" smtClean="0"/>
              <a:t>further</a:t>
            </a:r>
            <a:r>
              <a:rPr lang="es-MX" baseline="0" dirty="0" smtClean="0"/>
              <a:t> </a:t>
            </a:r>
            <a:r>
              <a:rPr lang="es-MX" baseline="0" dirty="0" err="1" smtClean="0"/>
              <a:t>explanations</a:t>
            </a:r>
            <a:r>
              <a:rPr lang="es-MX" baseline="0" dirty="0" smtClean="0"/>
              <a:t> of </a:t>
            </a:r>
            <a:r>
              <a:rPr lang="es-MX" baseline="0" dirty="0" err="1" smtClean="0"/>
              <a:t>each</a:t>
            </a:r>
            <a:r>
              <a:rPr lang="es-MX" baseline="0" dirty="0" smtClean="0"/>
              <a:t> </a:t>
            </a:r>
            <a:r>
              <a:rPr lang="es-MX" baseline="0" dirty="0" err="1" smtClean="0"/>
              <a:t>theme</a:t>
            </a:r>
            <a:r>
              <a:rPr lang="es-MX" baseline="0" dirty="0" smtClean="0"/>
              <a:t>. </a:t>
            </a:r>
          </a:p>
          <a:p>
            <a:endParaRPr lang="es-MX" baseline="0" dirty="0" smtClean="0"/>
          </a:p>
          <a:p>
            <a:r>
              <a:rPr lang="es-MX" baseline="0" dirty="0" err="1" smtClean="0"/>
              <a:t>Lets</a:t>
            </a:r>
            <a:r>
              <a:rPr lang="es-MX" baseline="0" dirty="0" smtClean="0"/>
              <a:t> </a:t>
            </a:r>
            <a:r>
              <a:rPr lang="es-MX" baseline="0" dirty="0" err="1" smtClean="0"/>
              <a:t>take</a:t>
            </a:r>
            <a:r>
              <a:rPr lang="es-MX" baseline="0" dirty="0" smtClean="0"/>
              <a:t> a </a:t>
            </a:r>
            <a:r>
              <a:rPr lang="es-MX" baseline="0" dirty="0" err="1" smtClean="0"/>
              <a:t>closer</a:t>
            </a:r>
            <a:r>
              <a:rPr lang="es-MX" baseline="0" dirty="0" smtClean="0"/>
              <a:t> look at </a:t>
            </a:r>
            <a:r>
              <a:rPr lang="es-MX" baseline="0" dirty="0" err="1" smtClean="0"/>
              <a:t>the</a:t>
            </a:r>
            <a:r>
              <a:rPr lang="es-MX" baseline="0" dirty="0" smtClean="0"/>
              <a:t> </a:t>
            </a:r>
            <a:r>
              <a:rPr lang="es-MX" baseline="0" dirty="0" err="1" smtClean="0"/>
              <a:t>higher</a:t>
            </a:r>
            <a:r>
              <a:rPr lang="es-MX" baseline="0" dirty="0" smtClean="0"/>
              <a:t> </a:t>
            </a:r>
            <a:r>
              <a:rPr lang="es-MX" baseline="0" dirty="0" err="1" smtClean="0"/>
              <a:t>education</a:t>
            </a:r>
            <a:r>
              <a:rPr lang="es-MX" baseline="0" dirty="0" smtClean="0"/>
              <a:t> </a:t>
            </a:r>
            <a:r>
              <a:rPr lang="es-MX" baseline="0" dirty="0" err="1" smtClean="0"/>
              <a:t>themes</a:t>
            </a:r>
            <a:r>
              <a:rPr lang="es-MX" baseline="0" dirty="0" smtClean="0"/>
              <a:t>, </a:t>
            </a:r>
            <a:r>
              <a:rPr lang="es-MX" baseline="0" dirty="0" err="1" smtClean="0"/>
              <a:t>however</a:t>
            </a:r>
            <a:r>
              <a:rPr lang="es-MX" baseline="0" dirty="0" smtClean="0"/>
              <a:t>…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130487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were the most salient barriers to higher education…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3772055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asked</a:t>
            </a:r>
            <a:r>
              <a:rPr lang="en-US" baseline="0" dirty="0" smtClean="0"/>
              <a:t> the community and external stakeholders to provide ideas as to how to address the many barrier and challenges… at the highest level, this is what you see on these next two pages…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55828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have much work to do as a State. In the 2019 session,</a:t>
            </a:r>
            <a:r>
              <a:rPr lang="en-US" baseline="0" dirty="0" smtClean="0"/>
              <a:t> as our partner councils mentioned yesterday, our chief priority in education, to help the State move closer to meeting our higher education attainment goal is to address the state’s severe shortage of teachers of color and American Indian teachers. It is the Latino’s community’s number one priority in education and has been the chief priority in education for the state ethnic Councils and Indian Affairs council over the last two years. We look forward to meeting with the committee in the days ahead as the bill is introduced and look forward to our presentation in your committee on our proposals and to </a:t>
            </a:r>
            <a:r>
              <a:rPr lang="en-US" dirty="0" smtClean="0"/>
              <a:t>having your support.</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93098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6917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partner councils likely covered much about our duties as ethnic councils yesterday.  So I’d like to point to a aspects: First, that MCLA is in it’s 40</a:t>
            </a:r>
            <a:r>
              <a:rPr lang="en-US" baseline="30000" dirty="0" smtClean="0"/>
              <a:t>th</a:t>
            </a:r>
            <a:r>
              <a:rPr lang="en-US" baseline="0" dirty="0" smtClean="0"/>
              <a:t> anniversary of serving Latino communities and the state of MN—our council was established in 1978 as a the Spanish-Speaking Affairs council, several name changes later and restructured duties, we are now MCLA as of 2015  2) Second, to point out the Latino communities we represent… as you’ll notice from this first bullet point, we represent a diverse group of Latino communities with heritage in over 20 Latin American countries and finally, 3) To point to our unique structure amongst the Ethnic Councils. Each of the Ethnic Councils has a different structure and at MCLA, each staff member is charged with direction of one of our four focus areas.  </a:t>
            </a:r>
            <a:r>
              <a:rPr lang="en-US" dirty="0" smtClean="0"/>
              <a:t>In you</a:t>
            </a:r>
            <a:r>
              <a:rPr lang="en-US" baseline="0" dirty="0" smtClean="0"/>
              <a:t>r folders, you will an overview of MCLA. You can also there our four focus areas, contact for each area and our 2019 community-identified legislative priorities. You will also find a profile of Latinos in your legislative district with the population of Latino members in your district and a key indicator for each of our priority areas. This is an example of one of the ways that we seek to provide you the data to make informed decisions for your district members during session.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44773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a:t>
            </a:r>
            <a:r>
              <a:rPr lang="en-US" baseline="0" dirty="0" smtClean="0"/>
              <a:t> with statistics overviews… I’d like to touch on a few key facts about the Latino community… first and foremost that Latino Minnesotans are very young….   </a:t>
            </a:r>
          </a:p>
          <a:p>
            <a:endParaRPr lang="en-US" baseline="0" dirty="0" smtClean="0"/>
          </a:p>
          <a:p>
            <a:r>
              <a:rPr lang="en-US" baseline="0" dirty="0" smtClean="0"/>
              <a:t>So lets learn a little bit about Latinos within our school systems or maybe outside those systems…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79672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that currently….</a:t>
            </a:r>
          </a:p>
          <a:p>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81623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14,000 or so Latino students are attending mainly public institutions in the state. But disproportionately attending Technical and Community College (51% vs. 35% in white-non-</a:t>
            </a:r>
            <a:r>
              <a:rPr lang="en-US" baseline="0" dirty="0" err="1" smtClean="0"/>
              <a:t>latino</a:t>
            </a:r>
            <a:r>
              <a:rPr lang="en-US" baseline="0" dirty="0" smtClean="0"/>
              <a:t> classified communities).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Lets take a look at how </a:t>
            </a:r>
            <a:r>
              <a:rPr lang="en-US" baseline="0" dirty="0" smtClean="0"/>
              <a:t>Latino communities faring within these systems… E-12 and Higher Ed</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64082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these five key </a:t>
            </a:r>
            <a:r>
              <a:rPr lang="en-US" dirty="0" smtClean="0"/>
              <a:t>indicators we can get a broad</a:t>
            </a:r>
            <a:r>
              <a:rPr lang="en-US" baseline="0" dirty="0" smtClean="0"/>
              <a:t> picture of how Latinos are faring:</a:t>
            </a:r>
            <a:endParaRPr lang="en-US" dirty="0" smtClean="0"/>
          </a:p>
          <a:p>
            <a:r>
              <a:rPr lang="en-US" dirty="0" smtClean="0"/>
              <a:t>1. Reading &amp; language arts</a:t>
            </a:r>
            <a:r>
              <a:rPr lang="en-US" baseline="0" dirty="0" smtClean="0"/>
              <a:t> standards: </a:t>
            </a:r>
            <a:r>
              <a:rPr lang="en-US" dirty="0" smtClean="0"/>
              <a:t>59.4% for all MN 3</a:t>
            </a:r>
            <a:r>
              <a:rPr lang="en-US" baseline="30000" dirty="0" smtClean="0"/>
              <a:t>rd</a:t>
            </a:r>
            <a:r>
              <a:rPr lang="en-US" baseline="0" dirty="0" smtClean="0"/>
              <a:t> Graders in 2017. Latino scores remained nearly static from 2013 to 2016. </a:t>
            </a:r>
          </a:p>
          <a:p>
            <a:r>
              <a:rPr lang="en-US" baseline="0" dirty="0" smtClean="0"/>
              <a:t>2. Math standards: 57.8% for all MN 8</a:t>
            </a:r>
            <a:r>
              <a:rPr lang="en-US" baseline="30000" dirty="0" smtClean="0"/>
              <a:t>th</a:t>
            </a:r>
            <a:r>
              <a:rPr lang="en-US" baseline="0" dirty="0" smtClean="0"/>
              <a:t> Graders in 2017. </a:t>
            </a:r>
          </a:p>
          <a:p>
            <a:r>
              <a:rPr lang="en-US" baseline="0" dirty="0" smtClean="0"/>
              <a:t>3. Graduation 4-year: 85.6% for all MN students in 2017. ELL 72.9%. In 2012, Latino 4-year graduation rate was 54.3%. Bright spot, but what does it mean combined with our scores on math and reading? </a:t>
            </a:r>
          </a:p>
          <a:p>
            <a:r>
              <a:rPr lang="en-US" baseline="0" dirty="0" smtClean="0"/>
              <a:t>4. Post sec certificate or degree </a:t>
            </a:r>
            <a:r>
              <a:rPr lang="mr-IN" baseline="0" dirty="0" smtClean="0"/>
              <a:t>–</a:t>
            </a:r>
            <a:r>
              <a:rPr lang="en-US" baseline="0" dirty="0" smtClean="0"/>
              <a:t> versus 58% of overall 25-44 age group. </a:t>
            </a:r>
          </a:p>
          <a:p>
            <a:r>
              <a:rPr lang="en-US" baseline="0" dirty="0" smtClean="0"/>
              <a:t>5. Associate degree or higher for those between 25 &amp; 44: versus 50.3% for all races. Puerto Rican heritage: 53%. Mexican heritage: 15%. Other Latino subgroups: 28%. Which is why it’s important to note again that our Council does not represent a homogenous Latino community, which highlights the importance of data disaggregation as the State is attempts to address the needs of diverse communities. </a:t>
            </a:r>
          </a:p>
          <a:p>
            <a:endParaRPr lang="en-US" baseline="0" dirty="0" smtClean="0"/>
          </a:p>
          <a:p>
            <a:r>
              <a:rPr lang="en-US" baseline="0" dirty="0" smtClean="0"/>
              <a:t>You’ll notice I have an arrow pointing to one key indicator… I’m sure most of you know why this is an important statistic for this committee… but if not…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99119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why it’s </a:t>
            </a:r>
            <a:r>
              <a:rPr lang="en-US" baseline="0" dirty="0" smtClean="0"/>
              <a:t>important… </a:t>
            </a:r>
            <a:r>
              <a:rPr lang="en-US" baseline="0" dirty="0" smtClean="0"/>
              <a:t>because in</a:t>
            </a:r>
            <a:r>
              <a:rPr lang="en-US" dirty="0" smtClean="0"/>
              <a:t> </a:t>
            </a:r>
            <a:r>
              <a:rPr lang="en-US" u="sng" dirty="0" smtClean="0">
                <a:hlinkClick r:id="rId3"/>
              </a:rPr>
              <a:t>2015 </a:t>
            </a:r>
            <a:r>
              <a:rPr lang="en-US" u="sng" dirty="0" smtClean="0"/>
              <a:t>this</a:t>
            </a:r>
            <a:r>
              <a:rPr lang="en-US" u="sng" baseline="0" dirty="0" smtClean="0"/>
              <a:t> body </a:t>
            </a:r>
            <a:r>
              <a:rPr lang="en-US" u="sng" dirty="0" smtClean="0"/>
              <a:t>and the Governor</a:t>
            </a:r>
            <a:r>
              <a:rPr lang="en-US" dirty="0" smtClean="0"/>
              <a:t> enacted legislation setting a target that 70 percent of Minnesota adults age 25 to 44 will have attained a postsecondary certificate or degree by 2025. In</a:t>
            </a:r>
            <a:r>
              <a:rPr lang="en-US" baseline="0" dirty="0" smtClean="0"/>
              <a:t> order for the state to reach it’s goal, we have much work to do to further support reaching that goal for Latino heritage Minnesotans. </a:t>
            </a:r>
            <a:r>
              <a:rPr lang="en-US" baseline="0" dirty="0" smtClean="0"/>
              <a:t>We are here to support the legislature and members of the committee as we seek solution to improve these outcomes.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26131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us understand how much and what solutions the state can adopt</a:t>
            </a:r>
            <a:r>
              <a:rPr lang="en-US" baseline="0" dirty="0" smtClean="0"/>
              <a:t> to meet its goals,</a:t>
            </a:r>
            <a:r>
              <a:rPr lang="en-US" dirty="0" smtClean="0"/>
              <a:t> </a:t>
            </a:r>
            <a:r>
              <a:rPr lang="en-US" baseline="0" dirty="0" smtClean="0"/>
              <a:t> i</a:t>
            </a:r>
            <a:r>
              <a:rPr lang="en-US" dirty="0" smtClean="0"/>
              <a:t>n 2017 and 2018, MCLA held 17 listening sessions in 15 cities and towns in MN to ask stakeholders and families what were the barriers to education and potential solutions to the issues. Over 350 community stakeholders provided feedback on the challenges, barriers, assets and potential solutions to improve the lives of Minnesotan Latinos. A set portion of our participatory listening sessions was dedicated to issues related to education. </a:t>
            </a:r>
          </a:p>
          <a:p>
            <a:endParaRPr lang="en-US" dirty="0" smtClean="0"/>
          </a:p>
          <a:p>
            <a:r>
              <a:rPr lang="en-US" dirty="0" smtClean="0"/>
              <a:t>Through these sessions and one-on-one meetings with Superintendents, Principals, Cultural &amp; Family Liaisons, Teachers, Pastors and Priests, Mayors and other stakeholders (48 just alone in 2017), we were able to conduct a pretty intensive analysis of the assets our representative communities bring and to identify several barriers and challenges to academic success and also to collect community-identified solutions to these.  You can see these in our 2017 report of findings and recommendations in your folder. Today, I’ll do</a:t>
            </a:r>
            <a:r>
              <a:rPr lang="en-US" baseline="0" dirty="0" smtClean="0"/>
              <a:t> an overview of Higher Education themes from these sessions.</a:t>
            </a:r>
            <a:r>
              <a:rPr lang="en-US" dirty="0" smtClean="0"/>
              <a:t> Please do contact MCLA if you would like to know more about our findings in our major community engagement report for 2017 and 2018 report that is coming out as well soon.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85926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1/30/2019</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1/30/2019</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1/30/2019</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1/30/2019</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1/30/2019</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1/30/2019</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1/30/2019</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1/30/2019</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1/30/2019</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1/30/2019</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descr="Placeholder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87526" y="750821"/>
            <a:ext cx="6396957" cy="2718707"/>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1/30/2019</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B4EEDC6-36CA-4209-B482-2ED76AA0BF08}" type="datetime1">
              <a:rPr lang="en-US" smtClean="0"/>
              <a:t>1/30/2019</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8DC79626-CE5A-4834-975C-E7305BA2E281}" type="datetime1">
              <a:rPr lang="en-US" smtClean="0"/>
              <a:t>1/30/2019</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1815FB38-58F3-410A-8DA4-4B706967601F}" type="datetime1">
              <a:rPr lang="en-US" smtClean="0"/>
              <a:t>1/30/2019</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F519661-29C3-4FE0-9FC3-375A85A42C46}" type="datetime1">
              <a:rPr lang="en-US" smtClean="0"/>
              <a:t>1/30/2019</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1/30/2019</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1/30/2019</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Placehold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500619"/>
            <a:ext cx="3234329" cy="1374590"/>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5"/>
          <p:cNvSpPr>
            <a:spLocks noGrp="1"/>
          </p:cNvSpPr>
          <p:nvPr>
            <p:ph type="pic" sz="quarter" idx="17"/>
          </p:nvPr>
        </p:nvSpPr>
        <p:spPr bwMode="gray">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1/30/2019</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1/30/2019</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1/30/2019</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1/30/2019</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1/30/2019</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1/30/2019</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1/30/2019</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1/30/2019</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a:p>
        </p:txBody>
      </p:sp>
      <p:sp>
        <p:nvSpPr>
          <p:cNvPr id="4" name="Date Placeholder 3"/>
          <p:cNvSpPr>
            <a:spLocks noGrp="1"/>
          </p:cNvSpPr>
          <p:nvPr>
            <p:ph type="dt" sz="half" idx="10"/>
          </p:nvPr>
        </p:nvSpPr>
        <p:spPr bwMode="black"/>
        <p:txBody>
          <a:bodyPr/>
          <a:lstStyle/>
          <a:p>
            <a:fld id="{9A198C9B-0587-4A1E-9E03-E4C9FE222F08}" type="datetime1">
              <a:rPr lang="en-US" smtClean="0"/>
              <a:t>1/30/2019</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1/30/2019</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1/30/2019</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1/30/2019</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578DBCF0-11C3-4F19-90D9-2EE7F00784FE}" type="datetime1">
              <a:rPr lang="en-US" smtClean="0"/>
              <a:t>1/30/2019</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1/30/2019</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Placehold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144033"/>
            <a:ext cx="3234329" cy="1374590"/>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1/30/2019</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lacehold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144033"/>
            <a:ext cx="3234329" cy="137459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1/30/2019</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12" descr="Placehold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238162"/>
            <a:ext cx="3234329" cy="1374590"/>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824D5D47-1752-4D84-8BFB-C2F71A34C932}" type="datetime1">
              <a:rPr lang="en-US" smtClean="0"/>
              <a:t>1/30/2019</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t>1/30/2019</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9A198C9B-0587-4A1E-9E03-E4C9FE222F08}" type="datetime1">
              <a:rPr lang="en-US" smtClean="0"/>
              <a:t>1/30/2019</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5485A5BA-A5F9-4138-9E4B-FFD626F6437A}" type="datetime1">
              <a:rPr lang="en-US" smtClean="0"/>
              <a:t>1/30/2019</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1/30/2019</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Violeta.hernandez@state.mn.us" TargetMode="Externa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mn.gov/admin/demography/news/media-releases/?id=36-250801" TargetMode="External"/><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CD7EC8A8-9D4C-124F-9ED0-9DA8B4E83A06}"/>
              </a:ext>
            </a:extLst>
          </p:cNvPr>
          <p:cNvSpPr/>
          <p:nvPr/>
        </p:nvSpPr>
        <p:spPr>
          <a:xfrm>
            <a:off x="0" y="4773019"/>
            <a:ext cx="12192000" cy="2084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3747985"/>
            <a:ext cx="12192000" cy="1025034"/>
          </a:xfrm>
        </p:spPr>
        <p:txBody>
          <a:bodyPr/>
          <a:lstStyle/>
          <a:p>
            <a:r>
              <a:rPr lang="en-US" dirty="0" smtClean="0"/>
              <a:t>Latino Youth and Higher Education in Minnesota</a:t>
            </a:r>
            <a:endParaRPr lang="en-US" dirty="0"/>
          </a:p>
        </p:txBody>
      </p:sp>
      <p:sp>
        <p:nvSpPr>
          <p:cNvPr id="3" name="Text Placeholder 2"/>
          <p:cNvSpPr>
            <a:spLocks noGrp="1"/>
          </p:cNvSpPr>
          <p:nvPr>
            <p:ph type="body" sz="quarter" idx="14"/>
          </p:nvPr>
        </p:nvSpPr>
        <p:spPr>
          <a:xfrm>
            <a:off x="0" y="4907111"/>
            <a:ext cx="12192000" cy="1097128"/>
          </a:xfrm>
        </p:spPr>
        <p:txBody>
          <a:bodyPr/>
          <a:lstStyle/>
          <a:p>
            <a:r>
              <a:rPr lang="en-US" dirty="0" smtClean="0"/>
              <a:t>Violeta Hernández Espinosa| Education Legislative and Policy Director</a:t>
            </a:r>
            <a:endParaRPr lang="en-US" dirty="0"/>
          </a:p>
        </p:txBody>
      </p:sp>
      <p:pic>
        <p:nvPicPr>
          <p:cNvPr id="9" name="Picture Placeholder 8"/>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16305" r="1811" b="33191"/>
          <a:stretch/>
        </p:blipFill>
        <p:spPr>
          <a:xfrm>
            <a:off x="0" y="1"/>
            <a:ext cx="12192000" cy="3629024"/>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457806" y="5830784"/>
            <a:ext cx="4513892" cy="556506"/>
          </a:xfrm>
          <a:prstGeom prst="rect">
            <a:avLst/>
          </a:prstGeom>
        </p:spPr>
      </p:pic>
      <p:sp>
        <p:nvSpPr>
          <p:cNvPr id="4" name="Footer Placeholder 3"/>
          <p:cNvSpPr>
            <a:spLocks noGrp="1"/>
          </p:cNvSpPr>
          <p:nvPr>
            <p:ph type="ftr" sz="quarter" idx="3"/>
          </p:nvPr>
        </p:nvSpPr>
        <p:spPr/>
        <p:txBody>
          <a:bodyPr/>
          <a:lstStyle/>
          <a:p>
            <a:r>
              <a:rPr lang="en-US" smtClean="0"/>
              <a:t> mn.gov/mcla</a:t>
            </a:r>
            <a:endParaRPr lang="en-US" dirty="0"/>
          </a:p>
        </p:txBody>
      </p:sp>
    </p:spTree>
    <p:extLst>
      <p:ext uri="{BB962C8B-B14F-4D97-AF65-F5344CB8AC3E}">
        <p14:creationId xmlns:p14="http://schemas.microsoft.com/office/powerpoint/2010/main" val="1686907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Barriers to Educational Success for Latinos</a:t>
            </a:r>
            <a:r>
              <a:rPr lang="en-US" dirty="0"/>
              <a:t>:  Themes from Listening Sessions Throughout the State </a:t>
            </a:r>
            <a:r>
              <a:rPr lang="en-US" dirty="0" smtClean="0"/>
              <a:t>(2017 &amp; 2018</a:t>
            </a:r>
            <a:r>
              <a:rPr lang="en-US" dirty="0"/>
              <a:t>)</a:t>
            </a:r>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86741568"/>
              </p:ext>
            </p:extLst>
          </p:nvPr>
        </p:nvGraphicFramePr>
        <p:xfrm>
          <a:off x="378618" y="1528092"/>
          <a:ext cx="11434764" cy="5205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619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err="1" smtClean="0"/>
              <a:t>Higher</a:t>
            </a:r>
            <a:r>
              <a:rPr lang="es-MX" dirty="0" smtClean="0"/>
              <a:t> </a:t>
            </a:r>
            <a:r>
              <a:rPr lang="es-MX" dirty="0" err="1" smtClean="0"/>
              <a:t>Education</a:t>
            </a:r>
            <a:r>
              <a:rPr lang="es-MX" dirty="0" smtClean="0"/>
              <a:t> Barriers </a:t>
            </a:r>
            <a:r>
              <a:rPr lang="es-MX" dirty="0"/>
              <a:t>and </a:t>
            </a:r>
            <a:r>
              <a:rPr lang="es-MX" dirty="0" smtClean="0"/>
              <a:t>Challenges</a:t>
            </a:r>
            <a:endParaRPr lang="es-MX" dirty="0"/>
          </a:p>
        </p:txBody>
      </p:sp>
      <p:sp>
        <p:nvSpPr>
          <p:cNvPr id="3" name="Content Placeholder 2"/>
          <p:cNvSpPr>
            <a:spLocks noGrp="1"/>
          </p:cNvSpPr>
          <p:nvPr>
            <p:ph idx="1"/>
          </p:nvPr>
        </p:nvSpPr>
        <p:spPr/>
        <p:txBody>
          <a:bodyPr/>
          <a:lstStyle/>
          <a:p>
            <a:r>
              <a:rPr lang="en-US" sz="2800" dirty="0" smtClean="0">
                <a:ea typeface="Calibri" panose="020F0502020204030204" pitchFamily="34" charset="0"/>
                <a:cs typeface="Times New Roman" panose="02020603050405020304" pitchFamily="18" charset="0"/>
              </a:rPr>
              <a:t>Lack </a:t>
            </a:r>
            <a:r>
              <a:rPr lang="en-US" sz="2800" dirty="0">
                <a:ea typeface="Calibri" panose="020F0502020204030204" pitchFamily="34" charset="0"/>
                <a:cs typeface="Times New Roman" panose="02020603050405020304" pitchFamily="18" charset="0"/>
              </a:rPr>
              <a:t>of system knowledge by both students and </a:t>
            </a:r>
            <a:r>
              <a:rPr lang="en-US" sz="2800" dirty="0" smtClean="0">
                <a:ea typeface="Calibri" panose="020F0502020204030204" pitchFamily="34" charset="0"/>
                <a:cs typeface="Times New Roman" panose="02020603050405020304" pitchFamily="18" charset="0"/>
              </a:rPr>
              <a:t>parents</a:t>
            </a:r>
          </a:p>
          <a:p>
            <a:r>
              <a:rPr lang="en-US" sz="2800" dirty="0">
                <a:ea typeface="Calibri" panose="020F0502020204030204" pitchFamily="34" charset="0"/>
                <a:cs typeface="Times New Roman" panose="02020603050405020304" pitchFamily="18" charset="0"/>
              </a:rPr>
              <a:t>L</a:t>
            </a:r>
            <a:r>
              <a:rPr lang="en-US" sz="2800" dirty="0" smtClean="0">
                <a:ea typeface="Calibri" panose="020F0502020204030204" pitchFamily="34" charset="0"/>
                <a:cs typeface="Times New Roman" panose="02020603050405020304" pitchFamily="18" charset="0"/>
              </a:rPr>
              <a:t>ack </a:t>
            </a:r>
            <a:r>
              <a:rPr lang="en-US" sz="2800" dirty="0">
                <a:ea typeface="Calibri" panose="020F0502020204030204" pitchFamily="34" charset="0"/>
                <a:cs typeface="Times New Roman" panose="02020603050405020304" pitchFamily="18" charset="0"/>
              </a:rPr>
              <a:t>of individualized </a:t>
            </a:r>
            <a:r>
              <a:rPr lang="en-US" sz="2800" dirty="0" smtClean="0">
                <a:ea typeface="Calibri" panose="020F0502020204030204" pitchFamily="34" charset="0"/>
                <a:cs typeface="Times New Roman" panose="02020603050405020304" pitchFamily="18" charset="0"/>
              </a:rPr>
              <a:t>assistance</a:t>
            </a:r>
          </a:p>
          <a:p>
            <a:r>
              <a:rPr lang="en-US" sz="2800" dirty="0">
                <a:ea typeface="Calibri" panose="020F0502020204030204" pitchFamily="34" charset="0"/>
                <a:cs typeface="Times New Roman" panose="02020603050405020304" pitchFamily="18" charset="0"/>
              </a:rPr>
              <a:t>L</a:t>
            </a:r>
            <a:r>
              <a:rPr lang="en-US" sz="2800" dirty="0" smtClean="0">
                <a:ea typeface="Calibri" panose="020F0502020204030204" pitchFamily="34" charset="0"/>
                <a:cs typeface="Times New Roman" panose="02020603050405020304" pitchFamily="18" charset="0"/>
              </a:rPr>
              <a:t>anguage barriers (for parent involvement)</a:t>
            </a:r>
          </a:p>
          <a:p>
            <a:r>
              <a:rPr lang="en-US" sz="2800" dirty="0">
                <a:ea typeface="Calibri" panose="020F0502020204030204" pitchFamily="34" charset="0"/>
                <a:cs typeface="Times New Roman" panose="02020603050405020304" pitchFamily="18" charset="0"/>
              </a:rPr>
              <a:t>L</a:t>
            </a:r>
            <a:r>
              <a:rPr lang="en-US" sz="2800" dirty="0" smtClean="0">
                <a:ea typeface="Calibri" panose="020F0502020204030204" pitchFamily="34" charset="0"/>
                <a:cs typeface="Times New Roman" panose="02020603050405020304" pitchFamily="18" charset="0"/>
              </a:rPr>
              <a:t>imited </a:t>
            </a:r>
            <a:r>
              <a:rPr lang="en-US" sz="2800" dirty="0">
                <a:ea typeface="Calibri" panose="020F0502020204030204" pitchFamily="34" charset="0"/>
                <a:cs typeface="Times New Roman" panose="02020603050405020304" pitchFamily="18" charset="0"/>
              </a:rPr>
              <a:t>local knowledge and support of programming and financial aid specific to Latinos limit access. </a:t>
            </a:r>
            <a:endParaRPr lang="en-US" sz="2800" dirty="0" smtClean="0">
              <a:ea typeface="Calibri" panose="020F0502020204030204" pitchFamily="34" charset="0"/>
              <a:cs typeface="Times New Roman" panose="02020603050405020304" pitchFamily="18" charset="0"/>
            </a:endParaRPr>
          </a:p>
          <a:p>
            <a:r>
              <a:rPr lang="en-US" sz="2800" dirty="0" smtClean="0">
                <a:ea typeface="Calibri" panose="020F0502020204030204" pitchFamily="34" charset="0"/>
                <a:cs typeface="Times New Roman" panose="02020603050405020304" pitchFamily="18" charset="0"/>
              </a:rPr>
              <a:t>The </a:t>
            </a:r>
            <a:r>
              <a:rPr lang="en-US" sz="2800" dirty="0">
                <a:ea typeface="Calibri" panose="020F0502020204030204" pitchFamily="34" charset="0"/>
                <a:cs typeface="Times New Roman" panose="02020603050405020304" pitchFamily="18" charset="0"/>
              </a:rPr>
              <a:t>economic barrier continues to be the major barrier to higher education access and completion. </a:t>
            </a:r>
            <a:endParaRPr lang="en-US" sz="2800" dirty="0"/>
          </a:p>
          <a:p>
            <a:endParaRPr lang="es-MX"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3154140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Higher Education Priorities:  Themes from Listening Sessions Throughout the State (2017 &amp;2018)</a:t>
            </a:r>
            <a:endParaRPr lang="en-US" sz="3200" dirty="0"/>
          </a:p>
        </p:txBody>
      </p:sp>
      <p:sp>
        <p:nvSpPr>
          <p:cNvPr id="3" name="Content Placeholder 2"/>
          <p:cNvSpPr>
            <a:spLocks noGrp="1"/>
          </p:cNvSpPr>
          <p:nvPr>
            <p:ph idx="1"/>
          </p:nvPr>
        </p:nvSpPr>
        <p:spPr>
          <a:xfrm>
            <a:off x="723900" y="1730240"/>
            <a:ext cx="10515600" cy="4684847"/>
          </a:xfrm>
        </p:spPr>
        <p:txBody>
          <a:bodyPr>
            <a:noAutofit/>
          </a:bodyPr>
          <a:lstStyle/>
          <a:p>
            <a:pPr marL="514350" indent="-514350">
              <a:buFont typeface="+mj-lt"/>
              <a:buAutoNum type="arabicPeriod"/>
            </a:pPr>
            <a:r>
              <a:rPr lang="en-US" sz="2800" b="1" dirty="0" smtClean="0"/>
              <a:t>Increased financial aid for students – targeted is best </a:t>
            </a:r>
          </a:p>
          <a:p>
            <a:pPr marL="514350" indent="-514350">
              <a:buFont typeface="+mj-lt"/>
              <a:buAutoNum type="arabicPeriod"/>
            </a:pPr>
            <a:r>
              <a:rPr lang="en-US" sz="2800" b="1" dirty="0" smtClean="0"/>
              <a:t>Increase money for programs:</a:t>
            </a:r>
          </a:p>
          <a:p>
            <a:pPr lvl="1">
              <a:spcBef>
                <a:spcPts val="0"/>
              </a:spcBef>
              <a:spcAft>
                <a:spcPts val="0"/>
              </a:spcAft>
            </a:pPr>
            <a:r>
              <a:rPr lang="en-US" sz="2000" dirty="0" smtClean="0"/>
              <a:t>College in the Schools</a:t>
            </a:r>
          </a:p>
          <a:p>
            <a:pPr lvl="1">
              <a:spcBef>
                <a:spcPts val="0"/>
              </a:spcBef>
              <a:spcAft>
                <a:spcPts val="0"/>
              </a:spcAft>
            </a:pPr>
            <a:r>
              <a:rPr lang="en-US" sz="2000" dirty="0" smtClean="0"/>
              <a:t>Career-Tech Ed</a:t>
            </a:r>
          </a:p>
          <a:p>
            <a:pPr lvl="1">
              <a:spcBef>
                <a:spcPts val="0"/>
              </a:spcBef>
              <a:spcAft>
                <a:spcPts val="0"/>
              </a:spcAft>
            </a:pPr>
            <a:r>
              <a:rPr lang="en-US" sz="2000" dirty="0" smtClean="0"/>
              <a:t>GYO Teaching Programs</a:t>
            </a:r>
          </a:p>
          <a:p>
            <a:pPr lvl="1">
              <a:spcBef>
                <a:spcPts val="0"/>
              </a:spcBef>
              <a:spcAft>
                <a:spcPts val="0"/>
              </a:spcAft>
            </a:pPr>
            <a:r>
              <a:rPr lang="en-US" sz="2000" dirty="0" smtClean="0"/>
              <a:t>TORCH (Northfield)</a:t>
            </a:r>
          </a:p>
          <a:p>
            <a:pPr marL="514350" indent="-514350">
              <a:buFont typeface="+mj-lt"/>
              <a:buAutoNum type="arabicPeriod"/>
            </a:pPr>
            <a:r>
              <a:rPr lang="en-US" sz="2800" b="1" dirty="0" smtClean="0"/>
              <a:t>Schools and educators need to be culturally responsive</a:t>
            </a:r>
          </a:p>
          <a:p>
            <a:pPr lvl="1">
              <a:spcBef>
                <a:spcPts val="0"/>
              </a:spcBef>
              <a:spcAft>
                <a:spcPts val="0"/>
              </a:spcAft>
            </a:pPr>
            <a:r>
              <a:rPr lang="en-US" sz="2000" dirty="0" smtClean="0"/>
              <a:t>Increase Teachers of Color </a:t>
            </a:r>
          </a:p>
          <a:p>
            <a:pPr lvl="1">
              <a:spcBef>
                <a:spcPts val="0"/>
              </a:spcBef>
              <a:spcAft>
                <a:spcPts val="0"/>
              </a:spcAft>
            </a:pPr>
            <a:r>
              <a:rPr lang="en-US" sz="2000" dirty="0" smtClean="0"/>
              <a:t>Increase bilingual </a:t>
            </a:r>
            <a:r>
              <a:rPr lang="en-US" sz="2000" dirty="0"/>
              <a:t>support </a:t>
            </a:r>
            <a:r>
              <a:rPr lang="en-US" sz="2000" dirty="0" smtClean="0"/>
              <a:t>-- </a:t>
            </a:r>
            <a:r>
              <a:rPr lang="en-US" sz="2000" dirty="0"/>
              <a:t>support for cultural liaisons and community navigators</a:t>
            </a:r>
            <a:r>
              <a:rPr lang="en-US" sz="2000" dirty="0" smtClean="0"/>
              <a:t>.</a:t>
            </a:r>
          </a:p>
          <a:p>
            <a:pPr lvl="1">
              <a:spcBef>
                <a:spcPts val="0"/>
              </a:spcBef>
              <a:spcAft>
                <a:spcPts val="0"/>
              </a:spcAft>
            </a:pPr>
            <a:r>
              <a:rPr lang="en-US" sz="2000" dirty="0" smtClean="0"/>
              <a:t>Have higher expectations for our youth to gain a post-secondary education and for the professions they will enter </a:t>
            </a:r>
          </a:p>
          <a:p>
            <a:pPr lvl="1">
              <a:spcBef>
                <a:spcPts val="0"/>
              </a:spcBef>
              <a:spcAft>
                <a:spcPts val="0"/>
              </a:spcAft>
            </a:pPr>
            <a:r>
              <a:rPr lang="en-US" sz="2000" dirty="0" smtClean="0"/>
              <a:t>Listen to our community’s experiences, needs and recommendations</a:t>
            </a:r>
          </a:p>
          <a:p>
            <a:pPr lvl="1"/>
            <a:endParaRPr lang="en-US" sz="2000" dirty="0"/>
          </a:p>
        </p:txBody>
      </p:sp>
    </p:spTree>
    <p:extLst>
      <p:ext uri="{BB962C8B-B14F-4D97-AF65-F5344CB8AC3E}">
        <p14:creationId xmlns:p14="http://schemas.microsoft.com/office/powerpoint/2010/main" val="374305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Higher Education Priorities (cont</a:t>
            </a:r>
            <a:r>
              <a:rPr lang="en-US" dirty="0"/>
              <a:t>.</a:t>
            </a:r>
            <a:r>
              <a:rPr lang="en-US" dirty="0" smtClean="0"/>
              <a:t>)</a:t>
            </a:r>
            <a:endParaRPr lang="en-US" dirty="0"/>
          </a:p>
        </p:txBody>
      </p:sp>
      <p:sp>
        <p:nvSpPr>
          <p:cNvPr id="3" name="Content Placeholder 2"/>
          <p:cNvSpPr>
            <a:spLocks noGrp="1"/>
          </p:cNvSpPr>
          <p:nvPr>
            <p:ph idx="1"/>
          </p:nvPr>
        </p:nvSpPr>
        <p:spPr>
          <a:xfrm>
            <a:off x="838200" y="1825625"/>
            <a:ext cx="10515600" cy="4718050"/>
          </a:xfrm>
        </p:spPr>
        <p:txBody>
          <a:bodyPr>
            <a:normAutofit lnSpcReduction="10000"/>
          </a:bodyPr>
          <a:lstStyle/>
          <a:p>
            <a:pPr marL="514350" indent="-514350">
              <a:buFont typeface="+mj-lt"/>
              <a:buAutoNum type="arabicPeriod" startAt="4"/>
            </a:pPr>
            <a:r>
              <a:rPr lang="en-US" b="1" dirty="0" smtClean="0"/>
              <a:t>Increase Adult Basic Ed support – intensive ELL – so that parents can participate </a:t>
            </a:r>
            <a:endParaRPr lang="en-US" b="1" dirty="0"/>
          </a:p>
          <a:p>
            <a:pPr marL="514350" indent="-514350">
              <a:buFont typeface="+mj-lt"/>
              <a:buAutoNum type="arabicPeriod" startAt="4"/>
            </a:pPr>
            <a:r>
              <a:rPr lang="en-US" b="1" dirty="0" smtClean="0"/>
              <a:t>Increase support (in language) to navigate the complexity of education systems</a:t>
            </a:r>
          </a:p>
          <a:p>
            <a:pPr lvl="1"/>
            <a:r>
              <a:rPr lang="en-US" dirty="0" smtClean="0"/>
              <a:t>Increase mentoring programs &amp; intensive college preparation programs</a:t>
            </a:r>
          </a:p>
          <a:p>
            <a:pPr lvl="1"/>
            <a:r>
              <a:rPr lang="en-US" dirty="0" smtClean="0"/>
              <a:t>Increase information available (special attention to DACA, MN Dream Act)</a:t>
            </a:r>
          </a:p>
          <a:p>
            <a:pPr marL="514350" indent="-514350">
              <a:buFont typeface="+mj-lt"/>
              <a:buAutoNum type="arabicPeriod" startAt="4"/>
            </a:pPr>
            <a:r>
              <a:rPr lang="en-US" b="1" dirty="0" smtClean="0"/>
              <a:t>Community colleges should more closely reflect the diversity of the people that live in the community and we must address the low graduation</a:t>
            </a:r>
            <a:r>
              <a:rPr lang="en-US" b="1" dirty="0"/>
              <a:t> </a:t>
            </a:r>
            <a:r>
              <a:rPr lang="en-US" b="1" dirty="0" smtClean="0"/>
              <a:t>and transfer rates of these colleges serving over 50% of Latino higher education students in MN. </a:t>
            </a:r>
          </a:p>
          <a:p>
            <a:pPr marL="514350" indent="-514350">
              <a:buFont typeface="+mj-lt"/>
              <a:buAutoNum type="arabicPeriod" startAt="5"/>
            </a:pPr>
            <a:endParaRPr lang="en-US" dirty="0"/>
          </a:p>
        </p:txBody>
      </p:sp>
    </p:spTree>
    <p:extLst>
      <p:ext uri="{BB962C8B-B14F-4D97-AF65-F5344CB8AC3E}">
        <p14:creationId xmlns:p14="http://schemas.microsoft.com/office/powerpoint/2010/main" val="1232404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2019: </a:t>
            </a:r>
            <a:r>
              <a:rPr lang="en-US" dirty="0" smtClean="0"/>
              <a:t>Rising to meet Higher Education Attainment Goal</a:t>
            </a:r>
            <a:endParaRPr lang="en-US" dirty="0"/>
          </a:p>
        </p:txBody>
      </p:sp>
      <p:sp>
        <p:nvSpPr>
          <p:cNvPr id="3" name="Content Placeholder 2"/>
          <p:cNvSpPr>
            <a:spLocks noGrp="1"/>
          </p:cNvSpPr>
          <p:nvPr>
            <p:ph idx="1"/>
          </p:nvPr>
        </p:nvSpPr>
        <p:spPr>
          <a:xfrm>
            <a:off x="371475" y="1714500"/>
            <a:ext cx="11415713" cy="4641849"/>
          </a:xfrm>
        </p:spPr>
        <p:txBody>
          <a:bodyPr>
            <a:normAutofit fontScale="85000" lnSpcReduction="20000"/>
          </a:bodyPr>
          <a:lstStyle/>
          <a:p>
            <a:pPr marL="0" indent="0">
              <a:buNone/>
            </a:pPr>
            <a:r>
              <a:rPr lang="en-US" sz="3500" b="1" dirty="0" smtClean="0"/>
              <a:t>#1 Education Priority </a:t>
            </a:r>
            <a:r>
              <a:rPr lang="en-US" sz="3000" b="1" dirty="0" smtClean="0"/>
              <a:t>for State Ethnic Councils and Indian Affairs Council:</a:t>
            </a:r>
          </a:p>
          <a:p>
            <a:pPr marL="0" indent="0" algn="ctr">
              <a:buNone/>
            </a:pPr>
            <a:r>
              <a:rPr lang="en-US" sz="100" b="1" dirty="0" smtClean="0">
                <a:solidFill>
                  <a:srgbClr val="92D050"/>
                </a:solidFill>
              </a:rPr>
              <a:t> </a:t>
            </a:r>
          </a:p>
          <a:p>
            <a:pPr marL="0" indent="0">
              <a:buNone/>
            </a:pPr>
            <a:r>
              <a:rPr lang="en-US" sz="3200" b="1" dirty="0" smtClean="0">
                <a:solidFill>
                  <a:srgbClr val="92D050"/>
                </a:solidFill>
              </a:rPr>
              <a:t>          </a:t>
            </a:r>
            <a:r>
              <a:rPr lang="en-US" sz="4800" b="1" dirty="0" smtClean="0">
                <a:solidFill>
                  <a:srgbClr val="92D050"/>
                </a:solidFill>
              </a:rPr>
              <a:t>Increase Teachers of Color Act of 2019</a:t>
            </a:r>
          </a:p>
          <a:p>
            <a:pPr marL="0" indent="0" algn="ctr">
              <a:buNone/>
            </a:pPr>
            <a:endParaRPr lang="en-US" sz="1200" b="1" dirty="0" smtClean="0">
              <a:solidFill>
                <a:srgbClr val="92D050"/>
              </a:solidFill>
            </a:endParaRPr>
          </a:p>
          <a:p>
            <a:pPr>
              <a:buFont typeface="Wingdings" panose="05000000000000000000" pitchFamily="2" charset="2"/>
              <a:buChar char="ü"/>
            </a:pPr>
            <a:r>
              <a:rPr lang="en-US" sz="2800" dirty="0" smtClean="0"/>
              <a:t> Number one priority for Latino community in </a:t>
            </a:r>
            <a:r>
              <a:rPr lang="en-US" sz="2800" dirty="0" smtClean="0"/>
              <a:t>education</a:t>
            </a:r>
            <a:endParaRPr lang="en-US" sz="2800" dirty="0" smtClean="0"/>
          </a:p>
          <a:p>
            <a:pPr lvl="2">
              <a:buFont typeface="Wingdings" panose="05000000000000000000" pitchFamily="2" charset="2"/>
              <a:buChar char="§"/>
            </a:pPr>
            <a:r>
              <a:rPr lang="en-US" sz="2000" dirty="0" smtClean="0"/>
              <a:t>629 Latino teachers out 60,000 (in 2017).</a:t>
            </a:r>
          </a:p>
          <a:p>
            <a:pPr>
              <a:buFont typeface="Wingdings" panose="05000000000000000000" pitchFamily="2" charset="2"/>
              <a:buChar char="ü"/>
            </a:pPr>
            <a:r>
              <a:rPr lang="en-US" sz="2800" dirty="0" smtClean="0"/>
              <a:t> Comprehensive – E12 and Higher Education </a:t>
            </a:r>
            <a:endParaRPr lang="en-US" sz="2800" dirty="0"/>
          </a:p>
          <a:p>
            <a:pPr>
              <a:buFont typeface="Wingdings" panose="05000000000000000000" pitchFamily="2" charset="2"/>
              <a:buChar char="ü"/>
            </a:pPr>
            <a:r>
              <a:rPr lang="en-US" sz="2800" dirty="0" smtClean="0"/>
              <a:t> Addresses many of our community’s priorities in education</a:t>
            </a:r>
          </a:p>
          <a:p>
            <a:pPr>
              <a:buFont typeface="Wingdings" panose="05000000000000000000" pitchFamily="2" charset="2"/>
              <a:buChar char="ü"/>
            </a:pPr>
            <a:r>
              <a:rPr lang="en-US" sz="2800" dirty="0" smtClean="0"/>
              <a:t> Introduction of the bill later this week, early next week </a:t>
            </a:r>
          </a:p>
          <a:p>
            <a:pPr lvl="1"/>
            <a:endParaRPr lang="en-US" sz="2400" dirty="0" smtClean="0"/>
          </a:p>
          <a:p>
            <a:pPr marL="0" indent="0">
              <a:buNone/>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560798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a:xfrm>
            <a:off x="838200" y="3521123"/>
            <a:ext cx="5391150" cy="2681374"/>
          </a:xfrm>
        </p:spPr>
        <p:txBody>
          <a:bodyPr>
            <a:normAutofit/>
          </a:bodyPr>
          <a:lstStyle/>
          <a:p>
            <a:pPr algn="l"/>
            <a:r>
              <a:rPr lang="en-US" sz="3200" b="1" dirty="0" smtClean="0"/>
              <a:t>Violeta Hernández Espinosa</a:t>
            </a:r>
            <a:endParaRPr lang="en-US" sz="3200" b="1" dirty="0"/>
          </a:p>
          <a:p>
            <a:pPr algn="l"/>
            <a:r>
              <a:rPr lang="en-US" sz="2800" i="1" dirty="0" smtClean="0">
                <a:hlinkClick r:id="rId2"/>
              </a:rPr>
              <a:t>Violeta.hernandez@state.mn.us</a:t>
            </a:r>
            <a:endParaRPr lang="en-US" sz="2800" i="1" dirty="0" smtClean="0"/>
          </a:p>
          <a:p>
            <a:pPr algn="l"/>
            <a:r>
              <a:rPr lang="en-US" sz="2800" dirty="0" smtClean="0"/>
              <a:t>Cellphone: 651-592-8537</a:t>
            </a:r>
            <a:endParaRPr lang="en-US" sz="2800" dirty="0"/>
          </a:p>
        </p:txBody>
      </p:sp>
      <p:sp>
        <p:nvSpPr>
          <p:cNvPr id="4" name="Date Placeholder 3"/>
          <p:cNvSpPr>
            <a:spLocks noGrp="1"/>
          </p:cNvSpPr>
          <p:nvPr>
            <p:ph type="dt" sz="half" idx="10"/>
          </p:nvPr>
        </p:nvSpPr>
        <p:spPr/>
        <p:txBody>
          <a:bodyPr/>
          <a:lstStyle/>
          <a:p>
            <a:fld id="{466A75E6-E45B-4C5D-981E-7C8ED0C72F5D}" type="datetime1">
              <a:rPr lang="en-US" smtClean="0"/>
              <a:pPr/>
              <a:t>1/30/2019</a:t>
            </a:fld>
            <a:endParaRPr lang="en-US" dirty="0"/>
          </a:p>
        </p:txBody>
      </p:sp>
      <p:sp>
        <p:nvSpPr>
          <p:cNvPr id="5" name="Footer Placeholder 4"/>
          <p:cNvSpPr>
            <a:spLocks noGrp="1"/>
          </p:cNvSpPr>
          <p:nvPr>
            <p:ph type="ftr" sz="quarter" idx="12"/>
          </p:nvPr>
        </p:nvSpPr>
        <p:spPr/>
        <p:txBody>
          <a:bodyPr/>
          <a:lstStyle/>
          <a:p>
            <a:r>
              <a:rPr lang="en-US" smtClean="0"/>
              <a:t> </a:t>
            </a:r>
            <a:r>
              <a:rPr lang="en-US" smtClean="0">
                <a:solidFill>
                  <a:schemeClr val="tx2"/>
                </a:solidFill>
              </a:rPr>
              <a:t>mn.gov/mcla</a:t>
            </a:r>
            <a:endParaRPr lang="en-US" dirty="0">
              <a:solidFill>
                <a:schemeClr val="tx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591" y="117128"/>
            <a:ext cx="4762500" cy="1457325"/>
          </a:xfrm>
          <a:prstGeom prst="rect">
            <a:avLst/>
          </a:prstGeom>
        </p:spPr>
      </p:pic>
      <p:sp>
        <p:nvSpPr>
          <p:cNvPr id="7" name="Rectangle 6"/>
          <p:cNvSpPr/>
          <p:nvPr/>
        </p:nvSpPr>
        <p:spPr>
          <a:xfrm>
            <a:off x="7419975" y="3957427"/>
            <a:ext cx="6096000" cy="1826141"/>
          </a:xfrm>
          <a:prstGeom prst="rect">
            <a:avLst/>
          </a:prstGeom>
        </p:spPr>
        <p:txBody>
          <a:bodyPr>
            <a:spAutoFit/>
          </a:bodyPr>
          <a:lstStyle/>
          <a:p>
            <a:pPr lvl="0">
              <a:spcAft>
                <a:spcPts val="1000"/>
              </a:spcAft>
              <a:buClr>
                <a:srgbClr val="003865"/>
              </a:buClr>
            </a:pPr>
            <a:r>
              <a:rPr lang="en-US" sz="3200" b="1" dirty="0" smtClean="0">
                <a:solidFill>
                  <a:srgbClr val="003865"/>
                </a:solidFill>
              </a:rPr>
              <a:t>Student Testimony:</a:t>
            </a:r>
          </a:p>
          <a:p>
            <a:pPr lvl="0">
              <a:spcAft>
                <a:spcPts val="1000"/>
              </a:spcAft>
              <a:buClr>
                <a:srgbClr val="003865"/>
              </a:buClr>
            </a:pPr>
            <a:r>
              <a:rPr lang="en-US" sz="3200" b="1" dirty="0" smtClean="0">
                <a:solidFill>
                  <a:srgbClr val="003865"/>
                </a:solidFill>
              </a:rPr>
              <a:t>Anthony Villagrana</a:t>
            </a:r>
          </a:p>
          <a:p>
            <a:pPr lvl="0">
              <a:spcAft>
                <a:spcPts val="1000"/>
              </a:spcAft>
              <a:buClr>
                <a:srgbClr val="003865"/>
              </a:buClr>
            </a:pPr>
            <a:r>
              <a:rPr lang="en-US" sz="3200" b="1" dirty="0" smtClean="0">
                <a:solidFill>
                  <a:srgbClr val="003865"/>
                </a:solidFill>
              </a:rPr>
              <a:t>Stephanie </a:t>
            </a:r>
            <a:r>
              <a:rPr lang="en-US" sz="3200" b="1" dirty="0">
                <a:solidFill>
                  <a:srgbClr val="003865"/>
                </a:solidFill>
              </a:rPr>
              <a:t>Flores-Ortiz</a:t>
            </a:r>
          </a:p>
        </p:txBody>
      </p:sp>
    </p:spTree>
    <p:extLst>
      <p:ext uri="{BB962C8B-B14F-4D97-AF65-F5344CB8AC3E}">
        <p14:creationId xmlns:p14="http://schemas.microsoft.com/office/powerpoint/2010/main" val="242918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a:xfrm>
            <a:off x="838200" y="1736722"/>
            <a:ext cx="10515600" cy="4527550"/>
          </a:xfrm>
        </p:spPr>
        <p:txBody>
          <a:bodyPr>
            <a:normAutofit/>
          </a:bodyPr>
          <a:lstStyle/>
          <a:p>
            <a:r>
              <a:rPr lang="en-US" sz="2800" dirty="0" smtClean="0"/>
              <a:t>Overview of MCLA</a:t>
            </a:r>
          </a:p>
          <a:p>
            <a:r>
              <a:rPr lang="en-US" sz="2800" dirty="0" smtClean="0"/>
              <a:t>Latino youth and enrollment </a:t>
            </a:r>
          </a:p>
          <a:p>
            <a:r>
              <a:rPr lang="en-US" sz="2800" dirty="0" smtClean="0"/>
              <a:t>Barriers and community-identified solutions to higher education issues for Latino families</a:t>
            </a:r>
          </a:p>
          <a:p>
            <a:r>
              <a:rPr lang="en-US" sz="2800" dirty="0" smtClean="0"/>
              <a:t>Sharing of college student experiences:</a:t>
            </a:r>
          </a:p>
          <a:p>
            <a:pPr lvl="1"/>
            <a:r>
              <a:rPr lang="en-US" sz="2400" dirty="0" smtClean="0"/>
              <a:t>Anthony Villagrana</a:t>
            </a:r>
          </a:p>
          <a:p>
            <a:pPr lvl="1"/>
            <a:r>
              <a:rPr lang="en-US" sz="2400" dirty="0" smtClean="0"/>
              <a:t>Stephanie Flores-Ortiz</a:t>
            </a:r>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Footer Placeholder 4"/>
          <p:cNvSpPr>
            <a:spLocks noGrp="1"/>
          </p:cNvSpPr>
          <p:nvPr>
            <p:ph type="ftr" sz="quarter" idx="3"/>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2763294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Minnesota Council on Latino Affairs (MCLA)</a:t>
            </a:r>
            <a:endParaRPr lang="en-US" dirty="0"/>
          </a:p>
        </p:txBody>
      </p:sp>
      <p:sp>
        <p:nvSpPr>
          <p:cNvPr id="3" name="Content Placeholder 2"/>
          <p:cNvSpPr>
            <a:spLocks noGrp="1"/>
          </p:cNvSpPr>
          <p:nvPr>
            <p:ph idx="1"/>
          </p:nvPr>
        </p:nvSpPr>
        <p:spPr>
          <a:xfrm>
            <a:off x="542925" y="1700212"/>
            <a:ext cx="10810875" cy="4656137"/>
          </a:xfrm>
        </p:spPr>
        <p:txBody>
          <a:bodyPr>
            <a:noAutofit/>
          </a:bodyPr>
          <a:lstStyle/>
          <a:p>
            <a:pPr marL="0" indent="0">
              <a:buNone/>
            </a:pPr>
            <a:r>
              <a:rPr lang="en-US" sz="2000" b="1" dirty="0" smtClean="0"/>
              <a:t>Minnesota Statute: 15.0145 </a:t>
            </a:r>
            <a:r>
              <a:rPr lang="en-US" sz="2000" b="1" dirty="0"/>
              <a:t>ETHNIC </a:t>
            </a:r>
            <a:r>
              <a:rPr lang="en-US" sz="2000" b="1" dirty="0" smtClean="0"/>
              <a:t>COUNCILS</a:t>
            </a:r>
            <a:endParaRPr lang="en-US" sz="2000" dirty="0" smtClean="0"/>
          </a:p>
          <a:p>
            <a:r>
              <a:rPr lang="en-US" sz="2000" dirty="0" smtClean="0"/>
              <a:t>The </a:t>
            </a:r>
            <a:r>
              <a:rPr lang="en-US" sz="2000" dirty="0"/>
              <a:t>Minnesota Council on Latino Affairs includes public members with an ethnic heritage from Mexico, any of the countries in Central or South America, Cuba, the Dominican Republic, or Puerto Rico</a:t>
            </a:r>
            <a:r>
              <a:rPr lang="en-US" sz="2000" dirty="0" smtClean="0"/>
              <a:t>.</a:t>
            </a:r>
            <a:endParaRPr lang="en-US" sz="2000" b="1" dirty="0"/>
          </a:p>
          <a:p>
            <a:r>
              <a:rPr lang="en-US" sz="2000" dirty="0" smtClean="0"/>
              <a:t>Each </a:t>
            </a:r>
            <a:r>
              <a:rPr lang="en-US" sz="2000" dirty="0"/>
              <a:t>council has 15 voting members. Eleven members of each council are public members appointed by the governor. Four members of each council are </a:t>
            </a:r>
            <a:r>
              <a:rPr lang="en-US" sz="2000" dirty="0" smtClean="0"/>
              <a:t>legislators.</a:t>
            </a:r>
          </a:p>
          <a:p>
            <a:pPr lvl="1"/>
            <a:r>
              <a:rPr lang="en-US" sz="1600" dirty="0" smtClean="0"/>
              <a:t>Executive Director and Staff (4 + Policy Fellows)</a:t>
            </a:r>
          </a:p>
          <a:p>
            <a:r>
              <a:rPr lang="en-US" sz="2000" dirty="0" smtClean="0"/>
              <a:t>7 main duties as a Council – advise and inform the legislative and executive branches of government on issues of importance to constituent communities. </a:t>
            </a:r>
          </a:p>
          <a:p>
            <a:r>
              <a:rPr lang="en-US" sz="2000" b="1" dirty="0" smtClean="0"/>
              <a:t>Unique structure -- Four areas of focus : Immigration, Education, Economic Development and Health. </a:t>
            </a:r>
          </a:p>
          <a:p>
            <a:endParaRPr lang="en-US" sz="2000" dirty="0"/>
          </a:p>
          <a:p>
            <a:endParaRPr lang="en-US" sz="2000" b="1" dirty="0"/>
          </a:p>
          <a:p>
            <a:endParaRPr lang="en-US" sz="2000"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792532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Latino Minnesotans are YOUNG</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Footer Placeholder 4"/>
          <p:cNvSpPr>
            <a:spLocks noGrp="1"/>
          </p:cNvSpPr>
          <p:nvPr>
            <p:ph type="ftr" sz="quarter" idx="3"/>
          </p:nvPr>
        </p:nvSpPr>
        <p:spPr/>
        <p:txBody>
          <a:bodyPr/>
          <a:lstStyle/>
          <a:p>
            <a:r>
              <a:rPr lang="en-US" smtClean="0"/>
              <a:t>mn.gov/mcla</a:t>
            </a:r>
            <a:endParaRPr lang="en-US" dirty="0"/>
          </a:p>
        </p:txBody>
      </p:sp>
      <p:graphicFrame>
        <p:nvGraphicFramePr>
          <p:cNvPr id="9" name="Diagram 8"/>
          <p:cNvGraphicFramePr/>
          <p:nvPr>
            <p:extLst>
              <p:ext uri="{D42A27DB-BD31-4B8C-83A1-F6EECF244321}">
                <p14:modId xmlns:p14="http://schemas.microsoft.com/office/powerpoint/2010/main" val="853592945"/>
              </p:ext>
            </p:extLst>
          </p:nvPr>
        </p:nvGraphicFramePr>
        <p:xfrm>
          <a:off x="3173573" y="4061606"/>
          <a:ext cx="7297781" cy="2260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4119716" y="1765491"/>
            <a:ext cx="3783300" cy="3907722"/>
            <a:chOff x="796" y="86721"/>
            <a:chExt cx="1303884" cy="1303884"/>
          </a:xfrm>
          <a:solidFill>
            <a:srgbClr val="78BE21"/>
          </a:solidFill>
        </p:grpSpPr>
        <p:sp>
          <p:nvSpPr>
            <p:cNvPr id="20" name="Oval 19"/>
            <p:cNvSpPr/>
            <p:nvPr/>
          </p:nvSpPr>
          <p:spPr>
            <a:xfrm>
              <a:off x="796" y="86721"/>
              <a:ext cx="1303884" cy="1303884"/>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Oval 4"/>
            <p:cNvSpPr/>
            <p:nvPr/>
          </p:nvSpPr>
          <p:spPr>
            <a:xfrm>
              <a:off x="191745" y="277670"/>
              <a:ext cx="921986" cy="9219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3600" b="1" kern="1200" dirty="0" smtClean="0">
                  <a:solidFill>
                    <a:srgbClr val="B20738"/>
                  </a:solidFill>
                </a:rPr>
                <a:t>39% </a:t>
              </a:r>
              <a:r>
                <a:rPr lang="en-US" sz="3600" b="1" kern="1200" dirty="0" smtClean="0">
                  <a:solidFill>
                    <a:srgbClr val="003865"/>
                  </a:solidFill>
                </a:rPr>
                <a:t>of the state’s 284,000 Latinos are children</a:t>
              </a:r>
              <a:endParaRPr lang="en-US" sz="3600" b="1" kern="1200" dirty="0">
                <a:solidFill>
                  <a:srgbClr val="003865"/>
                </a:solidFill>
              </a:endParaRPr>
            </a:p>
          </p:txBody>
        </p:sp>
      </p:grpSp>
      <p:grpSp>
        <p:nvGrpSpPr>
          <p:cNvPr id="22" name="Group 21"/>
          <p:cNvGrpSpPr/>
          <p:nvPr/>
        </p:nvGrpSpPr>
        <p:grpSpPr>
          <a:xfrm>
            <a:off x="444501" y="1419282"/>
            <a:ext cx="2988240" cy="2956771"/>
            <a:chOff x="-1" y="218044"/>
            <a:chExt cx="1824525" cy="1760839"/>
          </a:xfrm>
        </p:grpSpPr>
        <p:sp>
          <p:nvSpPr>
            <p:cNvPr id="23" name="Oval 22"/>
            <p:cNvSpPr/>
            <p:nvPr/>
          </p:nvSpPr>
          <p:spPr>
            <a:xfrm>
              <a:off x="-1" y="218044"/>
              <a:ext cx="1824525" cy="1760839"/>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Oval 4"/>
            <p:cNvSpPr/>
            <p:nvPr/>
          </p:nvSpPr>
          <p:spPr>
            <a:xfrm>
              <a:off x="267184" y="485228"/>
              <a:ext cx="1290077" cy="129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2500" kern="1200" dirty="0" smtClean="0"/>
                <a:t>Latinos are the </a:t>
              </a:r>
              <a:r>
                <a:rPr lang="en-US" sz="3200" b="1" kern="1200" dirty="0" smtClean="0">
                  <a:solidFill>
                    <a:srgbClr val="78BE21"/>
                  </a:solidFill>
                </a:rPr>
                <a:t>fastest growing </a:t>
              </a:r>
              <a:r>
                <a:rPr lang="en-US" sz="2500" kern="1200" dirty="0" smtClean="0"/>
                <a:t>demographic group in Minnesota</a:t>
              </a:r>
              <a:endParaRPr lang="en-US" sz="2500" kern="1200" dirty="0"/>
            </a:p>
          </p:txBody>
        </p:sp>
      </p:grpSp>
      <p:grpSp>
        <p:nvGrpSpPr>
          <p:cNvPr id="25" name="Group 24"/>
          <p:cNvGrpSpPr/>
          <p:nvPr/>
        </p:nvGrpSpPr>
        <p:grpSpPr>
          <a:xfrm>
            <a:off x="8719587" y="1618175"/>
            <a:ext cx="2272877" cy="2254206"/>
            <a:chOff x="258087" y="0"/>
            <a:chExt cx="2260535" cy="2260535"/>
          </a:xfrm>
        </p:grpSpPr>
        <p:sp>
          <p:nvSpPr>
            <p:cNvPr id="26" name="Oval 25"/>
            <p:cNvSpPr/>
            <p:nvPr/>
          </p:nvSpPr>
          <p:spPr>
            <a:xfrm>
              <a:off x="258087" y="0"/>
              <a:ext cx="2260535" cy="226053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Oval 4"/>
            <p:cNvSpPr/>
            <p:nvPr/>
          </p:nvSpPr>
          <p:spPr>
            <a:xfrm>
              <a:off x="589135" y="331048"/>
              <a:ext cx="1598439" cy="1598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US" sz="3200" b="1" kern="1200" dirty="0" smtClean="0">
                  <a:solidFill>
                    <a:srgbClr val="78BE21"/>
                  </a:solidFill>
                </a:rPr>
                <a:t>24: </a:t>
              </a:r>
              <a:r>
                <a:rPr lang="en-US" sz="2500" kern="1200" dirty="0" smtClean="0"/>
                <a:t>median age of Minnesotan Latinos</a:t>
              </a:r>
              <a:endParaRPr lang="en-US" sz="2500" kern="1200" dirty="0"/>
            </a:p>
          </p:txBody>
        </p:sp>
      </p:grpSp>
      <p:grpSp>
        <p:nvGrpSpPr>
          <p:cNvPr id="28" name="Group 27"/>
          <p:cNvGrpSpPr/>
          <p:nvPr/>
        </p:nvGrpSpPr>
        <p:grpSpPr>
          <a:xfrm>
            <a:off x="2530138" y="4093399"/>
            <a:ext cx="2260535" cy="2260535"/>
            <a:chOff x="1388355" y="0"/>
            <a:chExt cx="2260535" cy="2260535"/>
          </a:xfrm>
        </p:grpSpPr>
        <p:sp>
          <p:nvSpPr>
            <p:cNvPr id="29" name="Oval 28"/>
            <p:cNvSpPr/>
            <p:nvPr/>
          </p:nvSpPr>
          <p:spPr>
            <a:xfrm>
              <a:off x="1388355" y="0"/>
              <a:ext cx="2260535" cy="226053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Oval 4"/>
            <p:cNvSpPr/>
            <p:nvPr/>
          </p:nvSpPr>
          <p:spPr>
            <a:xfrm>
              <a:off x="1719403" y="331048"/>
              <a:ext cx="1598439" cy="1598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US" sz="3200" b="1" kern="1200" dirty="0" smtClean="0">
                  <a:solidFill>
                    <a:srgbClr val="78BE21"/>
                  </a:solidFill>
                </a:rPr>
                <a:t>92% </a:t>
              </a:r>
              <a:r>
                <a:rPr lang="en-US" sz="2500" kern="1200" dirty="0" smtClean="0"/>
                <a:t>of all MN Latino children are native-born</a:t>
              </a:r>
              <a:endParaRPr lang="en-US" sz="2500" kern="1200" dirty="0"/>
            </a:p>
          </p:txBody>
        </p:sp>
      </p:grpSp>
      <p:grpSp>
        <p:nvGrpSpPr>
          <p:cNvPr id="31" name="Group 30"/>
          <p:cNvGrpSpPr/>
          <p:nvPr/>
        </p:nvGrpSpPr>
        <p:grpSpPr>
          <a:xfrm>
            <a:off x="7272724" y="4110000"/>
            <a:ext cx="2260535" cy="2260535"/>
            <a:chOff x="3949971" y="0"/>
            <a:chExt cx="2260535" cy="2260535"/>
          </a:xfrm>
        </p:grpSpPr>
        <p:sp>
          <p:nvSpPr>
            <p:cNvPr id="32" name="Oval 31"/>
            <p:cNvSpPr/>
            <p:nvPr/>
          </p:nvSpPr>
          <p:spPr>
            <a:xfrm>
              <a:off x="3949971" y="0"/>
              <a:ext cx="2260535" cy="226053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Oval 4"/>
            <p:cNvSpPr/>
            <p:nvPr/>
          </p:nvSpPr>
          <p:spPr>
            <a:xfrm>
              <a:off x="4281019" y="331048"/>
              <a:ext cx="1598439" cy="1598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US" sz="3200" b="1" kern="1200" dirty="0" smtClean="0">
                  <a:solidFill>
                    <a:srgbClr val="78BE21"/>
                  </a:solidFill>
                </a:rPr>
                <a:t>26% </a:t>
              </a:r>
              <a:r>
                <a:rPr lang="en-US" sz="2500" kern="1200" dirty="0" smtClean="0"/>
                <a:t>of Latino children live in poverty</a:t>
              </a:r>
              <a:endParaRPr lang="en-US" sz="2500" kern="1200" dirty="0"/>
            </a:p>
          </p:txBody>
        </p:sp>
      </p:grpSp>
    </p:spTree>
    <p:extLst>
      <p:ext uri="{BB962C8B-B14F-4D97-AF65-F5344CB8AC3E}">
        <p14:creationId xmlns:p14="http://schemas.microsoft.com/office/powerpoint/2010/main" val="1833626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smtClean="0"/>
              <a:t>2017 Latino K-12 and </a:t>
            </a:r>
            <a:r>
              <a:rPr lang="es-MX" dirty="0" err="1" smtClean="0"/>
              <a:t>College</a:t>
            </a:r>
            <a:r>
              <a:rPr lang="es-MX" dirty="0" smtClean="0"/>
              <a:t> Enrollment</a:t>
            </a:r>
            <a:endParaRPr lang="es-MX" dirty="0"/>
          </a:p>
        </p:txBody>
      </p:sp>
      <p:sp>
        <p:nvSpPr>
          <p:cNvPr id="4" name="Date Placeholder 3"/>
          <p:cNvSpPr>
            <a:spLocks noGrp="1"/>
          </p:cNvSpPr>
          <p:nvPr>
            <p:ph type="dt" sz="half" idx="10"/>
          </p:nvPr>
        </p:nvSpPr>
        <p:spPr>
          <a:xfrm>
            <a:off x="263149" y="6356350"/>
            <a:ext cx="1358590" cy="365125"/>
          </a:xfrm>
        </p:spPr>
        <p:txBody>
          <a:bodyPr/>
          <a:lstStyle/>
          <a:p>
            <a:fld id="{9A198C9B-0587-4A1E-9E03-E4C9FE222F08}" type="datetime1">
              <a:rPr lang="en-US" smtClean="0"/>
              <a:t>1/30/2019</a:t>
            </a:fld>
            <a:endParaRPr lang="en-US" dirty="0"/>
          </a:p>
        </p:txBody>
      </p:sp>
      <p:sp>
        <p:nvSpPr>
          <p:cNvPr id="26" name="Oval 25"/>
          <p:cNvSpPr/>
          <p:nvPr/>
        </p:nvSpPr>
        <p:spPr>
          <a:xfrm>
            <a:off x="8701088" y="1885949"/>
            <a:ext cx="3328986" cy="1674657"/>
          </a:xfrm>
          <a:prstGeom prst="ellipse">
            <a:avLst/>
          </a:prstGeom>
          <a:solidFill>
            <a:srgbClr val="78BE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1600" b="1" dirty="0" smtClean="0">
              <a:solidFill>
                <a:srgbClr val="003865"/>
              </a:solidFill>
            </a:endParaRPr>
          </a:p>
          <a:p>
            <a:pPr marL="0" lvl="1" algn="ctr"/>
            <a:r>
              <a:rPr lang="en-US" sz="2800" b="1" dirty="0" smtClean="0">
                <a:solidFill>
                  <a:srgbClr val="003865"/>
                </a:solidFill>
              </a:rPr>
              <a:t>9.3</a:t>
            </a:r>
            <a:r>
              <a:rPr lang="en-US" sz="2800" b="1" dirty="0">
                <a:solidFill>
                  <a:srgbClr val="003865"/>
                </a:solidFill>
              </a:rPr>
              <a:t>% of </a:t>
            </a:r>
            <a:endParaRPr lang="en-US" sz="2800" b="1" dirty="0" smtClean="0">
              <a:solidFill>
                <a:srgbClr val="003865"/>
              </a:solidFill>
            </a:endParaRPr>
          </a:p>
          <a:p>
            <a:pPr marL="0" lvl="1" algn="ctr"/>
            <a:r>
              <a:rPr lang="en-US" sz="2800" b="1" dirty="0" smtClean="0">
                <a:solidFill>
                  <a:srgbClr val="003865"/>
                </a:solidFill>
              </a:rPr>
              <a:t>K-12 </a:t>
            </a:r>
            <a:r>
              <a:rPr lang="en-US" sz="2800" b="1" dirty="0">
                <a:solidFill>
                  <a:srgbClr val="003865"/>
                </a:solidFill>
              </a:rPr>
              <a:t>Enrollment</a:t>
            </a:r>
          </a:p>
          <a:p>
            <a:pPr algn="ctr"/>
            <a:endParaRPr lang="en-US" sz="1600" b="1" dirty="0">
              <a:solidFill>
                <a:srgbClr val="003865"/>
              </a:solidFill>
            </a:endParaRPr>
          </a:p>
        </p:txBody>
      </p:sp>
      <p:graphicFrame>
        <p:nvGraphicFramePr>
          <p:cNvPr id="28" name="Diagram 27"/>
          <p:cNvGraphicFramePr/>
          <p:nvPr>
            <p:extLst>
              <p:ext uri="{D42A27DB-BD31-4B8C-83A1-F6EECF244321}">
                <p14:modId xmlns:p14="http://schemas.microsoft.com/office/powerpoint/2010/main" val="2688344045"/>
              </p:ext>
            </p:extLst>
          </p:nvPr>
        </p:nvGraphicFramePr>
        <p:xfrm>
          <a:off x="-1362074" y="1411147"/>
          <a:ext cx="12292012" cy="2457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693666" y="6131225"/>
            <a:ext cx="2472543" cy="830997"/>
          </a:xfrm>
          <a:prstGeom prst="rect">
            <a:avLst/>
          </a:prstGeom>
          <a:noFill/>
        </p:spPr>
        <p:txBody>
          <a:bodyPr wrap="square" rtlCol="0">
            <a:spAutoFit/>
          </a:bodyPr>
          <a:lstStyle/>
          <a:p>
            <a:r>
              <a:rPr lang="es-MX" sz="1200" dirty="0" err="1" smtClean="0"/>
              <a:t>Source</a:t>
            </a:r>
            <a:r>
              <a:rPr lang="es-MX" sz="1200" dirty="0" smtClean="0"/>
              <a:t>: MDE </a:t>
            </a:r>
            <a:r>
              <a:rPr lang="es-MX" sz="1200" dirty="0" err="1" smtClean="0"/>
              <a:t>Report</a:t>
            </a:r>
            <a:r>
              <a:rPr lang="es-MX" sz="1200" dirty="0" smtClean="0"/>
              <a:t> </a:t>
            </a:r>
            <a:r>
              <a:rPr lang="es-MX" sz="1200" dirty="0" err="1" smtClean="0"/>
              <a:t>Card</a:t>
            </a:r>
            <a:r>
              <a:rPr lang="es-MX" sz="1200" dirty="0" smtClean="0"/>
              <a:t> – 1.23.19</a:t>
            </a:r>
          </a:p>
          <a:p>
            <a:r>
              <a:rPr lang="es-MX" sz="1200" dirty="0" smtClean="0">
                <a:hlinkClick r:id="rId8"/>
              </a:rPr>
              <a:t>MDE Online </a:t>
            </a:r>
            <a:r>
              <a:rPr lang="es-MX" sz="1200" dirty="0" err="1" smtClean="0">
                <a:hlinkClick r:id="rId8"/>
              </a:rPr>
              <a:t>Analytics</a:t>
            </a:r>
            <a:r>
              <a:rPr lang="es-MX" sz="1200" dirty="0" smtClean="0">
                <a:hlinkClick r:id="rId8"/>
              </a:rPr>
              <a:t> </a:t>
            </a:r>
            <a:endParaRPr lang="es-MX" sz="1200" dirty="0" smtClean="0"/>
          </a:p>
          <a:p>
            <a:r>
              <a:rPr lang="es-MX" sz="1200" dirty="0" smtClean="0"/>
              <a:t>OHE </a:t>
            </a:r>
            <a:r>
              <a:rPr lang="es-MX" sz="1200" dirty="0" err="1" smtClean="0"/>
              <a:t>Fall</a:t>
            </a:r>
            <a:r>
              <a:rPr lang="es-MX" sz="1200" dirty="0" smtClean="0"/>
              <a:t> 2017 Enrollment</a:t>
            </a:r>
          </a:p>
          <a:p>
            <a:endParaRPr lang="es-MX" sz="1200" dirty="0"/>
          </a:p>
        </p:txBody>
      </p:sp>
      <p:graphicFrame>
        <p:nvGraphicFramePr>
          <p:cNvPr id="8" name="Diagram 7"/>
          <p:cNvGraphicFramePr/>
          <p:nvPr>
            <p:extLst>
              <p:ext uri="{D42A27DB-BD31-4B8C-83A1-F6EECF244321}">
                <p14:modId xmlns:p14="http://schemas.microsoft.com/office/powerpoint/2010/main" val="2558062374"/>
              </p:ext>
            </p:extLst>
          </p:nvPr>
        </p:nvGraphicFramePr>
        <p:xfrm>
          <a:off x="-983456" y="3961621"/>
          <a:ext cx="11527631" cy="239472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Oval 8"/>
          <p:cNvSpPr/>
          <p:nvPr/>
        </p:nvSpPr>
        <p:spPr>
          <a:xfrm>
            <a:off x="8701088" y="4176391"/>
            <a:ext cx="3328987" cy="1716435"/>
          </a:xfrm>
          <a:prstGeom prst="ellipse">
            <a:avLst/>
          </a:prstGeom>
          <a:solidFill>
            <a:srgbClr val="78BE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1600" b="1" dirty="0" smtClean="0">
              <a:solidFill>
                <a:srgbClr val="003865"/>
              </a:solidFill>
            </a:endParaRPr>
          </a:p>
          <a:p>
            <a:pPr marL="0" lvl="1" algn="ctr"/>
            <a:r>
              <a:rPr lang="en-US" sz="2800" b="1" dirty="0" smtClean="0">
                <a:solidFill>
                  <a:srgbClr val="003865"/>
                </a:solidFill>
              </a:rPr>
              <a:t>5.6% </a:t>
            </a:r>
            <a:r>
              <a:rPr lang="en-US" sz="2800" b="1" dirty="0">
                <a:solidFill>
                  <a:srgbClr val="003865"/>
                </a:solidFill>
              </a:rPr>
              <a:t>of </a:t>
            </a:r>
            <a:r>
              <a:rPr lang="en-US" sz="2800" b="1" dirty="0" smtClean="0">
                <a:solidFill>
                  <a:srgbClr val="003865"/>
                </a:solidFill>
              </a:rPr>
              <a:t>Higher Education Enrollment</a:t>
            </a:r>
            <a:endParaRPr lang="en-US" sz="2800" b="1" dirty="0">
              <a:solidFill>
                <a:srgbClr val="003865"/>
              </a:solidFill>
            </a:endParaRPr>
          </a:p>
          <a:p>
            <a:pPr algn="ctr"/>
            <a:endParaRPr lang="en-US" sz="1600" b="1" dirty="0">
              <a:solidFill>
                <a:srgbClr val="003865"/>
              </a:solidFill>
            </a:endParaRPr>
          </a:p>
        </p:txBody>
      </p:sp>
    </p:spTree>
    <p:extLst>
      <p:ext uri="{BB962C8B-B14F-4D97-AF65-F5344CB8AC3E}">
        <p14:creationId xmlns:p14="http://schemas.microsoft.com/office/powerpoint/2010/main" val="760061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Latino Student Enrollment by Higher Education System</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1/30/2019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84446006"/>
              </p:ext>
            </p:extLst>
          </p:nvPr>
        </p:nvGraphicFramePr>
        <p:xfrm>
          <a:off x="1262218" y="1591204"/>
          <a:ext cx="9667563" cy="4709302"/>
        </p:xfrm>
        <a:graphic>
          <a:graphicData uri="http://schemas.openxmlformats.org/drawingml/2006/table">
            <a:tbl>
              <a:tblPr firstRow="1" bandRow="1">
                <a:tableStyleId>{5C22544A-7EE6-4342-B048-85BDC9FD1C3A}</a:tableStyleId>
              </a:tblPr>
              <a:tblGrid>
                <a:gridCol w="3222521"/>
                <a:gridCol w="3222521"/>
                <a:gridCol w="3222521"/>
              </a:tblGrid>
              <a:tr h="708731">
                <a:tc>
                  <a:txBody>
                    <a:bodyPr/>
                    <a:lstStyle/>
                    <a:p>
                      <a:r>
                        <a:rPr lang="en-US" sz="2400" dirty="0" smtClean="0"/>
                        <a:t>System</a:t>
                      </a:r>
                      <a:endParaRPr lang="en-US" sz="2400" dirty="0"/>
                    </a:p>
                  </a:txBody>
                  <a:tcPr/>
                </a:tc>
                <a:tc>
                  <a:txBody>
                    <a:bodyPr/>
                    <a:lstStyle/>
                    <a:p>
                      <a:pPr algn="ctr"/>
                      <a:r>
                        <a:rPr lang="en-US" sz="2400" dirty="0" smtClean="0"/>
                        <a:t>Enrollment</a:t>
                      </a:r>
                      <a:endParaRPr lang="en-US" sz="2400" dirty="0"/>
                    </a:p>
                  </a:txBody>
                  <a:tcPr/>
                </a:tc>
                <a:tc>
                  <a:txBody>
                    <a:bodyPr/>
                    <a:lstStyle/>
                    <a:p>
                      <a:pPr algn="l"/>
                      <a:r>
                        <a:rPr lang="en-US" sz="2400" dirty="0" smtClean="0"/>
                        <a:t>Percent of Latino</a:t>
                      </a:r>
                      <a:r>
                        <a:rPr lang="en-US" sz="2400" baseline="0" dirty="0" smtClean="0"/>
                        <a:t> higher education enrollment</a:t>
                      </a:r>
                      <a:endParaRPr lang="en-US" sz="2400" dirty="0"/>
                    </a:p>
                  </a:txBody>
                  <a:tcPr/>
                </a:tc>
              </a:tr>
              <a:tr h="708731">
                <a:tc>
                  <a:txBody>
                    <a:bodyPr/>
                    <a:lstStyle/>
                    <a:p>
                      <a:r>
                        <a:rPr lang="en-US" sz="2400" dirty="0" smtClean="0"/>
                        <a:t>State College (Community</a:t>
                      </a:r>
                      <a:r>
                        <a:rPr lang="en-US" sz="2400" baseline="0" dirty="0" smtClean="0"/>
                        <a:t> &amp; Tech)</a:t>
                      </a:r>
                      <a:endParaRPr lang="en-US" sz="2400" dirty="0" smtClean="0"/>
                    </a:p>
                  </a:txBody>
                  <a:tcPr/>
                </a:tc>
                <a:tc>
                  <a:txBody>
                    <a:bodyPr/>
                    <a:lstStyle/>
                    <a:p>
                      <a:pPr algn="ctr"/>
                      <a:r>
                        <a:rPr lang="en-US" sz="2400" dirty="0" smtClean="0"/>
                        <a:t>7,258</a:t>
                      </a:r>
                      <a:endParaRPr lang="en-US" sz="2400" dirty="0"/>
                    </a:p>
                  </a:txBody>
                  <a:tcPr/>
                </a:tc>
                <a:tc>
                  <a:txBody>
                    <a:bodyPr/>
                    <a:lstStyle/>
                    <a:p>
                      <a:pPr algn="ctr"/>
                      <a:r>
                        <a:rPr lang="en-US" sz="2400" dirty="0" smtClean="0"/>
                        <a:t>51.0%</a:t>
                      </a:r>
                      <a:endParaRPr lang="en-US" sz="2400" dirty="0"/>
                    </a:p>
                  </a:txBody>
                  <a:tcPr/>
                </a:tc>
              </a:tr>
              <a:tr h="708731">
                <a:tc>
                  <a:txBody>
                    <a:bodyPr/>
                    <a:lstStyle/>
                    <a:p>
                      <a:r>
                        <a:rPr lang="en-US" sz="2400" dirty="0" smtClean="0"/>
                        <a:t>State University</a:t>
                      </a:r>
                      <a:endParaRPr lang="en-US" sz="2400" dirty="0"/>
                    </a:p>
                  </a:txBody>
                  <a:tcPr/>
                </a:tc>
                <a:tc>
                  <a:txBody>
                    <a:bodyPr/>
                    <a:lstStyle/>
                    <a:p>
                      <a:pPr algn="ctr"/>
                      <a:r>
                        <a:rPr lang="en-US" sz="2400" dirty="0" smtClean="0"/>
                        <a:t>1,948</a:t>
                      </a:r>
                      <a:endParaRPr lang="en-US" sz="2400" dirty="0"/>
                    </a:p>
                  </a:txBody>
                  <a:tcPr/>
                </a:tc>
                <a:tc>
                  <a:txBody>
                    <a:bodyPr/>
                    <a:lstStyle/>
                    <a:p>
                      <a:pPr algn="ctr"/>
                      <a:r>
                        <a:rPr lang="en-US" sz="2400" dirty="0" smtClean="0"/>
                        <a:t>13.7%</a:t>
                      </a:r>
                      <a:endParaRPr lang="en-US" sz="2400" dirty="0"/>
                    </a:p>
                  </a:txBody>
                  <a:tcPr/>
                </a:tc>
              </a:tr>
              <a:tr h="708731">
                <a:tc>
                  <a:txBody>
                    <a:bodyPr/>
                    <a:lstStyle/>
                    <a:p>
                      <a:r>
                        <a:rPr lang="en-US" sz="2400" dirty="0" smtClean="0"/>
                        <a:t>University</a:t>
                      </a:r>
                      <a:r>
                        <a:rPr lang="en-US" sz="2400" baseline="0" dirty="0" smtClean="0"/>
                        <a:t> of Minnesota </a:t>
                      </a:r>
                      <a:endParaRPr lang="en-US" sz="2400" dirty="0"/>
                    </a:p>
                  </a:txBody>
                  <a:tcPr/>
                </a:tc>
                <a:tc>
                  <a:txBody>
                    <a:bodyPr/>
                    <a:lstStyle/>
                    <a:p>
                      <a:pPr algn="ctr"/>
                      <a:r>
                        <a:rPr lang="en-US" sz="2400" dirty="0" smtClean="0"/>
                        <a:t>1,786</a:t>
                      </a:r>
                      <a:endParaRPr lang="en-US" sz="2400" dirty="0"/>
                    </a:p>
                  </a:txBody>
                  <a:tcPr/>
                </a:tc>
                <a:tc>
                  <a:txBody>
                    <a:bodyPr/>
                    <a:lstStyle/>
                    <a:p>
                      <a:pPr algn="ctr"/>
                      <a:r>
                        <a:rPr lang="en-US" sz="2400" dirty="0" smtClean="0"/>
                        <a:t>12.5%</a:t>
                      </a:r>
                      <a:endParaRPr lang="en-US" sz="2400" dirty="0"/>
                    </a:p>
                  </a:txBody>
                  <a:tcPr/>
                </a:tc>
              </a:tr>
              <a:tr h="708731">
                <a:tc>
                  <a:txBody>
                    <a:bodyPr/>
                    <a:lstStyle/>
                    <a:p>
                      <a:r>
                        <a:rPr lang="en-US" sz="2400" dirty="0" smtClean="0"/>
                        <a:t>Private Colleges</a:t>
                      </a:r>
                      <a:r>
                        <a:rPr lang="en-US" sz="2400" baseline="0" dirty="0" smtClean="0"/>
                        <a:t> &amp; Universities</a:t>
                      </a:r>
                      <a:endParaRPr lang="en-US" sz="2400" dirty="0"/>
                    </a:p>
                  </a:txBody>
                  <a:tcPr/>
                </a:tc>
                <a:tc>
                  <a:txBody>
                    <a:bodyPr/>
                    <a:lstStyle/>
                    <a:p>
                      <a:pPr algn="ctr"/>
                      <a:r>
                        <a:rPr lang="en-US" sz="2400" dirty="0" smtClean="0"/>
                        <a:t>2,528</a:t>
                      </a:r>
                      <a:endParaRPr lang="en-US" sz="2400" dirty="0"/>
                    </a:p>
                  </a:txBody>
                  <a:tcPr/>
                </a:tc>
                <a:tc>
                  <a:txBody>
                    <a:bodyPr/>
                    <a:lstStyle/>
                    <a:p>
                      <a:pPr algn="ctr"/>
                      <a:r>
                        <a:rPr lang="en-US" sz="2400" dirty="0" smtClean="0"/>
                        <a:t>17.7%</a:t>
                      </a:r>
                      <a:endParaRPr lang="en-US" sz="2400" dirty="0"/>
                    </a:p>
                  </a:txBody>
                  <a:tcPr/>
                </a:tc>
              </a:tr>
              <a:tr h="708731">
                <a:tc>
                  <a:txBody>
                    <a:bodyPr/>
                    <a:lstStyle/>
                    <a:p>
                      <a:r>
                        <a:rPr lang="en-US" sz="2400" dirty="0" smtClean="0"/>
                        <a:t>Private Career</a:t>
                      </a:r>
                      <a:r>
                        <a:rPr lang="en-US" sz="2400" baseline="0" dirty="0" smtClean="0"/>
                        <a:t> School or</a:t>
                      </a:r>
                      <a:r>
                        <a:rPr lang="en-US" sz="2400" dirty="0" smtClean="0"/>
                        <a:t> University Online</a:t>
                      </a:r>
                      <a:r>
                        <a:rPr lang="en-US" sz="2400" baseline="0" dirty="0" smtClean="0"/>
                        <a:t> Only</a:t>
                      </a:r>
                      <a:endParaRPr lang="en-US" sz="2400" dirty="0"/>
                    </a:p>
                  </a:txBody>
                  <a:tcPr/>
                </a:tc>
                <a:tc>
                  <a:txBody>
                    <a:bodyPr/>
                    <a:lstStyle/>
                    <a:p>
                      <a:pPr algn="ctr"/>
                      <a:r>
                        <a:rPr lang="en-US" sz="2400" dirty="0" smtClean="0"/>
                        <a:t>724</a:t>
                      </a:r>
                      <a:endParaRPr lang="en-US" sz="2400" dirty="0"/>
                    </a:p>
                  </a:txBody>
                  <a:tcPr/>
                </a:tc>
                <a:tc>
                  <a:txBody>
                    <a:bodyPr/>
                    <a:lstStyle/>
                    <a:p>
                      <a:pPr algn="ctr"/>
                      <a:r>
                        <a:rPr lang="en-US" sz="2400" dirty="0" smtClean="0"/>
                        <a:t>5.1%</a:t>
                      </a:r>
                      <a:endParaRPr lang="en-US" sz="2400" dirty="0"/>
                    </a:p>
                  </a:txBody>
                  <a:tcPr/>
                </a:tc>
              </a:tr>
            </a:tbl>
          </a:graphicData>
        </a:graphic>
      </p:graphicFrame>
    </p:spTree>
    <p:extLst>
      <p:ext uri="{BB962C8B-B14F-4D97-AF65-F5344CB8AC3E}">
        <p14:creationId xmlns:p14="http://schemas.microsoft.com/office/powerpoint/2010/main" val="894814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Key Statewide Latino Academic Indicators</a:t>
            </a:r>
            <a:endParaRPr lang="en-US" dirty="0"/>
          </a:p>
        </p:txBody>
      </p:sp>
      <p:graphicFrame>
        <p:nvGraphicFramePr>
          <p:cNvPr id="6" name="Diagram 5"/>
          <p:cNvGraphicFramePr/>
          <p:nvPr>
            <p:extLst>
              <p:ext uri="{D42A27DB-BD31-4B8C-83A1-F6EECF244321}">
                <p14:modId xmlns:p14="http://schemas.microsoft.com/office/powerpoint/2010/main" val="2250457034"/>
              </p:ext>
            </p:extLst>
          </p:nvPr>
        </p:nvGraphicFramePr>
        <p:xfrm>
          <a:off x="1270000" y="1365248"/>
          <a:ext cx="94107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511300" y="1828800"/>
            <a:ext cx="631904" cy="400110"/>
          </a:xfrm>
          <a:prstGeom prst="rect">
            <a:avLst/>
          </a:prstGeom>
          <a:noFill/>
        </p:spPr>
        <p:txBody>
          <a:bodyPr wrap="none" rtlCol="0">
            <a:spAutoFit/>
          </a:bodyPr>
          <a:lstStyle/>
          <a:p>
            <a:r>
              <a:rPr lang="en-US" sz="2000" b="1" smtClean="0">
                <a:solidFill>
                  <a:srgbClr val="003865"/>
                </a:solidFill>
              </a:rPr>
              <a:t>38%</a:t>
            </a:r>
            <a:endParaRPr lang="en-US" sz="2000" b="1">
              <a:solidFill>
                <a:srgbClr val="003865"/>
              </a:solidFill>
            </a:endParaRPr>
          </a:p>
        </p:txBody>
      </p:sp>
      <p:sp>
        <p:nvSpPr>
          <p:cNvPr id="11" name="TextBox 10"/>
          <p:cNvSpPr txBox="1"/>
          <p:nvPr/>
        </p:nvSpPr>
        <p:spPr>
          <a:xfrm>
            <a:off x="1930014" y="2851162"/>
            <a:ext cx="830677" cy="400110"/>
          </a:xfrm>
          <a:prstGeom prst="rect">
            <a:avLst/>
          </a:prstGeom>
          <a:noFill/>
        </p:spPr>
        <p:txBody>
          <a:bodyPr wrap="none" rtlCol="0">
            <a:spAutoFit/>
          </a:bodyPr>
          <a:lstStyle/>
          <a:p>
            <a:r>
              <a:rPr lang="en-US" sz="2000" b="1" smtClean="0">
                <a:solidFill>
                  <a:srgbClr val="003865"/>
                </a:solidFill>
              </a:rPr>
              <a:t>35.4%</a:t>
            </a:r>
            <a:endParaRPr lang="en-US" sz="2000" b="1">
              <a:solidFill>
                <a:srgbClr val="003865"/>
              </a:solidFill>
            </a:endParaRPr>
          </a:p>
        </p:txBody>
      </p:sp>
      <p:sp>
        <p:nvSpPr>
          <p:cNvPr id="12" name="TextBox 11"/>
          <p:cNvSpPr txBox="1"/>
          <p:nvPr/>
        </p:nvSpPr>
        <p:spPr>
          <a:xfrm>
            <a:off x="2067598" y="3873525"/>
            <a:ext cx="830677" cy="400110"/>
          </a:xfrm>
          <a:prstGeom prst="rect">
            <a:avLst/>
          </a:prstGeom>
          <a:noFill/>
        </p:spPr>
        <p:txBody>
          <a:bodyPr wrap="none" rtlCol="0">
            <a:spAutoFit/>
          </a:bodyPr>
          <a:lstStyle/>
          <a:p>
            <a:r>
              <a:rPr lang="en-US" sz="2000" b="1" smtClean="0">
                <a:solidFill>
                  <a:srgbClr val="003865"/>
                </a:solidFill>
              </a:rPr>
              <a:t>73.5%</a:t>
            </a:r>
            <a:endParaRPr lang="en-US" sz="2000" b="1">
              <a:solidFill>
                <a:srgbClr val="003865"/>
              </a:solidFill>
            </a:endParaRPr>
          </a:p>
        </p:txBody>
      </p:sp>
      <p:sp>
        <p:nvSpPr>
          <p:cNvPr id="13" name="TextBox 12"/>
          <p:cNvSpPr txBox="1"/>
          <p:nvPr/>
        </p:nvSpPr>
        <p:spPr>
          <a:xfrm>
            <a:off x="1962127" y="4895888"/>
            <a:ext cx="631904" cy="400110"/>
          </a:xfrm>
          <a:prstGeom prst="rect">
            <a:avLst/>
          </a:prstGeom>
          <a:noFill/>
        </p:spPr>
        <p:txBody>
          <a:bodyPr wrap="none" rtlCol="0">
            <a:spAutoFit/>
          </a:bodyPr>
          <a:lstStyle/>
          <a:p>
            <a:r>
              <a:rPr lang="en-US" sz="2000" b="1" smtClean="0">
                <a:solidFill>
                  <a:srgbClr val="003865"/>
                </a:solidFill>
              </a:rPr>
              <a:t>24%</a:t>
            </a:r>
            <a:endParaRPr lang="en-US" sz="2000" b="1">
              <a:solidFill>
                <a:srgbClr val="003865"/>
              </a:solidFill>
            </a:endParaRPr>
          </a:p>
        </p:txBody>
      </p:sp>
      <p:sp>
        <p:nvSpPr>
          <p:cNvPr id="14" name="TextBox 13"/>
          <p:cNvSpPr txBox="1"/>
          <p:nvPr/>
        </p:nvSpPr>
        <p:spPr>
          <a:xfrm>
            <a:off x="1423936" y="5918251"/>
            <a:ext cx="830677" cy="400110"/>
          </a:xfrm>
          <a:prstGeom prst="rect">
            <a:avLst/>
          </a:prstGeom>
          <a:noFill/>
        </p:spPr>
        <p:txBody>
          <a:bodyPr wrap="none" rtlCol="0">
            <a:spAutoFit/>
          </a:bodyPr>
          <a:lstStyle/>
          <a:p>
            <a:r>
              <a:rPr lang="en-US" sz="2000" b="1" smtClean="0">
                <a:solidFill>
                  <a:srgbClr val="003865"/>
                </a:solidFill>
              </a:rPr>
              <a:t>19.8%</a:t>
            </a:r>
            <a:endParaRPr lang="en-US" sz="2000" b="1">
              <a:solidFill>
                <a:srgbClr val="003865"/>
              </a:solidFill>
            </a:endParaRPr>
          </a:p>
        </p:txBody>
      </p:sp>
      <p:sp>
        <p:nvSpPr>
          <p:cNvPr id="15" name="Date Placeholder 3"/>
          <p:cNvSpPr>
            <a:spLocks noGrp="1"/>
          </p:cNvSpPr>
          <p:nvPr>
            <p:ph type="dt" sz="half" idx="10"/>
          </p:nvPr>
        </p:nvSpPr>
        <p:spPr>
          <a:xfrm>
            <a:off x="10210801" y="6416842"/>
            <a:ext cx="2141621" cy="441158"/>
          </a:xfrm>
        </p:spPr>
        <p:txBody>
          <a:bodyPr/>
          <a:lstStyle/>
          <a:p>
            <a:r>
              <a:rPr lang="en-US" sz="1050" dirty="0" smtClean="0"/>
              <a:t>MDE - ESSA State Plan Appendix A</a:t>
            </a:r>
          </a:p>
          <a:p>
            <a:r>
              <a:rPr lang="en-US" sz="1050" dirty="0" smtClean="0"/>
              <a:t>OHE - “Educating for the Future”</a:t>
            </a:r>
            <a:endParaRPr lang="en-US" sz="1050" dirty="0"/>
          </a:p>
        </p:txBody>
      </p:sp>
      <p:sp>
        <p:nvSpPr>
          <p:cNvPr id="3" name="Right Arrow 2"/>
          <p:cNvSpPr/>
          <p:nvPr/>
        </p:nvSpPr>
        <p:spPr>
          <a:xfrm flipH="1">
            <a:off x="10960130" y="4810253"/>
            <a:ext cx="642962" cy="538200"/>
          </a:xfrm>
          <a:prstGeom prst="rightArrow">
            <a:avLst/>
          </a:prstGeom>
          <a:solidFill>
            <a:srgbClr val="78BE2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extLst>
      <p:ext uri="{BB962C8B-B14F-4D97-AF65-F5344CB8AC3E}">
        <p14:creationId xmlns:p14="http://schemas.microsoft.com/office/powerpoint/2010/main" val="3013645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Minnesota’s Higher Education Attainment Goal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1/30/2019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
        <p:nvSpPr>
          <p:cNvPr id="9" name="Rectangle 8"/>
          <p:cNvSpPr/>
          <p:nvPr/>
        </p:nvSpPr>
        <p:spPr>
          <a:xfrm>
            <a:off x="271463" y="1602361"/>
            <a:ext cx="11920537" cy="954107"/>
          </a:xfrm>
          <a:prstGeom prst="rect">
            <a:avLst/>
          </a:prstGeom>
        </p:spPr>
        <p:txBody>
          <a:bodyPr wrap="square">
            <a:spAutoFit/>
          </a:bodyPr>
          <a:lstStyle/>
          <a:p>
            <a:pPr marL="285750" indent="-285750">
              <a:buFont typeface="Arial" panose="020B0604020202020204" pitchFamily="34" charset="0"/>
              <a:buChar char="•"/>
            </a:pPr>
            <a:r>
              <a:rPr lang="en-US" sz="2800" b="1" dirty="0" smtClean="0"/>
              <a:t>Increase </a:t>
            </a:r>
            <a:r>
              <a:rPr lang="en-US" sz="2800" b="1" dirty="0"/>
              <a:t>the percent of Minnesotans age 25 to 44 who have attained a postsecondary certificate or degree to 70 percent by </a:t>
            </a:r>
            <a:r>
              <a:rPr lang="en-US" sz="2800" b="1" dirty="0" smtClean="0"/>
              <a:t>2025</a:t>
            </a:r>
            <a:endParaRPr lang="en-US" sz="2800" b="1" dirty="0"/>
          </a:p>
        </p:txBody>
      </p:sp>
      <p:graphicFrame>
        <p:nvGraphicFramePr>
          <p:cNvPr id="16" name="Chart 15"/>
          <p:cNvGraphicFramePr/>
          <p:nvPr>
            <p:extLst>
              <p:ext uri="{D42A27DB-BD31-4B8C-83A1-F6EECF244321}">
                <p14:modId xmlns:p14="http://schemas.microsoft.com/office/powerpoint/2010/main" val="3257179566"/>
              </p:ext>
            </p:extLst>
          </p:nvPr>
        </p:nvGraphicFramePr>
        <p:xfrm>
          <a:off x="1000126" y="2635906"/>
          <a:ext cx="10001250" cy="3581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6543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Engagement - Cornerstone of our work</a:t>
            </a:r>
            <a:endParaRPr lang="en-US" dirty="0"/>
          </a:p>
        </p:txBody>
      </p:sp>
      <p:sp>
        <p:nvSpPr>
          <p:cNvPr id="3" name="Content Placeholder 2"/>
          <p:cNvSpPr>
            <a:spLocks noGrp="1"/>
          </p:cNvSpPr>
          <p:nvPr>
            <p:ph idx="1"/>
          </p:nvPr>
        </p:nvSpPr>
        <p:spPr>
          <a:xfrm>
            <a:off x="280988" y="1437479"/>
            <a:ext cx="5815012" cy="5228961"/>
          </a:xfrm>
        </p:spPr>
        <p:txBody>
          <a:bodyPr numCol="2" spcCol="274320">
            <a:noAutofit/>
          </a:bodyPr>
          <a:lstStyle/>
          <a:p>
            <a:r>
              <a:rPr lang="en-US" sz="1800" b="1" dirty="0" smtClean="0"/>
              <a:t>17 </a:t>
            </a:r>
            <a:r>
              <a:rPr lang="en-US" sz="1800" b="1" dirty="0"/>
              <a:t>listening </a:t>
            </a:r>
            <a:r>
              <a:rPr lang="en-US" sz="1800" b="1" dirty="0" smtClean="0"/>
              <a:t>sessions </a:t>
            </a:r>
            <a:r>
              <a:rPr lang="en-US" sz="1800" b="1" dirty="0"/>
              <a:t>in </a:t>
            </a:r>
            <a:r>
              <a:rPr lang="en-US" sz="1800" b="1" dirty="0" smtClean="0"/>
              <a:t>15  cities </a:t>
            </a:r>
            <a:r>
              <a:rPr lang="en-US" sz="1800" b="1" dirty="0"/>
              <a:t>and </a:t>
            </a:r>
            <a:r>
              <a:rPr lang="en-US" sz="1800" b="1" dirty="0" smtClean="0"/>
              <a:t>towns:</a:t>
            </a:r>
            <a:endParaRPr lang="en-US" sz="900" b="1" dirty="0">
              <a:solidFill>
                <a:srgbClr val="003865"/>
              </a:solidFill>
            </a:endParaRPr>
          </a:p>
          <a:p>
            <a:pPr lvl="1">
              <a:spcBef>
                <a:spcPts val="0"/>
              </a:spcBef>
              <a:spcAft>
                <a:spcPts val="0"/>
              </a:spcAft>
              <a:buClrTx/>
            </a:pPr>
            <a:r>
              <a:rPr lang="en-US" sz="1600" dirty="0" smtClean="0">
                <a:solidFill>
                  <a:srgbClr val="003865"/>
                </a:solidFill>
              </a:rPr>
              <a:t>Willmar</a:t>
            </a:r>
            <a:endParaRPr lang="en-US" sz="1600" dirty="0">
              <a:solidFill>
                <a:srgbClr val="003865"/>
              </a:solidFill>
            </a:endParaRPr>
          </a:p>
          <a:p>
            <a:pPr lvl="1">
              <a:spcBef>
                <a:spcPts val="0"/>
              </a:spcBef>
              <a:spcAft>
                <a:spcPts val="0"/>
              </a:spcAft>
              <a:buClrTx/>
            </a:pPr>
            <a:r>
              <a:rPr lang="en-US" sz="1600" dirty="0">
                <a:solidFill>
                  <a:srgbClr val="003865"/>
                </a:solidFill>
              </a:rPr>
              <a:t>Marshall</a:t>
            </a:r>
          </a:p>
          <a:p>
            <a:pPr lvl="1">
              <a:spcBef>
                <a:spcPts val="0"/>
              </a:spcBef>
              <a:spcAft>
                <a:spcPts val="0"/>
              </a:spcAft>
              <a:buClrTx/>
            </a:pPr>
            <a:r>
              <a:rPr lang="en-US" sz="1600" dirty="0">
                <a:solidFill>
                  <a:srgbClr val="003865"/>
                </a:solidFill>
              </a:rPr>
              <a:t>Long Prairie</a:t>
            </a:r>
          </a:p>
          <a:p>
            <a:pPr lvl="1">
              <a:spcBef>
                <a:spcPts val="0"/>
              </a:spcBef>
              <a:spcAft>
                <a:spcPts val="0"/>
              </a:spcAft>
              <a:buClrTx/>
            </a:pPr>
            <a:r>
              <a:rPr lang="en-US" sz="1600" dirty="0">
                <a:solidFill>
                  <a:srgbClr val="003865"/>
                </a:solidFill>
              </a:rPr>
              <a:t>Northfield</a:t>
            </a:r>
          </a:p>
          <a:p>
            <a:pPr lvl="1">
              <a:spcBef>
                <a:spcPts val="0"/>
              </a:spcBef>
              <a:spcAft>
                <a:spcPts val="0"/>
              </a:spcAft>
              <a:buClrTx/>
            </a:pPr>
            <a:r>
              <a:rPr lang="en-US" sz="1600" dirty="0">
                <a:solidFill>
                  <a:srgbClr val="003865"/>
                </a:solidFill>
              </a:rPr>
              <a:t>Mankato</a:t>
            </a:r>
          </a:p>
          <a:p>
            <a:pPr lvl="1">
              <a:spcBef>
                <a:spcPts val="0"/>
              </a:spcBef>
              <a:spcAft>
                <a:spcPts val="0"/>
              </a:spcAft>
              <a:buClrTx/>
            </a:pPr>
            <a:r>
              <a:rPr lang="en-US" sz="1600" dirty="0">
                <a:solidFill>
                  <a:srgbClr val="003865"/>
                </a:solidFill>
              </a:rPr>
              <a:t>St. James </a:t>
            </a:r>
          </a:p>
          <a:p>
            <a:pPr lvl="1">
              <a:spcBef>
                <a:spcPts val="0"/>
              </a:spcBef>
              <a:spcAft>
                <a:spcPts val="0"/>
              </a:spcAft>
              <a:buClrTx/>
            </a:pPr>
            <a:r>
              <a:rPr lang="en-US" sz="1600" dirty="0">
                <a:solidFill>
                  <a:srgbClr val="003865"/>
                </a:solidFill>
              </a:rPr>
              <a:t>Austin</a:t>
            </a:r>
          </a:p>
          <a:p>
            <a:pPr lvl="1">
              <a:spcBef>
                <a:spcPts val="0"/>
              </a:spcBef>
              <a:spcAft>
                <a:spcPts val="0"/>
              </a:spcAft>
              <a:buClrTx/>
            </a:pPr>
            <a:r>
              <a:rPr lang="en-US" sz="1600" dirty="0">
                <a:solidFill>
                  <a:srgbClr val="003865"/>
                </a:solidFill>
              </a:rPr>
              <a:t>August</a:t>
            </a:r>
          </a:p>
          <a:p>
            <a:pPr lvl="1">
              <a:spcBef>
                <a:spcPts val="0"/>
              </a:spcBef>
              <a:spcAft>
                <a:spcPts val="0"/>
              </a:spcAft>
              <a:buClrTx/>
            </a:pPr>
            <a:r>
              <a:rPr lang="en-US" sz="1600" dirty="0">
                <a:solidFill>
                  <a:srgbClr val="003865"/>
                </a:solidFill>
              </a:rPr>
              <a:t>Melrose </a:t>
            </a:r>
          </a:p>
          <a:p>
            <a:pPr lvl="1">
              <a:spcBef>
                <a:spcPts val="0"/>
              </a:spcBef>
              <a:spcAft>
                <a:spcPts val="0"/>
              </a:spcAft>
              <a:buClrTx/>
            </a:pPr>
            <a:r>
              <a:rPr lang="en-US" sz="1600" dirty="0">
                <a:solidFill>
                  <a:srgbClr val="003865"/>
                </a:solidFill>
              </a:rPr>
              <a:t>Moorhead</a:t>
            </a:r>
          </a:p>
          <a:p>
            <a:pPr lvl="1">
              <a:spcBef>
                <a:spcPts val="0"/>
              </a:spcBef>
              <a:spcAft>
                <a:spcPts val="0"/>
              </a:spcAft>
              <a:buClrTx/>
            </a:pPr>
            <a:r>
              <a:rPr lang="en-US" sz="1600" dirty="0">
                <a:solidFill>
                  <a:srgbClr val="003865"/>
                </a:solidFill>
              </a:rPr>
              <a:t>Worthington (2)</a:t>
            </a:r>
          </a:p>
          <a:p>
            <a:pPr lvl="1">
              <a:spcBef>
                <a:spcPts val="0"/>
              </a:spcBef>
              <a:spcAft>
                <a:spcPts val="0"/>
              </a:spcAft>
              <a:buClrTx/>
            </a:pPr>
            <a:r>
              <a:rPr lang="en-US" sz="1600" dirty="0">
                <a:solidFill>
                  <a:srgbClr val="003865"/>
                </a:solidFill>
              </a:rPr>
              <a:t>Faribault</a:t>
            </a:r>
          </a:p>
          <a:p>
            <a:pPr lvl="1">
              <a:spcBef>
                <a:spcPts val="0"/>
              </a:spcBef>
              <a:spcAft>
                <a:spcPts val="0"/>
              </a:spcAft>
              <a:buClrTx/>
            </a:pPr>
            <a:r>
              <a:rPr lang="en-US" sz="1600" dirty="0">
                <a:solidFill>
                  <a:srgbClr val="003865"/>
                </a:solidFill>
              </a:rPr>
              <a:t>Albert </a:t>
            </a:r>
            <a:r>
              <a:rPr lang="en-US" sz="1600" dirty="0" smtClean="0">
                <a:solidFill>
                  <a:srgbClr val="003865"/>
                </a:solidFill>
              </a:rPr>
              <a:t>Lea</a:t>
            </a:r>
            <a:endParaRPr lang="en-US" sz="1600" dirty="0">
              <a:solidFill>
                <a:srgbClr val="003865"/>
              </a:solidFill>
            </a:endParaRPr>
          </a:p>
          <a:p>
            <a:pPr lvl="1">
              <a:spcBef>
                <a:spcPts val="0"/>
              </a:spcBef>
              <a:spcAft>
                <a:spcPts val="0"/>
              </a:spcAft>
              <a:buClrTx/>
            </a:pPr>
            <a:r>
              <a:rPr lang="en-US" sz="1600" dirty="0">
                <a:solidFill>
                  <a:srgbClr val="003865"/>
                </a:solidFill>
              </a:rPr>
              <a:t>East and West </a:t>
            </a:r>
            <a:r>
              <a:rPr lang="en-US" sz="1600" dirty="0" smtClean="0">
                <a:solidFill>
                  <a:srgbClr val="003865"/>
                </a:solidFill>
              </a:rPr>
              <a:t>Side - </a:t>
            </a:r>
            <a:r>
              <a:rPr lang="en-US" sz="1600" dirty="0">
                <a:solidFill>
                  <a:srgbClr val="003865"/>
                </a:solidFill>
              </a:rPr>
              <a:t>St. Paul </a:t>
            </a:r>
          </a:p>
          <a:p>
            <a:pPr lvl="1">
              <a:spcBef>
                <a:spcPts val="0"/>
              </a:spcBef>
              <a:spcAft>
                <a:spcPts val="0"/>
              </a:spcAft>
              <a:buClrTx/>
            </a:pPr>
            <a:r>
              <a:rPr lang="en-US" sz="1600" dirty="0">
                <a:solidFill>
                  <a:srgbClr val="003865"/>
                </a:solidFill>
              </a:rPr>
              <a:t>Centro Tyrone Guzman - Minneapolis </a:t>
            </a:r>
          </a:p>
          <a:p>
            <a:pPr lvl="1">
              <a:spcBef>
                <a:spcPts val="0"/>
              </a:spcBef>
              <a:spcAft>
                <a:spcPts val="0"/>
              </a:spcAft>
              <a:buClrTx/>
            </a:pPr>
            <a:r>
              <a:rPr lang="en-US" sz="1600" dirty="0" smtClean="0">
                <a:solidFill>
                  <a:srgbClr val="003865"/>
                </a:solidFill>
              </a:rPr>
              <a:t>CANDO - Minneapolis</a:t>
            </a:r>
            <a:endParaRPr lang="en-US" sz="2000" dirty="0"/>
          </a:p>
          <a:p>
            <a:r>
              <a:rPr lang="en-US" sz="1800" b="1" dirty="0" smtClean="0"/>
              <a:t>350 community stakeholders participated</a:t>
            </a:r>
            <a:br>
              <a:rPr lang="en-US" sz="1800" b="1" dirty="0" smtClean="0"/>
            </a:br>
            <a:r>
              <a:rPr lang="en-US" sz="900" b="1" dirty="0" smtClean="0"/>
              <a:t/>
            </a:r>
            <a:br>
              <a:rPr lang="en-US" sz="900" b="1" dirty="0" smtClean="0"/>
            </a:br>
            <a:r>
              <a:rPr lang="en-US" sz="1800" dirty="0" smtClean="0"/>
              <a:t>One-to-one </a:t>
            </a:r>
            <a:r>
              <a:rPr lang="en-US" sz="1800" dirty="0"/>
              <a:t>meetings with Superintendents, Principals, Cultural &amp; Family Liaisons, Teachers, Pastors and Priests, Mayors and other </a:t>
            </a:r>
            <a:r>
              <a:rPr lang="en-US" sz="1800" dirty="0" smtClean="0"/>
              <a:t>stakeholders (48 alone in 2017)</a:t>
            </a:r>
            <a:endParaRPr lang="en-US" sz="1800" dirty="0"/>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239" y="1437480"/>
            <a:ext cx="3971785" cy="5228961"/>
          </a:xfrm>
          <a:prstGeom prst="rect">
            <a:avLst/>
          </a:prstGeom>
        </p:spPr>
      </p:pic>
      <p:pic>
        <p:nvPicPr>
          <p:cNvPr id="8" name="Picture 7"/>
          <p:cNvPicPr>
            <a:picLocks noChangeAspect="1"/>
          </p:cNvPicPr>
          <p:nvPr/>
        </p:nvPicPr>
        <p:blipFill>
          <a:blip r:embed="rId4"/>
          <a:stretch>
            <a:fillRect/>
          </a:stretch>
        </p:blipFill>
        <p:spPr>
          <a:xfrm>
            <a:off x="5170148" y="4095270"/>
            <a:ext cx="2626205" cy="2626205"/>
          </a:xfrm>
          <a:prstGeom prst="rect">
            <a:avLst/>
          </a:prstGeom>
        </p:spPr>
      </p:pic>
    </p:spTree>
    <p:extLst>
      <p:ext uri="{BB962C8B-B14F-4D97-AF65-F5344CB8AC3E}">
        <p14:creationId xmlns:p14="http://schemas.microsoft.com/office/powerpoint/2010/main" val="2267967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http://www.w3.org/XML/1998/namespace"/>
    <ds:schemaRef ds:uri="http://schemas.microsoft.com/office/infopath/2007/PartnerControls"/>
    <ds:schemaRef ds:uri="http://schemas.microsoft.com/office/2006/metadata/properties"/>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MN.IT</Template>
  <TotalTime>15723</TotalTime>
  <Words>2526</Words>
  <Application>Microsoft Office PowerPoint</Application>
  <PresentationFormat>Widescreen</PresentationFormat>
  <Paragraphs>203</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Mangal</vt:lpstr>
      <vt:lpstr>NeueHaasGroteskText Std</vt:lpstr>
      <vt:lpstr>Times New Roman</vt:lpstr>
      <vt:lpstr>Wingdings</vt:lpstr>
      <vt:lpstr>MN.IT</vt:lpstr>
      <vt:lpstr>Latino Youth and Higher Education in Minnesota</vt:lpstr>
      <vt:lpstr>PowerPoint Presentation</vt:lpstr>
      <vt:lpstr>Minnesota Council on Latino Affairs (MCLA)</vt:lpstr>
      <vt:lpstr>Latino Minnesotans are YOUNG</vt:lpstr>
      <vt:lpstr>2017 Latino K-12 and College Enrollment</vt:lpstr>
      <vt:lpstr>Latino Student Enrollment by Higher Education System</vt:lpstr>
      <vt:lpstr>5 Key Statewide Latino Academic Indicators</vt:lpstr>
      <vt:lpstr>Minnesota’s Higher Education Attainment Goal</vt:lpstr>
      <vt:lpstr>Community Engagement - Cornerstone of our work</vt:lpstr>
      <vt:lpstr>Barriers to Educational Success for Latinos:  Themes from Listening Sessions Throughout the State (2017 &amp; 2018)</vt:lpstr>
      <vt:lpstr>Higher Education Barriers and Challenges</vt:lpstr>
      <vt:lpstr>Higher Education Priorities:  Themes from Listening Sessions Throughout the State (2017 &amp;2018)</vt:lpstr>
      <vt:lpstr>Higher Education Priorities (cont.)</vt:lpstr>
      <vt:lpstr>2019: Rising to meet Higher Education Attainment Goal</vt:lpstr>
      <vt:lpstr>Thank You!</vt:lpstr>
    </vt:vector>
  </TitlesOfParts>
  <Company>State of Minnesota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Hernandez, Violeta (MCLA)</cp:lastModifiedBy>
  <cp:revision>798</cp:revision>
  <cp:lastPrinted>2019-01-25T18:17:28Z</cp:lastPrinted>
  <dcterms:created xsi:type="dcterms:W3CDTF">2016-01-06T16:54:03Z</dcterms:created>
  <dcterms:modified xsi:type="dcterms:W3CDTF">2019-01-30T18:32:40Z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