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3" r:id="rId2"/>
  </p:sldMasterIdLst>
  <p:notesMasterIdLst>
    <p:notesMasterId r:id="rId23"/>
  </p:notesMasterIdLst>
  <p:handoutMasterIdLst>
    <p:handoutMasterId r:id="rId24"/>
  </p:handoutMasterIdLst>
  <p:sldIdLst>
    <p:sldId id="259" r:id="rId3"/>
    <p:sldId id="358" r:id="rId4"/>
    <p:sldId id="359" r:id="rId5"/>
    <p:sldId id="362" r:id="rId6"/>
    <p:sldId id="380" r:id="rId7"/>
    <p:sldId id="369" r:id="rId8"/>
    <p:sldId id="370" r:id="rId9"/>
    <p:sldId id="373" r:id="rId10"/>
    <p:sldId id="378" r:id="rId11"/>
    <p:sldId id="372" r:id="rId12"/>
    <p:sldId id="363" r:id="rId13"/>
    <p:sldId id="368" r:id="rId14"/>
    <p:sldId id="360" r:id="rId15"/>
    <p:sldId id="364" r:id="rId16"/>
    <p:sldId id="365" r:id="rId17"/>
    <p:sldId id="366" r:id="rId18"/>
    <p:sldId id="367" r:id="rId19"/>
    <p:sldId id="376" r:id="rId20"/>
    <p:sldId id="377" r:id="rId21"/>
    <p:sldId id="331" r:id="rId2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CC0000"/>
    <a:srgbClr val="FFD41D"/>
    <a:srgbClr val="FFCC00"/>
    <a:srgbClr val="FFFF00"/>
    <a:srgbClr val="0099CC"/>
    <a:srgbClr val="6699FF"/>
    <a:srgbClr val="3399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12" autoAdjust="0"/>
    <p:restoredTop sz="72015" autoAdjust="0"/>
  </p:normalViewPr>
  <p:slideViewPr>
    <p:cSldViewPr>
      <p:cViewPr varScale="1">
        <p:scale>
          <a:sx n="95" d="100"/>
          <a:sy n="95" d="100"/>
        </p:scale>
        <p:origin x="194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866" y="-10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2" tIns="46581" rIns="93162" bIns="4658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40" y="0"/>
            <a:ext cx="3037840" cy="464820"/>
          </a:xfrm>
          <a:prstGeom prst="rect">
            <a:avLst/>
          </a:prstGeom>
        </p:spPr>
        <p:txBody>
          <a:bodyPr vert="horz" lIns="93162" tIns="46581" rIns="93162" bIns="46581" rtlCol="0"/>
          <a:lstStyle>
            <a:lvl1pPr algn="r">
              <a:defRPr sz="1200"/>
            </a:lvl1pPr>
          </a:lstStyle>
          <a:p>
            <a:fld id="{340A8765-716A-4C4E-ACF3-91BBE6F5AE2A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3162" tIns="46581" rIns="93162" bIns="4658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40" y="8829968"/>
            <a:ext cx="3037840" cy="464820"/>
          </a:xfrm>
          <a:prstGeom prst="rect">
            <a:avLst/>
          </a:prstGeom>
        </p:spPr>
        <p:txBody>
          <a:bodyPr vert="horz" lIns="93162" tIns="46581" rIns="93162" bIns="46581" rtlCol="0" anchor="b"/>
          <a:lstStyle>
            <a:lvl1pPr algn="r">
              <a:defRPr sz="1200"/>
            </a:lvl1pPr>
          </a:lstStyle>
          <a:p>
            <a:fld id="{7BB9F706-3B40-41CB-9AA1-6E4E45F7F4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0890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4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952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77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52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2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52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8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952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40" y="8829968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2" tIns="46581" rIns="93162" bIns="4658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6583570-F1AC-4601-89AE-97AA2DE8477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2224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B54A91-630F-4B58-B83D-6D25F908D2F6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036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1A137C-48CD-4596-BE71-BC175E11C90E}" type="slidenum">
              <a:rPr lang="en-US"/>
              <a:pPr/>
              <a:t>15</a:t>
            </a:fld>
            <a:endParaRPr lang="en-US" dirty="0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197"/>
              </a:spcAft>
            </a:pPr>
            <a:endParaRPr lang="en-US" baseline="0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287257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1A137C-48CD-4596-BE71-BC175E11C90E}" type="slidenum">
              <a:rPr lang="en-US"/>
              <a:pPr/>
              <a:t>16</a:t>
            </a:fld>
            <a:endParaRPr lang="en-US" dirty="0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197"/>
              </a:spcAft>
            </a:pPr>
            <a:endParaRPr lang="en-US" baseline="0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347941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1A137C-48CD-4596-BE71-BC175E11C90E}" type="slidenum">
              <a:rPr lang="en-US"/>
              <a:pPr/>
              <a:t>17</a:t>
            </a:fld>
            <a:endParaRPr lang="en-US" dirty="0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197"/>
              </a:spcAft>
            </a:pPr>
            <a:endParaRPr lang="en-US" baseline="0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25727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CC78E2-F572-48B9-9E6C-291B4DC16566}" type="slidenum">
              <a:rPr lang="en-US"/>
              <a:pPr/>
              <a:t>20</a:t>
            </a:fld>
            <a:endParaRPr lang="en-US" dirty="0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851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1A137C-48CD-4596-BE71-BC175E11C90E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197"/>
              </a:spcAft>
            </a:pPr>
            <a:endParaRPr lang="en-US" baseline="0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061844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1A137C-48CD-4596-BE71-BC175E11C90E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197"/>
              </a:spcAft>
            </a:pPr>
            <a:endParaRPr lang="en-US" baseline="0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285238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1A137C-48CD-4596-BE71-BC175E11C90E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197"/>
              </a:spcAft>
            </a:pPr>
            <a:endParaRPr lang="en-US" baseline="0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029838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1A137C-48CD-4596-BE71-BC175E11C90E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197"/>
              </a:spcAft>
            </a:pPr>
            <a:endParaRPr lang="en-US" baseline="0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406485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1A137C-48CD-4596-BE71-BC175E11C90E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197"/>
              </a:spcAft>
            </a:pPr>
            <a:endParaRPr lang="en-US" baseline="0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301364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1A137C-48CD-4596-BE71-BC175E11C90E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197"/>
              </a:spcAft>
            </a:pPr>
            <a:endParaRPr lang="en-US" baseline="0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92362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1A137C-48CD-4596-BE71-BC175E11C90E}" type="slidenum">
              <a:rPr lang="en-US"/>
              <a:pPr/>
              <a:t>13</a:t>
            </a:fld>
            <a:endParaRPr lang="en-US" dirty="0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197"/>
              </a:spcAft>
            </a:pPr>
            <a:endParaRPr lang="en-US" baseline="0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734423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1A137C-48CD-4596-BE71-BC175E11C90E}" type="slidenum">
              <a:rPr lang="en-US"/>
              <a:pPr/>
              <a:t>14</a:t>
            </a:fld>
            <a:endParaRPr lang="en-US" dirty="0"/>
          </a:p>
        </p:txBody>
      </p:sp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197"/>
              </a:spcAft>
            </a:pPr>
            <a:endParaRPr lang="en-US" baseline="0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92853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75" r:id="rId12"/>
    <p:sldLayoutId id="2147483676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991945"/>
            <a:ext cx="7772400" cy="2590800"/>
          </a:xfrm>
        </p:spPr>
        <p:txBody>
          <a:bodyPr/>
          <a:lstStyle/>
          <a:p>
            <a:r>
              <a:rPr lang="en-US" b="1" dirty="0" smtClean="0">
                <a:solidFill>
                  <a:srgbClr val="FFFF66"/>
                </a:solidFill>
              </a:rPr>
              <a:t>Rural Finance Authority Program Overview</a:t>
            </a:r>
            <a:r>
              <a:rPr lang="en-US" sz="3800" b="1" dirty="0">
                <a:solidFill>
                  <a:srgbClr val="FFFF66"/>
                </a:solidFill>
              </a:rPr>
              <a:t/>
            </a:r>
            <a:br>
              <a:rPr lang="en-US" sz="3800" b="1" dirty="0">
                <a:solidFill>
                  <a:srgbClr val="FFFF66"/>
                </a:solidFill>
              </a:rPr>
            </a:br>
            <a:endParaRPr lang="en-US" b="1" dirty="0">
              <a:solidFill>
                <a:srgbClr val="FFFF66"/>
              </a:solidFill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17877"/>
            <a:ext cx="6400800" cy="1752600"/>
          </a:xfrm>
        </p:spPr>
        <p:txBody>
          <a:bodyPr/>
          <a:lstStyle/>
          <a:p>
            <a:r>
              <a:rPr lang="en-US" sz="2800" b="1" i="1" dirty="0" smtClean="0">
                <a:solidFill>
                  <a:schemeClr val="bg1"/>
                </a:solidFill>
              </a:rPr>
              <a:t>MDA Deputy Commissioner </a:t>
            </a:r>
          </a:p>
          <a:p>
            <a:r>
              <a:rPr lang="en-US" sz="2800" b="1" i="1" dirty="0" smtClean="0">
                <a:solidFill>
                  <a:schemeClr val="bg1"/>
                </a:solidFill>
              </a:rPr>
              <a:t>Matthew Wohlman</a:t>
            </a:r>
            <a:endParaRPr lang="en-US" sz="1600" b="1" i="1" dirty="0" smtClean="0">
              <a:solidFill>
                <a:schemeClr val="bg1"/>
              </a:solidFill>
            </a:endParaRPr>
          </a:p>
          <a:p>
            <a:endParaRPr lang="en-US" sz="1600" b="1" dirty="0" smtClean="0">
              <a:solidFill>
                <a:schemeClr val="bg1"/>
              </a:solidFill>
            </a:endParaRPr>
          </a:p>
          <a:p>
            <a:r>
              <a:rPr lang="en-US" sz="2800" b="1" dirty="0" smtClean="0">
                <a:solidFill>
                  <a:schemeClr val="bg1"/>
                </a:solidFill>
              </a:rPr>
              <a:t>January 2017</a:t>
            </a:r>
            <a:endParaRPr lang="en-US" sz="2800" b="1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 smtClean="0">
                <a:solidFill>
                  <a:srgbClr val="FFFF66"/>
                </a:solidFill>
              </a:rPr>
              <a:t>RFA Funding Sources</a:t>
            </a:r>
            <a:endParaRPr lang="en-US" b="1" dirty="0">
              <a:solidFill>
                <a:srgbClr val="FFFF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/>
          <a:lstStyle/>
          <a:p>
            <a:pPr>
              <a:tabLst>
                <a:tab pos="1371600" algn="l"/>
              </a:tabLst>
            </a:pPr>
            <a:r>
              <a:rPr lang="en-US" sz="2000" b="1" dirty="0">
                <a:solidFill>
                  <a:srgbClr val="FFFF66"/>
                </a:solidFill>
              </a:rPr>
              <a:t>Sale of State Bonds </a:t>
            </a:r>
          </a:p>
          <a:p>
            <a:pPr marL="533400" indent="-533400">
              <a:buFontTx/>
              <a:buNone/>
              <a:tabLst>
                <a:tab pos="1371600" algn="l"/>
              </a:tabLst>
            </a:pPr>
            <a:r>
              <a:rPr lang="en-US" sz="2000" b="1" dirty="0">
                <a:solidFill>
                  <a:srgbClr val="FFFF66"/>
                </a:solidFill>
              </a:rPr>
              <a:t>	</a:t>
            </a:r>
            <a:r>
              <a:rPr lang="en-US" sz="2000" b="1" dirty="0">
                <a:solidFill>
                  <a:schemeClr val="bg1"/>
                </a:solidFill>
              </a:rPr>
              <a:t>(RFA has to pay these back)</a:t>
            </a:r>
          </a:p>
          <a:p>
            <a:pPr marL="533400" indent="-533400">
              <a:buFontTx/>
              <a:buNone/>
              <a:tabLst>
                <a:tab pos="1371600" algn="l"/>
              </a:tabLst>
            </a:pPr>
            <a:r>
              <a:rPr lang="en-US" sz="2000" b="1" dirty="0">
                <a:solidFill>
                  <a:srgbClr val="FFFF66"/>
                </a:solidFill>
              </a:rPr>
              <a:t>	* $</a:t>
            </a:r>
            <a:r>
              <a:rPr lang="en-US" sz="2000" b="1" dirty="0" smtClean="0">
                <a:solidFill>
                  <a:srgbClr val="FFFF66"/>
                </a:solidFill>
              </a:rPr>
              <a:t>33 </a:t>
            </a:r>
            <a:r>
              <a:rPr lang="en-US" sz="2000" b="1" dirty="0">
                <a:solidFill>
                  <a:srgbClr val="FFFF66"/>
                </a:solidFill>
              </a:rPr>
              <a:t>m</a:t>
            </a:r>
            <a:r>
              <a:rPr lang="en-US" sz="2000" b="1" dirty="0" smtClean="0">
                <a:solidFill>
                  <a:srgbClr val="FFFF66"/>
                </a:solidFill>
              </a:rPr>
              <a:t>illion </a:t>
            </a:r>
            <a:r>
              <a:rPr lang="en-US" sz="2000" b="1" dirty="0">
                <a:solidFill>
                  <a:srgbClr val="FFFF66"/>
                </a:solidFill>
              </a:rPr>
              <a:t>appropriation in </a:t>
            </a:r>
            <a:r>
              <a:rPr lang="en-US" sz="2000" b="1" dirty="0" smtClean="0">
                <a:solidFill>
                  <a:srgbClr val="FFFF66"/>
                </a:solidFill>
              </a:rPr>
              <a:t>2012 (Expired on 12/31/2016)</a:t>
            </a:r>
            <a:endParaRPr lang="en-US" sz="2000" b="1" dirty="0">
              <a:solidFill>
                <a:srgbClr val="FFFF66"/>
              </a:solidFill>
            </a:endParaRPr>
          </a:p>
          <a:p>
            <a:pPr marL="533400" indent="-533400">
              <a:buFontTx/>
              <a:buNone/>
              <a:tabLst>
                <a:tab pos="1371600" algn="l"/>
              </a:tabLst>
            </a:pPr>
            <a:r>
              <a:rPr lang="en-US" sz="2000" b="1" dirty="0">
                <a:solidFill>
                  <a:schemeClr val="bg1"/>
                </a:solidFill>
              </a:rPr>
              <a:t>		-Beginning Farmer &amp; Seller Assisted-Tax Exempt</a:t>
            </a:r>
          </a:p>
          <a:p>
            <a:pPr marL="533400" indent="-533400">
              <a:buFontTx/>
              <a:buNone/>
              <a:tabLst>
                <a:tab pos="1371600" algn="l"/>
              </a:tabLst>
            </a:pPr>
            <a:r>
              <a:rPr lang="en-US" sz="2000" b="1" dirty="0">
                <a:solidFill>
                  <a:schemeClr val="bg1"/>
                </a:solidFill>
              </a:rPr>
              <a:t>		-Agriculture Improvement- Tax </a:t>
            </a:r>
            <a:r>
              <a:rPr lang="en-US" sz="2000" b="1" dirty="0" smtClean="0">
                <a:solidFill>
                  <a:schemeClr val="bg1"/>
                </a:solidFill>
              </a:rPr>
              <a:t>Exempt/Taxable</a:t>
            </a:r>
            <a:endParaRPr lang="en-US" sz="2000" b="1" dirty="0">
              <a:solidFill>
                <a:schemeClr val="bg1"/>
              </a:solidFill>
            </a:endParaRPr>
          </a:p>
          <a:p>
            <a:pPr marL="533400" indent="-533400">
              <a:buFontTx/>
              <a:buNone/>
              <a:tabLst>
                <a:tab pos="1371600" algn="l"/>
              </a:tabLst>
            </a:pPr>
            <a:r>
              <a:rPr lang="en-US" sz="2000" b="1" dirty="0">
                <a:solidFill>
                  <a:schemeClr val="bg1"/>
                </a:solidFill>
              </a:rPr>
              <a:t>		-Livestock Expansion- Taxable</a:t>
            </a:r>
          </a:p>
          <a:p>
            <a:pPr marL="533400" indent="-533400">
              <a:buFontTx/>
              <a:buNone/>
              <a:tabLst>
                <a:tab pos="1371600" algn="l"/>
              </a:tabLst>
            </a:pPr>
            <a:r>
              <a:rPr lang="en-US" sz="2000" b="1" dirty="0">
                <a:solidFill>
                  <a:schemeClr val="bg1"/>
                </a:solidFill>
              </a:rPr>
              <a:t>		-Restructure II- Taxable</a:t>
            </a:r>
          </a:p>
          <a:p>
            <a:pPr marL="533400" indent="-533400">
              <a:tabLst>
                <a:tab pos="1371600" algn="l"/>
              </a:tabLst>
            </a:pPr>
            <a:r>
              <a:rPr lang="en-US" sz="2000" b="1" dirty="0">
                <a:solidFill>
                  <a:srgbClr val="FFFF66"/>
                </a:solidFill>
              </a:rPr>
              <a:t>Allocation of Federal Tax-Exempt Bonds </a:t>
            </a:r>
            <a:r>
              <a:rPr lang="en-US" sz="2000" b="1" dirty="0">
                <a:solidFill>
                  <a:schemeClr val="bg1"/>
                </a:solidFill>
              </a:rPr>
              <a:t>(Paper transactions)</a:t>
            </a:r>
          </a:p>
          <a:p>
            <a:pPr marL="533400" indent="-533400">
              <a:buFontTx/>
              <a:buNone/>
              <a:tabLst>
                <a:tab pos="1371600" algn="l"/>
              </a:tabLst>
            </a:pPr>
            <a:r>
              <a:rPr lang="en-US" sz="2000" b="1" dirty="0">
                <a:solidFill>
                  <a:schemeClr val="bg1"/>
                </a:solidFill>
              </a:rPr>
              <a:t>		-Aggie Bond</a:t>
            </a:r>
            <a:endParaRPr lang="en-US" sz="2000" b="1" u="sng" dirty="0">
              <a:solidFill>
                <a:schemeClr val="bg1"/>
              </a:solidFill>
            </a:endParaRPr>
          </a:p>
          <a:p>
            <a:pPr marL="533400" indent="-533400">
              <a:tabLst>
                <a:tab pos="1371600" algn="l"/>
              </a:tabLst>
            </a:pPr>
            <a:r>
              <a:rPr lang="en-US" sz="2000" b="1" dirty="0">
                <a:solidFill>
                  <a:srgbClr val="FFFF66"/>
                </a:solidFill>
              </a:rPr>
              <a:t>Dedicated Revolving Account </a:t>
            </a:r>
            <a:r>
              <a:rPr lang="en-US" sz="2000" b="1" dirty="0">
                <a:solidFill>
                  <a:schemeClr val="bg1"/>
                </a:solidFill>
              </a:rPr>
              <a:t>(Repayments go back into the account)</a:t>
            </a:r>
          </a:p>
          <a:p>
            <a:pPr marL="533400" indent="-533400">
              <a:buFontTx/>
              <a:buNone/>
              <a:tabLst>
                <a:tab pos="1371600" algn="l"/>
              </a:tabLst>
            </a:pPr>
            <a:r>
              <a:rPr lang="en-US" sz="2000" b="1" dirty="0">
                <a:solidFill>
                  <a:schemeClr val="bg1"/>
                </a:solidFill>
              </a:rPr>
              <a:t>		-Stock			-Microloan</a:t>
            </a:r>
          </a:p>
          <a:p>
            <a:pPr marL="533400" indent="-533400">
              <a:buFontTx/>
              <a:buNone/>
              <a:tabLst>
                <a:tab pos="1371600" algn="l"/>
              </a:tabLst>
            </a:pPr>
            <a:r>
              <a:rPr lang="en-US" sz="2000" b="1" dirty="0">
                <a:solidFill>
                  <a:schemeClr val="bg1"/>
                </a:solidFill>
              </a:rPr>
              <a:t>		-Livestock Equipment 	-Farm </a:t>
            </a:r>
            <a:r>
              <a:rPr lang="en-US" sz="2000" b="1" dirty="0" smtClean="0">
                <a:solidFill>
                  <a:schemeClr val="bg1"/>
                </a:solidFill>
              </a:rPr>
              <a:t>Opportunity</a:t>
            </a:r>
            <a:endParaRPr lang="en-US" sz="2000" b="1" dirty="0">
              <a:solidFill>
                <a:schemeClr val="bg1"/>
              </a:solidFill>
            </a:endParaRPr>
          </a:p>
          <a:p>
            <a:pPr marL="533400" indent="-533400">
              <a:buFontTx/>
              <a:buNone/>
              <a:tabLst>
                <a:tab pos="1371600" algn="l"/>
              </a:tabLst>
            </a:pPr>
            <a:r>
              <a:rPr lang="en-US" sz="2000" b="1" dirty="0">
                <a:solidFill>
                  <a:schemeClr val="bg1"/>
                </a:solidFill>
              </a:rPr>
              <a:t>		-</a:t>
            </a:r>
            <a:r>
              <a:rPr lang="en-US" sz="2000" b="1" dirty="0" smtClean="0">
                <a:solidFill>
                  <a:schemeClr val="bg1"/>
                </a:solidFill>
              </a:rPr>
              <a:t>Disaster			-Methane Digester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87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FF66"/>
                </a:solidFill>
              </a:rPr>
              <a:t>RFA Program Delivery</a:t>
            </a:r>
            <a:endParaRPr lang="en-US" sz="3200" b="1" dirty="0">
              <a:solidFill>
                <a:srgbClr val="FFFF66"/>
              </a:solidFill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229600" cy="4449763"/>
          </a:xfrm>
        </p:spPr>
        <p:txBody>
          <a:bodyPr/>
          <a:lstStyle/>
          <a:p>
            <a:pPr marL="457200" indent="-457200"/>
            <a:r>
              <a:rPr lang="en-US" b="1" dirty="0" smtClean="0">
                <a:solidFill>
                  <a:schemeClr val="bg1"/>
                </a:solidFill>
              </a:rPr>
              <a:t>Loan participation with local lenders</a:t>
            </a:r>
          </a:p>
          <a:p>
            <a:pPr marL="457200" indent="-457200"/>
            <a:r>
              <a:rPr lang="en-US" b="1" dirty="0" smtClean="0">
                <a:solidFill>
                  <a:schemeClr val="bg1"/>
                </a:solidFill>
              </a:rPr>
              <a:t>Local lender handles most paperwork</a:t>
            </a:r>
          </a:p>
          <a:p>
            <a:pPr marL="457200" indent="-457200"/>
            <a:r>
              <a:rPr lang="en-US" b="1" dirty="0" smtClean="0">
                <a:solidFill>
                  <a:schemeClr val="bg1"/>
                </a:solidFill>
              </a:rPr>
              <a:t>RFA funds 45% of the bank loan</a:t>
            </a:r>
          </a:p>
          <a:p>
            <a:pPr marL="457200" indent="-457200"/>
            <a:r>
              <a:rPr lang="en-US" b="1" dirty="0" smtClean="0">
                <a:solidFill>
                  <a:schemeClr val="bg1"/>
                </a:solidFill>
              </a:rPr>
              <a:t>Borrower pays the lender, and lender pays RFA</a:t>
            </a:r>
          </a:p>
          <a:p>
            <a:pPr lvl="1">
              <a:buNone/>
            </a:pPr>
            <a:endParaRPr lang="en-US" sz="2000" dirty="0" smtClean="0">
              <a:solidFill>
                <a:schemeClr val="bg1"/>
              </a:solidFill>
            </a:endParaRPr>
          </a:p>
          <a:p>
            <a:endParaRPr lang="en-US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FF66"/>
                </a:solidFill>
              </a:rPr>
              <a:t>RFA Programs</a:t>
            </a:r>
            <a:endParaRPr lang="en-US" sz="3200" b="1" dirty="0">
              <a:solidFill>
                <a:srgbClr val="FFFF66"/>
              </a:solidFill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229600" cy="4449763"/>
          </a:xfrm>
        </p:spPr>
        <p:txBody>
          <a:bodyPr/>
          <a:lstStyle/>
          <a:p>
            <a:pPr marL="0" indent="0"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RFA application process: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b="1" dirty="0" smtClean="0">
                <a:solidFill>
                  <a:schemeClr val="bg1"/>
                </a:solidFill>
              </a:rPr>
              <a:t>Lender and applicant fill out application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b="1" dirty="0" smtClean="0">
                <a:solidFill>
                  <a:schemeClr val="bg1"/>
                </a:solidFill>
              </a:rPr>
              <a:t>Lender sends packet to RFA office in St. Paul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b="1" dirty="0" smtClean="0">
                <a:solidFill>
                  <a:schemeClr val="bg1"/>
                </a:solidFill>
              </a:rPr>
              <a:t>RFA processes and approves loan participation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b="1" dirty="0" smtClean="0">
                <a:solidFill>
                  <a:schemeClr val="bg1"/>
                </a:solidFill>
              </a:rPr>
              <a:t>Lender finalizes loan, sends paperwork to RFA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b="1" dirty="0" smtClean="0">
                <a:solidFill>
                  <a:schemeClr val="bg1"/>
                </a:solidFill>
              </a:rPr>
              <a:t>RFA sends funds covering its share of loan to lender</a:t>
            </a:r>
          </a:p>
          <a:p>
            <a:pPr marL="1314450" lvl="2" indent="-514350"/>
            <a:r>
              <a:rPr lang="en-US" sz="2000" b="1" dirty="0" smtClean="0">
                <a:solidFill>
                  <a:schemeClr val="bg1"/>
                </a:solidFill>
              </a:rPr>
              <a:t>Includes amortization schedule for loan payments</a:t>
            </a:r>
          </a:p>
          <a:p>
            <a:pPr lvl="1">
              <a:buNone/>
            </a:pPr>
            <a:endParaRPr lang="en-US" sz="2000" dirty="0" smtClean="0">
              <a:solidFill>
                <a:schemeClr val="bg1"/>
              </a:solidFill>
            </a:endParaRPr>
          </a:p>
          <a:p>
            <a:endParaRPr lang="en-US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FF66"/>
                </a:solidFill>
              </a:rPr>
              <a:t>RFA Programs</a:t>
            </a:r>
            <a:endParaRPr lang="en-US" sz="3200" b="1" dirty="0">
              <a:solidFill>
                <a:srgbClr val="FFFF66"/>
              </a:solidFill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229600" cy="4449763"/>
          </a:xfrm>
        </p:spPr>
        <p:txBody>
          <a:bodyPr/>
          <a:lstStyle/>
          <a:p>
            <a:pPr marL="0" indent="0">
              <a:buNone/>
            </a:pPr>
            <a:r>
              <a:rPr lang="en-US" sz="3600" b="1" dirty="0" smtClean="0">
                <a:solidFill>
                  <a:schemeClr val="bg1"/>
                </a:solidFill>
              </a:rPr>
              <a:t>RFA programs offered from bonding funds: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Beginning Farmer and Seller Assisted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Ag Improvement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Livestock Expansion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Restructure II</a:t>
            </a:r>
          </a:p>
          <a:p>
            <a:pPr lvl="1">
              <a:buNone/>
            </a:pPr>
            <a:endParaRPr lang="en-US" sz="2000" dirty="0" smtClean="0">
              <a:solidFill>
                <a:schemeClr val="bg1"/>
              </a:solidFill>
            </a:endParaRPr>
          </a:p>
          <a:p>
            <a:endParaRPr lang="en-US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marL="457200" indent="-457200"/>
            <a:r>
              <a:rPr lang="en-US" sz="4000" b="1" dirty="0">
                <a:solidFill>
                  <a:srgbClr val="FFFF66"/>
                </a:solidFill>
              </a:rPr>
              <a:t>Beginning Farmer and </a:t>
            </a:r>
            <a:r>
              <a:rPr lang="en-US" sz="4000" b="1" dirty="0" smtClean="0">
                <a:solidFill>
                  <a:srgbClr val="FFFF66"/>
                </a:solidFill>
              </a:rPr>
              <a:t/>
            </a:r>
            <a:br>
              <a:rPr lang="en-US" sz="4000" b="1" dirty="0" smtClean="0">
                <a:solidFill>
                  <a:srgbClr val="FFFF66"/>
                </a:solidFill>
              </a:rPr>
            </a:br>
            <a:r>
              <a:rPr lang="en-US" sz="4000" b="1" dirty="0" smtClean="0">
                <a:solidFill>
                  <a:srgbClr val="FFFF66"/>
                </a:solidFill>
              </a:rPr>
              <a:t>Seller-Assisted </a:t>
            </a:r>
            <a:r>
              <a:rPr lang="en-US" sz="4000" b="1" dirty="0">
                <a:solidFill>
                  <a:srgbClr val="FFFF66"/>
                </a:solidFill>
              </a:rPr>
              <a:t>Loans 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229600" cy="4449763"/>
          </a:xfrm>
        </p:spPr>
        <p:txBody>
          <a:bodyPr/>
          <a:lstStyle/>
          <a:p>
            <a:pPr marL="857250" lvl="1" indent="-457200"/>
            <a:r>
              <a:rPr lang="en-US" b="1" dirty="0" smtClean="0">
                <a:solidFill>
                  <a:schemeClr val="bg1"/>
                </a:solidFill>
              </a:rPr>
              <a:t>Help beginning and entry-level farmers purchase real estate</a:t>
            </a:r>
          </a:p>
          <a:p>
            <a:pPr marL="857250" lvl="1" indent="-457200"/>
            <a:r>
              <a:rPr lang="en-US" b="1" dirty="0" smtClean="0">
                <a:solidFill>
                  <a:schemeClr val="bg1"/>
                </a:solidFill>
              </a:rPr>
              <a:t>RFA participates at 45% up to $400,000</a:t>
            </a:r>
          </a:p>
          <a:p>
            <a:pPr marL="857250" lvl="1" indent="-457200"/>
            <a:r>
              <a:rPr lang="en-US" b="1" dirty="0" smtClean="0">
                <a:solidFill>
                  <a:schemeClr val="bg1"/>
                </a:solidFill>
              </a:rPr>
              <a:t>Current interest rate of 3.00% fixed for 10 years</a:t>
            </a:r>
          </a:p>
          <a:p>
            <a:pPr marL="857250" lvl="1" indent="-457200"/>
            <a:r>
              <a:rPr lang="en-US" b="1" dirty="0" smtClean="0">
                <a:solidFill>
                  <a:schemeClr val="bg1"/>
                </a:solidFill>
              </a:rPr>
              <a:t>Farmer’s net worth cannot exceed $450,000</a:t>
            </a:r>
          </a:p>
          <a:p>
            <a:pPr marL="857250" lvl="1" indent="-457200"/>
            <a:r>
              <a:rPr lang="en-US" b="1" dirty="0" smtClean="0">
                <a:solidFill>
                  <a:schemeClr val="bg1"/>
                </a:solidFill>
              </a:rPr>
              <a:t>Farmer-borrower must enroll in farm management program to be eligible</a:t>
            </a:r>
          </a:p>
          <a:p>
            <a:pPr lvl="1">
              <a:buNone/>
            </a:pPr>
            <a:endParaRPr lang="en-US" sz="2000" dirty="0" smtClean="0">
              <a:solidFill>
                <a:schemeClr val="bg1"/>
              </a:solidFill>
            </a:endParaRPr>
          </a:p>
          <a:p>
            <a:endParaRPr lang="en-US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r>
              <a:rPr lang="en-US" sz="3200" b="1" dirty="0">
                <a:solidFill>
                  <a:srgbClr val="FFFF66"/>
                </a:solidFill>
              </a:rPr>
              <a:t>Ag Improvement Loans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229600" cy="4906963"/>
          </a:xfrm>
        </p:spPr>
        <p:txBody>
          <a:bodyPr/>
          <a:lstStyle/>
          <a:p>
            <a:r>
              <a:rPr lang="en-US" sz="2800" b="1" dirty="0">
                <a:solidFill>
                  <a:schemeClr val="bg1"/>
                </a:solidFill>
              </a:rPr>
              <a:t>Used to finance improvements to the farm for any ag related purpose, such as livestock buildings, grain handling facilities, machine storage, and manure systems</a:t>
            </a:r>
          </a:p>
          <a:p>
            <a:pPr marL="857250" lvl="1" indent="-457200"/>
            <a:r>
              <a:rPr lang="en-US" b="1" dirty="0">
                <a:solidFill>
                  <a:schemeClr val="bg1"/>
                </a:solidFill>
              </a:rPr>
              <a:t>RFA participates at 45% up to $400,000</a:t>
            </a:r>
          </a:p>
          <a:p>
            <a:pPr marL="857250" lvl="1" indent="-457200"/>
            <a:r>
              <a:rPr lang="en-US" b="1" dirty="0">
                <a:solidFill>
                  <a:schemeClr val="bg1"/>
                </a:solidFill>
              </a:rPr>
              <a:t>Current interest rate of </a:t>
            </a:r>
            <a:r>
              <a:rPr lang="en-US" b="1" dirty="0" smtClean="0">
                <a:solidFill>
                  <a:schemeClr val="bg1"/>
                </a:solidFill>
              </a:rPr>
              <a:t>3.25% </a:t>
            </a:r>
            <a:r>
              <a:rPr lang="en-US" b="1" dirty="0">
                <a:solidFill>
                  <a:schemeClr val="bg1"/>
                </a:solidFill>
              </a:rPr>
              <a:t>fixed for 10 years</a:t>
            </a:r>
          </a:p>
          <a:p>
            <a:pPr marL="857250" lvl="1" indent="-457200"/>
            <a:r>
              <a:rPr lang="en-US" b="1" dirty="0">
                <a:solidFill>
                  <a:schemeClr val="bg1"/>
                </a:solidFill>
              </a:rPr>
              <a:t>Farmer’s net worth cannot exceed $450,000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FF66"/>
                </a:solidFill>
              </a:rPr>
              <a:t>Restructure II</a:t>
            </a:r>
            <a:endParaRPr lang="en-US" sz="3200" b="1" dirty="0">
              <a:solidFill>
                <a:srgbClr val="FFFF66"/>
              </a:solidFill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229600" cy="4449763"/>
          </a:xfrm>
        </p:spPr>
        <p:txBody>
          <a:bodyPr/>
          <a:lstStyle/>
          <a:p>
            <a:r>
              <a:rPr lang="en-US" sz="3600" b="1" dirty="0">
                <a:solidFill>
                  <a:schemeClr val="bg1"/>
                </a:solidFill>
              </a:rPr>
              <a:t>Restructure loans help farmers reorganize their farm debt to improve cash </a:t>
            </a:r>
            <a:r>
              <a:rPr lang="en-US" sz="3600" b="1" dirty="0" smtClean="0">
                <a:solidFill>
                  <a:schemeClr val="bg1"/>
                </a:solidFill>
              </a:rPr>
              <a:t>flow</a:t>
            </a:r>
          </a:p>
          <a:p>
            <a:pPr marL="857250" lvl="1" indent="-457200"/>
            <a:r>
              <a:rPr lang="en-US" b="1" dirty="0">
                <a:solidFill>
                  <a:schemeClr val="bg1"/>
                </a:solidFill>
              </a:rPr>
              <a:t>RFA participates at 45% up to </a:t>
            </a:r>
            <a:r>
              <a:rPr lang="en-US" b="1" dirty="0" smtClean="0">
                <a:solidFill>
                  <a:schemeClr val="bg1"/>
                </a:solidFill>
              </a:rPr>
              <a:t>$525,000</a:t>
            </a:r>
            <a:endParaRPr lang="en-US" b="1" dirty="0">
              <a:solidFill>
                <a:schemeClr val="bg1"/>
              </a:solidFill>
            </a:endParaRPr>
          </a:p>
          <a:p>
            <a:pPr marL="857250" lvl="1" indent="-457200"/>
            <a:r>
              <a:rPr lang="en-US" b="1" dirty="0">
                <a:solidFill>
                  <a:schemeClr val="bg1"/>
                </a:solidFill>
              </a:rPr>
              <a:t>Current interest rate of </a:t>
            </a:r>
            <a:r>
              <a:rPr lang="en-US" b="1" dirty="0" smtClean="0">
                <a:solidFill>
                  <a:schemeClr val="bg1"/>
                </a:solidFill>
              </a:rPr>
              <a:t>3.50% </a:t>
            </a:r>
            <a:r>
              <a:rPr lang="en-US" b="1" dirty="0">
                <a:solidFill>
                  <a:schemeClr val="bg1"/>
                </a:solidFill>
              </a:rPr>
              <a:t>fixed for 10 years</a:t>
            </a:r>
          </a:p>
          <a:p>
            <a:pPr marL="857250" lvl="1" indent="-457200"/>
            <a:r>
              <a:rPr lang="en-US" b="1" dirty="0">
                <a:solidFill>
                  <a:schemeClr val="bg1"/>
                </a:solidFill>
              </a:rPr>
              <a:t>Farmer’s net worth cannot exceed </a:t>
            </a:r>
            <a:r>
              <a:rPr lang="en-US" b="1" dirty="0" smtClean="0">
                <a:solidFill>
                  <a:schemeClr val="bg1"/>
                </a:solidFill>
              </a:rPr>
              <a:t>$848,000</a:t>
            </a:r>
            <a:endParaRPr lang="en-US" b="1" dirty="0">
              <a:solidFill>
                <a:schemeClr val="bg1"/>
              </a:solidFill>
            </a:endParaRPr>
          </a:p>
          <a:p>
            <a:endParaRPr lang="en-US" sz="3600" dirty="0"/>
          </a:p>
          <a:p>
            <a:pPr lvl="1">
              <a:buNone/>
            </a:pPr>
            <a:endParaRPr lang="en-US" sz="2000" dirty="0" smtClean="0">
              <a:solidFill>
                <a:schemeClr val="bg1"/>
              </a:solidFill>
            </a:endParaRPr>
          </a:p>
          <a:p>
            <a:endParaRPr lang="en-US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FF66"/>
                </a:solidFill>
              </a:rPr>
              <a:t>Livestock Expansion</a:t>
            </a:r>
            <a:endParaRPr lang="en-US" sz="3200" b="1" dirty="0">
              <a:solidFill>
                <a:srgbClr val="FFFF66"/>
              </a:solidFill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229600" cy="4449763"/>
          </a:xfrm>
        </p:spPr>
        <p:txBody>
          <a:bodyPr/>
          <a:lstStyle/>
          <a:p>
            <a:r>
              <a:rPr lang="en-US" sz="3600" b="1" dirty="0">
                <a:solidFill>
                  <a:schemeClr val="bg1"/>
                </a:solidFill>
              </a:rPr>
              <a:t>Creates affordable financing for new state-of-the-art livestock production facilities</a:t>
            </a:r>
          </a:p>
          <a:p>
            <a:pPr marL="857250" lvl="1" indent="-457200"/>
            <a:r>
              <a:rPr lang="en-US" b="1" dirty="0">
                <a:solidFill>
                  <a:schemeClr val="bg1"/>
                </a:solidFill>
              </a:rPr>
              <a:t>RFA participates at 45% up to </a:t>
            </a:r>
            <a:r>
              <a:rPr lang="en-US" b="1" dirty="0" smtClean="0">
                <a:solidFill>
                  <a:schemeClr val="bg1"/>
                </a:solidFill>
              </a:rPr>
              <a:t>$525,000</a:t>
            </a:r>
            <a:endParaRPr lang="en-US" b="1" dirty="0">
              <a:solidFill>
                <a:schemeClr val="bg1"/>
              </a:solidFill>
            </a:endParaRPr>
          </a:p>
          <a:p>
            <a:pPr marL="857250" lvl="1" indent="-457200"/>
            <a:r>
              <a:rPr lang="en-US" b="1" dirty="0">
                <a:solidFill>
                  <a:schemeClr val="bg1"/>
                </a:solidFill>
              </a:rPr>
              <a:t>Current interest rate of </a:t>
            </a:r>
            <a:r>
              <a:rPr lang="en-US" b="1" dirty="0" smtClean="0">
                <a:solidFill>
                  <a:schemeClr val="bg1"/>
                </a:solidFill>
              </a:rPr>
              <a:t>3.50% </a:t>
            </a:r>
            <a:r>
              <a:rPr lang="en-US" b="1" dirty="0">
                <a:solidFill>
                  <a:schemeClr val="bg1"/>
                </a:solidFill>
              </a:rPr>
              <a:t>fixed for 10 years</a:t>
            </a:r>
          </a:p>
          <a:p>
            <a:pPr marL="857250" lvl="1" indent="-457200"/>
            <a:r>
              <a:rPr lang="en-US" b="1" dirty="0">
                <a:solidFill>
                  <a:schemeClr val="bg1"/>
                </a:solidFill>
              </a:rPr>
              <a:t>Farmer’s net worth cannot exceed </a:t>
            </a:r>
            <a:r>
              <a:rPr lang="en-US" b="1" dirty="0" smtClean="0">
                <a:solidFill>
                  <a:schemeClr val="bg1"/>
                </a:solidFill>
              </a:rPr>
              <a:t>$848,000</a:t>
            </a:r>
            <a:endParaRPr lang="en-US" b="1" dirty="0">
              <a:solidFill>
                <a:schemeClr val="bg1"/>
              </a:solidFill>
            </a:endParaRPr>
          </a:p>
          <a:p>
            <a:pPr lvl="1">
              <a:buNone/>
            </a:pPr>
            <a:endParaRPr lang="en-US" sz="2000" dirty="0" smtClean="0">
              <a:solidFill>
                <a:schemeClr val="bg1"/>
              </a:solidFill>
            </a:endParaRPr>
          </a:p>
          <a:p>
            <a:endParaRPr lang="en-US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66"/>
                </a:solidFill>
              </a:rPr>
              <a:t>New RFA Authorization</a:t>
            </a:r>
            <a:endParaRPr lang="en-US" b="1" dirty="0">
              <a:solidFill>
                <a:srgbClr val="FFFF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The RFA’s 2012 Authorization of $33 million expired on 12/31/2016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The RFA is currently unable to fund any new loans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Most farmers need their financing taken care now before the growing season starts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99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66"/>
                </a:solidFill>
              </a:rPr>
              <a:t>New RFA Authorization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For the past 5 years, RFA has averaged $9.4 million per year in participation loans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A new 2017 Authorization of $35 million is being requested to cover future loan demand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65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r>
              <a:rPr lang="en-US" b="1" dirty="0">
                <a:solidFill>
                  <a:srgbClr val="FFFF66"/>
                </a:solidFill>
              </a:rPr>
              <a:t>Briefing </a:t>
            </a:r>
            <a:r>
              <a:rPr lang="en-US" b="1" dirty="0" smtClean="0">
                <a:solidFill>
                  <a:srgbClr val="FFFF66"/>
                </a:solidFill>
              </a:rPr>
              <a:t>Overview</a:t>
            </a:r>
            <a:r>
              <a:rPr lang="en-US" sz="3200" b="1" u="sng" dirty="0">
                <a:solidFill>
                  <a:schemeClr val="bg1"/>
                </a:solidFill>
              </a:rPr>
              <a:t/>
            </a:r>
            <a:br>
              <a:rPr lang="en-US" sz="3200" b="1" u="sng" dirty="0">
                <a:solidFill>
                  <a:schemeClr val="bg1"/>
                </a:solidFill>
              </a:rPr>
            </a:br>
            <a:endParaRPr lang="en-US" sz="3200" b="1" dirty="0">
              <a:solidFill>
                <a:srgbClr val="FFFF66"/>
              </a:solidFill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229600" cy="4449763"/>
          </a:xfrm>
        </p:spPr>
        <p:txBody>
          <a:bodyPr/>
          <a:lstStyle/>
          <a:p>
            <a:pPr marL="857250" lvl="1" indent="-457200"/>
            <a:r>
              <a:rPr lang="en-US" sz="3200" b="1" dirty="0" smtClean="0">
                <a:solidFill>
                  <a:schemeClr val="bg1"/>
                </a:solidFill>
              </a:rPr>
              <a:t>Mission</a:t>
            </a:r>
          </a:p>
          <a:p>
            <a:pPr marL="857250" lvl="1" indent="-457200"/>
            <a:r>
              <a:rPr lang="en-US" sz="3200" b="1" dirty="0" smtClean="0">
                <a:solidFill>
                  <a:schemeClr val="bg1"/>
                </a:solidFill>
              </a:rPr>
              <a:t>History</a:t>
            </a:r>
          </a:p>
          <a:p>
            <a:pPr marL="857250" lvl="1" indent="-457200"/>
            <a:r>
              <a:rPr lang="en-US" sz="3200" b="1" dirty="0" smtClean="0">
                <a:solidFill>
                  <a:schemeClr val="bg1"/>
                </a:solidFill>
              </a:rPr>
              <a:t>Funding</a:t>
            </a:r>
          </a:p>
          <a:p>
            <a:pPr marL="857250" lvl="1" indent="-457200"/>
            <a:r>
              <a:rPr lang="en-US" sz="3200" b="1" dirty="0" smtClean="0">
                <a:solidFill>
                  <a:schemeClr val="bg1"/>
                </a:solidFill>
              </a:rPr>
              <a:t>Programs</a:t>
            </a:r>
          </a:p>
          <a:p>
            <a:pPr marL="857250" lvl="1" indent="-457200"/>
            <a:r>
              <a:rPr lang="en-US" sz="3200" b="1" dirty="0" smtClean="0">
                <a:solidFill>
                  <a:schemeClr val="bg1"/>
                </a:solidFill>
              </a:rPr>
              <a:t>New Authorization</a:t>
            </a:r>
            <a:endParaRPr lang="en-US" b="1" dirty="0" smtClean="0">
              <a:solidFill>
                <a:schemeClr val="bg1"/>
              </a:solidFill>
            </a:endParaRPr>
          </a:p>
          <a:p>
            <a:pPr lvl="1">
              <a:buNone/>
            </a:pPr>
            <a:endParaRPr lang="en-US" sz="2000" dirty="0" smtClean="0">
              <a:solidFill>
                <a:schemeClr val="bg1"/>
              </a:solidFill>
            </a:endParaRPr>
          </a:p>
          <a:p>
            <a:endParaRPr lang="en-US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FFFF66"/>
                </a:solidFill>
              </a:rPr>
              <a:t>RFA Program Overview</a:t>
            </a:r>
            <a:endParaRPr lang="en-US" sz="4000" b="1" dirty="0">
              <a:solidFill>
                <a:srgbClr val="FFFF0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en-US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b="1" dirty="0" smtClean="0">
                <a:solidFill>
                  <a:schemeClr val="bg1"/>
                </a:solidFill>
              </a:rPr>
              <a:t>Questions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FF66"/>
                </a:solidFill>
              </a:rPr>
              <a:t>RFA Mission</a:t>
            </a:r>
            <a:endParaRPr lang="en-US" sz="3200" b="1" dirty="0">
              <a:solidFill>
                <a:srgbClr val="FFFF66"/>
              </a:solidFill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229600" cy="4449763"/>
          </a:xfrm>
        </p:spPr>
        <p:txBody>
          <a:bodyPr/>
          <a:lstStyle/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3200" b="1" dirty="0" smtClean="0">
                <a:solidFill>
                  <a:schemeClr val="bg1"/>
                </a:solidFill>
              </a:rPr>
              <a:t>To provide eligible Minnesota farmers affordable financing under terms and conditions not available from other credit sources</a:t>
            </a:r>
          </a:p>
          <a:p>
            <a:pPr lvl="1">
              <a:buNone/>
            </a:pPr>
            <a:endParaRPr lang="en-US" sz="2000" dirty="0" smtClean="0">
              <a:solidFill>
                <a:schemeClr val="bg1"/>
              </a:solidFill>
            </a:endParaRPr>
          </a:p>
          <a:p>
            <a:endParaRPr lang="en-US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FF66"/>
                </a:solidFill>
              </a:rPr>
              <a:t>RFA History</a:t>
            </a:r>
            <a:endParaRPr lang="en-US" sz="3200" b="1" dirty="0">
              <a:solidFill>
                <a:srgbClr val="FFFF66"/>
              </a:solidFill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229600" cy="4572000"/>
          </a:xfrm>
        </p:spPr>
        <p:txBody>
          <a:bodyPr/>
          <a:lstStyle/>
          <a:p>
            <a:pPr marL="457200" indent="-457200"/>
            <a:r>
              <a:rPr lang="en-US" b="1" dirty="0" smtClean="0">
                <a:solidFill>
                  <a:schemeClr val="bg1"/>
                </a:solidFill>
              </a:rPr>
              <a:t>Established as a separate entity in statute (Chapter 41B) in 1986 in response to the 1980s Farm Crisis</a:t>
            </a:r>
          </a:p>
          <a:p>
            <a:pPr marL="457200" indent="-457200"/>
            <a:r>
              <a:rPr lang="en-US" b="1" dirty="0" smtClean="0">
                <a:solidFill>
                  <a:schemeClr val="bg1"/>
                </a:solidFill>
              </a:rPr>
              <a:t>State bonds authorized by state constitution (Article XI, Sec. 5)</a:t>
            </a:r>
          </a:p>
          <a:p>
            <a:pPr lvl="1">
              <a:buFontTx/>
              <a:buChar char="-"/>
            </a:pPr>
            <a:r>
              <a:rPr lang="en-US" sz="2400" b="1" dirty="0" smtClean="0">
                <a:solidFill>
                  <a:schemeClr val="bg1"/>
                </a:solidFill>
              </a:rPr>
              <a:t>Authorization to develop the state’s agricultural resources</a:t>
            </a:r>
          </a:p>
          <a:p>
            <a:pPr lvl="1">
              <a:buFontTx/>
              <a:buChar char="-"/>
            </a:pPr>
            <a:r>
              <a:rPr lang="en-US" sz="2400" b="1" dirty="0" smtClean="0">
                <a:solidFill>
                  <a:schemeClr val="bg1"/>
                </a:solidFill>
              </a:rPr>
              <a:t>Authorization includes ability to extend credit on real estate security</a:t>
            </a:r>
          </a:p>
          <a:p>
            <a:endParaRPr lang="en-US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66"/>
                </a:solidFill>
              </a:rPr>
              <a:t>RFA 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chemeClr val="bg1"/>
                </a:solidFill>
              </a:rPr>
              <a:t>Help </a:t>
            </a:r>
            <a:r>
              <a:rPr lang="en-US" b="1" dirty="0">
                <a:solidFill>
                  <a:schemeClr val="bg1"/>
                </a:solidFill>
              </a:rPr>
              <a:t>Minnesota farmers</a:t>
            </a:r>
          </a:p>
          <a:p>
            <a:pPr eaLnBrk="1" hangingPunct="1"/>
            <a:endParaRPr lang="en-US" sz="1200" b="1" dirty="0">
              <a:solidFill>
                <a:schemeClr val="bg1"/>
              </a:solidFill>
            </a:endParaRPr>
          </a:p>
          <a:p>
            <a:pPr eaLnBrk="1" hangingPunct="1"/>
            <a:r>
              <a:rPr lang="en-US" b="1" dirty="0" smtClean="0">
                <a:solidFill>
                  <a:schemeClr val="bg1"/>
                </a:solidFill>
              </a:rPr>
              <a:t>Increase rural </a:t>
            </a:r>
            <a:r>
              <a:rPr lang="en-US" b="1" dirty="0">
                <a:solidFill>
                  <a:schemeClr val="bg1"/>
                </a:solidFill>
              </a:rPr>
              <a:t>economic development</a:t>
            </a:r>
          </a:p>
          <a:p>
            <a:pPr eaLnBrk="1" hangingPunct="1"/>
            <a:endParaRPr lang="en-US" sz="1200" b="1" dirty="0">
              <a:solidFill>
                <a:schemeClr val="bg1"/>
              </a:solidFill>
            </a:endParaRPr>
          </a:p>
          <a:p>
            <a:pPr eaLnBrk="1" hangingPunct="1"/>
            <a:r>
              <a:rPr lang="en-US" b="1" dirty="0" smtClean="0">
                <a:solidFill>
                  <a:schemeClr val="bg1"/>
                </a:solidFill>
              </a:rPr>
              <a:t>Partner with </a:t>
            </a:r>
            <a:r>
              <a:rPr lang="en-US" b="1" dirty="0">
                <a:solidFill>
                  <a:schemeClr val="bg1"/>
                </a:solidFill>
              </a:rPr>
              <a:t>local lending institutions</a:t>
            </a:r>
          </a:p>
          <a:p>
            <a:pPr eaLnBrk="1" hangingPunct="1"/>
            <a:endParaRPr lang="en-US" sz="1200" b="1" dirty="0">
              <a:solidFill>
                <a:schemeClr val="bg1"/>
              </a:solidFill>
            </a:endParaRPr>
          </a:p>
          <a:p>
            <a:pPr eaLnBrk="1" hangingPunct="1"/>
            <a:r>
              <a:rPr lang="en-US" b="1" dirty="0">
                <a:solidFill>
                  <a:schemeClr val="bg1"/>
                </a:solidFill>
              </a:rPr>
              <a:t>Maintain strong performance measures</a:t>
            </a:r>
          </a:p>
          <a:p>
            <a:pPr eaLnBrk="1" hangingPunct="1"/>
            <a:endParaRPr lang="en-U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347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FF66"/>
                </a:solidFill>
              </a:rPr>
              <a:t>RFA Performance Measures</a:t>
            </a:r>
            <a:endParaRPr lang="en-US" sz="3200" b="1" dirty="0">
              <a:solidFill>
                <a:srgbClr val="FFFF66"/>
              </a:solidFill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229600" cy="4449763"/>
          </a:xfrm>
        </p:spPr>
        <p:txBody>
          <a:bodyPr/>
          <a:lstStyle/>
          <a:p>
            <a:pPr marL="457200" indent="-457200"/>
            <a:r>
              <a:rPr lang="en-US" sz="3600" b="1" dirty="0" smtClean="0">
                <a:solidFill>
                  <a:schemeClr val="bg1"/>
                </a:solidFill>
              </a:rPr>
              <a:t>RFA Performance Measures </a:t>
            </a:r>
          </a:p>
          <a:p>
            <a:pPr marL="0" indent="0">
              <a:buNone/>
            </a:pPr>
            <a:r>
              <a:rPr lang="en-US" sz="3600" b="1" i="1" dirty="0">
                <a:solidFill>
                  <a:schemeClr val="bg1"/>
                </a:solidFill>
              </a:rPr>
              <a:t> </a:t>
            </a:r>
            <a:r>
              <a:rPr lang="en-US" sz="3600" b="1" i="1" dirty="0" smtClean="0">
                <a:solidFill>
                  <a:schemeClr val="bg1"/>
                </a:solidFill>
              </a:rPr>
              <a:t>   </a:t>
            </a:r>
            <a:r>
              <a:rPr lang="en-US" sz="2800" b="1" i="1" dirty="0" smtClean="0">
                <a:solidFill>
                  <a:schemeClr val="bg1"/>
                </a:solidFill>
              </a:rPr>
              <a:t>(1986 to 2016)</a:t>
            </a:r>
            <a:endParaRPr lang="en-US" sz="2800" i="1" dirty="0" smtClean="0">
              <a:solidFill>
                <a:schemeClr val="bg1"/>
              </a:solidFill>
            </a:endParaRP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2,959 loans issued, totaling $228 million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Losses taken on 20 loans (0.007% of total)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Currently have 420 active loans with balance of $54 million*</a:t>
            </a:r>
          </a:p>
          <a:p>
            <a:pPr lvl="1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lvl="1">
              <a:buNone/>
            </a:pPr>
            <a:r>
              <a:rPr lang="en-US" i="1" dirty="0" smtClean="0">
                <a:solidFill>
                  <a:schemeClr val="bg1"/>
                </a:solidFill>
              </a:rPr>
              <a:t>* Figures do not include Aggie Bond</a:t>
            </a:r>
          </a:p>
          <a:p>
            <a:endParaRPr lang="en-US" sz="24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FF66"/>
                </a:solidFill>
              </a:rPr>
              <a:t>RFA </a:t>
            </a:r>
            <a:r>
              <a:rPr lang="en-US" b="1" dirty="0" smtClean="0">
                <a:solidFill>
                  <a:srgbClr val="FFFF66"/>
                </a:solidFill>
              </a:rPr>
              <a:t>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The RFA Board consists of 11-members:</a:t>
            </a:r>
            <a:endParaRPr lang="en-US" sz="2800" b="1" dirty="0">
              <a:solidFill>
                <a:schemeClr val="bg1"/>
              </a:solidFill>
            </a:endParaRPr>
          </a:p>
          <a:p>
            <a:pPr lvl="1"/>
            <a:r>
              <a:rPr lang="en-US" sz="2400" b="1" dirty="0">
                <a:solidFill>
                  <a:schemeClr val="bg1"/>
                </a:solidFill>
              </a:rPr>
              <a:t>6 public members appointed by the Governor</a:t>
            </a:r>
          </a:p>
          <a:p>
            <a:pPr lvl="1"/>
            <a:r>
              <a:rPr lang="en-US" sz="2400" b="1" dirty="0">
                <a:solidFill>
                  <a:schemeClr val="bg1"/>
                </a:solidFill>
              </a:rPr>
              <a:t>5 state agency commissioners (MDA, MMB, State Auditor, DOC, DEED)</a:t>
            </a:r>
          </a:p>
          <a:p>
            <a:pPr lvl="1"/>
            <a:r>
              <a:rPr lang="en-US" sz="2400" b="1" dirty="0">
                <a:solidFill>
                  <a:schemeClr val="bg1"/>
                </a:solidFill>
              </a:rPr>
              <a:t>Chaired by the Commissioner of Agriculture</a:t>
            </a:r>
          </a:p>
          <a:p>
            <a:pPr lvl="1"/>
            <a:r>
              <a:rPr lang="en-US" sz="2400" b="1" dirty="0">
                <a:solidFill>
                  <a:schemeClr val="bg1"/>
                </a:solidFill>
              </a:rPr>
              <a:t>Staffed by MDA staff</a:t>
            </a:r>
          </a:p>
          <a:p>
            <a:pPr lvl="1"/>
            <a:r>
              <a:rPr lang="en-US" sz="2400" b="1" dirty="0">
                <a:solidFill>
                  <a:schemeClr val="bg1"/>
                </a:solidFill>
              </a:rPr>
              <a:t>Reviews loans quarterly</a:t>
            </a:r>
          </a:p>
          <a:p>
            <a:pPr lvl="1"/>
            <a:r>
              <a:rPr lang="en-US" sz="2400" b="1" dirty="0">
                <a:solidFill>
                  <a:schemeClr val="bg1"/>
                </a:solidFill>
              </a:rPr>
              <a:t>Issues Annual Report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067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66"/>
                </a:solidFill>
              </a:rPr>
              <a:t>RFA State Bonding</a:t>
            </a:r>
            <a:endParaRPr lang="en-US" b="1" dirty="0">
              <a:solidFill>
                <a:srgbClr val="FFFF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/>
          <a:lstStyle/>
          <a:p>
            <a:pPr eaLnBrk="1" hangingPunct="1"/>
            <a:r>
              <a:rPr lang="en-US" sz="2400" b="1" dirty="0">
                <a:solidFill>
                  <a:schemeClr val="bg1"/>
                </a:solidFill>
              </a:rPr>
              <a:t>Based on Constitutional bonding authority</a:t>
            </a:r>
          </a:p>
          <a:p>
            <a:pPr eaLnBrk="1" hangingPunct="1"/>
            <a:endParaRPr lang="en-US" sz="800" b="1" dirty="0">
              <a:solidFill>
                <a:schemeClr val="bg1"/>
              </a:solidFill>
            </a:endParaRPr>
          </a:p>
          <a:p>
            <a:pPr eaLnBrk="1" hangingPunct="1"/>
            <a:r>
              <a:rPr lang="en-US" sz="2400" b="1" dirty="0">
                <a:solidFill>
                  <a:schemeClr val="bg1"/>
                </a:solidFill>
              </a:rPr>
              <a:t>Legislative authorization of RFA bond request</a:t>
            </a:r>
          </a:p>
          <a:p>
            <a:pPr lvl="1" eaLnBrk="1" hangingPunct="1"/>
            <a:r>
              <a:rPr lang="en-US" sz="2000" b="1" dirty="0" smtClean="0">
                <a:solidFill>
                  <a:schemeClr val="bg1"/>
                </a:solidFill>
              </a:rPr>
              <a:t>Last request was $33 </a:t>
            </a:r>
            <a:r>
              <a:rPr lang="en-US" sz="2000" b="1" dirty="0">
                <a:solidFill>
                  <a:schemeClr val="bg1"/>
                </a:solidFill>
              </a:rPr>
              <a:t>million in 2012</a:t>
            </a:r>
          </a:p>
          <a:p>
            <a:pPr lvl="1" eaLnBrk="1" hangingPunct="1"/>
            <a:endParaRPr lang="en-US" sz="800" b="1" dirty="0">
              <a:solidFill>
                <a:schemeClr val="bg1"/>
              </a:solidFill>
            </a:endParaRPr>
          </a:p>
          <a:p>
            <a:pPr eaLnBrk="1" hangingPunct="1"/>
            <a:r>
              <a:rPr lang="en-US" sz="2400" b="1" dirty="0">
                <a:solidFill>
                  <a:schemeClr val="bg1"/>
                </a:solidFill>
              </a:rPr>
              <a:t>RFA coordinates on bond sale with MMB </a:t>
            </a:r>
            <a:r>
              <a:rPr lang="en-US" sz="2400" b="1" dirty="0" smtClean="0">
                <a:solidFill>
                  <a:schemeClr val="bg1"/>
                </a:solidFill>
              </a:rPr>
              <a:t>             (Sell bonds as loan demand dictates)</a:t>
            </a:r>
            <a:endParaRPr lang="en-US" sz="2400" b="1" dirty="0">
              <a:solidFill>
                <a:schemeClr val="bg1"/>
              </a:solidFill>
            </a:endParaRPr>
          </a:p>
          <a:p>
            <a:pPr eaLnBrk="1" hangingPunct="1"/>
            <a:endParaRPr lang="en-US" sz="800" b="1" dirty="0">
              <a:solidFill>
                <a:schemeClr val="bg1"/>
              </a:solidFill>
            </a:endParaRPr>
          </a:p>
          <a:p>
            <a:pPr eaLnBrk="1" hangingPunct="1"/>
            <a:r>
              <a:rPr lang="en-US" sz="2400" b="1" dirty="0">
                <a:solidFill>
                  <a:schemeClr val="bg1"/>
                </a:solidFill>
              </a:rPr>
              <a:t>Bonds sold, funds deposited in RFA account</a:t>
            </a:r>
          </a:p>
          <a:p>
            <a:pPr eaLnBrk="1" hangingPunct="1"/>
            <a:endParaRPr lang="en-US" sz="800" b="1" dirty="0">
              <a:solidFill>
                <a:schemeClr val="bg1"/>
              </a:solidFill>
            </a:endParaRPr>
          </a:p>
          <a:p>
            <a:pPr eaLnBrk="1" hangingPunct="1"/>
            <a:r>
              <a:rPr lang="en-US" sz="2400" b="1" dirty="0">
                <a:solidFill>
                  <a:schemeClr val="bg1"/>
                </a:solidFill>
              </a:rPr>
              <a:t>RFA participates with local lenders 55%-45%</a:t>
            </a:r>
          </a:p>
          <a:p>
            <a:pPr eaLnBrk="1" hangingPunct="1"/>
            <a:endParaRPr lang="en-US" sz="800" b="1" dirty="0">
              <a:solidFill>
                <a:schemeClr val="bg1"/>
              </a:solidFill>
            </a:endParaRPr>
          </a:p>
          <a:p>
            <a:pPr eaLnBrk="1" hangingPunct="1"/>
            <a:r>
              <a:rPr lang="en-US" sz="2400" b="1" dirty="0">
                <a:solidFill>
                  <a:schemeClr val="bg1"/>
                </a:solidFill>
              </a:rPr>
              <a:t>Borrower repays lender, lender repays </a:t>
            </a:r>
            <a:r>
              <a:rPr lang="en-US" sz="2400" b="1" dirty="0" smtClean="0">
                <a:solidFill>
                  <a:schemeClr val="bg1"/>
                </a:solidFill>
              </a:rPr>
              <a:t>RFA, RFA </a:t>
            </a:r>
            <a:r>
              <a:rPr lang="en-US" sz="2400" b="1" dirty="0">
                <a:solidFill>
                  <a:schemeClr val="bg1"/>
                </a:solidFill>
              </a:rPr>
              <a:t>repays </a:t>
            </a:r>
            <a:r>
              <a:rPr lang="en-US" sz="2400" b="1" dirty="0" smtClean="0">
                <a:solidFill>
                  <a:schemeClr val="bg1"/>
                </a:solidFill>
              </a:rPr>
              <a:t>MMB, MMB </a:t>
            </a:r>
            <a:r>
              <a:rPr lang="en-US" sz="2400" b="1" dirty="0">
                <a:solidFill>
                  <a:schemeClr val="bg1"/>
                </a:solidFill>
              </a:rPr>
              <a:t>repays bond purchasers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01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66"/>
                </a:solidFill>
              </a:rPr>
              <a:t>RFA State Bonding</a:t>
            </a:r>
            <a:endParaRPr lang="en-US" b="1" dirty="0">
              <a:solidFill>
                <a:srgbClr val="FFFF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hangingPunct="0">
              <a:buNone/>
            </a:pPr>
            <a:r>
              <a:rPr lang="en-US" sz="2800" b="1" u="sng" dirty="0" smtClean="0">
                <a:solidFill>
                  <a:srgbClr val="FFFF66"/>
                </a:solidFill>
              </a:rPr>
              <a:t>Past RFA Authorizations</a:t>
            </a:r>
          </a:p>
          <a:p>
            <a:pPr lvl="0" hangingPunct="0"/>
            <a:endParaRPr lang="en-US" sz="2000" b="1" dirty="0">
              <a:solidFill>
                <a:schemeClr val="bg1"/>
              </a:solidFill>
            </a:endParaRPr>
          </a:p>
          <a:p>
            <a:pPr lvl="0" hangingPunct="0"/>
            <a:r>
              <a:rPr lang="en-US" sz="2000" b="1" dirty="0" smtClean="0">
                <a:solidFill>
                  <a:schemeClr val="bg1"/>
                </a:solidFill>
              </a:rPr>
              <a:t>Laws </a:t>
            </a:r>
            <a:r>
              <a:rPr lang="en-US" sz="2000" b="1" dirty="0">
                <a:solidFill>
                  <a:schemeClr val="bg1"/>
                </a:solidFill>
              </a:rPr>
              <a:t>of Minnesota for 1986, Chapter 398		$50,000,000</a:t>
            </a:r>
          </a:p>
          <a:p>
            <a:pPr lvl="0" hangingPunct="0"/>
            <a:r>
              <a:rPr lang="en-US" sz="2000" b="1" dirty="0">
                <a:solidFill>
                  <a:schemeClr val="bg1"/>
                </a:solidFill>
              </a:rPr>
              <a:t>Laws of Minnesota for 1996, Chapter 463		$41,000,000</a:t>
            </a:r>
          </a:p>
          <a:p>
            <a:pPr lvl="0" hangingPunct="0"/>
            <a:r>
              <a:rPr lang="en-US" sz="2000" b="1" dirty="0">
                <a:solidFill>
                  <a:schemeClr val="bg1"/>
                </a:solidFill>
              </a:rPr>
              <a:t>Laws of Minnesota for 1997, Spec. Sess., </a:t>
            </a:r>
            <a:r>
              <a:rPr lang="en-US" sz="2000" b="1" dirty="0" err="1" smtClean="0">
                <a:solidFill>
                  <a:schemeClr val="bg1"/>
                </a:solidFill>
              </a:rPr>
              <a:t>Ch</a:t>
            </a:r>
            <a:r>
              <a:rPr lang="en-US" sz="2000" b="1" dirty="0" smtClean="0">
                <a:solidFill>
                  <a:schemeClr val="bg1"/>
                </a:solidFill>
              </a:rPr>
              <a:t>   2     $  </a:t>
            </a:r>
            <a:r>
              <a:rPr lang="en-US" sz="2000" b="1" dirty="0">
                <a:solidFill>
                  <a:schemeClr val="bg1"/>
                </a:solidFill>
              </a:rPr>
              <a:t>1,250,000</a:t>
            </a:r>
          </a:p>
          <a:p>
            <a:pPr lvl="0" hangingPunct="0"/>
            <a:r>
              <a:rPr lang="en-US" sz="2000" b="1" dirty="0">
                <a:solidFill>
                  <a:schemeClr val="bg1"/>
                </a:solidFill>
              </a:rPr>
              <a:t>Laws of Minnesota for 2000, Chapter 492		$20,000,000</a:t>
            </a:r>
          </a:p>
          <a:p>
            <a:pPr lvl="0" hangingPunct="0"/>
            <a:r>
              <a:rPr lang="en-US" sz="2000" b="1" dirty="0">
                <a:solidFill>
                  <a:schemeClr val="bg1"/>
                </a:solidFill>
              </a:rPr>
              <a:t>Laws of Minnesota for 2002, Chapter 393		$15,000,000</a:t>
            </a:r>
          </a:p>
          <a:p>
            <a:pPr lvl="0" hangingPunct="0"/>
            <a:r>
              <a:rPr lang="en-US" sz="2000" b="1" dirty="0">
                <a:solidFill>
                  <a:schemeClr val="bg1"/>
                </a:solidFill>
              </a:rPr>
              <a:t>Laws of Minnesota for 2005, Spec. </a:t>
            </a:r>
            <a:r>
              <a:rPr lang="en-US" sz="2000" b="1" dirty="0" err="1">
                <a:solidFill>
                  <a:schemeClr val="bg1"/>
                </a:solidFill>
              </a:rPr>
              <a:t>Sess</a:t>
            </a:r>
            <a:r>
              <a:rPr lang="en-US" sz="2000" b="1" dirty="0">
                <a:solidFill>
                  <a:schemeClr val="bg1"/>
                </a:solidFill>
              </a:rPr>
              <a:t>.,</a:t>
            </a:r>
            <a:r>
              <a:rPr lang="en-US" sz="2000" b="1" dirty="0" err="1" smtClean="0">
                <a:solidFill>
                  <a:schemeClr val="bg1"/>
                </a:solidFill>
              </a:rPr>
              <a:t>Ch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>
                <a:solidFill>
                  <a:schemeClr val="bg1"/>
                </a:solidFill>
              </a:rPr>
              <a:t>3	$18,000,000</a:t>
            </a:r>
          </a:p>
          <a:p>
            <a:pPr lvl="0" hangingPunct="0"/>
            <a:r>
              <a:rPr lang="en-US" sz="2000" b="1" dirty="0">
                <a:solidFill>
                  <a:schemeClr val="bg1"/>
                </a:solidFill>
              </a:rPr>
              <a:t>Laws of Minnesota for 2007, Chapter </a:t>
            </a:r>
            <a:r>
              <a:rPr lang="en-US" sz="2000" b="1" dirty="0" smtClean="0">
                <a:solidFill>
                  <a:schemeClr val="bg1"/>
                </a:solidFill>
              </a:rPr>
              <a:t>16</a:t>
            </a:r>
            <a:r>
              <a:rPr lang="en-US" sz="2000" b="1" dirty="0">
                <a:solidFill>
                  <a:schemeClr val="bg1"/>
                </a:solidFill>
              </a:rPr>
              <a:t>		$30,000,000</a:t>
            </a:r>
          </a:p>
          <a:p>
            <a:pPr lvl="0" hangingPunct="0"/>
            <a:r>
              <a:rPr lang="en-US" sz="2000" b="1" dirty="0">
                <a:solidFill>
                  <a:schemeClr val="bg1"/>
                </a:solidFill>
              </a:rPr>
              <a:t>Laws of Minnesota for 2009, Chapter </a:t>
            </a:r>
            <a:r>
              <a:rPr lang="en-US" sz="2000" b="1" dirty="0" smtClean="0">
                <a:solidFill>
                  <a:schemeClr val="bg1"/>
                </a:solidFill>
              </a:rPr>
              <a:t>93</a:t>
            </a:r>
            <a:r>
              <a:rPr lang="en-US" sz="2000" b="1" dirty="0">
                <a:solidFill>
                  <a:schemeClr val="bg1"/>
                </a:solidFill>
              </a:rPr>
              <a:t>		$35,000,000</a:t>
            </a:r>
          </a:p>
          <a:p>
            <a:pPr lvl="0" hangingPunct="0"/>
            <a:r>
              <a:rPr lang="en-US" sz="2000" b="1" dirty="0">
                <a:solidFill>
                  <a:schemeClr val="bg1"/>
                </a:solidFill>
              </a:rPr>
              <a:t>Laws of Minnesota for 2012, Chapter 293		$33,000,000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05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da blue">
  <a:themeElements>
    <a:clrScheme name="mda blu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da blu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da blu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da blu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da blu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da blu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da blu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da blu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da blu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da blu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da blu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da blu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da blu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da blu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3041</TotalTime>
  <Words>672</Words>
  <Application>Microsoft Office PowerPoint</Application>
  <PresentationFormat>On-screen Show (4:3)</PresentationFormat>
  <Paragraphs>145</Paragraphs>
  <Slides>20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mda blue</vt:lpstr>
      <vt:lpstr>Custom Design</vt:lpstr>
      <vt:lpstr>Rural Finance Authority Program Overview </vt:lpstr>
      <vt:lpstr>Briefing Overview </vt:lpstr>
      <vt:lpstr>RFA Mission</vt:lpstr>
      <vt:lpstr>RFA History</vt:lpstr>
      <vt:lpstr>RFA Purpose</vt:lpstr>
      <vt:lpstr>RFA Performance Measures</vt:lpstr>
      <vt:lpstr>RFA Board</vt:lpstr>
      <vt:lpstr>RFA State Bonding</vt:lpstr>
      <vt:lpstr>RFA State Bonding</vt:lpstr>
      <vt:lpstr>RFA Funding Sources</vt:lpstr>
      <vt:lpstr>RFA Program Delivery</vt:lpstr>
      <vt:lpstr>RFA Programs</vt:lpstr>
      <vt:lpstr>RFA Programs</vt:lpstr>
      <vt:lpstr>Beginning Farmer and  Seller-Assisted Loans </vt:lpstr>
      <vt:lpstr>Ag Improvement Loans</vt:lpstr>
      <vt:lpstr>Restructure II</vt:lpstr>
      <vt:lpstr>Livestock Expansion</vt:lpstr>
      <vt:lpstr>New RFA Authorization</vt:lpstr>
      <vt:lpstr>New RFA Authorization</vt:lpstr>
      <vt:lpstr>RFA Program Overview</vt:lpstr>
    </vt:vector>
  </TitlesOfParts>
  <Company>MN Dept. of Agriculture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khillstr</dc:creator>
  <cp:lastModifiedBy>GOPGuest</cp:lastModifiedBy>
  <cp:revision>266</cp:revision>
  <cp:lastPrinted>2017-01-23T15:30:19Z</cp:lastPrinted>
  <dcterms:created xsi:type="dcterms:W3CDTF">2009-01-09T17:54:15Z</dcterms:created>
  <dcterms:modified xsi:type="dcterms:W3CDTF">2017-01-23T21:28:35Z</dcterms:modified>
</cp:coreProperties>
</file>