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5"/>
  </p:notesMasterIdLst>
  <p:handoutMasterIdLst>
    <p:handoutMasterId r:id="rId16"/>
  </p:handoutMasterIdLst>
  <p:sldIdLst>
    <p:sldId id="396" r:id="rId5"/>
    <p:sldId id="456" r:id="rId6"/>
    <p:sldId id="485" r:id="rId7"/>
    <p:sldId id="490" r:id="rId8"/>
    <p:sldId id="486" r:id="rId9"/>
    <p:sldId id="487" r:id="rId10"/>
    <p:sldId id="488" r:id="rId11"/>
    <p:sldId id="489" r:id="rId12"/>
    <p:sldId id="491" r:id="rId13"/>
    <p:sldId id="48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003865"/>
    <a:srgbClr val="000000"/>
    <a:srgbClr val="78BE21"/>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7" autoAdjust="0"/>
    <p:restoredTop sz="89889" autoAdjust="0"/>
  </p:normalViewPr>
  <p:slideViewPr>
    <p:cSldViewPr snapToGrid="0">
      <p:cViewPr varScale="1">
        <p:scale>
          <a:sx n="102" d="100"/>
          <a:sy n="102" d="100"/>
        </p:scale>
        <p:origin x="402" y="114"/>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mdafs3\devvol\Share\Marketing\Emerging%20Farmers\Minnesota%20Department%20of%20Agriculture%20Emerging%20Farmer%20Surve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Geographic Distribution</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 data'!$B$30</c:f>
              <c:strCache>
                <c:ptCount val="1"/>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 data'!$A$31:$A$38</c:f>
              <c:strCache>
                <c:ptCount val="8"/>
                <c:pt idx="0">
                  <c:v>N</c:v>
                </c:pt>
                <c:pt idx="1">
                  <c:v>NW</c:v>
                </c:pt>
                <c:pt idx="2">
                  <c:v>NE</c:v>
                </c:pt>
                <c:pt idx="3">
                  <c:v>Central</c:v>
                </c:pt>
                <c:pt idx="4">
                  <c:v>Metro</c:v>
                </c:pt>
                <c:pt idx="5">
                  <c:v>SW</c:v>
                </c:pt>
                <c:pt idx="6">
                  <c:v>SE</c:v>
                </c:pt>
                <c:pt idx="7">
                  <c:v>Not farming</c:v>
                </c:pt>
              </c:strCache>
            </c:strRef>
          </c:cat>
          <c:val>
            <c:numRef>
              <c:f>'Summary data'!$B$31:$B$38</c:f>
            </c:numRef>
          </c:val>
          <c:extLst>
            <c:ext xmlns:c16="http://schemas.microsoft.com/office/drawing/2014/chart" uri="{C3380CC4-5D6E-409C-BE32-E72D297353CC}">
              <c16:uniqueId val="{00000000-D770-411B-9339-AA86E665FF0F}"/>
            </c:ext>
          </c:extLst>
        </c:ser>
        <c:ser>
          <c:idx val="1"/>
          <c:order val="1"/>
          <c:tx>
            <c:strRef>
              <c:f>'Summary data'!$C$30</c:f>
              <c:strCache>
                <c:ptCount val="1"/>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 data'!$A$31:$A$38</c:f>
              <c:strCache>
                <c:ptCount val="8"/>
                <c:pt idx="0">
                  <c:v>N</c:v>
                </c:pt>
                <c:pt idx="1">
                  <c:v>NW</c:v>
                </c:pt>
                <c:pt idx="2">
                  <c:v>NE</c:v>
                </c:pt>
                <c:pt idx="3">
                  <c:v>Central</c:v>
                </c:pt>
                <c:pt idx="4">
                  <c:v>Metro</c:v>
                </c:pt>
                <c:pt idx="5">
                  <c:v>SW</c:v>
                </c:pt>
                <c:pt idx="6">
                  <c:v>SE</c:v>
                </c:pt>
                <c:pt idx="7">
                  <c:v>Not farming</c:v>
                </c:pt>
              </c:strCache>
            </c:strRef>
          </c:cat>
          <c:val>
            <c:numRef>
              <c:f>'Summary data'!$C$31:$C$38</c:f>
            </c:numRef>
          </c:val>
          <c:extLst>
            <c:ext xmlns:c16="http://schemas.microsoft.com/office/drawing/2014/chart" uri="{C3380CC4-5D6E-409C-BE32-E72D297353CC}">
              <c16:uniqueId val="{00000001-D770-411B-9339-AA86E665FF0F}"/>
            </c:ext>
          </c:extLst>
        </c:ser>
        <c:ser>
          <c:idx val="2"/>
          <c:order val="2"/>
          <c:tx>
            <c:strRef>
              <c:f>'Summary data'!$D$30</c:f>
              <c:strCache>
                <c:ptCount val="1"/>
                <c:pt idx="0">
                  <c:v>Where do you currently farm</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 data'!$A$31:$A$38</c:f>
              <c:strCache>
                <c:ptCount val="6"/>
                <c:pt idx="0">
                  <c:v>NW</c:v>
                </c:pt>
                <c:pt idx="1">
                  <c:v>NE</c:v>
                </c:pt>
                <c:pt idx="2">
                  <c:v>Central</c:v>
                </c:pt>
                <c:pt idx="3">
                  <c:v>Metro</c:v>
                </c:pt>
                <c:pt idx="4">
                  <c:v>SW</c:v>
                </c:pt>
                <c:pt idx="5">
                  <c:v>SE</c:v>
                </c:pt>
              </c:strCache>
            </c:strRef>
          </c:cat>
          <c:val>
            <c:numRef>
              <c:f>'Summary data'!$D$31:$D$38</c:f>
              <c:numCache>
                <c:formatCode>General</c:formatCode>
                <c:ptCount val="6"/>
                <c:pt idx="0">
                  <c:v>11</c:v>
                </c:pt>
                <c:pt idx="1">
                  <c:v>17</c:v>
                </c:pt>
                <c:pt idx="2">
                  <c:v>32</c:v>
                </c:pt>
                <c:pt idx="3">
                  <c:v>18</c:v>
                </c:pt>
                <c:pt idx="4">
                  <c:v>13</c:v>
                </c:pt>
                <c:pt idx="5">
                  <c:v>48</c:v>
                </c:pt>
              </c:numCache>
            </c:numRef>
          </c:val>
          <c:extLst>
            <c:ext xmlns:c16="http://schemas.microsoft.com/office/drawing/2014/chart" uri="{C3380CC4-5D6E-409C-BE32-E72D297353CC}">
              <c16:uniqueId val="{00000002-D770-411B-9339-AA86E665FF0F}"/>
            </c:ext>
          </c:extLst>
        </c:ser>
        <c:dLbls>
          <c:dLblPos val="outEnd"/>
          <c:showLegendKey val="0"/>
          <c:showVal val="1"/>
          <c:showCatName val="0"/>
          <c:showSerName val="0"/>
          <c:showPercent val="0"/>
          <c:showBubbleSize val="0"/>
        </c:dLbls>
        <c:gapWidth val="444"/>
        <c:overlap val="-90"/>
        <c:axId val="606625592"/>
        <c:axId val="606625920"/>
        <c:extLst>
          <c:ext xmlns:c15="http://schemas.microsoft.com/office/drawing/2012/chart" uri="{02D57815-91ED-43cb-92C2-25804820EDAC}">
            <c15:filteredBarSeries>
              <c15:ser>
                <c:idx val="3"/>
                <c:order val="3"/>
                <c:tx>
                  <c:strRef>
                    <c:extLst>
                      <c:ext uri="{02D57815-91ED-43cb-92C2-25804820EDAC}">
                        <c15:formulaRef>
                          <c15:sqref>'Summary data'!$E$30</c15:sqref>
                        </c15:formulaRef>
                      </c:ext>
                    </c:extLst>
                    <c:strCache>
                      <c:ptCount val="1"/>
                      <c:pt idx="0">
                        <c:v>Where would you like to farm</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'Summary data'!$A$31:$A$38</c15:sqref>
                        </c15:formulaRef>
                      </c:ext>
                    </c:extLst>
                    <c:strCache>
                      <c:ptCount val="6"/>
                      <c:pt idx="0">
                        <c:v>NW</c:v>
                      </c:pt>
                      <c:pt idx="1">
                        <c:v>NE</c:v>
                      </c:pt>
                      <c:pt idx="2">
                        <c:v>Central</c:v>
                      </c:pt>
                      <c:pt idx="3">
                        <c:v>Metro</c:v>
                      </c:pt>
                      <c:pt idx="4">
                        <c:v>SW</c:v>
                      </c:pt>
                      <c:pt idx="5">
                        <c:v>SE</c:v>
                      </c:pt>
                    </c:strCache>
                  </c:strRef>
                </c:cat>
                <c:val>
                  <c:numRef>
                    <c:extLst>
                      <c:ext uri="{02D57815-91ED-43cb-92C2-25804820EDAC}">
                        <c15:formulaRef>
                          <c15:sqref>'Summary data'!$E$31:$E$38</c15:sqref>
                        </c15:formulaRef>
                      </c:ext>
                    </c:extLst>
                    <c:numCache>
                      <c:formatCode>General</c:formatCode>
                      <c:ptCount val="6"/>
                      <c:pt idx="0">
                        <c:v>13</c:v>
                      </c:pt>
                      <c:pt idx="1">
                        <c:v>21</c:v>
                      </c:pt>
                      <c:pt idx="2">
                        <c:v>36</c:v>
                      </c:pt>
                      <c:pt idx="3">
                        <c:v>27</c:v>
                      </c:pt>
                      <c:pt idx="4">
                        <c:v>13</c:v>
                      </c:pt>
                      <c:pt idx="5">
                        <c:v>50</c:v>
                      </c:pt>
                    </c:numCache>
                  </c:numRef>
                </c:val>
                <c:extLst>
                  <c:ext xmlns:c16="http://schemas.microsoft.com/office/drawing/2014/chart" uri="{C3380CC4-5D6E-409C-BE32-E72D297353CC}">
                    <c16:uniqueId val="{00000003-D770-411B-9339-AA86E665FF0F}"/>
                  </c:ext>
                </c:extLst>
              </c15:ser>
            </c15:filteredBarSeries>
          </c:ext>
        </c:extLst>
      </c:barChart>
      <c:catAx>
        <c:axId val="606625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606625920"/>
        <c:crosses val="autoZero"/>
        <c:auto val="1"/>
        <c:lblAlgn val="ctr"/>
        <c:lblOffset val="100"/>
        <c:noMultiLvlLbl val="0"/>
      </c:catAx>
      <c:valAx>
        <c:axId val="606625920"/>
        <c:scaling>
          <c:orientation val="minMax"/>
        </c:scaling>
        <c:delete val="1"/>
        <c:axPos val="l"/>
        <c:numFmt formatCode="General" sourceLinked="1"/>
        <c:majorTickMark val="none"/>
        <c:minorTickMark val="none"/>
        <c:tickLblPos val="nextTo"/>
        <c:crossAx val="606625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2/11/2020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2/11/2020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685" y="1652093"/>
            <a:ext cx="6118629" cy="842566"/>
          </a:xfrm>
          <a:prstGeom prst="rect">
            <a:avLst/>
          </a:prstGeom>
        </p:spPr>
      </p:pic>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310" y="5851878"/>
            <a:ext cx="3613535" cy="497602"/>
          </a:xfrm>
          <a:prstGeom prst="rect">
            <a:avLst/>
          </a:prstGeom>
        </p:spPr>
      </p:pic>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6" name="Picture Placeholder 5"/>
          <p:cNvSpPr>
            <a:spLocks noGrp="1"/>
          </p:cNvSpPr>
          <p:nvPr>
            <p:ph type="pic" sz="quarter" idx="17"/>
          </p:nvPr>
        </p:nvSpPr>
        <p:spPr>
          <a:xfrm>
            <a:off x="0" y="-1"/>
            <a:ext cx="12192000" cy="3477838"/>
          </a:xfrm>
        </p:spPr>
        <p:txBody>
          <a:bodyPr/>
          <a:lstStyle/>
          <a:p>
            <a:endParaRPr lang="en-US" dirty="0"/>
          </a:p>
        </p:txBody>
      </p:sp>
      <p:sp>
        <p:nvSpPr>
          <p:cNvPr id="8" name="Date Placeholder 7"/>
          <p:cNvSpPr>
            <a:spLocks noGrp="1"/>
          </p:cNvSpPr>
          <p:nvPr>
            <p:ph type="dt" sz="half" idx="18"/>
          </p:nvPr>
        </p:nvSpPr>
        <p:spPr/>
        <p:txBody>
          <a:bodyPr/>
          <a:lstStyle/>
          <a:p>
            <a:endParaRPr lang="en-US" dirty="0"/>
          </a:p>
        </p:txBody>
      </p:sp>
      <p:sp>
        <p:nvSpPr>
          <p:cNvPr id="10" name="Footer Placeholder 9"/>
          <p:cNvSpPr>
            <a:spLocks noGrp="1"/>
          </p:cNvSpPr>
          <p:nvPr>
            <p:ph type="ftr" sz="quarter" idx="19"/>
          </p:nvPr>
        </p:nvSpPr>
        <p:spPr/>
        <p:txBody>
          <a:bodyPr/>
          <a:lstStyle/>
          <a:p>
            <a:r>
              <a:rPr lang="en-US"/>
              <a:t>Optional Tagline Goes Here | mn.gov/websiteurl</a:t>
            </a:r>
            <a:endParaRPr lang="en-US" dirty="0"/>
          </a:p>
        </p:txBody>
      </p:sp>
      <p:sp>
        <p:nvSpPr>
          <p:cNvPr id="13" name="Slide Number Placeholder 12"/>
          <p:cNvSpPr>
            <a:spLocks noGrp="1"/>
          </p:cNvSpPr>
          <p:nvPr>
            <p:ph type="sldNum" sz="quarter" idx="20"/>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4391" y="544615"/>
            <a:ext cx="3613535" cy="497602"/>
          </a:xfrm>
          <a:prstGeom prst="rect">
            <a:avLst/>
          </a:prstGeom>
        </p:spPr>
      </p:pic>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4391" y="544615"/>
            <a:ext cx="3613535" cy="497602"/>
          </a:xfrm>
          <a:prstGeom prst="rect">
            <a:avLst/>
          </a:prstGeom>
        </p:spPr>
      </p:pic>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Here | mn.gov/websiteurl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3390" y="609243"/>
            <a:ext cx="3613535" cy="497602"/>
          </a:xfrm>
          <a:prstGeom prst="rect">
            <a:avLst/>
          </a:prstGeom>
        </p:spPr>
      </p:pic>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da.state.mn.us/government-relation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a:t>Emerging Farmers</a:t>
            </a:r>
          </a:p>
        </p:txBody>
      </p:sp>
      <p:sp>
        <p:nvSpPr>
          <p:cNvPr id="3" name="Text Placeholder 2"/>
          <p:cNvSpPr>
            <a:spLocks noGrp="1"/>
          </p:cNvSpPr>
          <p:nvPr>
            <p:ph type="body" sz="quarter" idx="14"/>
          </p:nvPr>
        </p:nvSpPr>
        <p:spPr/>
        <p:txBody>
          <a:bodyPr>
            <a:normAutofit lnSpcReduction="10000"/>
          </a:bodyPr>
          <a:lstStyle/>
          <a:p>
            <a:pPr>
              <a:spcBef>
                <a:spcPts val="0"/>
              </a:spcBef>
            </a:pPr>
            <a:r>
              <a:rPr lang="en-US" dirty="0"/>
              <a:t>Assistant Commissioner Patrice Bailey</a:t>
            </a:r>
          </a:p>
          <a:p>
            <a:pPr>
              <a:spcBef>
                <a:spcPts val="0"/>
              </a:spcBef>
            </a:pPr>
            <a:r>
              <a:rPr lang="en-US" dirty="0"/>
              <a:t>Ariel Kagan, Ag Marketing &amp; Development</a:t>
            </a:r>
          </a:p>
          <a:p>
            <a:pPr>
              <a:spcBef>
                <a:spcPts val="0"/>
              </a:spcBef>
            </a:pPr>
            <a:r>
              <a:rPr lang="en-US" dirty="0"/>
              <a:t>2/13/2020</a:t>
            </a:r>
          </a:p>
        </p:txBody>
      </p:sp>
      <p:sp>
        <p:nvSpPr>
          <p:cNvPr id="7" name="Footer Placeholder 6"/>
          <p:cNvSpPr>
            <a:spLocks noGrp="1"/>
          </p:cNvSpPr>
          <p:nvPr>
            <p:ph type="ftr" sz="quarter" idx="19"/>
          </p:nvPr>
        </p:nvSpPr>
        <p:spPr>
          <a:xfrm>
            <a:off x="6253560" y="6138332"/>
            <a:ext cx="5587647" cy="365125"/>
          </a:xfrm>
        </p:spPr>
        <p:txBody>
          <a:bodyPr/>
          <a:lstStyle/>
          <a:p>
            <a:r>
              <a:rPr lang="en-US" dirty="0">
                <a:hlinkClick r:id="rId3"/>
              </a:rPr>
              <a:t>https://www.mda.state.mn.us/government-relations</a:t>
            </a:r>
            <a:endParaRPr lang="en-US" dirty="0"/>
          </a:p>
        </p:txBody>
      </p:sp>
      <p:pic>
        <p:nvPicPr>
          <p:cNvPr id="2" name="Picture Placeholder 1">
            <a:extLst>
              <a:ext uri="{FF2B5EF4-FFF2-40B4-BE49-F238E27FC236}">
                <a16:creationId xmlns:a16="http://schemas.microsoft.com/office/drawing/2014/main" id="{C9D3C3E8-38CD-42E7-94F3-FAAD3F66D0E7}"/>
              </a:ext>
            </a:extLst>
          </p:cNvPr>
          <p:cNvPicPr>
            <a:picLocks noGrp="1" noChangeAspect="1"/>
          </p:cNvPicPr>
          <p:nvPr>
            <p:ph type="pic" sz="quarter" idx="17"/>
          </p:nvPr>
        </p:nvPicPr>
        <p:blipFill>
          <a:blip r:embed="rId4"/>
          <a:srcRect t="10144" b="10144"/>
          <a:stretch>
            <a:fillRect/>
          </a:stretch>
        </p:blipFill>
        <p:spPr>
          <a:xfrm>
            <a:off x="0" y="21265"/>
            <a:ext cx="12192000" cy="3477838"/>
          </a:xfrm>
          <a:prstGeom prst="rect">
            <a:avLst/>
          </a:prstGeom>
        </p:spPr>
      </p:pic>
    </p:spTree>
    <p:extLst>
      <p:ext uri="{BB962C8B-B14F-4D97-AF65-F5344CB8AC3E}">
        <p14:creationId xmlns:p14="http://schemas.microsoft.com/office/powerpoint/2010/main" val="166548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Tree>
    <p:extLst>
      <p:ext uri="{BB962C8B-B14F-4D97-AF65-F5344CB8AC3E}">
        <p14:creationId xmlns:p14="http://schemas.microsoft.com/office/powerpoint/2010/main" val="256113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8" name="TextBox 7">
            <a:extLst>
              <a:ext uri="{FF2B5EF4-FFF2-40B4-BE49-F238E27FC236}">
                <a16:creationId xmlns:a16="http://schemas.microsoft.com/office/drawing/2014/main" id="{ACD90924-3C3C-490D-9F76-5A9BA23478F7}"/>
              </a:ext>
            </a:extLst>
          </p:cNvPr>
          <p:cNvSpPr txBox="1"/>
          <p:nvPr/>
        </p:nvSpPr>
        <p:spPr>
          <a:xfrm>
            <a:off x="838200" y="1361186"/>
            <a:ext cx="10751288" cy="2246769"/>
          </a:xfrm>
          <a:prstGeom prst="rect">
            <a:avLst/>
          </a:prstGeom>
          <a:noFill/>
        </p:spPr>
        <p:txBody>
          <a:bodyPr wrap="square" rtlCol="0">
            <a:spAutoFit/>
          </a:bodyPr>
          <a:lstStyle/>
          <a:p>
            <a:r>
              <a:rPr lang="en-US" sz="2000" dirty="0"/>
              <a:t>"Minnesota agriculture is made stronger by our diversity. I'm excited to see farmers from every community engage in an industry that is foundational to our state's culture and economy. We know that farmers face unique challenges when it comes to weather and commodity prices, and these barriers can prevent new or potential farmers from entering the field, especially those from underrepresented communities. As we build the agricultural industry of the future, it's critical that all voices and ideas are at the table, and I commend the Minnesota Department of Agriculture for starting this conversation." - </a:t>
            </a:r>
            <a:r>
              <a:rPr lang="en-US" sz="2000" b="1" dirty="0"/>
              <a:t>Lt. Governor Peggy Flanagan</a:t>
            </a:r>
            <a:endParaRPr lang="en-US" sz="2000" dirty="0"/>
          </a:p>
        </p:txBody>
      </p:sp>
      <p:graphicFrame>
        <p:nvGraphicFramePr>
          <p:cNvPr id="6" name="Table 5">
            <a:extLst>
              <a:ext uri="{FF2B5EF4-FFF2-40B4-BE49-F238E27FC236}">
                <a16:creationId xmlns:a16="http://schemas.microsoft.com/office/drawing/2014/main" id="{4988FEB5-9E88-43F1-85A1-8241154FDA05}"/>
              </a:ext>
            </a:extLst>
          </p:cNvPr>
          <p:cNvGraphicFramePr>
            <a:graphicFrameLocks noGrp="1"/>
          </p:cNvGraphicFramePr>
          <p:nvPr>
            <p:extLst>
              <p:ext uri="{D42A27DB-BD31-4B8C-83A1-F6EECF244321}">
                <p14:modId xmlns:p14="http://schemas.microsoft.com/office/powerpoint/2010/main" val="3145387141"/>
              </p:ext>
            </p:extLst>
          </p:nvPr>
        </p:nvGraphicFramePr>
        <p:xfrm>
          <a:off x="1378588" y="3677045"/>
          <a:ext cx="9104018" cy="3028555"/>
        </p:xfrm>
        <a:graphic>
          <a:graphicData uri="http://schemas.openxmlformats.org/drawingml/2006/table">
            <a:tbl>
              <a:tblPr firstRow="1" firstCol="1" bandRow="1">
                <a:tableStyleId>{7E9639D4-E3E2-4D34-9284-5A2195B3D0D7}</a:tableStyleId>
              </a:tblPr>
              <a:tblGrid>
                <a:gridCol w="4390417">
                  <a:extLst>
                    <a:ext uri="{9D8B030D-6E8A-4147-A177-3AD203B41FA5}">
                      <a16:colId xmlns:a16="http://schemas.microsoft.com/office/drawing/2014/main" val="92981115"/>
                    </a:ext>
                  </a:extLst>
                </a:gridCol>
                <a:gridCol w="2408632">
                  <a:extLst>
                    <a:ext uri="{9D8B030D-6E8A-4147-A177-3AD203B41FA5}">
                      <a16:colId xmlns:a16="http://schemas.microsoft.com/office/drawing/2014/main" val="3141543393"/>
                    </a:ext>
                  </a:extLst>
                </a:gridCol>
                <a:gridCol w="2304969">
                  <a:extLst>
                    <a:ext uri="{9D8B030D-6E8A-4147-A177-3AD203B41FA5}">
                      <a16:colId xmlns:a16="http://schemas.microsoft.com/office/drawing/2014/main" val="819944744"/>
                    </a:ext>
                  </a:extLst>
                </a:gridCol>
              </a:tblGrid>
              <a:tr h="894955">
                <a:tc>
                  <a:txBody>
                    <a:bodyPr/>
                    <a:lstStyle/>
                    <a:p>
                      <a:pPr marL="0" marR="0" algn="ctr"/>
                      <a:r>
                        <a:rPr lang="en-US" sz="2000">
                          <a:effectLst/>
                        </a:rPr>
                        <a:t>Race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r>
                        <a:rPr lang="en-US" sz="2000">
                          <a:effectLst/>
                        </a:rPr>
                        <a:t>Percent of Minnesota Population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r>
                        <a:rPr lang="en-US" sz="2000">
                          <a:effectLst/>
                        </a:rPr>
                        <a:t>Percent of Minnesota Farmers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9047070"/>
                  </a:ext>
                </a:extLst>
              </a:tr>
              <a:tr h="298318">
                <a:tc>
                  <a:txBody>
                    <a:bodyPr/>
                    <a:lstStyle/>
                    <a:p>
                      <a:pPr marL="0" marR="0"/>
                      <a:r>
                        <a:rPr lang="en-US" sz="2000">
                          <a:effectLst/>
                        </a:rPr>
                        <a:t>African-American/Black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6.80%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7931541"/>
                  </a:ext>
                </a:extLst>
              </a:tr>
              <a:tr h="298318">
                <a:tc>
                  <a:txBody>
                    <a:bodyPr/>
                    <a:lstStyle/>
                    <a:p>
                      <a:pPr marL="0" marR="0"/>
                      <a:r>
                        <a:rPr lang="en-US" sz="2000">
                          <a:effectLst/>
                        </a:rPr>
                        <a:t>American Indian/Alaska Native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1.40%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903118"/>
                  </a:ext>
                </a:extLst>
              </a:tr>
              <a:tr h="298318">
                <a:tc>
                  <a:txBody>
                    <a:bodyPr/>
                    <a:lstStyle/>
                    <a:p>
                      <a:pPr marL="0" marR="0"/>
                      <a:r>
                        <a:rPr lang="en-US" sz="2000">
                          <a:effectLst/>
                        </a:rPr>
                        <a:t>Asian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dirty="0">
                          <a:effectLst/>
                        </a:rPr>
                        <a:t>5.10%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0.36%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6453"/>
                  </a:ext>
                </a:extLst>
              </a:tr>
              <a:tr h="298318">
                <a:tc>
                  <a:txBody>
                    <a:bodyPr/>
                    <a:lstStyle/>
                    <a:p>
                      <a:pPr marL="0" marR="0"/>
                      <a:r>
                        <a:rPr lang="en-US" sz="2000">
                          <a:effectLst/>
                        </a:rPr>
                        <a:t>Hispanic/Latino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5.50%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0.58%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372018"/>
                  </a:ext>
                </a:extLst>
              </a:tr>
              <a:tr h="298318">
                <a:tc>
                  <a:txBody>
                    <a:bodyPr/>
                    <a:lstStyle/>
                    <a:p>
                      <a:pPr marL="0" marR="0"/>
                      <a:r>
                        <a:rPr lang="en-US" sz="2000">
                          <a:effectLst/>
                        </a:rPr>
                        <a:t>Multiracial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2.50%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0.26%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4781536"/>
                  </a:ext>
                </a:extLst>
              </a:tr>
              <a:tr h="298318">
                <a:tc>
                  <a:txBody>
                    <a:bodyPr/>
                    <a:lstStyle/>
                    <a:p>
                      <a:pPr marL="0" marR="0"/>
                      <a:r>
                        <a:rPr lang="en-US" sz="2000">
                          <a:effectLst/>
                        </a:rPr>
                        <a:t>Native Hawaiian/Pacific Islander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0.10%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0.02%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2460781"/>
                  </a:ext>
                </a:extLst>
              </a:tr>
              <a:tr h="298318">
                <a:tc>
                  <a:txBody>
                    <a:bodyPr/>
                    <a:lstStyle/>
                    <a:p>
                      <a:pPr marL="0" marR="0"/>
                      <a:r>
                        <a:rPr lang="en-US" sz="2000">
                          <a:effectLst/>
                        </a:rPr>
                        <a:t>White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a:effectLst/>
                        </a:rPr>
                        <a:t>84.10%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dirty="0">
                          <a:effectLst/>
                        </a:rPr>
                        <a:t>99.16%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1299327"/>
                  </a:ext>
                </a:extLst>
              </a:tr>
            </a:tbl>
          </a:graphicData>
        </a:graphic>
      </p:graphicFrame>
    </p:spTree>
    <p:extLst>
      <p:ext uri="{BB962C8B-B14F-4D97-AF65-F5344CB8AC3E}">
        <p14:creationId xmlns:p14="http://schemas.microsoft.com/office/powerpoint/2010/main" val="212470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0745-B726-4695-BF63-54005F9EFECE}"/>
              </a:ext>
            </a:extLst>
          </p:cNvPr>
          <p:cNvSpPr>
            <a:spLocks noGrp="1"/>
          </p:cNvSpPr>
          <p:nvPr>
            <p:ph type="title"/>
          </p:nvPr>
        </p:nvSpPr>
        <p:spPr/>
        <p:txBody>
          <a:bodyPr/>
          <a:lstStyle/>
          <a:p>
            <a:r>
              <a:rPr lang="en-US" dirty="0"/>
              <a:t>Process</a:t>
            </a:r>
          </a:p>
        </p:txBody>
      </p:sp>
      <p:graphicFrame>
        <p:nvGraphicFramePr>
          <p:cNvPr id="6" name="Table 5">
            <a:extLst>
              <a:ext uri="{FF2B5EF4-FFF2-40B4-BE49-F238E27FC236}">
                <a16:creationId xmlns:a16="http://schemas.microsoft.com/office/drawing/2014/main" id="{64100DF3-4BBF-4FC8-9A92-7C88BFC4F14C}"/>
              </a:ext>
            </a:extLst>
          </p:cNvPr>
          <p:cNvGraphicFramePr>
            <a:graphicFrameLocks noGrp="1"/>
          </p:cNvGraphicFramePr>
          <p:nvPr>
            <p:extLst>
              <p:ext uri="{D42A27DB-BD31-4B8C-83A1-F6EECF244321}">
                <p14:modId xmlns:p14="http://schemas.microsoft.com/office/powerpoint/2010/main" val="3943122203"/>
              </p:ext>
            </p:extLst>
          </p:nvPr>
        </p:nvGraphicFramePr>
        <p:xfrm>
          <a:off x="602512" y="1630693"/>
          <a:ext cx="5392935" cy="5074909"/>
        </p:xfrm>
        <a:graphic>
          <a:graphicData uri="http://schemas.openxmlformats.org/drawingml/2006/table">
            <a:tbl>
              <a:tblPr firstRow="1" firstCol="1" bandRow="1">
                <a:tableStyleId>{5C22544A-7EE6-4342-B048-85BDC9FD1C3A}</a:tableStyleId>
              </a:tblPr>
              <a:tblGrid>
                <a:gridCol w="1797645">
                  <a:extLst>
                    <a:ext uri="{9D8B030D-6E8A-4147-A177-3AD203B41FA5}">
                      <a16:colId xmlns:a16="http://schemas.microsoft.com/office/drawing/2014/main" val="3331413184"/>
                    </a:ext>
                  </a:extLst>
                </a:gridCol>
                <a:gridCol w="1797645">
                  <a:extLst>
                    <a:ext uri="{9D8B030D-6E8A-4147-A177-3AD203B41FA5}">
                      <a16:colId xmlns:a16="http://schemas.microsoft.com/office/drawing/2014/main" val="1408685678"/>
                    </a:ext>
                  </a:extLst>
                </a:gridCol>
                <a:gridCol w="1797645">
                  <a:extLst>
                    <a:ext uri="{9D8B030D-6E8A-4147-A177-3AD203B41FA5}">
                      <a16:colId xmlns:a16="http://schemas.microsoft.com/office/drawing/2014/main" val="3125582007"/>
                    </a:ext>
                  </a:extLst>
                </a:gridCol>
              </a:tblGrid>
              <a:tr h="724987">
                <a:tc>
                  <a:txBody>
                    <a:bodyPr/>
                    <a:lstStyle/>
                    <a:p>
                      <a:pPr marL="0" marR="0" algn="ctr"/>
                      <a:r>
                        <a:rPr lang="en-US" sz="1800">
                          <a:effectLst/>
                        </a:rPr>
                        <a:t>Date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Attendees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4796237"/>
                  </a:ext>
                </a:extLst>
              </a:tr>
              <a:tr h="724987">
                <a:tc>
                  <a:txBody>
                    <a:bodyPr/>
                    <a:lstStyle/>
                    <a:p>
                      <a:pPr marL="0" marR="0"/>
                      <a:r>
                        <a:rPr lang="en-US" sz="1800">
                          <a:effectLst/>
                        </a:rPr>
                        <a:t>September 3, 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St. Paul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55578"/>
                  </a:ext>
                </a:extLst>
              </a:tr>
              <a:tr h="724987">
                <a:tc>
                  <a:txBody>
                    <a:bodyPr/>
                    <a:lstStyle/>
                    <a:p>
                      <a:pPr marL="0" marR="0"/>
                      <a:r>
                        <a:rPr lang="en-US" sz="1800">
                          <a:effectLst/>
                        </a:rPr>
                        <a:t>November 8, 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Crookston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215975"/>
                  </a:ext>
                </a:extLst>
              </a:tr>
              <a:tr h="724987">
                <a:tc>
                  <a:txBody>
                    <a:bodyPr/>
                    <a:lstStyle/>
                    <a:p>
                      <a:pPr marL="0" marR="0"/>
                      <a:r>
                        <a:rPr lang="en-US" sz="1800">
                          <a:effectLst/>
                        </a:rPr>
                        <a:t>November 12, 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Marshall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0718742"/>
                  </a:ext>
                </a:extLst>
              </a:tr>
              <a:tr h="724987">
                <a:tc>
                  <a:txBody>
                    <a:bodyPr/>
                    <a:lstStyle/>
                    <a:p>
                      <a:pPr marL="0" marR="0"/>
                      <a:r>
                        <a:rPr lang="en-US" sz="1800">
                          <a:effectLst/>
                        </a:rPr>
                        <a:t>November 14, 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Duluth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732455"/>
                  </a:ext>
                </a:extLst>
              </a:tr>
              <a:tr h="724987">
                <a:tc>
                  <a:txBody>
                    <a:bodyPr/>
                    <a:lstStyle/>
                    <a:p>
                      <a:pPr marL="0" marR="0"/>
                      <a:r>
                        <a:rPr lang="en-US" sz="1800">
                          <a:effectLst/>
                        </a:rPr>
                        <a:t>December 4, 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St. Cloud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221783"/>
                  </a:ext>
                </a:extLst>
              </a:tr>
              <a:tr h="724987">
                <a:tc>
                  <a:txBody>
                    <a:bodyPr/>
                    <a:lstStyle/>
                    <a:p>
                      <a:pPr marL="0" marR="0"/>
                      <a:r>
                        <a:rPr lang="en-US" sz="1800">
                          <a:effectLst/>
                        </a:rPr>
                        <a:t>December 11, 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a:effectLst/>
                        </a:rPr>
                        <a:t>Rochester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800" dirty="0">
                          <a:effectLst/>
                        </a:rPr>
                        <a:t>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163097"/>
                  </a:ext>
                </a:extLst>
              </a:tr>
            </a:tbl>
          </a:graphicData>
        </a:graphic>
      </p:graphicFrame>
      <p:sp>
        <p:nvSpPr>
          <p:cNvPr id="7" name="TextBox 6">
            <a:extLst>
              <a:ext uri="{FF2B5EF4-FFF2-40B4-BE49-F238E27FC236}">
                <a16:creationId xmlns:a16="http://schemas.microsoft.com/office/drawing/2014/main" id="{2F81C0DC-607B-4885-BBB1-62B9B06B19BE}"/>
              </a:ext>
            </a:extLst>
          </p:cNvPr>
          <p:cNvSpPr txBox="1"/>
          <p:nvPr/>
        </p:nvSpPr>
        <p:spPr>
          <a:xfrm>
            <a:off x="6363093" y="1602554"/>
            <a:ext cx="5392935" cy="1754326"/>
          </a:xfrm>
          <a:prstGeom prst="rect">
            <a:avLst/>
          </a:prstGeom>
          <a:noFill/>
        </p:spPr>
        <p:txBody>
          <a:bodyPr wrap="square" rtlCol="0">
            <a:spAutoFit/>
          </a:bodyPr>
          <a:lstStyle/>
          <a:p>
            <a:r>
              <a:rPr lang="en-US" dirty="0"/>
              <a:t>Six listening sessions around the state, with over 200 responses in person and online</a:t>
            </a:r>
          </a:p>
          <a:p>
            <a:endParaRPr lang="en-US" dirty="0"/>
          </a:p>
          <a:p>
            <a:r>
              <a:rPr lang="en-US" dirty="0"/>
              <a:t>Collective brainstorming process</a:t>
            </a:r>
          </a:p>
          <a:p>
            <a:endParaRPr lang="en-US" dirty="0"/>
          </a:p>
          <a:p>
            <a:endParaRPr lang="en-US" dirty="0"/>
          </a:p>
        </p:txBody>
      </p:sp>
      <p:graphicFrame>
        <p:nvGraphicFramePr>
          <p:cNvPr id="8" name="Chart 7" descr="Geographic distribution (where do you currently farm?)&#10;Northwest - 11&#10;Northeast - 17&#10;Central - 32&#10;Metro - 18&#10;Southwest - 13&#10;Southeast - 48&#10;Total responses - 157">
            <a:extLst>
              <a:ext uri="{FF2B5EF4-FFF2-40B4-BE49-F238E27FC236}">
                <a16:creationId xmlns:a16="http://schemas.microsoft.com/office/drawing/2014/main" id="{7286C5A8-A05C-4FBE-A81A-3EE4C22EA834}"/>
              </a:ext>
            </a:extLst>
          </p:cNvPr>
          <p:cNvGraphicFramePr>
            <a:graphicFrameLocks noChangeAspect="1"/>
          </p:cNvGraphicFramePr>
          <p:nvPr>
            <p:extLst>
              <p:ext uri="{D42A27DB-BD31-4B8C-83A1-F6EECF244321}">
                <p14:modId xmlns:p14="http://schemas.microsoft.com/office/powerpoint/2010/main" val="3066573475"/>
              </p:ext>
            </p:extLst>
          </p:nvPr>
        </p:nvGraphicFramePr>
        <p:xfrm>
          <a:off x="6039015" y="2997724"/>
          <a:ext cx="6259906" cy="38055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09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ot;emerging farmers&quot; + Patrice Bailey">
            <a:extLst>
              <a:ext uri="{FF2B5EF4-FFF2-40B4-BE49-F238E27FC236}">
                <a16:creationId xmlns:a16="http://schemas.microsoft.com/office/drawing/2014/main" id="{9FC2B298-EC11-4D71-9396-96FACF8DE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7" y="1498859"/>
            <a:ext cx="5267228" cy="3511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quot;emerging farmers&quot; + Patrice Bailey">
            <a:extLst>
              <a:ext uri="{FF2B5EF4-FFF2-40B4-BE49-F238E27FC236}">
                <a16:creationId xmlns:a16="http://schemas.microsoft.com/office/drawing/2014/main" id="{E88D42E9-AF8A-4D9D-AD56-41EE00252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970" y="1938065"/>
            <a:ext cx="514350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quot;emerging farmers&quot; + Patrice Bailey">
            <a:extLst>
              <a:ext uri="{FF2B5EF4-FFF2-40B4-BE49-F238E27FC236}">
                <a16:creationId xmlns:a16="http://schemas.microsoft.com/office/drawing/2014/main" id="{91B48AB0-4FF9-4A22-9424-0A306DEFC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330" y="3762307"/>
            <a:ext cx="3421291" cy="23822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010FCA-9438-4688-A49A-0358DEE15CE9}"/>
              </a:ext>
            </a:extLst>
          </p:cNvPr>
          <p:cNvPicPr>
            <a:picLocks noChangeAspect="1"/>
          </p:cNvPicPr>
          <p:nvPr/>
        </p:nvPicPr>
        <p:blipFill>
          <a:blip r:embed="rId5"/>
          <a:stretch>
            <a:fillRect/>
          </a:stretch>
        </p:blipFill>
        <p:spPr>
          <a:xfrm>
            <a:off x="4686545" y="1331336"/>
            <a:ext cx="7505455" cy="1213457"/>
          </a:xfrm>
          <a:prstGeom prst="rect">
            <a:avLst/>
          </a:prstGeom>
        </p:spPr>
      </p:pic>
      <p:pic>
        <p:nvPicPr>
          <p:cNvPr id="6" name="Picture 5">
            <a:extLst>
              <a:ext uri="{FF2B5EF4-FFF2-40B4-BE49-F238E27FC236}">
                <a16:creationId xmlns:a16="http://schemas.microsoft.com/office/drawing/2014/main" id="{408195F3-C1A0-458B-A213-DA4FB8AAF6D8}"/>
              </a:ext>
            </a:extLst>
          </p:cNvPr>
          <p:cNvPicPr>
            <a:picLocks noChangeAspect="1"/>
          </p:cNvPicPr>
          <p:nvPr/>
        </p:nvPicPr>
        <p:blipFill>
          <a:blip r:embed="rId6"/>
          <a:stretch>
            <a:fillRect/>
          </a:stretch>
        </p:blipFill>
        <p:spPr>
          <a:xfrm>
            <a:off x="1100532" y="5622248"/>
            <a:ext cx="5325652" cy="1235752"/>
          </a:xfrm>
          <a:prstGeom prst="rect">
            <a:avLst/>
          </a:prstGeom>
        </p:spPr>
      </p:pic>
      <p:pic>
        <p:nvPicPr>
          <p:cNvPr id="7" name="Picture 6">
            <a:extLst>
              <a:ext uri="{FF2B5EF4-FFF2-40B4-BE49-F238E27FC236}">
                <a16:creationId xmlns:a16="http://schemas.microsoft.com/office/drawing/2014/main" id="{B81D99A0-4F90-4CCE-8190-5AAC757E9F6D}"/>
              </a:ext>
            </a:extLst>
          </p:cNvPr>
          <p:cNvPicPr>
            <a:picLocks noChangeAspect="1"/>
          </p:cNvPicPr>
          <p:nvPr/>
        </p:nvPicPr>
        <p:blipFill>
          <a:blip r:embed="rId7"/>
          <a:stretch>
            <a:fillRect/>
          </a:stretch>
        </p:blipFill>
        <p:spPr>
          <a:xfrm>
            <a:off x="6719903" y="5281340"/>
            <a:ext cx="5351207" cy="651054"/>
          </a:xfrm>
          <a:prstGeom prst="rect">
            <a:avLst/>
          </a:prstGeom>
        </p:spPr>
      </p:pic>
      <p:pic>
        <p:nvPicPr>
          <p:cNvPr id="8" name="Picture 7">
            <a:extLst>
              <a:ext uri="{FF2B5EF4-FFF2-40B4-BE49-F238E27FC236}">
                <a16:creationId xmlns:a16="http://schemas.microsoft.com/office/drawing/2014/main" id="{6098969C-486C-44E0-B82A-8F2DE37A479E}"/>
              </a:ext>
            </a:extLst>
          </p:cNvPr>
          <p:cNvPicPr>
            <a:picLocks noChangeAspect="1"/>
          </p:cNvPicPr>
          <p:nvPr/>
        </p:nvPicPr>
        <p:blipFill>
          <a:blip r:embed="rId8"/>
          <a:stretch>
            <a:fillRect/>
          </a:stretch>
        </p:blipFill>
        <p:spPr>
          <a:xfrm>
            <a:off x="16914" y="3550784"/>
            <a:ext cx="5494403" cy="684128"/>
          </a:xfrm>
          <a:prstGeom prst="rect">
            <a:avLst/>
          </a:prstGeom>
        </p:spPr>
      </p:pic>
    </p:spTree>
    <p:extLst>
      <p:ext uri="{BB962C8B-B14F-4D97-AF65-F5344CB8AC3E}">
        <p14:creationId xmlns:p14="http://schemas.microsoft.com/office/powerpoint/2010/main" val="75866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275F-63E3-4CD6-8623-7A730AC43403}"/>
              </a:ext>
            </a:extLst>
          </p:cNvPr>
          <p:cNvSpPr>
            <a:spLocks noGrp="1"/>
          </p:cNvSpPr>
          <p:nvPr>
            <p:ph type="title"/>
          </p:nvPr>
        </p:nvSpPr>
        <p:spPr/>
        <p:txBody>
          <a:bodyPr/>
          <a:lstStyle/>
          <a:p>
            <a:r>
              <a:rPr lang="en-US" dirty="0"/>
              <a:t>Scope</a:t>
            </a:r>
          </a:p>
        </p:txBody>
      </p:sp>
      <p:sp>
        <p:nvSpPr>
          <p:cNvPr id="5" name="TextBox 4">
            <a:extLst>
              <a:ext uri="{FF2B5EF4-FFF2-40B4-BE49-F238E27FC236}">
                <a16:creationId xmlns:a16="http://schemas.microsoft.com/office/drawing/2014/main" id="{334BA514-A1C3-4D18-A9AB-8D930EB900C4}"/>
              </a:ext>
            </a:extLst>
          </p:cNvPr>
          <p:cNvSpPr txBox="1"/>
          <p:nvPr/>
        </p:nvSpPr>
        <p:spPr>
          <a:xfrm>
            <a:off x="838200" y="1446028"/>
            <a:ext cx="10751288" cy="1477328"/>
          </a:xfrm>
          <a:prstGeom prst="rect">
            <a:avLst/>
          </a:prstGeom>
          <a:noFill/>
        </p:spPr>
        <p:txBody>
          <a:bodyPr wrap="square" rtlCol="0">
            <a:spAutoFit/>
          </a:bodyPr>
          <a:lstStyle/>
          <a:p>
            <a:r>
              <a:rPr lang="en-US" dirty="0"/>
              <a:t>The Emerging Farmers Working Group was initiated by a legislative request (40.1, Sec 21), </a:t>
            </a:r>
            <a:r>
              <a:rPr lang="en-US" i="1" dirty="0"/>
              <a:t>“No later than February 1, 2020, the commissioner of agriculture must report recommendations to the legislative committees and divisions with jurisdiction over agriculture finance regarding how best to cultivate and support emerging farmers, with priority given to emerging farmers who are women, veterans, persons with disabilities, American Indian or Alaskan Native, and members of communities of color.”</a:t>
            </a:r>
            <a:endParaRPr lang="en-US" dirty="0"/>
          </a:p>
        </p:txBody>
      </p:sp>
      <p:graphicFrame>
        <p:nvGraphicFramePr>
          <p:cNvPr id="6" name="Table 5">
            <a:extLst>
              <a:ext uri="{FF2B5EF4-FFF2-40B4-BE49-F238E27FC236}">
                <a16:creationId xmlns:a16="http://schemas.microsoft.com/office/drawing/2014/main" id="{BFF4E2FD-F7CD-41E2-9EDA-2B71D0FDF8AB}"/>
              </a:ext>
            </a:extLst>
          </p:cNvPr>
          <p:cNvGraphicFramePr>
            <a:graphicFrameLocks noGrp="1"/>
          </p:cNvGraphicFramePr>
          <p:nvPr>
            <p:extLst>
              <p:ext uri="{D42A27DB-BD31-4B8C-83A1-F6EECF244321}">
                <p14:modId xmlns:p14="http://schemas.microsoft.com/office/powerpoint/2010/main" val="1479968769"/>
              </p:ext>
            </p:extLst>
          </p:nvPr>
        </p:nvGraphicFramePr>
        <p:xfrm>
          <a:off x="2049544" y="3155710"/>
          <a:ext cx="8433061" cy="2990566"/>
        </p:xfrm>
        <a:graphic>
          <a:graphicData uri="http://schemas.openxmlformats.org/drawingml/2006/table">
            <a:tbl>
              <a:tblPr firstRow="1" firstCol="1" bandRow="1">
                <a:tableStyleId>{793D81CF-94F2-401A-BA57-92F5A7B2D0C5}</a:tableStyleId>
              </a:tblPr>
              <a:tblGrid>
                <a:gridCol w="2594788">
                  <a:extLst>
                    <a:ext uri="{9D8B030D-6E8A-4147-A177-3AD203B41FA5}">
                      <a16:colId xmlns:a16="http://schemas.microsoft.com/office/drawing/2014/main" val="2165058307"/>
                    </a:ext>
                  </a:extLst>
                </a:gridCol>
                <a:gridCol w="3243485">
                  <a:extLst>
                    <a:ext uri="{9D8B030D-6E8A-4147-A177-3AD203B41FA5}">
                      <a16:colId xmlns:a16="http://schemas.microsoft.com/office/drawing/2014/main" val="3087748157"/>
                    </a:ext>
                  </a:extLst>
                </a:gridCol>
                <a:gridCol w="2594788">
                  <a:extLst>
                    <a:ext uri="{9D8B030D-6E8A-4147-A177-3AD203B41FA5}">
                      <a16:colId xmlns:a16="http://schemas.microsoft.com/office/drawing/2014/main" val="631546698"/>
                    </a:ext>
                  </a:extLst>
                </a:gridCol>
              </a:tblGrid>
              <a:tr h="249214">
                <a:tc>
                  <a:txBody>
                    <a:bodyPr/>
                    <a:lstStyle/>
                    <a:p>
                      <a:pPr marL="0" marR="0" algn="ctr"/>
                      <a:r>
                        <a:rPr lang="en-US" sz="1600">
                          <a:effectLst/>
                        </a:rPr>
                        <a:t>Identity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600">
                          <a:effectLst/>
                        </a:rPr>
                        <a:t>Practices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1600">
                          <a:effectLst/>
                        </a:rPr>
                        <a:t>Values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4233407"/>
                  </a:ext>
                </a:extLst>
              </a:tr>
              <a:tr h="2741352">
                <a:tc>
                  <a:txBody>
                    <a:bodyPr/>
                    <a:lstStyle/>
                    <a:p>
                      <a:pPr marL="342900" marR="0" lvl="0" indent="-342900">
                        <a:buFont typeface="Symbol" panose="05050102010706020507" pitchFamily="18" charset="2"/>
                        <a:buChar char=""/>
                      </a:pPr>
                      <a:r>
                        <a:rPr lang="en-US" sz="1600" b="0" dirty="0">
                          <a:effectLst/>
                        </a:rPr>
                        <a:t>Young</a:t>
                      </a:r>
                    </a:p>
                    <a:p>
                      <a:pPr marL="342900" marR="0" lvl="0" indent="-342900">
                        <a:buFont typeface="Symbol" panose="05050102010706020507" pitchFamily="18" charset="2"/>
                        <a:buChar char=""/>
                      </a:pPr>
                      <a:r>
                        <a:rPr lang="en-US" sz="1600" b="0" dirty="0">
                          <a:effectLst/>
                        </a:rPr>
                        <a:t>Unrelated to a farmer/</a:t>
                      </a:r>
                      <a:br>
                        <a:rPr lang="en-US" sz="1600" b="0" dirty="0">
                          <a:effectLst/>
                        </a:rPr>
                      </a:br>
                      <a:r>
                        <a:rPr lang="en-US" sz="1600" b="0" dirty="0">
                          <a:effectLst/>
                        </a:rPr>
                        <a:t>no inherited land</a:t>
                      </a:r>
                    </a:p>
                    <a:p>
                      <a:pPr marL="342900" marR="0" lvl="0" indent="-342900">
                        <a:buFont typeface="Symbol" panose="05050102010706020507" pitchFamily="18" charset="2"/>
                        <a:buChar char=""/>
                      </a:pPr>
                      <a:r>
                        <a:rPr lang="en-US" sz="1600" b="0" dirty="0">
                          <a:effectLst/>
                        </a:rPr>
                        <a:t>Limited capital</a:t>
                      </a:r>
                    </a:p>
                    <a:p>
                      <a:pPr marL="342900" marR="0" lvl="0" indent="-342900">
                        <a:buFont typeface="Symbol" panose="05050102010706020507" pitchFamily="18" charset="2"/>
                        <a:buChar char=""/>
                      </a:pPr>
                      <a:r>
                        <a:rPr lang="en-US" sz="1600" b="0" dirty="0">
                          <a:effectLst/>
                        </a:rPr>
                        <a:t>Tech savvy</a:t>
                      </a:r>
                    </a:p>
                    <a:p>
                      <a:pPr marL="342900" marR="0" lvl="0" indent="-342900">
                        <a:buFont typeface="Symbol" panose="05050102010706020507" pitchFamily="18" charset="2"/>
                        <a:buChar char=""/>
                      </a:pPr>
                      <a:r>
                        <a:rPr lang="en-US" sz="1600" b="0" dirty="0">
                          <a:effectLst/>
                        </a:rPr>
                        <a:t>Urban/suburban based</a:t>
                      </a:r>
                    </a:p>
                    <a:p>
                      <a:pPr marL="342900" marR="0" lvl="0" indent="-342900">
                        <a:buFont typeface="Symbol" panose="05050102010706020507" pitchFamily="18" charset="2"/>
                        <a:buChar char=""/>
                      </a:pPr>
                      <a:r>
                        <a:rPr lang="en-US" sz="1600" b="0" dirty="0">
                          <a:effectLst/>
                        </a:rPr>
                        <a:t>Queer/LGBTQ+</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buFont typeface="Symbol" panose="05050102010706020507" pitchFamily="18" charset="2"/>
                        <a:buChar char=""/>
                      </a:pPr>
                      <a:r>
                        <a:rPr lang="en-US" sz="1600" dirty="0">
                          <a:effectLst/>
                        </a:rPr>
                        <a:t>Vegetables</a:t>
                      </a:r>
                    </a:p>
                    <a:p>
                      <a:pPr marL="342900" marR="0" lvl="0" indent="-342900">
                        <a:buFont typeface="Symbol" panose="05050102010706020507" pitchFamily="18" charset="2"/>
                        <a:buChar char=""/>
                      </a:pPr>
                      <a:r>
                        <a:rPr lang="en-US" sz="1600" dirty="0">
                          <a:effectLst/>
                        </a:rPr>
                        <a:t>Regenerative/sustainable practices</a:t>
                      </a:r>
                    </a:p>
                    <a:p>
                      <a:pPr marL="342900" marR="0" lvl="0" indent="-342900">
                        <a:buFont typeface="Symbol" panose="05050102010706020507" pitchFamily="18" charset="2"/>
                        <a:buChar char=""/>
                      </a:pPr>
                      <a:r>
                        <a:rPr lang="en-US" sz="1600" dirty="0">
                          <a:effectLst/>
                        </a:rPr>
                        <a:t>Moving toward another kind of production</a:t>
                      </a:r>
                    </a:p>
                    <a:p>
                      <a:pPr marL="342900" marR="0" lvl="0" indent="-342900">
                        <a:buFont typeface="Symbol" panose="05050102010706020507" pitchFamily="18" charset="2"/>
                        <a:buChar char=""/>
                      </a:pPr>
                      <a:r>
                        <a:rPr lang="en-US" sz="1600" dirty="0">
                          <a:effectLst/>
                        </a:rPr>
                        <a:t>Direct marketing</a:t>
                      </a:r>
                    </a:p>
                    <a:p>
                      <a:pPr marL="342900" marR="0" lvl="0" indent="-342900">
                        <a:buFont typeface="Symbol" panose="05050102010706020507" pitchFamily="18" charset="2"/>
                        <a:buChar char=""/>
                      </a:pPr>
                      <a:r>
                        <a:rPr lang="en-US" sz="1600" dirty="0">
                          <a:effectLst/>
                        </a:rPr>
                        <a:t>Urban agriculture</a:t>
                      </a:r>
                    </a:p>
                    <a:p>
                      <a:pPr marL="342900" marR="0" lvl="0" indent="-342900">
                        <a:buFont typeface="Symbol" panose="05050102010706020507" pitchFamily="18" charset="2"/>
                        <a:buChar char=""/>
                      </a:pPr>
                      <a:r>
                        <a:rPr lang="en-US" sz="1600" dirty="0">
                          <a:effectLst/>
                        </a:rPr>
                        <a:t>Indigenous and culturally relevant crops</a:t>
                      </a:r>
                    </a:p>
                    <a:p>
                      <a:pPr marL="342900" marR="0" lvl="0" indent="-342900">
                        <a:buFont typeface="Symbol" panose="05050102010706020507" pitchFamily="18" charset="2"/>
                        <a:buChar char=""/>
                      </a:pPr>
                      <a:r>
                        <a:rPr lang="en-US" sz="1600" dirty="0">
                          <a:effectLst/>
                        </a:rPr>
                        <a:t>Specialty crops</a:t>
                      </a:r>
                    </a:p>
                    <a:p>
                      <a:pPr marL="342900" marR="0" lvl="0" indent="-342900">
                        <a:buFont typeface="Symbol" panose="05050102010706020507" pitchFamily="18" charset="2"/>
                        <a:buChar char=""/>
                      </a:pPr>
                      <a:r>
                        <a:rPr lang="en-US" sz="1600" dirty="0">
                          <a:effectLst/>
                        </a:rPr>
                        <a:t>Indoor agriculture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buFont typeface="Symbol" panose="05050102010706020507" pitchFamily="18" charset="2"/>
                        <a:buChar char=""/>
                      </a:pPr>
                      <a:r>
                        <a:rPr lang="en-US" sz="1600" dirty="0">
                          <a:effectLst/>
                        </a:rPr>
                        <a:t>Passionate about farming</a:t>
                      </a:r>
                    </a:p>
                    <a:p>
                      <a:pPr marL="342900" marR="0" lvl="0" indent="-342900">
                        <a:buFont typeface="Symbol" panose="05050102010706020507" pitchFamily="18" charset="2"/>
                        <a:buChar char=""/>
                      </a:pPr>
                      <a:r>
                        <a:rPr lang="en-US" sz="1600" dirty="0">
                          <a:effectLst/>
                        </a:rPr>
                        <a:t>Care for the land</a:t>
                      </a:r>
                    </a:p>
                    <a:p>
                      <a:pPr marL="342900" marR="0" lvl="0" indent="-342900">
                        <a:buFont typeface="Symbol" panose="05050102010706020507" pitchFamily="18" charset="2"/>
                        <a:buChar char=""/>
                      </a:pPr>
                      <a:r>
                        <a:rPr lang="en-US" sz="1600" dirty="0">
                          <a:effectLst/>
                        </a:rPr>
                        <a:t>Change the system for the better</a:t>
                      </a:r>
                    </a:p>
                    <a:p>
                      <a:pPr marL="342900" marR="0" lvl="0" indent="-342900">
                        <a:buFont typeface="Symbol" panose="05050102010706020507" pitchFamily="18" charset="2"/>
                        <a:buChar char=""/>
                      </a:pPr>
                      <a:r>
                        <a:rPr lang="en-US" sz="1600" dirty="0">
                          <a:effectLst/>
                        </a:rPr>
                        <a:t>Solutions based</a:t>
                      </a:r>
                    </a:p>
                    <a:p>
                      <a:pPr marL="342900" marR="0" lvl="0" indent="-342900">
                        <a:buFont typeface="Symbol" panose="05050102010706020507" pitchFamily="18" charset="2"/>
                        <a:buChar char=""/>
                      </a:pPr>
                      <a:r>
                        <a:rPr lang="en-US" sz="1600" dirty="0">
                          <a:effectLst/>
                        </a:rPr>
                        <a:t>Food sovereignty &amp; food justice based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1099554"/>
                  </a:ext>
                </a:extLst>
              </a:tr>
            </a:tbl>
          </a:graphicData>
        </a:graphic>
      </p:graphicFrame>
      <p:sp>
        <p:nvSpPr>
          <p:cNvPr id="7" name="Rectangle 6">
            <a:extLst>
              <a:ext uri="{FF2B5EF4-FFF2-40B4-BE49-F238E27FC236}">
                <a16:creationId xmlns:a16="http://schemas.microsoft.com/office/drawing/2014/main" id="{13F7A044-83E1-4C85-8302-E5775B2B1F88}"/>
              </a:ext>
            </a:extLst>
          </p:cNvPr>
          <p:cNvSpPr/>
          <p:nvPr/>
        </p:nvSpPr>
        <p:spPr>
          <a:xfrm>
            <a:off x="1945847" y="6146276"/>
            <a:ext cx="8894976" cy="369332"/>
          </a:xfrm>
          <a:prstGeom prst="rect">
            <a:avLst/>
          </a:prstGeom>
        </p:spPr>
        <p:txBody>
          <a:bodyPr wrap="square">
            <a:spAutoFit/>
          </a:bodyPr>
          <a:lstStyle/>
          <a:p>
            <a:pPr>
              <a:spcAft>
                <a:spcPts val="600"/>
              </a:spcAft>
            </a:pPr>
            <a:r>
              <a:rPr lang="en-US" i="1" dirty="0">
                <a:solidFill>
                  <a:srgbClr val="003865"/>
                </a:solidFill>
                <a:latin typeface="Calibri" panose="020F0502020204030204" pitchFamily="34" charset="0"/>
                <a:ea typeface="Calibri" panose="020F0502020204030204" pitchFamily="34" charset="0"/>
                <a:cs typeface="Times New Roman" panose="02020603050405020304" pitchFamily="18" charset="0"/>
              </a:rPr>
              <a:t>Selected answers to the question, “Who is an Emerging Farmer” from the Listening Sessions</a:t>
            </a:r>
          </a:p>
        </p:txBody>
      </p:sp>
    </p:spTree>
    <p:extLst>
      <p:ext uri="{BB962C8B-B14F-4D97-AF65-F5344CB8AC3E}">
        <p14:creationId xmlns:p14="http://schemas.microsoft.com/office/powerpoint/2010/main" val="190311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275F-63E3-4CD6-8623-7A730AC43403}"/>
              </a:ext>
            </a:extLst>
          </p:cNvPr>
          <p:cNvSpPr>
            <a:spLocks noGrp="1"/>
          </p:cNvSpPr>
          <p:nvPr>
            <p:ph type="title"/>
          </p:nvPr>
        </p:nvSpPr>
        <p:spPr/>
        <p:txBody>
          <a:bodyPr/>
          <a:lstStyle/>
          <a:p>
            <a:r>
              <a:rPr lang="en-US" dirty="0"/>
              <a:t>Themes</a:t>
            </a:r>
          </a:p>
        </p:txBody>
      </p:sp>
      <p:sp>
        <p:nvSpPr>
          <p:cNvPr id="5" name="TextBox 4">
            <a:extLst>
              <a:ext uri="{FF2B5EF4-FFF2-40B4-BE49-F238E27FC236}">
                <a16:creationId xmlns:a16="http://schemas.microsoft.com/office/drawing/2014/main" id="{334BA514-A1C3-4D18-A9AB-8D930EB900C4}"/>
              </a:ext>
            </a:extLst>
          </p:cNvPr>
          <p:cNvSpPr txBox="1"/>
          <p:nvPr/>
        </p:nvSpPr>
        <p:spPr>
          <a:xfrm>
            <a:off x="838200" y="1446028"/>
            <a:ext cx="10751288" cy="5109091"/>
          </a:xfrm>
          <a:prstGeom prst="rect">
            <a:avLst/>
          </a:prstGeom>
          <a:noFill/>
        </p:spPr>
        <p:txBody>
          <a:bodyPr wrap="square" rtlCol="0">
            <a:spAutoFit/>
          </a:bodyPr>
          <a:lstStyle/>
          <a:p>
            <a:r>
              <a:rPr lang="en-US" sz="2800" dirty="0"/>
              <a:t>*Land availability and prices</a:t>
            </a:r>
          </a:p>
          <a:p>
            <a:r>
              <a:rPr lang="en-US" sz="2800" dirty="0"/>
              <a:t>*Financial barriers </a:t>
            </a:r>
          </a:p>
          <a:p>
            <a:r>
              <a:rPr lang="en-US" sz="2800" dirty="0"/>
              <a:t>*Market access and infrastructure</a:t>
            </a:r>
          </a:p>
          <a:p>
            <a:r>
              <a:rPr lang="en-US" sz="2800" dirty="0"/>
              <a:t>*Education/training resources</a:t>
            </a:r>
          </a:p>
          <a:p>
            <a:r>
              <a:rPr lang="en-US" sz="2800" dirty="0"/>
              <a:t>*Discrimination/racism/sexism</a:t>
            </a:r>
          </a:p>
          <a:p>
            <a:r>
              <a:rPr lang="en-US" sz="2800" dirty="0"/>
              <a:t>Health insurance/rural healthcare</a:t>
            </a:r>
          </a:p>
          <a:p>
            <a:r>
              <a:rPr lang="en-US" sz="2800" dirty="0"/>
              <a:t>Available resources serve larger-scale agriculture</a:t>
            </a:r>
          </a:p>
          <a:p>
            <a:r>
              <a:rPr lang="en-US" sz="2800" dirty="0"/>
              <a:t>Broadband availability </a:t>
            </a:r>
          </a:p>
          <a:p>
            <a:r>
              <a:rPr lang="en-US" sz="2800" dirty="0"/>
              <a:t>Climate change </a:t>
            </a:r>
          </a:p>
          <a:p>
            <a:r>
              <a:rPr lang="en-US" sz="2800" dirty="0"/>
              <a:t>Culturally appropriate resources </a:t>
            </a:r>
          </a:p>
          <a:p>
            <a:r>
              <a:rPr lang="en-US" sz="2800" dirty="0"/>
              <a:t>Navigating regulations </a:t>
            </a:r>
          </a:p>
          <a:p>
            <a:endParaRPr lang="en-US" dirty="0"/>
          </a:p>
        </p:txBody>
      </p:sp>
    </p:spTree>
    <p:extLst>
      <p:ext uri="{BB962C8B-B14F-4D97-AF65-F5344CB8AC3E}">
        <p14:creationId xmlns:p14="http://schemas.microsoft.com/office/powerpoint/2010/main" val="150325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275F-63E3-4CD6-8623-7A730AC43403}"/>
              </a:ext>
            </a:extLst>
          </p:cNvPr>
          <p:cNvSpPr>
            <a:spLocks noGrp="1"/>
          </p:cNvSpPr>
          <p:nvPr>
            <p:ph type="title"/>
          </p:nvPr>
        </p:nvSpPr>
        <p:spPr/>
        <p:txBody>
          <a:bodyPr/>
          <a:lstStyle/>
          <a:p>
            <a:r>
              <a:rPr lang="en-US"/>
              <a:t>Selected Recommendations</a:t>
            </a:r>
            <a:endParaRPr lang="en-US" dirty="0"/>
          </a:p>
        </p:txBody>
      </p:sp>
      <p:sp>
        <p:nvSpPr>
          <p:cNvPr id="5" name="TextBox 4">
            <a:extLst>
              <a:ext uri="{FF2B5EF4-FFF2-40B4-BE49-F238E27FC236}">
                <a16:creationId xmlns:a16="http://schemas.microsoft.com/office/drawing/2014/main" id="{334BA514-A1C3-4D18-A9AB-8D930EB900C4}"/>
              </a:ext>
            </a:extLst>
          </p:cNvPr>
          <p:cNvSpPr txBox="1"/>
          <p:nvPr/>
        </p:nvSpPr>
        <p:spPr>
          <a:xfrm>
            <a:off x="838200" y="1446028"/>
            <a:ext cx="10751288" cy="290848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Establish an emerging farmers task force that can provide guidance on the development of programs and initiatives.</a:t>
            </a:r>
          </a:p>
          <a:p>
            <a:pPr marL="285750" indent="-285750">
              <a:spcAft>
                <a:spcPts val="600"/>
              </a:spcAft>
              <a:buFont typeface="Arial" panose="020B0604020202020204" pitchFamily="34" charset="0"/>
              <a:buChar char="•"/>
            </a:pPr>
            <a:r>
              <a:rPr lang="en-US" sz="2400" dirty="0"/>
              <a:t>Increase the agricultural microloan program from $10,000 to $20,000</a:t>
            </a:r>
          </a:p>
          <a:p>
            <a:pPr marL="285750" indent="-285750">
              <a:spcAft>
                <a:spcPts val="600"/>
              </a:spcAft>
              <a:buFont typeface="Arial" panose="020B0604020202020204" pitchFamily="34" charset="0"/>
              <a:buChar char="•"/>
            </a:pPr>
            <a:r>
              <a:rPr lang="en-US" sz="2400" dirty="0"/>
              <a:t>Implement advance payment options for grant funding modeled after the USDA NRCS advance payment program. </a:t>
            </a:r>
          </a:p>
          <a:p>
            <a:pPr marL="285750" indent="-285750">
              <a:spcAft>
                <a:spcPts val="600"/>
              </a:spcAft>
              <a:buFont typeface="Arial" panose="020B0604020202020204" pitchFamily="34" charset="0"/>
              <a:buChar char="•"/>
            </a:pPr>
            <a:r>
              <a:rPr lang="en-US" sz="2400" dirty="0"/>
              <a:t>Incentivize translation of resources to farm service providers, including state agencies. </a:t>
            </a:r>
          </a:p>
        </p:txBody>
      </p:sp>
    </p:spTree>
    <p:extLst>
      <p:ext uri="{BB962C8B-B14F-4D97-AF65-F5344CB8AC3E}">
        <p14:creationId xmlns:p14="http://schemas.microsoft.com/office/powerpoint/2010/main" val="255570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F1C8-FF5B-472A-B807-D19EBA7471FD}"/>
              </a:ext>
            </a:extLst>
          </p:cNvPr>
          <p:cNvSpPr>
            <a:spLocks noGrp="1"/>
          </p:cNvSpPr>
          <p:nvPr>
            <p:ph type="title"/>
          </p:nvPr>
        </p:nvSpPr>
        <p:spPr/>
        <p:txBody>
          <a:bodyPr/>
          <a:lstStyle/>
          <a:p>
            <a:r>
              <a:rPr lang="en-US" dirty="0"/>
              <a:t>What we heard</a:t>
            </a:r>
          </a:p>
        </p:txBody>
      </p:sp>
      <p:sp>
        <p:nvSpPr>
          <p:cNvPr id="6" name="TextBox 5">
            <a:extLst>
              <a:ext uri="{FF2B5EF4-FFF2-40B4-BE49-F238E27FC236}">
                <a16:creationId xmlns:a16="http://schemas.microsoft.com/office/drawing/2014/main" id="{3BA24AB6-18B3-42C4-A8F6-446B4D10BAF1}"/>
              </a:ext>
            </a:extLst>
          </p:cNvPr>
          <p:cNvSpPr txBox="1"/>
          <p:nvPr/>
        </p:nvSpPr>
        <p:spPr>
          <a:xfrm>
            <a:off x="527901" y="1432874"/>
            <a:ext cx="11001080" cy="5601533"/>
          </a:xfrm>
          <a:prstGeom prst="rect">
            <a:avLst/>
          </a:prstGeom>
          <a:noFill/>
        </p:spPr>
        <p:txBody>
          <a:bodyPr wrap="square" rtlCol="0">
            <a:spAutoFit/>
          </a:bodyPr>
          <a:lstStyle/>
          <a:p>
            <a:r>
              <a:rPr lang="en-US" i="1" dirty="0"/>
              <a:t> </a:t>
            </a:r>
            <a:r>
              <a:rPr lang="en-US" sz="2000" i="1" dirty="0"/>
              <a:t>“As an emerging farmer I’ve struggled to find farmland that I can afford near the markets I hope to sell to.”</a:t>
            </a:r>
          </a:p>
          <a:p>
            <a:endParaRPr lang="en-US" sz="2000" dirty="0"/>
          </a:p>
          <a:p>
            <a:r>
              <a:rPr lang="en-US" sz="2000" i="1" dirty="0"/>
              <a:t>“If your family won’t have healthcare where you want to start a farm, you might start elsewhere.”</a:t>
            </a:r>
          </a:p>
          <a:p>
            <a:endParaRPr lang="en-US" sz="2000" dirty="0"/>
          </a:p>
          <a:p>
            <a:r>
              <a:rPr lang="en-US" sz="2000" i="1" dirty="0"/>
              <a:t>“[There is] difficulty finding part-time childcare in rural areas.”</a:t>
            </a:r>
          </a:p>
          <a:p>
            <a:endParaRPr lang="en-US" sz="2000" dirty="0"/>
          </a:p>
          <a:p>
            <a:r>
              <a:rPr lang="en-US" sz="2000" i="1" dirty="0"/>
              <a:t>“Government has a role here as well in helping rebuild the infrastructure that used to support local.”</a:t>
            </a:r>
          </a:p>
          <a:p>
            <a:endParaRPr lang="en-US" sz="2000" dirty="0"/>
          </a:p>
          <a:p>
            <a:r>
              <a:rPr lang="en-US" sz="2000" i="1" dirty="0"/>
              <a:t>“It is difficult to know where to start when you are a beginning farmer and who you can trust to work with you.”</a:t>
            </a:r>
          </a:p>
          <a:p>
            <a:endParaRPr lang="en-US" sz="2000" dirty="0"/>
          </a:p>
          <a:p>
            <a:r>
              <a:rPr lang="en-US" sz="2000" i="1" dirty="0"/>
              <a:t>“Regarding climate change, my production field has flooded four times in three years.”</a:t>
            </a:r>
          </a:p>
          <a:p>
            <a:endParaRPr lang="en-US" sz="2000" dirty="0"/>
          </a:p>
          <a:p>
            <a:r>
              <a:rPr lang="en-US" sz="2000" i="1" dirty="0"/>
              <a:t>“More meat inspectors/make it easier for meat plants to work with inspectors, and encourage new plants to open in outstate Minnesota – animals raised here are rarely sold and eaten here – this is a drain of resources.”</a:t>
            </a:r>
          </a:p>
          <a:p>
            <a:endParaRPr lang="en-US" dirty="0"/>
          </a:p>
        </p:txBody>
      </p:sp>
    </p:spTree>
    <p:extLst>
      <p:ext uri="{BB962C8B-B14F-4D97-AF65-F5344CB8AC3E}">
        <p14:creationId xmlns:p14="http://schemas.microsoft.com/office/powerpoint/2010/main" val="13821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reginaldo regenerative">
            <a:extLst>
              <a:ext uri="{FF2B5EF4-FFF2-40B4-BE49-F238E27FC236}">
                <a16:creationId xmlns:a16="http://schemas.microsoft.com/office/drawing/2014/main" id="{9CEA8842-6826-4303-9BF2-DDB5A8F64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694" y="3679841"/>
            <a:ext cx="5785390" cy="30257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082AC0-0508-4E39-8781-5DC83882FD83}"/>
              </a:ext>
            </a:extLst>
          </p:cNvPr>
          <p:cNvSpPr>
            <a:spLocks noGrp="1"/>
          </p:cNvSpPr>
          <p:nvPr>
            <p:ph type="title"/>
          </p:nvPr>
        </p:nvSpPr>
        <p:spPr/>
        <p:txBody>
          <a:bodyPr/>
          <a:lstStyle/>
          <a:p>
            <a:r>
              <a:rPr lang="en-US" dirty="0"/>
              <a:t>Voice of Emerging Farmers</a:t>
            </a:r>
          </a:p>
        </p:txBody>
      </p:sp>
      <p:pic>
        <p:nvPicPr>
          <p:cNvPr id="2050" name="Picture 2" descr="Image result for emerging farmers minnesota">
            <a:extLst>
              <a:ext uri="{FF2B5EF4-FFF2-40B4-BE49-F238E27FC236}">
                <a16:creationId xmlns:a16="http://schemas.microsoft.com/office/drawing/2014/main" id="{7D04A650-5249-4B94-9E0C-9AC9087DAD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7" y="1414020"/>
            <a:ext cx="4184210" cy="27903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Image result for minnesota young farmers">
            <a:extLst>
              <a:ext uri="{FF2B5EF4-FFF2-40B4-BE49-F238E27FC236}">
                <a16:creationId xmlns:a16="http://schemas.microsoft.com/office/drawing/2014/main" id="{786287A6-274A-4DB8-9940-2BA257DC03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622" y="1414020"/>
            <a:ext cx="4409702" cy="29411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Image result for emerging farmers">
            <a:extLst>
              <a:ext uri="{FF2B5EF4-FFF2-40B4-BE49-F238E27FC236}">
                <a16:creationId xmlns:a16="http://schemas.microsoft.com/office/drawing/2014/main" id="{BD197231-E063-4B94-94A8-85951F057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1777" y="4642430"/>
            <a:ext cx="3810000" cy="190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86351"/>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MN.IT</Template>
  <TotalTime>15964</TotalTime>
  <Words>681</Words>
  <Application>Microsoft Office PowerPoint</Application>
  <PresentationFormat>Widescreen</PresentationFormat>
  <Paragraphs>116</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NeueHaasGroteskText Std</vt:lpstr>
      <vt:lpstr>Symbol</vt:lpstr>
      <vt:lpstr>MN.IT</vt:lpstr>
      <vt:lpstr>Emerging Farmers</vt:lpstr>
      <vt:lpstr>Background</vt:lpstr>
      <vt:lpstr>Process</vt:lpstr>
      <vt:lpstr>PowerPoint Presentation</vt:lpstr>
      <vt:lpstr>Scope</vt:lpstr>
      <vt:lpstr>Themes</vt:lpstr>
      <vt:lpstr>Selected Recommendations</vt:lpstr>
      <vt:lpstr>What we heard</vt:lpstr>
      <vt:lpstr>Voice of Emerging Farmers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Kjeseth, Peder (MDA)</cp:lastModifiedBy>
  <cp:revision>634</cp:revision>
  <cp:lastPrinted>2020-02-06T19:14:56Z</cp:lastPrinted>
  <dcterms:created xsi:type="dcterms:W3CDTF">2016-01-06T16:54:03Z</dcterms:created>
  <dcterms:modified xsi:type="dcterms:W3CDTF">2020-02-11T14:37:22Z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