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65" r:id="rId2"/>
    <p:sldId id="268" r:id="rId3"/>
    <p:sldId id="277" r:id="rId4"/>
    <p:sldId id="278" r:id="rId5"/>
    <p:sldId id="285" r:id="rId6"/>
    <p:sldId id="303" r:id="rId7"/>
    <p:sldId id="304" r:id="rId8"/>
    <p:sldId id="305" r:id="rId9"/>
    <p:sldId id="306" r:id="rId10"/>
    <p:sldId id="307" r:id="rId11"/>
    <p:sldId id="286" r:id="rId12"/>
    <p:sldId id="290" r:id="rId13"/>
    <p:sldId id="291" r:id="rId14"/>
    <p:sldId id="293" r:id="rId15"/>
    <p:sldId id="294" r:id="rId16"/>
    <p:sldId id="295" r:id="rId17"/>
    <p:sldId id="296" r:id="rId18"/>
    <p:sldId id="297" r:id="rId19"/>
    <p:sldId id="298" r:id="rId20"/>
    <p:sldId id="310" r:id="rId21"/>
    <p:sldId id="302" r:id="rId22"/>
    <p:sldId id="300" r:id="rId23"/>
  </p:sldIdLst>
  <p:sldSz cx="9144000" cy="5143500" type="screen16x9"/>
  <p:notesSz cx="6858000" cy="9144000"/>
  <p:defaultTextStyle>
    <a:defPPr>
      <a:defRPr lang="en-US"/>
    </a:defPPr>
    <a:lvl1pPr algn="l" rtl="0" eaLnBrk="0" fontAlgn="base" hangingPunct="0">
      <a:spcBef>
        <a:spcPct val="0"/>
      </a:spcBef>
      <a:spcAft>
        <a:spcPct val="0"/>
      </a:spcAft>
      <a:defRPr sz="1800" kern="1200">
        <a:solidFill>
          <a:schemeClr val="tx1"/>
        </a:solidFill>
        <a:latin typeface="Arial" charset="0"/>
        <a:ea typeface="ＭＳ Ｐゴシック" charset="0"/>
        <a:cs typeface="ＭＳ Ｐゴシック" charset="0"/>
      </a:defRPr>
    </a:lvl1pPr>
    <a:lvl2pPr marL="342946" algn="l" rtl="0" eaLnBrk="0" fontAlgn="base" hangingPunct="0">
      <a:spcBef>
        <a:spcPct val="0"/>
      </a:spcBef>
      <a:spcAft>
        <a:spcPct val="0"/>
      </a:spcAft>
      <a:defRPr sz="1800" kern="1200">
        <a:solidFill>
          <a:schemeClr val="tx1"/>
        </a:solidFill>
        <a:latin typeface="Arial" charset="0"/>
        <a:ea typeface="ＭＳ Ｐゴシック" charset="0"/>
        <a:cs typeface="ＭＳ Ｐゴシック" charset="0"/>
      </a:defRPr>
    </a:lvl2pPr>
    <a:lvl3pPr marL="685891" algn="l" rtl="0" eaLnBrk="0" fontAlgn="base" hangingPunct="0">
      <a:spcBef>
        <a:spcPct val="0"/>
      </a:spcBef>
      <a:spcAft>
        <a:spcPct val="0"/>
      </a:spcAft>
      <a:defRPr sz="1800" kern="1200">
        <a:solidFill>
          <a:schemeClr val="tx1"/>
        </a:solidFill>
        <a:latin typeface="Arial" charset="0"/>
        <a:ea typeface="ＭＳ Ｐゴシック" charset="0"/>
        <a:cs typeface="ＭＳ Ｐゴシック" charset="0"/>
      </a:defRPr>
    </a:lvl3pPr>
    <a:lvl4pPr marL="1028837" algn="l" rtl="0" eaLnBrk="0" fontAlgn="base" hangingPunct="0">
      <a:spcBef>
        <a:spcPct val="0"/>
      </a:spcBef>
      <a:spcAft>
        <a:spcPct val="0"/>
      </a:spcAft>
      <a:defRPr sz="1800" kern="1200">
        <a:solidFill>
          <a:schemeClr val="tx1"/>
        </a:solidFill>
        <a:latin typeface="Arial" charset="0"/>
        <a:ea typeface="ＭＳ Ｐゴシック" charset="0"/>
        <a:cs typeface="ＭＳ Ｐゴシック" charset="0"/>
      </a:defRPr>
    </a:lvl4pPr>
    <a:lvl5pPr marL="1371783" algn="l" rtl="0" eaLnBrk="0" fontAlgn="base" hangingPunct="0">
      <a:spcBef>
        <a:spcPct val="0"/>
      </a:spcBef>
      <a:spcAft>
        <a:spcPct val="0"/>
      </a:spcAft>
      <a:defRPr sz="1800" kern="1200">
        <a:solidFill>
          <a:schemeClr val="tx1"/>
        </a:solidFill>
        <a:latin typeface="Arial" charset="0"/>
        <a:ea typeface="ＭＳ Ｐゴシック" charset="0"/>
        <a:cs typeface="ＭＳ Ｐゴシック" charset="0"/>
      </a:defRPr>
    </a:lvl5pPr>
    <a:lvl6pPr marL="1714729" algn="l" defTabSz="342946" rtl="0" eaLnBrk="1" latinLnBrk="0" hangingPunct="1">
      <a:defRPr sz="1800" kern="1200">
        <a:solidFill>
          <a:schemeClr val="tx1"/>
        </a:solidFill>
        <a:latin typeface="Arial" charset="0"/>
        <a:ea typeface="ＭＳ Ｐゴシック" charset="0"/>
        <a:cs typeface="ＭＳ Ｐゴシック" charset="0"/>
      </a:defRPr>
    </a:lvl6pPr>
    <a:lvl7pPr marL="2057674" algn="l" defTabSz="342946" rtl="0" eaLnBrk="1" latinLnBrk="0" hangingPunct="1">
      <a:defRPr sz="1800" kern="1200">
        <a:solidFill>
          <a:schemeClr val="tx1"/>
        </a:solidFill>
        <a:latin typeface="Arial" charset="0"/>
        <a:ea typeface="ＭＳ Ｐゴシック" charset="0"/>
        <a:cs typeface="ＭＳ Ｐゴシック" charset="0"/>
      </a:defRPr>
    </a:lvl7pPr>
    <a:lvl8pPr marL="2400620" algn="l" defTabSz="342946" rtl="0" eaLnBrk="1" latinLnBrk="0" hangingPunct="1">
      <a:defRPr sz="1800" kern="1200">
        <a:solidFill>
          <a:schemeClr val="tx1"/>
        </a:solidFill>
        <a:latin typeface="Arial" charset="0"/>
        <a:ea typeface="ＭＳ Ｐゴシック" charset="0"/>
        <a:cs typeface="ＭＳ Ｐゴシック" charset="0"/>
      </a:defRPr>
    </a:lvl8pPr>
    <a:lvl9pPr marL="2743566" algn="l" defTabSz="342946" rtl="0" eaLnBrk="1" latinLnBrk="0" hangingPunct="1">
      <a:defRPr sz="18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7A00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7"/>
  </p:normalViewPr>
  <p:slideViewPr>
    <p:cSldViewPr>
      <p:cViewPr varScale="1">
        <p:scale>
          <a:sx n="82" d="100"/>
          <a:sy n="82" d="100"/>
        </p:scale>
        <p:origin x="108" y="101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81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FD8C384-8CC3-0C49-844C-FC9C7E289062}" type="slidenum">
              <a:rPr lang="en-US"/>
              <a:pPr>
                <a:defRPr/>
              </a:pPr>
              <a:t>‹#›</a:t>
            </a:fld>
            <a:endParaRPr lang="en-US"/>
          </a:p>
        </p:txBody>
      </p:sp>
    </p:spTree>
    <p:extLst>
      <p:ext uri="{BB962C8B-B14F-4D97-AF65-F5344CB8AC3E}">
        <p14:creationId xmlns:p14="http://schemas.microsoft.com/office/powerpoint/2010/main" val="1135619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ＭＳ Ｐゴシック" charset="0"/>
        <a:cs typeface="ＭＳ Ｐゴシック" charset="0"/>
      </a:defRPr>
    </a:lvl1pPr>
    <a:lvl2pPr marL="342946" algn="l" rtl="0" eaLnBrk="0" fontAlgn="base" hangingPunct="0">
      <a:spcBef>
        <a:spcPct val="30000"/>
      </a:spcBef>
      <a:spcAft>
        <a:spcPct val="0"/>
      </a:spcAft>
      <a:defRPr sz="900" kern="1200">
        <a:solidFill>
          <a:schemeClr val="tx1"/>
        </a:solidFill>
        <a:latin typeface="Arial" charset="0"/>
        <a:ea typeface="ＭＳ Ｐゴシック" charset="0"/>
        <a:cs typeface="+mn-cs"/>
      </a:defRPr>
    </a:lvl2pPr>
    <a:lvl3pPr marL="685891" algn="l" rtl="0" eaLnBrk="0" fontAlgn="base" hangingPunct="0">
      <a:spcBef>
        <a:spcPct val="30000"/>
      </a:spcBef>
      <a:spcAft>
        <a:spcPct val="0"/>
      </a:spcAft>
      <a:defRPr sz="900" kern="1200">
        <a:solidFill>
          <a:schemeClr val="tx1"/>
        </a:solidFill>
        <a:latin typeface="Arial" charset="0"/>
        <a:ea typeface="ＭＳ Ｐゴシック" charset="0"/>
        <a:cs typeface="+mn-cs"/>
      </a:defRPr>
    </a:lvl3pPr>
    <a:lvl4pPr marL="1028837" algn="l" rtl="0" eaLnBrk="0" fontAlgn="base" hangingPunct="0">
      <a:spcBef>
        <a:spcPct val="30000"/>
      </a:spcBef>
      <a:spcAft>
        <a:spcPct val="0"/>
      </a:spcAft>
      <a:defRPr sz="900" kern="1200">
        <a:solidFill>
          <a:schemeClr val="tx1"/>
        </a:solidFill>
        <a:latin typeface="Arial" charset="0"/>
        <a:ea typeface="ＭＳ Ｐゴシック" charset="0"/>
        <a:cs typeface="+mn-cs"/>
      </a:defRPr>
    </a:lvl4pPr>
    <a:lvl5pPr marL="1371783" algn="l" rtl="0" eaLnBrk="0" fontAlgn="base" hangingPunct="0">
      <a:spcBef>
        <a:spcPct val="30000"/>
      </a:spcBef>
      <a:spcAft>
        <a:spcPct val="0"/>
      </a:spcAft>
      <a:defRPr sz="900" kern="1200">
        <a:solidFill>
          <a:schemeClr val="tx1"/>
        </a:solidFill>
        <a:latin typeface="Arial" charset="0"/>
        <a:ea typeface="ＭＳ Ｐゴシック" charset="0"/>
        <a:cs typeface="+mn-cs"/>
      </a:defRPr>
    </a:lvl5pPr>
    <a:lvl6pPr marL="1714729" algn="l" defTabSz="342946" rtl="0" eaLnBrk="1" latinLnBrk="0" hangingPunct="1">
      <a:defRPr sz="900" kern="1200">
        <a:solidFill>
          <a:schemeClr val="tx1"/>
        </a:solidFill>
        <a:latin typeface="+mn-lt"/>
        <a:ea typeface="+mn-ea"/>
        <a:cs typeface="+mn-cs"/>
      </a:defRPr>
    </a:lvl6pPr>
    <a:lvl7pPr marL="2057674" algn="l" defTabSz="342946" rtl="0" eaLnBrk="1" latinLnBrk="0" hangingPunct="1">
      <a:defRPr sz="900" kern="1200">
        <a:solidFill>
          <a:schemeClr val="tx1"/>
        </a:solidFill>
        <a:latin typeface="+mn-lt"/>
        <a:ea typeface="+mn-ea"/>
        <a:cs typeface="+mn-cs"/>
      </a:defRPr>
    </a:lvl7pPr>
    <a:lvl8pPr marL="2400620" algn="l" defTabSz="342946" rtl="0" eaLnBrk="1" latinLnBrk="0" hangingPunct="1">
      <a:defRPr sz="900" kern="1200">
        <a:solidFill>
          <a:schemeClr val="tx1"/>
        </a:solidFill>
        <a:latin typeface="+mn-lt"/>
        <a:ea typeface="+mn-ea"/>
        <a:cs typeface="+mn-cs"/>
      </a:defRPr>
    </a:lvl8pPr>
    <a:lvl9pPr marL="2743566" algn="l" defTabSz="34294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Minnesota is in one of the two places on the planet where boreal forest, temperate</a:t>
            </a:r>
            <a:r>
              <a:rPr lang="en-US" baseline="0" dirty="0" smtClean="0"/>
              <a:t> forest and grasslands come together in an interior continental setting.  While this makes Minnesota an extremely interesting place, it also makes it vulnerable to changing climate. </a:t>
            </a:r>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2</a:t>
            </a:fld>
            <a:endParaRPr lang="en-US"/>
          </a:p>
        </p:txBody>
      </p:sp>
    </p:spTree>
    <p:extLst>
      <p:ext uri="{BB962C8B-B14F-4D97-AF65-F5344CB8AC3E}">
        <p14:creationId xmlns:p14="http://schemas.microsoft.com/office/powerpoint/2010/main" val="3331885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 variety of factors affecting</a:t>
            </a:r>
            <a:r>
              <a:rPr lang="en-US" baseline="0" dirty="0" smtClean="0"/>
              <a:t> forests will also change when the climate changes. More droughts and fires will occur and a number of insect pests currently limited by cold winter temperatures will be able to increase the extent of infested forests, including mountain pine beetle and emerald ash borer. Photos on left: </a:t>
            </a:r>
            <a:r>
              <a:rPr lang="en-US" sz="800" dirty="0" smtClean="0"/>
              <a:t>Photos above and below: Dave Hansen, UMN</a:t>
            </a:r>
          </a:p>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11</a:t>
            </a:fld>
            <a:endParaRPr lang="en-US"/>
          </a:p>
        </p:txBody>
      </p:sp>
    </p:spTree>
    <p:extLst>
      <p:ext uri="{BB962C8B-B14F-4D97-AF65-F5344CB8AC3E}">
        <p14:creationId xmlns:p14="http://schemas.microsoft.com/office/powerpoint/2010/main" val="1942046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springs in a warmer climate are good for grasslands and temperate forests, but will kill boreal forests. Upper Photo, </a:t>
            </a:r>
            <a:r>
              <a:rPr lang="en-US" sz="900" dirty="0" smtClean="0">
                <a:latin typeface="Arial" panose="020B0604020202020204" pitchFamily="34" charset="0"/>
                <a:cs typeface="Arial" panose="020B0604020202020204" pitchFamily="34" charset="0"/>
              </a:rPr>
              <a:t>Jenna Williams. Lower photo, Ontario</a:t>
            </a:r>
          </a:p>
          <a:p>
            <a:r>
              <a:rPr lang="en-US" sz="900" dirty="0" smtClean="0">
                <a:latin typeface="Arial" panose="020B0604020202020204" pitchFamily="34" charset="0"/>
                <a:cs typeface="Arial" panose="020B0604020202020204" pitchFamily="34" charset="0"/>
              </a:rPr>
              <a:t>Ministry of Natural Resources. </a:t>
            </a:r>
          </a:p>
          <a:p>
            <a:endParaRPr lang="en-US"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12</a:t>
            </a:fld>
            <a:endParaRPr lang="en-US"/>
          </a:p>
        </p:txBody>
      </p:sp>
    </p:spTree>
    <p:extLst>
      <p:ext uri="{BB962C8B-B14F-4D97-AF65-F5344CB8AC3E}">
        <p14:creationId xmlns:p14="http://schemas.microsoft.com/office/powerpoint/2010/main" val="1407428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900" dirty="0" smtClean="0">
                <a:solidFill>
                  <a:srgbClr val="C00000"/>
                </a:solidFill>
              </a:rPr>
              <a:t>Diagram from Frelich and Reich, </a:t>
            </a:r>
            <a:r>
              <a:rPr lang="en-US" altLang="en-US" sz="900" i="1" dirty="0" smtClean="0">
                <a:solidFill>
                  <a:srgbClr val="C00000"/>
                </a:solidFill>
              </a:rPr>
              <a:t>Frontiers in Ecology and the Environment,</a:t>
            </a:r>
            <a:r>
              <a:rPr lang="en-US" altLang="en-US" sz="900" dirty="0" smtClean="0">
                <a:solidFill>
                  <a:srgbClr val="C00000"/>
                </a:solidFill>
              </a:rPr>
              <a:t> 2010. The blue ovals represent 6 factors changed by climate that will affect forests at least as much as direct impacts of rising temperature. </a:t>
            </a:r>
          </a:p>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13</a:t>
            </a:fld>
            <a:endParaRPr lang="en-US"/>
          </a:p>
        </p:txBody>
      </p:sp>
    </p:spTree>
    <p:extLst>
      <p:ext uri="{BB962C8B-B14F-4D97-AF65-F5344CB8AC3E}">
        <p14:creationId xmlns:p14="http://schemas.microsoft.com/office/powerpoint/2010/main" val="1716189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most common species in northern MN</a:t>
            </a:r>
            <a:r>
              <a:rPr lang="en-US" baseline="0" dirty="0" smtClean="0"/>
              <a:t> today, but also the species most likely to be lost from MN in the future.</a:t>
            </a:r>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14</a:t>
            </a:fld>
            <a:endParaRPr lang="en-US"/>
          </a:p>
        </p:txBody>
      </p:sp>
    </p:spTree>
    <p:extLst>
      <p:ext uri="{BB962C8B-B14F-4D97-AF65-F5344CB8AC3E}">
        <p14:creationId xmlns:p14="http://schemas.microsoft.com/office/powerpoint/2010/main" val="2122717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tree species most likely to replace boreal tree species in northern MN (</a:t>
            </a:r>
            <a:r>
              <a:rPr lang="en-US" baseline="0" dirty="0" smtClean="0"/>
              <a:t>in places that will support tree growth). Growth of new forests will lag behind the changing climate and likely take a few centuries to develop.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15</a:t>
            </a:fld>
            <a:endParaRPr lang="en-US"/>
          </a:p>
        </p:txBody>
      </p:sp>
    </p:spTree>
    <p:extLst>
      <p:ext uri="{BB962C8B-B14F-4D97-AF65-F5344CB8AC3E}">
        <p14:creationId xmlns:p14="http://schemas.microsoft.com/office/powerpoint/2010/main" val="757745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16</a:t>
            </a:fld>
            <a:endParaRPr lang="en-US"/>
          </a:p>
        </p:txBody>
      </p:sp>
    </p:spTree>
    <p:extLst>
      <p:ext uri="{BB962C8B-B14F-4D97-AF65-F5344CB8AC3E}">
        <p14:creationId xmlns:p14="http://schemas.microsoft.com/office/powerpoint/2010/main" val="352116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900" dirty="0" smtClean="0">
                <a:latin typeface="Arial" charset="0"/>
              </a:rPr>
              <a:t>Photo, Eli </a:t>
            </a:r>
            <a:r>
              <a:rPr lang="en-US" altLang="en-US" sz="900" dirty="0" err="1" smtClean="0">
                <a:latin typeface="Arial" charset="0"/>
              </a:rPr>
              <a:t>Anoszko</a:t>
            </a:r>
            <a:r>
              <a:rPr lang="en-US" altLang="en-US" sz="900" dirty="0" smtClean="0">
                <a:latin typeface="Arial" charset="0"/>
              </a:rPr>
              <a:t>. Typical boreal black spruce forest in the boundary waters of northern Minnesota</a:t>
            </a:r>
          </a:p>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17</a:t>
            </a:fld>
            <a:endParaRPr lang="en-US"/>
          </a:p>
        </p:txBody>
      </p:sp>
    </p:spTree>
    <p:extLst>
      <p:ext uri="{BB962C8B-B14F-4D97-AF65-F5344CB8AC3E}">
        <p14:creationId xmlns:p14="http://schemas.microsoft.com/office/powerpoint/2010/main" val="1991837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900" dirty="0" smtClean="0"/>
              <a:t>Photo Dave Hansen, UMN.</a:t>
            </a:r>
            <a:r>
              <a:rPr lang="en-US" altLang="en-US" sz="900" baseline="0" dirty="0" smtClean="0"/>
              <a:t> The natural area has savanna vegetation with mixtures of grasses and trees, near Granite Falls MN. This is a good analog for the future of the boundary waters because of the rocky terrain.</a:t>
            </a:r>
            <a:endParaRPr lang="en-US" altLang="en-US" sz="900" dirty="0" smtClean="0"/>
          </a:p>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18</a:t>
            </a:fld>
            <a:endParaRPr lang="en-US"/>
          </a:p>
        </p:txBody>
      </p:sp>
    </p:spTree>
    <p:extLst>
      <p:ext uri="{BB962C8B-B14F-4D97-AF65-F5344CB8AC3E}">
        <p14:creationId xmlns:p14="http://schemas.microsoft.com/office/powerpoint/2010/main" val="1849881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50"/>
              </a:spcAft>
            </a:pPr>
            <a:r>
              <a:rPr lang="en-US" sz="1000" dirty="0" smtClean="0">
                <a:solidFill>
                  <a:srgbClr val="C00000"/>
                </a:solidFill>
                <a:latin typeface="Arial" panose="020B0604020202020204" pitchFamily="34" charset="0"/>
                <a:cs typeface="Arial" panose="020B0604020202020204" pitchFamily="34" charset="0"/>
              </a:rPr>
              <a:t>This is the result of new research on current and future biomes in the Western Great Lakes Region from the University of Minnesota Center for Forest Ecology </a:t>
            </a:r>
          </a:p>
          <a:p>
            <a:pPr>
              <a:spcAft>
                <a:spcPts val="450"/>
              </a:spcAft>
            </a:pPr>
            <a:r>
              <a:rPr lang="en-US" sz="900" dirty="0" smtClean="0">
                <a:latin typeface="Arial" panose="020B0604020202020204" pitchFamily="34" charset="0"/>
                <a:cs typeface="Arial" panose="020B0604020202020204" pitchFamily="34" charset="0"/>
              </a:rPr>
              <a:t>Lee E. Frelich (Director) and Ryan Toot (graduate student), with Peter B. Reich (Regents Professor), and Ethan Butler (post doc</a:t>
            </a:r>
            <a:r>
              <a:rPr lang="en-US" sz="900" dirty="0" smtClean="0">
                <a:latin typeface="Arial" panose="020B0604020202020204" pitchFamily="34" charset="0"/>
                <a:cs typeface="Arial" panose="020B0604020202020204" pitchFamily="34" charset="0"/>
              </a:rPr>
              <a:t>). Upper and lower future scenarios</a:t>
            </a:r>
            <a:r>
              <a:rPr lang="en-US" sz="900" baseline="0" dirty="0" smtClean="0">
                <a:latin typeface="Arial" panose="020B0604020202020204" pitchFamily="34" charset="0"/>
                <a:cs typeface="Arial" panose="020B0604020202020204" pitchFamily="34" charset="0"/>
              </a:rPr>
              <a:t> are based on the </a:t>
            </a:r>
            <a:r>
              <a:rPr lang="en-US" sz="900" dirty="0" smtClean="0">
                <a:latin typeface="Arial" panose="020B0604020202020204" pitchFamily="34" charset="0"/>
                <a:cs typeface="Arial" panose="020B0604020202020204" pitchFamily="34" charset="0"/>
              </a:rPr>
              <a:t>CCSM4 model and RCP 2.6 and 8.5,</a:t>
            </a:r>
            <a:r>
              <a:rPr lang="en-US" sz="900" baseline="0" dirty="0" smtClean="0">
                <a:latin typeface="Arial" panose="020B0604020202020204" pitchFamily="34" charset="0"/>
                <a:cs typeface="Arial" panose="020B0604020202020204" pitchFamily="34" charset="0"/>
              </a:rPr>
              <a:t> respectively. </a:t>
            </a:r>
            <a:r>
              <a:rPr lang="en-US" sz="900" dirty="0" smtClean="0">
                <a:latin typeface="Arial" panose="020B0604020202020204" pitchFamily="34" charset="0"/>
                <a:cs typeface="Arial" panose="020B0604020202020204" pitchFamily="34" charset="0"/>
              </a:rPr>
              <a:t> Funding </a:t>
            </a:r>
            <a:r>
              <a:rPr lang="en-US" sz="900" dirty="0" smtClean="0">
                <a:latin typeface="Arial" panose="020B0604020202020204" pitchFamily="34" charset="0"/>
                <a:cs typeface="Arial" panose="020B0604020202020204" pitchFamily="34" charset="0"/>
              </a:rPr>
              <a:t>from the National Park Service and a gift from Geri and Darby Nelson</a:t>
            </a:r>
          </a:p>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19</a:t>
            </a:fld>
            <a:endParaRPr lang="en-US"/>
          </a:p>
        </p:txBody>
      </p:sp>
    </p:spTree>
    <p:extLst>
      <p:ext uri="{BB962C8B-B14F-4D97-AF65-F5344CB8AC3E}">
        <p14:creationId xmlns:p14="http://schemas.microsoft.com/office/powerpoint/2010/main" val="1262505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low, medium and high magnitudes of warming and effects on biomes. Low, ca 1.1 degrees C;  Medium, ca 2.7 C, and high ca 6.7 C. Note that extent of prairie also depends on precipitation. </a:t>
            </a:r>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20</a:t>
            </a:fld>
            <a:endParaRPr lang="en-US"/>
          </a:p>
        </p:txBody>
      </p:sp>
    </p:spTree>
    <p:extLst>
      <p:ext uri="{BB962C8B-B14F-4D97-AF65-F5344CB8AC3E}">
        <p14:creationId xmlns:p14="http://schemas.microsoft.com/office/powerpoint/2010/main" val="288577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900" dirty="0" smtClean="0">
                <a:solidFill>
                  <a:srgbClr val="000000"/>
                </a:solidFill>
                <a:ea typeface="ＭＳ Ｐゴシック" pitchFamily="34" charset="-128"/>
                <a:sym typeface="Arial" charset="0"/>
              </a:rPr>
              <a:t>After Fisichelli, Frelich and Reich. (2012) Global Change Biology 18: 3455-3463.  There is a tipping point in mean summer temperature between 64 and 65 degrees mean summer temperature. At cooler temperatures boreal</a:t>
            </a:r>
            <a:r>
              <a:rPr lang="en-US" altLang="en-US" sz="900" baseline="0" dirty="0" smtClean="0">
                <a:solidFill>
                  <a:srgbClr val="000000"/>
                </a:solidFill>
                <a:ea typeface="ＭＳ Ｐゴシック" pitchFamily="34" charset="-128"/>
                <a:sym typeface="Arial" charset="0"/>
              </a:rPr>
              <a:t> trees like spruce and fir outgrow temperate trees like maple and oak, while the reverse occurs at warmer temperatures.  A shift to summer temperatures above 66 F could eliminate boreal tree species.</a:t>
            </a:r>
            <a:endParaRPr lang="en-US" altLang="en-US" sz="900" dirty="0" smtClean="0">
              <a:solidFill>
                <a:srgbClr val="000000"/>
              </a:solidFill>
              <a:ea typeface="ＭＳ Ｐゴシック" pitchFamily="34" charset="-128"/>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3</a:t>
            </a:fld>
            <a:endParaRPr lang="en-US"/>
          </a:p>
        </p:txBody>
      </p:sp>
    </p:spTree>
    <p:extLst>
      <p:ext uri="{BB962C8B-B14F-4D97-AF65-F5344CB8AC3E}">
        <p14:creationId xmlns:p14="http://schemas.microsoft.com/office/powerpoint/2010/main" val="3314013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Wildlife species depend on vegetation type, and when vegetation changes, wildlife species also change.</a:t>
            </a:r>
            <a:r>
              <a:rPr lang="en-US" baseline="0" dirty="0" smtClean="0"/>
              <a:t> Lynx depend on mixed aspen, birch and conifer forests with deep, long-duration snow cover.  Moose cannot tolerate warm summers like those in southern MN today, and likely to occur in northern MN by end of the 21</a:t>
            </a:r>
            <a:r>
              <a:rPr lang="en-US" baseline="30000" dirty="0" smtClean="0"/>
              <a:t>st</a:t>
            </a:r>
            <a:r>
              <a:rPr lang="en-US" baseline="0" dirty="0" smtClean="0"/>
              <a:t> Century.  Many boreal forest bird species will not persist in a warmer climate, this is just one of dozens of possible examples. </a:t>
            </a:r>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21</a:t>
            </a:fld>
            <a:endParaRPr lang="en-US"/>
          </a:p>
        </p:txBody>
      </p:sp>
    </p:spTree>
    <p:extLst>
      <p:ext uri="{BB962C8B-B14F-4D97-AF65-F5344CB8AC3E}">
        <p14:creationId xmlns:p14="http://schemas.microsoft.com/office/powerpoint/2010/main" val="1861177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22</a:t>
            </a:fld>
            <a:endParaRPr lang="en-US"/>
          </a:p>
        </p:txBody>
      </p:sp>
    </p:spTree>
    <p:extLst>
      <p:ext uri="{BB962C8B-B14F-4D97-AF65-F5344CB8AC3E}">
        <p14:creationId xmlns:p14="http://schemas.microsoft.com/office/powerpoint/2010/main" val="3658801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by Lee Frelich. There was no balsam fir in this forest in 1980. Widespread invasion of</a:t>
            </a:r>
            <a:r>
              <a:rPr lang="en-US" baseline="0" dirty="0" smtClean="0"/>
              <a:t> boreal forests by temperate forest tree species is already occurring with the warming that has already occurred.</a:t>
            </a:r>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4</a:t>
            </a:fld>
            <a:endParaRPr lang="en-US"/>
          </a:p>
        </p:txBody>
      </p:sp>
    </p:spTree>
    <p:extLst>
      <p:ext uri="{BB962C8B-B14F-4D97-AF65-F5344CB8AC3E}">
        <p14:creationId xmlns:p14="http://schemas.microsoft.com/office/powerpoint/2010/main" val="192616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latin typeface="Arial" panose="020B0604020202020204" pitchFamily="34" charset="0"/>
                <a:cs typeface="Arial" pitchFamily="34" charset="0"/>
              </a:rPr>
              <a:t>Where there is excess precipitation over evaporation (blue and green areas), forests occur, while grasslands occur in areas with negative water balance (brown).</a:t>
            </a:r>
          </a:p>
          <a:p>
            <a:r>
              <a:rPr lang="en-US" sz="900" dirty="0" smtClean="0">
                <a:latin typeface="Arial" panose="020B0604020202020204" pitchFamily="34" charset="0"/>
                <a:cs typeface="Arial" pitchFamily="34" charset="0"/>
              </a:rPr>
              <a:t>From: </a:t>
            </a:r>
            <a:r>
              <a:rPr lang="en-US" sz="900" dirty="0" err="1" smtClean="0">
                <a:latin typeface="Arial" panose="020B0604020202020204" pitchFamily="34" charset="0"/>
                <a:cs typeface="Arial" pitchFamily="34" charset="0"/>
              </a:rPr>
              <a:t>Danz</a:t>
            </a:r>
            <a:r>
              <a:rPr lang="en-US" sz="900" dirty="0" smtClean="0">
                <a:latin typeface="Arial" panose="020B0604020202020204" pitchFamily="34" charset="0"/>
                <a:cs typeface="Arial" pitchFamily="34" charset="0"/>
              </a:rPr>
              <a:t>, Reich, Frelich and </a:t>
            </a:r>
            <a:r>
              <a:rPr lang="en-US" sz="900" dirty="0" err="1" smtClean="0">
                <a:latin typeface="Arial" panose="020B0604020202020204" pitchFamily="34" charset="0"/>
                <a:cs typeface="Arial" pitchFamily="34" charset="0"/>
              </a:rPr>
              <a:t>Niemi</a:t>
            </a:r>
            <a:r>
              <a:rPr lang="en-US" sz="900" dirty="0" smtClean="0">
                <a:latin typeface="Arial" panose="020B0604020202020204" pitchFamily="34" charset="0"/>
                <a:cs typeface="Arial" pitchFamily="34" charset="0"/>
              </a:rPr>
              <a:t>, 2011, </a:t>
            </a:r>
            <a:r>
              <a:rPr lang="en-US" sz="900" i="1" dirty="0" err="1" smtClean="0">
                <a:latin typeface="Arial" pitchFamily="34" charset="0"/>
                <a:cs typeface="Arial" pitchFamily="34" charset="0"/>
              </a:rPr>
              <a:t>Ecography</a:t>
            </a:r>
            <a:r>
              <a:rPr lang="en-US" sz="900" dirty="0" smtClean="0">
                <a:latin typeface="Arial" pitchFamily="34" charset="0"/>
                <a:cs typeface="Arial" pitchFamily="34" charset="0"/>
              </a:rPr>
              <a:t> 34: 402-414;</a:t>
            </a:r>
          </a:p>
          <a:p>
            <a:r>
              <a:rPr lang="en-US" sz="900" dirty="0" err="1" smtClean="0">
                <a:latin typeface="Arial" pitchFamily="34" charset="0"/>
                <a:cs typeface="Arial" pitchFamily="34" charset="0"/>
              </a:rPr>
              <a:t>Danz</a:t>
            </a:r>
            <a:r>
              <a:rPr lang="en-US" sz="900" dirty="0" smtClean="0">
                <a:latin typeface="Arial" pitchFamily="34" charset="0"/>
                <a:cs typeface="Arial" pitchFamily="34" charset="0"/>
              </a:rPr>
              <a:t>, Frelich, Reich and </a:t>
            </a:r>
            <a:r>
              <a:rPr lang="en-US" sz="900" dirty="0" err="1" smtClean="0">
                <a:latin typeface="Arial" pitchFamily="34" charset="0"/>
                <a:cs typeface="Arial" pitchFamily="34" charset="0"/>
              </a:rPr>
              <a:t>Niemi</a:t>
            </a:r>
            <a:r>
              <a:rPr lang="en-US" sz="900" dirty="0" smtClean="0">
                <a:latin typeface="Arial" pitchFamily="34" charset="0"/>
                <a:cs typeface="Arial" pitchFamily="34" charset="0"/>
              </a:rPr>
              <a:t>, 2013, </a:t>
            </a:r>
            <a:r>
              <a:rPr lang="en-US" sz="900" i="1" dirty="0" smtClean="0">
                <a:latin typeface="Arial" panose="020B0604020202020204" pitchFamily="34" charset="0"/>
                <a:cs typeface="Arial" panose="020B0604020202020204" pitchFamily="34" charset="0"/>
              </a:rPr>
              <a:t>Journal of Vegetation Science</a:t>
            </a:r>
            <a:r>
              <a:rPr lang="en-US" sz="900" dirty="0" smtClean="0">
                <a:latin typeface="Arial" panose="020B0604020202020204" pitchFamily="34" charset="0"/>
                <a:cs typeface="Arial" panose="020B0604020202020204" pitchFamily="34" charset="0"/>
              </a:rPr>
              <a:t>, 24: 1129-1140 </a:t>
            </a:r>
          </a:p>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5</a:t>
            </a:fld>
            <a:endParaRPr lang="en-US"/>
          </a:p>
        </p:txBody>
      </p:sp>
    </p:spTree>
    <p:extLst>
      <p:ext uri="{BB962C8B-B14F-4D97-AF65-F5344CB8AC3E}">
        <p14:creationId xmlns:p14="http://schemas.microsoft.com/office/powerpoint/2010/main" val="66865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900" dirty="0" smtClean="0">
                <a:latin typeface="Calibri" pitchFamily="34" charset="0"/>
              </a:rPr>
              <a:t>Map from R.H. Johns and J.S. Evans: www.spc.noaa.gov/misc/AbtDerechos</a:t>
            </a:r>
          </a:p>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6</a:t>
            </a:fld>
            <a:endParaRPr lang="en-US"/>
          </a:p>
        </p:txBody>
      </p:sp>
    </p:spTree>
    <p:extLst>
      <p:ext uri="{BB962C8B-B14F-4D97-AF65-F5344CB8AC3E}">
        <p14:creationId xmlns:p14="http://schemas.microsoft.com/office/powerpoint/2010/main" val="3757402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Seedlings on the forest floor released to grow when the big trees blew down were mostly boreal species in 1999.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Photos: </a:t>
            </a:r>
            <a:r>
              <a:rPr lang="en-US" altLang="en-US" sz="900" dirty="0" smtClean="0">
                <a:solidFill>
                  <a:schemeClr val="tx2"/>
                </a:solidFill>
                <a:latin typeface="Arial" charset="0"/>
              </a:rPr>
              <a:t>Minneapolis Star Tribune</a:t>
            </a:r>
          </a:p>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7</a:t>
            </a:fld>
            <a:endParaRPr lang="en-US"/>
          </a:p>
        </p:txBody>
      </p:sp>
    </p:spTree>
    <p:extLst>
      <p:ext uri="{BB962C8B-B14F-4D97-AF65-F5344CB8AC3E}">
        <p14:creationId xmlns:p14="http://schemas.microsoft.com/office/powerpoint/2010/main" val="2123392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red maple</a:t>
            </a:r>
            <a:r>
              <a:rPr lang="en-US" baseline="0" dirty="0" smtClean="0"/>
              <a:t> seedlings in the understory of the boreal forest in this autumn photograph. Photo by Dave Hansen, University of MN</a:t>
            </a:r>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8</a:t>
            </a:fld>
            <a:endParaRPr lang="en-US"/>
          </a:p>
        </p:txBody>
      </p:sp>
    </p:spTree>
    <p:extLst>
      <p:ext uri="{BB962C8B-B14F-4D97-AF65-F5344CB8AC3E}">
        <p14:creationId xmlns:p14="http://schemas.microsoft.com/office/powerpoint/2010/main" val="2430736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900" dirty="0" smtClean="0">
                <a:solidFill>
                  <a:srgbClr val="0070C0"/>
                </a:solidFill>
              </a:rPr>
              <a:t>Earthworms eat the leaf-litter layer which</a:t>
            </a:r>
            <a:r>
              <a:rPr lang="en-US" sz="900" baseline="0" dirty="0" smtClean="0">
                <a:solidFill>
                  <a:srgbClr val="0070C0"/>
                </a:solidFill>
              </a:rPr>
              <a:t> would otherwise insulate the soil, keeping it cool during the summer. Earthworm invasion by itself can raise soil temperatures, an effect that will add to the warming caused by climate change. </a:t>
            </a:r>
            <a:r>
              <a:rPr lang="en-US" sz="900" dirty="0" smtClean="0">
                <a:solidFill>
                  <a:srgbClr val="0070C0"/>
                </a:solidFill>
              </a:rPr>
              <a:t>Photo: Doug Wallace, July 2011</a:t>
            </a:r>
          </a:p>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9</a:t>
            </a:fld>
            <a:endParaRPr lang="en-US"/>
          </a:p>
        </p:txBody>
      </p:sp>
    </p:spTree>
    <p:extLst>
      <p:ext uri="{BB962C8B-B14F-4D97-AF65-F5344CB8AC3E}">
        <p14:creationId xmlns:p14="http://schemas.microsoft.com/office/powerpoint/2010/main" val="3413363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900" dirty="0" smtClean="0">
                <a:solidFill>
                  <a:srgbClr val="0070C0"/>
                </a:solidFill>
                <a:latin typeface="Arial" pitchFamily="34" charset="0"/>
                <a:cs typeface="Arial" pitchFamily="34" charset="0"/>
              </a:rPr>
              <a:t>Deer populations can destroy regeneration</a:t>
            </a:r>
            <a:r>
              <a:rPr lang="en-US" sz="900" baseline="0" dirty="0" smtClean="0">
                <a:solidFill>
                  <a:srgbClr val="0070C0"/>
                </a:solidFill>
                <a:latin typeface="Arial" pitchFamily="34" charset="0"/>
                <a:cs typeface="Arial" pitchFamily="34" charset="0"/>
              </a:rPr>
              <a:t> of certain species of trees, and they will become more abundant in northern MN with warmer winters.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900" dirty="0" smtClean="0">
                <a:solidFill>
                  <a:srgbClr val="0070C0"/>
                </a:solidFill>
                <a:latin typeface="Arial" pitchFamily="34" charset="0"/>
                <a:cs typeface="Arial" pitchFamily="34" charset="0"/>
              </a:rPr>
              <a:t>From Salk et al. 2011, Forest Ecology and Management</a:t>
            </a:r>
          </a:p>
          <a:p>
            <a:endParaRPr lang="en-US" dirty="0"/>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10</a:t>
            </a:fld>
            <a:endParaRPr lang="en-US"/>
          </a:p>
        </p:txBody>
      </p:sp>
    </p:spTree>
    <p:extLst>
      <p:ext uri="{BB962C8B-B14F-4D97-AF65-F5344CB8AC3E}">
        <p14:creationId xmlns:p14="http://schemas.microsoft.com/office/powerpoint/2010/main" val="577871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ranja/Documents/5-resources/ppt/2018%20ppt-with%20R/new/working%20files/graphics_HD-title-maroon.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590550"/>
            <a:ext cx="8001000" cy="857250"/>
          </a:xfrm>
        </p:spPr>
        <p:txBody>
          <a:bodyPr/>
          <a:lstStyle>
            <a:lvl1pPr algn="l">
              <a:defRPr>
                <a:solidFill>
                  <a:srgbClr val="7A0019"/>
                </a:solidFill>
              </a:defRPr>
            </a:lvl1pPr>
          </a:lstStyle>
          <a:p>
            <a:pPr lvl="0"/>
            <a:r>
              <a:rPr lang="en-US" noProof="0" smtClean="0"/>
              <a:t>Click to edit Master title style</a:t>
            </a:r>
            <a:endParaRPr lang="en-US" noProof="0" dirty="0" smtClean="0"/>
          </a:p>
        </p:txBody>
      </p:sp>
      <p:sp>
        <p:nvSpPr>
          <p:cNvPr id="6" name="Text Placeholder 5"/>
          <p:cNvSpPr>
            <a:spLocks noGrp="1"/>
          </p:cNvSpPr>
          <p:nvPr>
            <p:ph type="body" sz="quarter" idx="10" hasCustomPrompt="1"/>
          </p:nvPr>
        </p:nvSpPr>
        <p:spPr>
          <a:xfrm>
            <a:off x="685800" y="2190750"/>
            <a:ext cx="8001000" cy="457200"/>
          </a:xfrm>
        </p:spPr>
        <p:txBody>
          <a:bodyPr/>
          <a:lstStyle>
            <a:lvl1pPr marL="0" indent="0">
              <a:buNone/>
              <a:defRPr sz="1800">
                <a:solidFill>
                  <a:schemeClr val="tx1">
                    <a:lumMod val="65000"/>
                    <a:lumOff val="35000"/>
                  </a:schemeClr>
                </a:solidFill>
              </a:defRPr>
            </a:lvl1pPr>
            <a:lvl2pPr marL="342946" indent="0">
              <a:buNone/>
              <a:defRPr sz="1800">
                <a:solidFill>
                  <a:srgbClr val="FFFFFF"/>
                </a:solidFill>
              </a:defRPr>
            </a:lvl2pPr>
            <a:lvl3pPr marL="685891" indent="0">
              <a:buNone/>
              <a:defRPr sz="1800">
                <a:solidFill>
                  <a:srgbClr val="FFFFFF"/>
                </a:solidFill>
              </a:defRPr>
            </a:lvl3pPr>
            <a:lvl4pPr marL="1028837" indent="0">
              <a:buNone/>
              <a:defRPr sz="1800">
                <a:solidFill>
                  <a:srgbClr val="FFFFFF"/>
                </a:solidFill>
              </a:defRPr>
            </a:lvl4pPr>
            <a:lvl5pPr marL="1371783" indent="0">
              <a:buNone/>
              <a:defRPr sz="1800">
                <a:solidFill>
                  <a:srgbClr val="FFFFFF"/>
                </a:solidFill>
              </a:defRPr>
            </a:lvl5pPr>
          </a:lstStyle>
          <a:p>
            <a:pPr lvl="0"/>
            <a:r>
              <a:rPr lang="en-US" dirty="0" smtClean="0"/>
              <a:t>Presenter/unit/department name</a:t>
            </a:r>
          </a:p>
        </p:txBody>
      </p:sp>
      <p:sp>
        <p:nvSpPr>
          <p:cNvPr id="10" name="Text Placeholder 9"/>
          <p:cNvSpPr>
            <a:spLocks noGrp="1"/>
          </p:cNvSpPr>
          <p:nvPr>
            <p:ph type="body" sz="quarter" idx="12" hasCustomPrompt="1"/>
          </p:nvPr>
        </p:nvSpPr>
        <p:spPr>
          <a:xfrm>
            <a:off x="685800" y="2647950"/>
            <a:ext cx="8001000" cy="381000"/>
          </a:xfrm>
        </p:spPr>
        <p:txBody>
          <a:bodyPr/>
          <a:lstStyle>
            <a:lvl1pPr marL="0" indent="0">
              <a:buNone/>
              <a:defRPr sz="1200">
                <a:solidFill>
                  <a:schemeClr val="tx1">
                    <a:lumMod val="65000"/>
                    <a:lumOff val="35000"/>
                  </a:schemeClr>
                </a:solidFill>
              </a:defRPr>
            </a:lvl1pPr>
            <a:lvl2pPr marL="342946" indent="0">
              <a:buNone/>
              <a:defRPr sz="1200">
                <a:solidFill>
                  <a:srgbClr val="FFFFFF"/>
                </a:solidFill>
              </a:defRPr>
            </a:lvl2pPr>
            <a:lvl3pPr marL="685891" indent="0">
              <a:buNone/>
              <a:defRPr sz="1200">
                <a:solidFill>
                  <a:srgbClr val="FFFFFF"/>
                </a:solidFill>
              </a:defRPr>
            </a:lvl3pPr>
            <a:lvl4pPr marL="1028837" indent="0">
              <a:buNone/>
              <a:defRPr sz="1200">
                <a:solidFill>
                  <a:srgbClr val="FFFFFF"/>
                </a:solidFill>
              </a:defRPr>
            </a:lvl4pPr>
            <a:lvl5pPr marL="1371783" indent="0">
              <a:buNone/>
              <a:defRPr sz="1200">
                <a:solidFill>
                  <a:srgbClr val="FFFFFF"/>
                </a:solidFill>
              </a:defRPr>
            </a:lvl5pPr>
          </a:lstStyle>
          <a:p>
            <a:pPr lvl="0"/>
            <a:r>
              <a:rPr lang="en-US" dirty="0" smtClean="0"/>
              <a:t>Date</a:t>
            </a:r>
            <a:endParaRPr lang="en-US" dirty="0"/>
          </a:p>
        </p:txBody>
      </p:sp>
      <p:pic>
        <p:nvPicPr>
          <p:cNvPr id="3" name="graphics_HD-title-maroon.png" descr="/Users/ranja/Documents/5-resources/ppt/2018 ppt-with R/new/working files/graphics_HD-title-maroon.png"/>
          <p:cNvPicPr>
            <a:picLocks noChangeAspect="1"/>
          </p:cNvPicPr>
          <p:nvPr userDrawn="1"/>
        </p:nvPicPr>
        <p:blipFill>
          <a:blip r:embed="rId2" r:link="rId3" cstate="print">
            <a:extLst>
              <a:ext uri="{28A0092B-C50C-407E-A947-70E740481C1C}">
                <a14:useLocalDpi xmlns:a14="http://schemas.microsoft.com/office/drawing/2010/main"/>
              </a:ext>
            </a:extLst>
          </a:blip>
          <a:stretch>
            <a:fillRect/>
          </a:stretch>
        </p:blipFill>
        <p:spPr>
          <a:xfrm>
            <a:off x="0" y="3760470"/>
            <a:ext cx="9144000" cy="1383030"/>
          </a:xfrm>
          <a:prstGeom prst="rect">
            <a:avLst/>
          </a:prstGeom>
        </p:spPr>
      </p:pic>
    </p:spTree>
    <p:extLst>
      <p:ext uri="{BB962C8B-B14F-4D97-AF65-F5344CB8AC3E}">
        <p14:creationId xmlns:p14="http://schemas.microsoft.com/office/powerpoint/2010/main" val="27707029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5209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4057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228600"/>
            <a:ext cx="5676900" cy="405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47254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337002-1BD3-4BD7-9E79-86F84A8F6E21}"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FAC6-2905-47B2-9417-B7ACD25E4B1E}" type="slidenum">
              <a:rPr lang="en-US" smtClean="0"/>
              <a:t>‹#›</a:t>
            </a:fld>
            <a:endParaRPr lang="en-US"/>
          </a:p>
        </p:txBody>
      </p:sp>
    </p:spTree>
    <p:extLst>
      <p:ext uri="{BB962C8B-B14F-4D97-AF65-F5344CB8AC3E}">
        <p14:creationId xmlns:p14="http://schemas.microsoft.com/office/powerpoint/2010/main" val="51873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0150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0" i="0"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46" indent="0">
              <a:buNone/>
              <a:defRPr sz="1400"/>
            </a:lvl2pPr>
            <a:lvl3pPr marL="685891" indent="0">
              <a:buNone/>
              <a:defRPr sz="1200"/>
            </a:lvl3pPr>
            <a:lvl4pPr marL="1028837" indent="0">
              <a:buNone/>
              <a:defRPr sz="1100"/>
            </a:lvl4pPr>
            <a:lvl5pPr marL="1371783" indent="0">
              <a:buNone/>
              <a:defRPr sz="1100"/>
            </a:lvl5pPr>
            <a:lvl6pPr marL="1714729" indent="0">
              <a:buNone/>
              <a:defRPr sz="1100"/>
            </a:lvl6pPr>
            <a:lvl7pPr marL="2057674" indent="0">
              <a:buNone/>
              <a:defRPr sz="1100"/>
            </a:lvl7pPr>
            <a:lvl8pPr marL="2400620" indent="0">
              <a:buNone/>
              <a:defRPr sz="1100"/>
            </a:lvl8pPr>
            <a:lvl9pPr marL="2743566" indent="0">
              <a:buNone/>
              <a:defRPr sz="1100"/>
            </a:lvl9pPr>
          </a:lstStyle>
          <a:p>
            <a:pPr lvl="0"/>
            <a:r>
              <a:rPr lang="en-US" smtClean="0"/>
              <a:t>Click to edit Master text styles</a:t>
            </a:r>
          </a:p>
        </p:txBody>
      </p:sp>
    </p:spTree>
    <p:extLst>
      <p:ext uri="{BB962C8B-B14F-4D97-AF65-F5344CB8AC3E}">
        <p14:creationId xmlns:p14="http://schemas.microsoft.com/office/powerpoint/2010/main" val="37389331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1314450"/>
            <a:ext cx="3810000" cy="297180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4450"/>
            <a:ext cx="3810000" cy="297180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46584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188" cy="479822"/>
          </a:xfr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8"/>
            <a:ext cx="4041775" cy="479822"/>
          </a:xfr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4390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80655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29530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90"/>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1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en-US" smtClean="0"/>
              <a:t>Click to edit Master text styles</a:t>
            </a:r>
          </a:p>
        </p:txBody>
      </p:sp>
    </p:spTree>
    <p:extLst>
      <p:ext uri="{BB962C8B-B14F-4D97-AF65-F5344CB8AC3E}">
        <p14:creationId xmlns:p14="http://schemas.microsoft.com/office/powerpoint/2010/main" val="170954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3"/>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1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en-US" smtClean="0"/>
              <a:t>Click to edit Master text styles</a:t>
            </a:r>
          </a:p>
        </p:txBody>
      </p:sp>
    </p:spTree>
    <p:extLst>
      <p:ext uri="{BB962C8B-B14F-4D97-AF65-F5344CB8AC3E}">
        <p14:creationId xmlns:p14="http://schemas.microsoft.com/office/powerpoint/2010/main" val="4099265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file://localhost/Users/ranja/Documents/5-resources/ppt/2018%20ppt-with%20R/new/working%20files/graphics_HD-M-maroon.pn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68589" tIns="34295" rIns="68589" bIns="34295" numCol="1" anchor="ctr"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685800" y="1314450"/>
            <a:ext cx="7772400" cy="2971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68589" tIns="34295" rIns="68589" bIns="3429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graphics_HD-M-maroon.png" descr="/Users/ranja/Documents/5-resources/ppt/2018 ppt-with R/new/working files/graphics_HD-M-maroon.png"/>
          <p:cNvPicPr>
            <a:picLocks noChangeAspect="1"/>
          </p:cNvPicPr>
          <p:nvPr userDrawn="1"/>
        </p:nvPicPr>
        <p:blipFill>
          <a:blip r:embed="rId14" r:link="rId15" cstate="print">
            <a:extLst>
              <a:ext uri="{28A0092B-C50C-407E-A947-70E740481C1C}">
                <a14:useLocalDpi xmlns:a14="http://schemas.microsoft.com/office/drawing/2010/main"/>
              </a:ext>
            </a:extLst>
          </a:blip>
          <a:stretch>
            <a:fillRect/>
          </a:stretch>
        </p:blipFill>
        <p:spPr>
          <a:xfrm>
            <a:off x="0" y="4852035"/>
            <a:ext cx="9144000" cy="291465"/>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Lst>
  <p:timing>
    <p:tnLst>
      <p:par>
        <p:cTn id="1" dur="indefinite" restart="never" nodeType="tmRoot"/>
      </p:par>
    </p:tnLst>
  </p:timing>
  <p:txStyles>
    <p:titleStyle>
      <a:lvl1pPr algn="l" rtl="0" eaLnBrk="1" fontAlgn="base" hangingPunct="1">
        <a:spcBef>
          <a:spcPct val="0"/>
        </a:spcBef>
        <a:spcAft>
          <a:spcPct val="0"/>
        </a:spcAft>
        <a:defRPr sz="3300" b="0">
          <a:solidFill>
            <a:srgbClr val="7A0019"/>
          </a:solidFill>
          <a:latin typeface="+mj-lt"/>
          <a:ea typeface="ＭＳ Ｐゴシック" charset="0"/>
          <a:cs typeface="ＭＳ Ｐゴシック" charset="0"/>
        </a:defRPr>
      </a:lvl1pPr>
      <a:lvl2pPr algn="ctr" rtl="0" eaLnBrk="1" fontAlgn="base" hangingPunct="1">
        <a:spcBef>
          <a:spcPct val="0"/>
        </a:spcBef>
        <a:spcAft>
          <a:spcPct val="0"/>
        </a:spcAft>
        <a:defRPr sz="3300">
          <a:solidFill>
            <a:srgbClr val="7A0019"/>
          </a:solidFill>
          <a:latin typeface="Corbe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Corbe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Corbe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Corbel" charset="0"/>
          <a:ea typeface="ＭＳ Ｐゴシック" charset="0"/>
          <a:cs typeface="ＭＳ Ｐゴシック" charset="0"/>
        </a:defRPr>
      </a:lvl5pPr>
      <a:lvl6pPr marL="34294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891"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837"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p:titleStyle>
    <p:bodyStyle>
      <a:lvl1pPr marL="257209" indent="-257209" algn="l" rtl="0" eaLnBrk="1" fontAlgn="base" hangingPunct="1">
        <a:spcBef>
          <a:spcPct val="20000"/>
        </a:spcBef>
        <a:spcAft>
          <a:spcPct val="0"/>
        </a:spcAft>
        <a:buClr>
          <a:srgbClr val="7A0019"/>
        </a:buClr>
        <a:buChar char="•"/>
        <a:defRPr sz="2400">
          <a:solidFill>
            <a:srgbClr val="595959"/>
          </a:solidFill>
          <a:latin typeface="+mn-lt"/>
          <a:ea typeface="ＭＳ Ｐゴシック" charset="0"/>
          <a:cs typeface="ＭＳ Ｐゴシック" charset="0"/>
        </a:defRPr>
      </a:lvl1pPr>
      <a:lvl2pPr marL="557287" indent="-214341" algn="l" rtl="0" eaLnBrk="1" fontAlgn="base" hangingPunct="1">
        <a:spcBef>
          <a:spcPct val="20000"/>
        </a:spcBef>
        <a:spcAft>
          <a:spcPct val="0"/>
        </a:spcAft>
        <a:buClr>
          <a:srgbClr val="7A0019"/>
        </a:buClr>
        <a:buChar char="–"/>
        <a:defRPr sz="2100">
          <a:solidFill>
            <a:srgbClr val="595959"/>
          </a:solidFill>
          <a:latin typeface="+mn-lt"/>
          <a:ea typeface="ＭＳ Ｐゴシック" charset="0"/>
        </a:defRPr>
      </a:lvl2pPr>
      <a:lvl3pPr marL="857364" indent="-171473" algn="l" rtl="0" eaLnBrk="1" fontAlgn="base" hangingPunct="1">
        <a:spcBef>
          <a:spcPct val="20000"/>
        </a:spcBef>
        <a:spcAft>
          <a:spcPct val="0"/>
        </a:spcAft>
        <a:buClr>
          <a:srgbClr val="7A0019"/>
        </a:buClr>
        <a:buChar char="•"/>
        <a:defRPr sz="1800">
          <a:solidFill>
            <a:srgbClr val="595959"/>
          </a:solidFill>
          <a:latin typeface="+mn-lt"/>
          <a:ea typeface="ＭＳ Ｐゴシック" charset="0"/>
        </a:defRPr>
      </a:lvl3pPr>
      <a:lvl4pPr marL="1200310" indent="-171473" algn="l" rtl="0" eaLnBrk="1" fontAlgn="base" hangingPunct="1">
        <a:spcBef>
          <a:spcPct val="20000"/>
        </a:spcBef>
        <a:spcAft>
          <a:spcPct val="0"/>
        </a:spcAft>
        <a:buClr>
          <a:srgbClr val="7A0019"/>
        </a:buClr>
        <a:buChar char="–"/>
        <a:defRPr sz="1500">
          <a:solidFill>
            <a:srgbClr val="595959"/>
          </a:solidFill>
          <a:latin typeface="+mn-lt"/>
          <a:ea typeface="ＭＳ Ｐゴシック" charset="0"/>
        </a:defRPr>
      </a:lvl4pPr>
      <a:lvl5pPr marL="1543256" indent="-171473" algn="l" rtl="0" eaLnBrk="1" fontAlgn="base" hangingPunct="1">
        <a:spcBef>
          <a:spcPct val="20000"/>
        </a:spcBef>
        <a:spcAft>
          <a:spcPct val="0"/>
        </a:spcAft>
        <a:buClr>
          <a:srgbClr val="7A0019"/>
        </a:buClr>
        <a:buChar char="»"/>
        <a:defRPr sz="1500">
          <a:solidFill>
            <a:srgbClr val="595959"/>
          </a:solidFill>
          <a:latin typeface="+mn-lt"/>
          <a:ea typeface="ＭＳ Ｐゴシック" charset="0"/>
        </a:defRPr>
      </a:lvl5pPr>
      <a:lvl6pPr marL="1886201" indent="-171473" algn="l" rtl="0" eaLnBrk="1" fontAlgn="base" hangingPunct="1">
        <a:spcBef>
          <a:spcPct val="20000"/>
        </a:spcBef>
        <a:spcAft>
          <a:spcPct val="0"/>
        </a:spcAft>
        <a:buClr>
          <a:srgbClr val="7A0019"/>
        </a:buClr>
        <a:buChar char="»"/>
        <a:defRPr sz="1500">
          <a:solidFill>
            <a:schemeClr val="tx1"/>
          </a:solidFill>
          <a:latin typeface="+mn-lt"/>
          <a:ea typeface="+mn-ea"/>
        </a:defRPr>
      </a:lvl6pPr>
      <a:lvl7pPr marL="2229147" indent="-171473" algn="l" rtl="0" eaLnBrk="1" fontAlgn="base" hangingPunct="1">
        <a:spcBef>
          <a:spcPct val="20000"/>
        </a:spcBef>
        <a:spcAft>
          <a:spcPct val="0"/>
        </a:spcAft>
        <a:buClr>
          <a:srgbClr val="7A0019"/>
        </a:buClr>
        <a:buChar char="»"/>
        <a:defRPr sz="1500">
          <a:solidFill>
            <a:schemeClr val="tx1"/>
          </a:solidFill>
          <a:latin typeface="+mn-lt"/>
          <a:ea typeface="+mn-ea"/>
        </a:defRPr>
      </a:lvl7pPr>
      <a:lvl8pPr marL="2572093" indent="-171473" algn="l" rtl="0" eaLnBrk="1" fontAlgn="base" hangingPunct="1">
        <a:spcBef>
          <a:spcPct val="20000"/>
        </a:spcBef>
        <a:spcAft>
          <a:spcPct val="0"/>
        </a:spcAft>
        <a:buClr>
          <a:srgbClr val="7A0019"/>
        </a:buClr>
        <a:buChar char="»"/>
        <a:defRPr sz="1500">
          <a:solidFill>
            <a:schemeClr val="tx1"/>
          </a:solidFill>
          <a:latin typeface="+mn-lt"/>
          <a:ea typeface="+mn-ea"/>
        </a:defRPr>
      </a:lvl8pPr>
      <a:lvl9pPr marL="2915039" indent="-171473" algn="l" rtl="0" eaLnBrk="1" fontAlgn="base" hangingPunct="1">
        <a:spcBef>
          <a:spcPct val="20000"/>
        </a:spcBef>
        <a:spcAft>
          <a:spcPct val="0"/>
        </a:spcAft>
        <a:buClr>
          <a:srgbClr val="7A0019"/>
        </a:buClr>
        <a:buChar char="»"/>
        <a:defRPr sz="1500">
          <a:solidFill>
            <a:schemeClr val="tx1"/>
          </a:solidFill>
          <a:latin typeface="+mn-lt"/>
          <a:ea typeface="+mn-ea"/>
        </a:defRPr>
      </a:lvl9pPr>
    </p:bodyStyle>
    <p:other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47.tif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5.jpeg"/><Relationship Id="rId5" Type="http://schemas.microsoft.com/office/2007/relationships/hdphoto" Target="../media/hdphoto3.wdp"/><Relationship Id="rId4" Type="http://schemas.openxmlformats.org/officeDocument/2006/relationships/image" Target="../media/image54.jpeg"/><Relationship Id="rId9"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venir Next" charset="0"/>
                <a:ea typeface="Avenir Next" charset="0"/>
                <a:cs typeface="Avenir Next" charset="0"/>
              </a:rPr>
              <a:t>Climate Change and Natural </a:t>
            </a:r>
            <a:r>
              <a:rPr lang="en-US" dirty="0" smtClean="0">
                <a:latin typeface="Avenir Next" charset="0"/>
                <a:ea typeface="Avenir Next" charset="0"/>
                <a:cs typeface="Avenir Next" charset="0"/>
              </a:rPr>
              <a:t>Resources</a:t>
            </a:r>
            <a:endParaRPr lang="en-US" dirty="0">
              <a:latin typeface="Avenir Next" charset="0"/>
              <a:ea typeface="Avenir Next" charset="0"/>
              <a:cs typeface="Avenir Next" charset="0"/>
            </a:endParaRPr>
          </a:p>
        </p:txBody>
      </p:sp>
      <p:sp>
        <p:nvSpPr>
          <p:cNvPr id="3" name="Text Placeholder 2"/>
          <p:cNvSpPr>
            <a:spLocks noGrp="1"/>
          </p:cNvSpPr>
          <p:nvPr>
            <p:ph type="body" sz="quarter" idx="10"/>
          </p:nvPr>
        </p:nvSpPr>
        <p:spPr/>
        <p:txBody>
          <a:bodyPr/>
          <a:lstStyle/>
          <a:p>
            <a:r>
              <a:rPr lang="en-US" dirty="0" smtClean="0"/>
              <a:t>Lee E. Frelich, Center for Forest Ecology</a:t>
            </a:r>
            <a:endParaRPr lang="en-US" dirty="0"/>
          </a:p>
        </p:txBody>
      </p:sp>
      <p:sp>
        <p:nvSpPr>
          <p:cNvPr id="4" name="Text Placeholder 3"/>
          <p:cNvSpPr>
            <a:spLocks noGrp="1"/>
          </p:cNvSpPr>
          <p:nvPr>
            <p:ph type="body" sz="quarter" idx="12"/>
          </p:nvPr>
        </p:nvSpPr>
        <p:spPr/>
        <p:txBody>
          <a:bodyPr/>
          <a:lstStyle/>
          <a:p>
            <a:r>
              <a:rPr lang="en-US" dirty="0" smtClean="0">
                <a:latin typeface="Avenir Next" charset="0"/>
                <a:ea typeface="Avenir Next" charset="0"/>
                <a:cs typeface="Avenir Next" charset="0"/>
              </a:rPr>
              <a:t>January </a:t>
            </a:r>
            <a:r>
              <a:rPr lang="en-US" dirty="0" smtClean="0">
                <a:latin typeface="Avenir Next" charset="0"/>
                <a:ea typeface="Avenir Next" charset="0"/>
                <a:cs typeface="Avenir Next" charset="0"/>
              </a:rPr>
              <a:t>23, </a:t>
            </a:r>
            <a:r>
              <a:rPr lang="en-US" dirty="0" smtClean="0">
                <a:latin typeface="Avenir Next" charset="0"/>
                <a:ea typeface="Avenir Next" charset="0"/>
                <a:cs typeface="Avenir Next" charset="0"/>
              </a:rPr>
              <a:t>2019</a:t>
            </a:r>
            <a:endParaRPr lang="en-US" dirty="0">
              <a:latin typeface="Avenir Next" charset="0"/>
              <a:ea typeface="Avenir Next" charset="0"/>
              <a:cs typeface="Avenir Next" charset="0"/>
            </a:endParaRPr>
          </a:p>
        </p:txBody>
      </p:sp>
    </p:spTree>
    <p:extLst>
      <p:ext uri="{BB962C8B-B14F-4D97-AF65-F5344CB8AC3E}">
        <p14:creationId xmlns:p14="http://schemas.microsoft.com/office/powerpoint/2010/main" val="1766648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381000" y="30256"/>
            <a:ext cx="3424783" cy="216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Plot A (200, 0) 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0999" y="2347146"/>
            <a:ext cx="3424783" cy="25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22259" y="3257550"/>
            <a:ext cx="3275478" cy="1200329"/>
          </a:xfrm>
          <a:prstGeom prst="rect">
            <a:avLst/>
          </a:prstGeom>
          <a:noFill/>
          <a:ln w="19050">
            <a:solidFill>
              <a:schemeClr val="bg2">
                <a:lumMod val="50000"/>
              </a:schemeClr>
            </a:solidFill>
          </a:ln>
        </p:spPr>
        <p:txBody>
          <a:bodyPr wrap="square" rtlCol="0">
            <a:spAutoFit/>
          </a:bodyPr>
          <a:lstStyle/>
          <a:p>
            <a:r>
              <a:rPr lang="en-US" dirty="0">
                <a:solidFill>
                  <a:srgbClr val="C00000"/>
                </a:solidFill>
                <a:latin typeface="Arial" pitchFamily="34" charset="0"/>
                <a:cs typeface="Arial" pitchFamily="34" charset="0"/>
              </a:rPr>
              <a:t>Deer and drought causing </a:t>
            </a:r>
          </a:p>
          <a:p>
            <a:r>
              <a:rPr lang="en-US" dirty="0">
                <a:solidFill>
                  <a:srgbClr val="C00000"/>
                </a:solidFill>
                <a:latin typeface="Arial" pitchFamily="34" charset="0"/>
                <a:cs typeface="Arial" pitchFamily="34" charset="0"/>
              </a:rPr>
              <a:t>failure of </a:t>
            </a:r>
            <a:r>
              <a:rPr lang="en-US" dirty="0" smtClean="0">
                <a:solidFill>
                  <a:srgbClr val="C00000"/>
                </a:solidFill>
                <a:latin typeface="Arial" pitchFamily="34" charset="0"/>
                <a:cs typeface="Arial" pitchFamily="34" charset="0"/>
              </a:rPr>
              <a:t>tree regeneration in the understory, Sylvania </a:t>
            </a:r>
            <a:r>
              <a:rPr lang="en-US" dirty="0">
                <a:solidFill>
                  <a:srgbClr val="C00000"/>
                </a:solidFill>
                <a:latin typeface="Arial" pitchFamily="34" charset="0"/>
                <a:cs typeface="Arial" pitchFamily="34" charset="0"/>
              </a:rPr>
              <a:t>Wilderness </a:t>
            </a:r>
            <a:r>
              <a:rPr lang="en-US" dirty="0" smtClean="0">
                <a:solidFill>
                  <a:srgbClr val="C00000"/>
                </a:solidFill>
                <a:latin typeface="Arial" pitchFamily="34" charset="0"/>
                <a:cs typeface="Arial" pitchFamily="34" charset="0"/>
              </a:rPr>
              <a:t>from </a:t>
            </a:r>
            <a:r>
              <a:rPr lang="en-US" dirty="0">
                <a:solidFill>
                  <a:srgbClr val="C00000"/>
                </a:solidFill>
                <a:latin typeface="Arial" pitchFamily="34" charset="0"/>
                <a:cs typeface="Arial" pitchFamily="34" charset="0"/>
              </a:rPr>
              <a:t>1990 to 2006 </a:t>
            </a:r>
          </a:p>
        </p:txBody>
      </p:sp>
      <p:sp>
        <p:nvSpPr>
          <p:cNvPr id="3" name="TextBox 2"/>
          <p:cNvSpPr txBox="1"/>
          <p:nvPr/>
        </p:nvSpPr>
        <p:spPr>
          <a:xfrm>
            <a:off x="3832676" y="209550"/>
            <a:ext cx="780983" cy="415498"/>
          </a:xfrm>
          <a:prstGeom prst="rect">
            <a:avLst/>
          </a:prstGeom>
          <a:noFill/>
        </p:spPr>
        <p:txBody>
          <a:bodyPr wrap="none" rtlCol="0">
            <a:spAutoFit/>
          </a:bodyPr>
          <a:lstStyle/>
          <a:p>
            <a:r>
              <a:rPr lang="en-US" sz="2100" dirty="0">
                <a:latin typeface="Arial" pitchFamily="34" charset="0"/>
                <a:cs typeface="Arial" pitchFamily="34" charset="0"/>
              </a:rPr>
              <a:t>1990</a:t>
            </a:r>
            <a:endParaRPr lang="en-US" sz="2100" dirty="0">
              <a:latin typeface="Arial" pitchFamily="34" charset="0"/>
              <a:cs typeface="Arial" pitchFamily="34" charset="0"/>
            </a:endParaRPr>
          </a:p>
        </p:txBody>
      </p:sp>
      <p:sp>
        <p:nvSpPr>
          <p:cNvPr id="5" name="TextBox 4"/>
          <p:cNvSpPr txBox="1"/>
          <p:nvPr/>
        </p:nvSpPr>
        <p:spPr>
          <a:xfrm>
            <a:off x="3975915" y="2347146"/>
            <a:ext cx="780983" cy="415498"/>
          </a:xfrm>
          <a:prstGeom prst="rect">
            <a:avLst/>
          </a:prstGeom>
          <a:noFill/>
        </p:spPr>
        <p:txBody>
          <a:bodyPr wrap="none" rtlCol="0">
            <a:spAutoFit/>
          </a:bodyPr>
          <a:lstStyle/>
          <a:p>
            <a:r>
              <a:rPr lang="en-US" sz="2100" dirty="0">
                <a:latin typeface="Arial" pitchFamily="34" charset="0"/>
                <a:cs typeface="Arial" pitchFamily="34" charset="0"/>
              </a:rPr>
              <a:t>2006</a:t>
            </a:r>
            <a:endParaRPr lang="en-US" sz="2100" dirty="0">
              <a:latin typeface="Arial" pitchFamily="34" charset="0"/>
              <a:cs typeface="Arial" pitchFamily="34" charset="0"/>
            </a:endParaRPr>
          </a:p>
        </p:txBody>
      </p:sp>
      <p:pic>
        <p:nvPicPr>
          <p:cNvPr id="7" name="Picture 2" descr="http://upload.wikimedia.org/wikipedia/commons/thumb/b/b7/White-tailed_deer.jpg/220px-White-tailed_deer.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22259" y="0"/>
            <a:ext cx="3621741" cy="274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513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982846" y="361950"/>
            <a:ext cx="3185487" cy="923330"/>
          </a:xfrm>
          <a:prstGeom prst="rect">
            <a:avLst/>
          </a:prstGeom>
          <a:noFill/>
          <a:ln w="19050">
            <a:solidFill>
              <a:schemeClr val="bg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C00000"/>
                </a:solidFill>
                <a:latin typeface="Arial" pitchFamily="34" charset="0"/>
                <a:cs typeface="Arial" pitchFamily="34" charset="0"/>
              </a:rPr>
              <a:t>Drought, insect infestation, </a:t>
            </a:r>
          </a:p>
          <a:p>
            <a:pPr eaLnBrk="1" hangingPunct="1"/>
            <a:r>
              <a:rPr lang="en-US" dirty="0">
                <a:solidFill>
                  <a:srgbClr val="C00000"/>
                </a:solidFill>
                <a:latin typeface="Arial" pitchFamily="34" charset="0"/>
                <a:cs typeface="Arial" pitchFamily="34" charset="0"/>
              </a:rPr>
              <a:t>wind and fire will accompany </a:t>
            </a:r>
          </a:p>
          <a:p>
            <a:pPr eaLnBrk="1" hangingPunct="1"/>
            <a:r>
              <a:rPr lang="en-US" dirty="0">
                <a:solidFill>
                  <a:srgbClr val="C00000"/>
                </a:solidFill>
                <a:latin typeface="Arial" pitchFamily="34" charset="0"/>
                <a:cs typeface="Arial" pitchFamily="34" charset="0"/>
              </a:rPr>
              <a:t>climate change</a:t>
            </a:r>
          </a:p>
        </p:txBody>
      </p:sp>
      <p:pic>
        <p:nvPicPr>
          <p:cNvPr id="256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1" y="1"/>
            <a:ext cx="35433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The image “http://www.pfc.cfs.nrcan.gc.ca/entomology/mpb/outbreak/images/stand-full_lrg.jpg” cannot be displayed, because it contains erro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51289" y="1456374"/>
            <a:ext cx="3017044"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The mountain pine beetle"/>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a:ext>
            </a:extLst>
          </a:blip>
          <a:srcRect/>
          <a:stretch>
            <a:fillRect/>
          </a:stretch>
        </p:blipFill>
        <p:spPr bwMode="auto">
          <a:xfrm>
            <a:off x="6859163" y="1475112"/>
            <a:ext cx="1309170" cy="200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2FEL65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43001" y="2494014"/>
            <a:ext cx="3511136" cy="23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6586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Magnolia1-JWill-3-27-201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343"/>
            <a:ext cx="3344793" cy="222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2"/>
          <p:cNvSpPr txBox="1">
            <a:spLocks noChangeArrowheads="1"/>
          </p:cNvSpPr>
          <p:nvPr/>
        </p:nvSpPr>
        <p:spPr bwMode="auto">
          <a:xfrm>
            <a:off x="5485117" y="209550"/>
            <a:ext cx="3075646" cy="1200329"/>
          </a:xfrm>
          <a:prstGeom prst="rect">
            <a:avLst/>
          </a:prstGeom>
          <a:noFill/>
          <a:ln w="19050">
            <a:solidFill>
              <a:schemeClr val="bg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rgbClr val="C00000"/>
                </a:solidFill>
              </a:rPr>
              <a:t>March 2012, extreme early spring, with temperatures</a:t>
            </a:r>
          </a:p>
          <a:p>
            <a:pPr eaLnBrk="1" hangingPunct="1"/>
            <a:r>
              <a:rPr lang="en-US" dirty="0">
                <a:solidFill>
                  <a:srgbClr val="C00000"/>
                </a:solidFill>
              </a:rPr>
              <a:t>equal to </a:t>
            </a:r>
            <a:r>
              <a:rPr lang="en-US" dirty="0" smtClean="0">
                <a:solidFill>
                  <a:srgbClr val="C00000"/>
                </a:solidFill>
              </a:rPr>
              <a:t>an average spring by 2090</a:t>
            </a:r>
            <a:endParaRPr lang="en-US" sz="1050" dirty="0">
              <a:solidFill>
                <a:srgbClr val="C00000"/>
              </a:solidFill>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5117" y="1516261"/>
            <a:ext cx="3503643" cy="223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mnr.gov.on.ca/stdprodconsume/groups/lr/@mnr/@forests/documents/images/stdprod_0974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91013"/>
            <a:ext cx="4572000" cy="24917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3943350"/>
            <a:ext cx="2194832" cy="507831"/>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Winter browning of spruce</a:t>
            </a:r>
          </a:p>
          <a:p>
            <a:r>
              <a:rPr lang="en-US" sz="1350" dirty="0">
                <a:latin typeface="Arial" panose="020B0604020202020204" pitchFamily="34" charset="0"/>
                <a:cs typeface="Arial" panose="020B0604020202020204" pitchFamily="34" charset="0"/>
              </a:rPr>
              <a:t>in Ontario, May 2012. </a:t>
            </a:r>
            <a:endParaRPr lang="en-US" sz="900" dirty="0">
              <a:latin typeface="Arial" panose="020B0604020202020204" pitchFamily="34" charset="0"/>
              <a:cs typeface="Arial" panose="020B0604020202020204" pitchFamily="34" charset="0"/>
            </a:endParaRPr>
          </a:p>
        </p:txBody>
      </p:sp>
      <p:sp>
        <p:nvSpPr>
          <p:cNvPr id="5" name="TextBox 4"/>
          <p:cNvSpPr txBox="1"/>
          <p:nvPr/>
        </p:nvSpPr>
        <p:spPr>
          <a:xfrm>
            <a:off x="3459805" y="800680"/>
            <a:ext cx="1950734" cy="715581"/>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Magnolia in bloom, </a:t>
            </a:r>
            <a:endParaRPr lang="en-US" sz="1350" dirty="0" smtClean="0">
              <a:latin typeface="Arial" panose="020B0604020202020204" pitchFamily="34" charset="0"/>
              <a:cs typeface="Arial" panose="020B0604020202020204" pitchFamily="34" charset="0"/>
            </a:endParaRPr>
          </a:p>
          <a:p>
            <a:r>
              <a:rPr lang="en-US" sz="1350" dirty="0" err="1" smtClean="0">
                <a:latin typeface="Arial" panose="020B0604020202020204" pitchFamily="34" charset="0"/>
                <a:cs typeface="Arial" panose="020B0604020202020204" pitchFamily="34" charset="0"/>
              </a:rPr>
              <a:t>St.Paul</a:t>
            </a:r>
            <a:r>
              <a:rPr lang="en-US" sz="1350" dirty="0" smtClean="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MN, March 27, </a:t>
            </a:r>
          </a:p>
          <a:p>
            <a:r>
              <a:rPr lang="en-US" sz="1350" dirty="0">
                <a:latin typeface="Arial" panose="020B0604020202020204" pitchFamily="34" charset="0"/>
                <a:cs typeface="Arial" panose="020B0604020202020204" pitchFamily="34" charset="0"/>
              </a:rPr>
              <a:t>2012. </a:t>
            </a:r>
            <a:endParaRPr lang="en-US" sz="82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913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99" y="285749"/>
            <a:ext cx="4902095" cy="434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62600" y="1200150"/>
            <a:ext cx="2916183" cy="646331"/>
          </a:xfrm>
          <a:prstGeom prst="rect">
            <a:avLst/>
          </a:prstGeom>
          <a:noFill/>
          <a:ln w="19050">
            <a:solidFill>
              <a:schemeClr val="bg2">
                <a:lumMod val="50000"/>
              </a:schemeClr>
            </a:solidFill>
          </a:ln>
        </p:spPr>
        <p:txBody>
          <a:bodyPr wrap="none" rtlCol="0">
            <a:spAutoFit/>
          </a:bodyPr>
          <a:lstStyle/>
          <a:p>
            <a:pPr eaLnBrk="1" hangingPunct="1"/>
            <a:r>
              <a:rPr lang="en-US" altLang="en-US" dirty="0">
                <a:solidFill>
                  <a:srgbClr val="C00000"/>
                </a:solidFill>
              </a:rPr>
              <a:t>Multiple drivers of change </a:t>
            </a:r>
            <a:endParaRPr lang="en-US" altLang="en-US" dirty="0" smtClean="0">
              <a:solidFill>
                <a:srgbClr val="C00000"/>
              </a:solidFill>
            </a:endParaRPr>
          </a:p>
          <a:p>
            <a:pPr eaLnBrk="1" hangingPunct="1"/>
            <a:r>
              <a:rPr lang="en-US" altLang="en-US" dirty="0" smtClean="0">
                <a:solidFill>
                  <a:srgbClr val="C00000"/>
                </a:solidFill>
              </a:rPr>
              <a:t>on </a:t>
            </a:r>
            <a:r>
              <a:rPr lang="en-US" altLang="en-US" dirty="0">
                <a:solidFill>
                  <a:srgbClr val="C00000"/>
                </a:solidFill>
              </a:rPr>
              <a:t>the prairie-forest border</a:t>
            </a:r>
          </a:p>
        </p:txBody>
      </p:sp>
    </p:spTree>
    <p:extLst>
      <p:ext uri="{BB962C8B-B14F-4D97-AF65-F5344CB8AC3E}">
        <p14:creationId xmlns:p14="http://schemas.microsoft.com/office/powerpoint/2010/main" val="3154124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swa.ca/wp-content/uploads/2012/10/black-spru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3033" y="1903716"/>
            <a:ext cx="2422438" cy="18168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renchhillpond.org/Images/Flora/Trees/White%20Spruce%20Need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2216" y="1509878"/>
            <a:ext cx="2434902" cy="16169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nhdfl.org/library/images/photo-index/WD06_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2216" y="3225017"/>
            <a:ext cx="2434902" cy="16174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extension.iastate.edu/NR/rdonlyres/2736A564-8885-4C08-ADEE-7BF5D72C685D/21907/111805RedPin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7" y="3076822"/>
            <a:ext cx="2206301" cy="17656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arborday.org/trees/graphics/trees/detail/Paper-Birch_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83" y="-7078"/>
            <a:ext cx="2272717" cy="24808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arborday.org/trees/graphics/trees/detail/Quaking-Aspen_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7078"/>
            <a:ext cx="2035029" cy="22213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9229" y="209275"/>
            <a:ext cx="4061657" cy="923330"/>
          </a:xfrm>
          <a:prstGeom prst="rect">
            <a:avLst/>
          </a:prstGeom>
          <a:noFill/>
          <a:ln w="19050">
            <a:solidFill>
              <a:schemeClr val="bg2">
                <a:lumMod val="50000"/>
              </a:schemeClr>
            </a:solidFill>
          </a:ln>
        </p:spPr>
        <p:txBody>
          <a:bodyPr wrap="square" rtlCol="0">
            <a:spAutoFit/>
          </a:bodyPr>
          <a:lstStyle/>
          <a:p>
            <a:r>
              <a:rPr lang="en-US" dirty="0">
                <a:solidFill>
                  <a:srgbClr val="C00000"/>
                </a:solidFill>
                <a:latin typeface="Arial" panose="020B0604020202020204" pitchFamily="34" charset="0"/>
                <a:cs typeface="Arial" panose="020B0604020202020204" pitchFamily="34" charset="0"/>
              </a:rPr>
              <a:t>Boreal species: black spruce, white spruce, balsam fir, jack pine, red pine, quaking aspen and paper birch</a:t>
            </a:r>
          </a:p>
        </p:txBody>
      </p:sp>
      <p:pic>
        <p:nvPicPr>
          <p:cNvPr id="1040" name="Picture 16" descr="http://upload.wikimedia.org/wikipedia/commons/6/62/Abies_balsamea_branc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57030" y="3381657"/>
            <a:ext cx="2186970" cy="1486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095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4417219" y="2421709"/>
            <a:ext cx="32893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350"/>
              <a:t>   </a:t>
            </a:r>
          </a:p>
        </p:txBody>
      </p:sp>
      <p:sp>
        <p:nvSpPr>
          <p:cNvPr id="11267" name="Rectangle 6"/>
          <p:cNvSpPr>
            <a:spLocks noChangeArrowheads="1"/>
          </p:cNvSpPr>
          <p:nvPr/>
        </p:nvSpPr>
        <p:spPr bwMode="auto">
          <a:xfrm>
            <a:off x="4417219" y="2421709"/>
            <a:ext cx="32893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350"/>
              <a:t>   </a:t>
            </a:r>
          </a:p>
        </p:txBody>
      </p:sp>
      <p:sp>
        <p:nvSpPr>
          <p:cNvPr id="11268" name="Rectangle 7"/>
          <p:cNvSpPr>
            <a:spLocks noChangeArrowheads="1"/>
          </p:cNvSpPr>
          <p:nvPr/>
        </p:nvSpPr>
        <p:spPr bwMode="auto">
          <a:xfrm>
            <a:off x="4417219" y="2421709"/>
            <a:ext cx="32893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350"/>
              <a:t>   </a:t>
            </a:r>
          </a:p>
        </p:txBody>
      </p:sp>
      <p:sp>
        <p:nvSpPr>
          <p:cNvPr id="11269" name="Rectangle 9"/>
          <p:cNvSpPr>
            <a:spLocks noChangeArrowheads="1"/>
          </p:cNvSpPr>
          <p:nvPr/>
        </p:nvSpPr>
        <p:spPr bwMode="auto">
          <a:xfrm>
            <a:off x="4417219" y="2421709"/>
            <a:ext cx="32893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350"/>
              <a:t>   </a:t>
            </a:r>
          </a:p>
        </p:txBody>
      </p:sp>
      <p:sp>
        <p:nvSpPr>
          <p:cNvPr id="11270" name="Rectangle 10"/>
          <p:cNvSpPr>
            <a:spLocks noChangeArrowheads="1"/>
          </p:cNvSpPr>
          <p:nvPr/>
        </p:nvSpPr>
        <p:spPr bwMode="auto">
          <a:xfrm>
            <a:off x="4417219" y="2421709"/>
            <a:ext cx="32893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350"/>
              <a:t>   </a:t>
            </a:r>
          </a:p>
        </p:txBody>
      </p:sp>
      <p:sp>
        <p:nvSpPr>
          <p:cNvPr id="11271" name="Text Box 16"/>
          <p:cNvSpPr txBox="1">
            <a:spLocks noChangeArrowheads="1"/>
          </p:cNvSpPr>
          <p:nvPr/>
        </p:nvSpPr>
        <p:spPr bwMode="auto">
          <a:xfrm>
            <a:off x="2602290" y="162870"/>
            <a:ext cx="4052568" cy="923330"/>
          </a:xfrm>
          <a:prstGeom prst="rect">
            <a:avLst/>
          </a:prstGeom>
          <a:noFill/>
          <a:ln w="19050">
            <a:solidFill>
              <a:schemeClr val="bg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dirty="0">
                <a:solidFill>
                  <a:srgbClr val="C00000"/>
                </a:solidFill>
                <a:latin typeface="Arial" charset="0"/>
              </a:rPr>
              <a:t>Temperate species: elms, bur oak, </a:t>
            </a:r>
          </a:p>
          <a:p>
            <a:pPr eaLnBrk="1" hangingPunct="1"/>
            <a:r>
              <a:rPr lang="en-US" sz="1800" dirty="0">
                <a:solidFill>
                  <a:srgbClr val="C00000"/>
                </a:solidFill>
                <a:latin typeface="Arial" charset="0"/>
              </a:rPr>
              <a:t>basswood, bitternut hickory, hackberry </a:t>
            </a:r>
            <a:r>
              <a:rPr lang="en-US" sz="1800" dirty="0" smtClean="0">
                <a:solidFill>
                  <a:srgbClr val="C00000"/>
                </a:solidFill>
                <a:latin typeface="Arial" charset="0"/>
              </a:rPr>
              <a:t>and </a:t>
            </a:r>
            <a:r>
              <a:rPr lang="en-US" sz="1800" dirty="0">
                <a:solidFill>
                  <a:srgbClr val="C00000"/>
                </a:solidFill>
                <a:latin typeface="Arial" charset="0"/>
              </a:rPr>
              <a:t>Kentucky coffee tree</a:t>
            </a:r>
          </a:p>
        </p:txBody>
      </p:sp>
      <p:pic>
        <p:nvPicPr>
          <p:cNvPr id="11272" name="Picture 12" descr="http://www.native-landscaping.com/Photos/bur_oak_l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413772"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4" descr="http://www.nativeohioplantlist.com/sites/nativeohioplantlist.com/files/american_basswood_3.jpg?12400038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2720" y="23468"/>
            <a:ext cx="2381280" cy="178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6" descr="http://www.nativeohioplantlist.com/sites/nativeohioplantlist.com/files/Bitternut%20Hickory-leaf.JPG?12404341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4596" y="1178964"/>
            <a:ext cx="2166341" cy="162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8" descr="http://www.treetopics.com/gymnocladus_dioicus/kentucky_coffeetree_119064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2087" y="1949221"/>
            <a:ext cx="2453442" cy="183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20" descr="http://www.mrsoshouse.com/plants/image/hackberr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00350"/>
            <a:ext cx="1554705" cy="207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http://www.extension.iastate.edu/forestry/iowa_trees/tree_id_photos/ELM_ROCK_leav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0841" y="3157255"/>
            <a:ext cx="2283159" cy="171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http://www.nhmountainhiking.com/hike/mine_falls/el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1646" y="2888730"/>
            <a:ext cx="1485900" cy="198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http://www.cas.vanderbilt.edu/bioimages/biohires/u/hulru--lf110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4021" y="2868631"/>
            <a:ext cx="1332968" cy="199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834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http://www.destination360.com/north-america/us/minnesota/images/s/map.gif"/>
          <p:cNvPicPr>
            <a:picLocks noChangeAspect="1" noChangeArrowheads="1"/>
          </p:cNvPicPr>
          <p:nvPr/>
        </p:nvPicPr>
        <p:blipFill rotWithShape="1">
          <a:blip r:embed="rId3">
            <a:extLst>
              <a:ext uri="{28A0092B-C50C-407E-A947-70E740481C1C}">
                <a14:useLocalDpi xmlns:a14="http://schemas.microsoft.com/office/drawing/2010/main" val="0"/>
              </a:ext>
            </a:extLst>
          </a:blip>
          <a:srcRect r="10574" b="3137"/>
          <a:stretch/>
        </p:blipFill>
        <p:spPr bwMode="auto">
          <a:xfrm>
            <a:off x="685800" y="0"/>
            <a:ext cx="4286250" cy="485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5-Point Star 8"/>
          <p:cNvSpPr/>
          <p:nvPr/>
        </p:nvSpPr>
        <p:spPr bwMode="auto">
          <a:xfrm>
            <a:off x="1514475" y="3100387"/>
            <a:ext cx="628650" cy="542925"/>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 name="5-Point Star 9"/>
          <p:cNvSpPr/>
          <p:nvPr/>
        </p:nvSpPr>
        <p:spPr bwMode="auto">
          <a:xfrm>
            <a:off x="3467100" y="761783"/>
            <a:ext cx="628650" cy="514350"/>
          </a:xfrm>
          <a:prstGeom prst="star5">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1" name="Straight Arrow Connector 10"/>
          <p:cNvCxnSpPr/>
          <p:nvPr/>
        </p:nvCxnSpPr>
        <p:spPr bwMode="auto">
          <a:xfrm flipH="1">
            <a:off x="1922729" y="1276133"/>
            <a:ext cx="1681823" cy="1997168"/>
          </a:xfrm>
          <a:prstGeom prst="straightConnector1">
            <a:avLst/>
          </a:prstGeom>
          <a:ln w="88900">
            <a:solidFill>
              <a:schemeClr val="tx1">
                <a:lumMod val="65000"/>
                <a:lumOff val="35000"/>
              </a:schemeClr>
            </a:solidFill>
            <a:tailEnd type="arrow" w="lg"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486400" y="666750"/>
            <a:ext cx="3124200" cy="2262158"/>
          </a:xfrm>
          <a:prstGeom prst="rect">
            <a:avLst/>
          </a:prstGeom>
          <a:noFill/>
          <a:ln w="19050">
            <a:solidFill>
              <a:schemeClr val="bg2">
                <a:lumMod val="50000"/>
              </a:schemeClr>
            </a:solidFill>
          </a:ln>
        </p:spPr>
        <p:txBody>
          <a:bodyPr wrap="square">
            <a:spAutoFit/>
          </a:bodyPr>
          <a:lstStyle/>
          <a:p>
            <a:pPr>
              <a:defRPr/>
            </a:pPr>
            <a:r>
              <a:rPr lang="en-US" sz="2100" dirty="0">
                <a:solidFill>
                  <a:srgbClr val="C00000"/>
                </a:solidFill>
                <a:latin typeface="Arial" panose="020B0604020202020204" pitchFamily="34" charset="0"/>
                <a:cs typeface="Arial" panose="020B0604020202020204" pitchFamily="34" charset="0"/>
              </a:rPr>
              <a:t>Climate analog:</a:t>
            </a:r>
          </a:p>
          <a:p>
            <a:pPr>
              <a:defRPr/>
            </a:pPr>
            <a:r>
              <a:rPr lang="en-US" sz="2000" dirty="0">
                <a:solidFill>
                  <a:srgbClr val="C00000"/>
                </a:solidFill>
                <a:latin typeface="Arial" panose="020B0604020202020204" pitchFamily="34" charset="0"/>
                <a:cs typeface="Arial" panose="020B0604020202020204" pitchFamily="34" charset="0"/>
              </a:rPr>
              <a:t>Minnesota’s Boundary </a:t>
            </a:r>
          </a:p>
          <a:p>
            <a:pPr>
              <a:defRPr/>
            </a:pPr>
            <a:r>
              <a:rPr lang="en-US" sz="2000" dirty="0">
                <a:solidFill>
                  <a:srgbClr val="C00000"/>
                </a:solidFill>
                <a:latin typeface="Arial" panose="020B0604020202020204" pitchFamily="34" charset="0"/>
                <a:cs typeface="Arial" panose="020B0604020202020204" pitchFamily="34" charset="0"/>
              </a:rPr>
              <a:t>Waters Canoe Area </a:t>
            </a:r>
          </a:p>
          <a:p>
            <a:pPr>
              <a:defRPr/>
            </a:pPr>
            <a:r>
              <a:rPr lang="en-US" sz="2000" dirty="0">
                <a:solidFill>
                  <a:srgbClr val="C00000"/>
                </a:solidFill>
                <a:latin typeface="Arial" panose="020B0604020202020204" pitchFamily="34" charset="0"/>
                <a:cs typeface="Arial" panose="020B0604020202020204" pitchFamily="34" charset="0"/>
              </a:rPr>
              <a:t>Wilderness today (blue </a:t>
            </a:r>
            <a:r>
              <a:rPr lang="en-US" sz="2000" dirty="0" smtClean="0">
                <a:solidFill>
                  <a:srgbClr val="C00000"/>
                </a:solidFill>
                <a:latin typeface="Arial" panose="020B0604020202020204" pitchFamily="34" charset="0"/>
                <a:cs typeface="Arial" panose="020B0604020202020204" pitchFamily="34" charset="0"/>
              </a:rPr>
              <a:t>star</a:t>
            </a:r>
            <a:r>
              <a:rPr lang="en-US" sz="2000" dirty="0">
                <a:solidFill>
                  <a:srgbClr val="C00000"/>
                </a:solidFill>
                <a:latin typeface="Arial" panose="020B0604020202020204" pitchFamily="34" charset="0"/>
                <a:cs typeface="Arial" panose="020B0604020202020204" pitchFamily="34" charset="0"/>
              </a:rPr>
              <a:t>) and </a:t>
            </a:r>
            <a:r>
              <a:rPr lang="en-US" sz="2000" dirty="0" smtClean="0">
                <a:solidFill>
                  <a:srgbClr val="C00000"/>
                </a:solidFill>
                <a:latin typeface="Arial" panose="020B0604020202020204" pitchFamily="34" charset="0"/>
                <a:cs typeface="Arial" panose="020B0604020202020204" pitchFamily="34" charset="0"/>
              </a:rPr>
              <a:t>analog climate by </a:t>
            </a:r>
            <a:r>
              <a:rPr lang="en-US" sz="2000" dirty="0">
                <a:solidFill>
                  <a:srgbClr val="C00000"/>
                </a:solidFill>
                <a:latin typeface="Arial" panose="020B0604020202020204" pitchFamily="34" charset="0"/>
                <a:cs typeface="Arial" panose="020B0604020202020204" pitchFamily="34" charset="0"/>
              </a:rPr>
              <a:t>end of the </a:t>
            </a:r>
            <a:r>
              <a:rPr lang="en-US" sz="2000" dirty="0" smtClean="0">
                <a:solidFill>
                  <a:srgbClr val="C00000"/>
                </a:solidFill>
                <a:latin typeface="Arial" panose="020B0604020202020204" pitchFamily="34" charset="0"/>
                <a:cs typeface="Arial" panose="020B0604020202020204" pitchFamily="34" charset="0"/>
              </a:rPr>
              <a:t>21</a:t>
            </a:r>
            <a:r>
              <a:rPr lang="en-US" sz="2000" baseline="30000" dirty="0" smtClean="0">
                <a:solidFill>
                  <a:srgbClr val="C00000"/>
                </a:solidFill>
                <a:latin typeface="Arial" panose="020B0604020202020204" pitchFamily="34" charset="0"/>
                <a:cs typeface="Arial" panose="020B0604020202020204" pitchFamily="34" charset="0"/>
              </a:rPr>
              <a:t>st</a:t>
            </a:r>
            <a:r>
              <a:rPr lang="en-US" sz="2000" dirty="0" smtClean="0">
                <a:solidFill>
                  <a:srgbClr val="C00000"/>
                </a:solidFill>
                <a:latin typeface="Arial" panose="020B0604020202020204" pitchFamily="34" charset="0"/>
                <a:cs typeface="Arial" panose="020B0604020202020204" pitchFamily="34" charset="0"/>
              </a:rPr>
              <a:t> </a:t>
            </a:r>
            <a:r>
              <a:rPr lang="en-US" sz="2000" dirty="0">
                <a:solidFill>
                  <a:srgbClr val="C00000"/>
                </a:solidFill>
                <a:latin typeface="Arial" panose="020B0604020202020204" pitchFamily="34" charset="0"/>
                <a:cs typeface="Arial" panose="020B0604020202020204" pitchFamily="34" charset="0"/>
              </a:rPr>
              <a:t>Century (orange star)</a:t>
            </a:r>
          </a:p>
        </p:txBody>
      </p:sp>
    </p:spTree>
    <p:extLst>
      <p:ext uri="{BB962C8B-B14F-4D97-AF65-F5344CB8AC3E}">
        <p14:creationId xmlns:p14="http://schemas.microsoft.com/office/powerpoint/2010/main" val="25763307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Eanoszko\Pictures\BWCAW 2012\Karen 4th of July\IMG_3714.JPG"/>
          <p:cNvPicPr>
            <a:picLocks noChangeAspect="1" noChangeArrowheads="1"/>
          </p:cNvPicPr>
          <p:nvPr/>
        </p:nvPicPr>
        <p:blipFill rotWithShape="1">
          <a:blip r:embed="rId3">
            <a:extLst>
              <a:ext uri="{28A0092B-C50C-407E-A947-70E740481C1C}">
                <a14:useLocalDpi xmlns:a14="http://schemas.microsoft.com/office/drawing/2010/main" val="0"/>
              </a:ext>
            </a:extLst>
          </a:blip>
          <a:srcRect b="15070"/>
          <a:stretch/>
        </p:blipFill>
        <p:spPr bwMode="auto">
          <a:xfrm>
            <a:off x="657837" y="0"/>
            <a:ext cx="793777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1"/>
          <p:cNvSpPr txBox="1">
            <a:spLocks noChangeArrowheads="1"/>
          </p:cNvSpPr>
          <p:nvPr/>
        </p:nvSpPr>
        <p:spPr bwMode="auto">
          <a:xfrm>
            <a:off x="838200" y="209550"/>
            <a:ext cx="3459024" cy="646331"/>
          </a:xfrm>
          <a:prstGeom prst="rect">
            <a:avLst/>
          </a:prstGeom>
          <a:noFill/>
          <a:ln w="19050">
            <a:solidFill>
              <a:schemeClr val="bg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Arial" charset="0"/>
              </a:rPr>
              <a:t>Boreal forest, Boundary Waters </a:t>
            </a:r>
          </a:p>
          <a:p>
            <a:pPr eaLnBrk="1" hangingPunct="1">
              <a:spcBef>
                <a:spcPct val="0"/>
              </a:spcBef>
              <a:buFontTx/>
              <a:buNone/>
            </a:pPr>
            <a:r>
              <a:rPr lang="en-US" altLang="en-US" sz="1800" dirty="0">
                <a:latin typeface="Arial" charset="0"/>
              </a:rPr>
              <a:t>Canoe Area Wilderness, </a:t>
            </a:r>
            <a:r>
              <a:rPr lang="en-US" altLang="en-US" sz="1800" dirty="0" smtClean="0">
                <a:latin typeface="Arial" charset="0"/>
              </a:rPr>
              <a:t>MN</a:t>
            </a:r>
            <a:r>
              <a:rPr lang="en-US" altLang="en-US" sz="1500" dirty="0" smtClean="0">
                <a:latin typeface="Arial" charset="0"/>
              </a:rPr>
              <a:t> </a:t>
            </a:r>
            <a:endParaRPr lang="en-US" altLang="en-US" sz="1500" dirty="0">
              <a:latin typeface="Arial" charset="0"/>
            </a:endParaRPr>
          </a:p>
        </p:txBody>
      </p:sp>
    </p:spTree>
    <p:extLst>
      <p:ext uri="{BB962C8B-B14F-4D97-AF65-F5344CB8AC3E}">
        <p14:creationId xmlns:p14="http://schemas.microsoft.com/office/powerpoint/2010/main" val="16342002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iles.umn.edu\cfans\CFANS-Users\freli001\Documents\My Pictures\NPS project\Gneiss Outcrop SNA\MAES_20150730_75758.JPG"/>
          <p:cNvPicPr>
            <a:picLocks noChangeAspect="1" noChangeArrowheads="1"/>
          </p:cNvPicPr>
          <p:nvPr/>
        </p:nvPicPr>
        <p:blipFill rotWithShape="1">
          <a:blip r:embed="rId3">
            <a:extLst>
              <a:ext uri="{28A0092B-C50C-407E-A947-70E740481C1C}">
                <a14:useLocalDpi xmlns:a14="http://schemas.microsoft.com/office/drawing/2010/main" val="0"/>
              </a:ext>
            </a:extLst>
          </a:blip>
          <a:srcRect b="18823"/>
          <a:stretch/>
        </p:blipFill>
        <p:spPr bwMode="auto">
          <a:xfrm>
            <a:off x="0" y="0"/>
            <a:ext cx="9144000" cy="484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1"/>
          <p:cNvSpPr txBox="1">
            <a:spLocks noChangeArrowheads="1"/>
          </p:cNvSpPr>
          <p:nvPr/>
        </p:nvSpPr>
        <p:spPr bwMode="auto">
          <a:xfrm>
            <a:off x="2971801" y="3867150"/>
            <a:ext cx="5715000" cy="584775"/>
          </a:xfrm>
          <a:prstGeom prst="rect">
            <a:avLst/>
          </a:prstGeom>
          <a:solidFill>
            <a:srgbClr val="CCECFF">
              <a:alpha val="75000"/>
            </a:srgbClr>
          </a:solidFill>
          <a:ln w="19050">
            <a:solidFill>
              <a:schemeClr val="bg2">
                <a:lumMod val="50000"/>
              </a:schemeClr>
            </a:solidFill>
            <a:miter lim="800000"/>
            <a:headEnd/>
            <a:tailEnd/>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dirty="0" smtClean="0"/>
              <a:t>Analog for future of boreal forest in the BWCAW—lake and</a:t>
            </a:r>
          </a:p>
          <a:p>
            <a:pPr eaLnBrk="1" hangingPunct="1"/>
            <a:r>
              <a:rPr lang="en-US" altLang="en-US" sz="1600" dirty="0" smtClean="0"/>
              <a:t>rocky shore scenery</a:t>
            </a:r>
            <a:r>
              <a:rPr lang="en-US" altLang="en-US" sz="1600" dirty="0"/>
              <a:t>, </a:t>
            </a:r>
            <a:r>
              <a:rPr lang="en-US" altLang="en-US" sz="1600" dirty="0" smtClean="0"/>
              <a:t>Gneiss </a:t>
            </a:r>
            <a:r>
              <a:rPr lang="en-US" altLang="en-US" sz="1600" dirty="0"/>
              <a:t>Outcrops Natural </a:t>
            </a:r>
            <a:r>
              <a:rPr lang="en-US" altLang="en-US" sz="1600" dirty="0" smtClean="0"/>
              <a:t>Area</a:t>
            </a:r>
            <a:endParaRPr lang="en-US" altLang="en-US" sz="1600" dirty="0"/>
          </a:p>
        </p:txBody>
      </p:sp>
    </p:spTree>
    <p:extLst>
      <p:ext uri="{BB962C8B-B14F-4D97-AF65-F5344CB8AC3E}">
        <p14:creationId xmlns:p14="http://schemas.microsoft.com/office/powerpoint/2010/main" val="2437546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1" y="233144"/>
            <a:ext cx="3276600" cy="784830"/>
          </a:xfrm>
          <a:prstGeom prst="rect">
            <a:avLst/>
          </a:prstGeom>
          <a:noFill/>
          <a:ln w="19050">
            <a:solidFill>
              <a:schemeClr val="bg2">
                <a:lumMod val="50000"/>
              </a:schemeClr>
            </a:solidFill>
          </a:ln>
        </p:spPr>
        <p:txBody>
          <a:bodyPr wrap="square" rtlCol="0">
            <a:spAutoFit/>
          </a:bodyPr>
          <a:lstStyle/>
          <a:p>
            <a:r>
              <a:rPr lang="en-US" sz="1500" dirty="0" smtClean="0">
                <a:solidFill>
                  <a:srgbClr val="C00000"/>
                </a:solidFill>
                <a:latin typeface="Arial" panose="020B0604020202020204" pitchFamily="34" charset="0"/>
                <a:cs typeface="Arial" panose="020B0604020202020204" pitchFamily="34" charset="0"/>
              </a:rPr>
              <a:t>Future biome distribution in MN</a:t>
            </a:r>
          </a:p>
          <a:p>
            <a:r>
              <a:rPr lang="en-US" sz="1500" dirty="0">
                <a:solidFill>
                  <a:srgbClr val="C00000"/>
                </a:solidFill>
                <a:latin typeface="Arial" panose="020B0604020202020204" pitchFamily="34" charset="0"/>
                <a:cs typeface="Arial" panose="020B0604020202020204" pitchFamily="34" charset="0"/>
              </a:rPr>
              <a:t>d</a:t>
            </a:r>
            <a:r>
              <a:rPr lang="en-US" sz="1500" dirty="0" smtClean="0">
                <a:solidFill>
                  <a:srgbClr val="C00000"/>
                </a:solidFill>
                <a:latin typeface="Arial" panose="020B0604020202020204" pitchFamily="34" charset="0"/>
                <a:cs typeface="Arial" panose="020B0604020202020204" pitchFamily="34" charset="0"/>
              </a:rPr>
              <a:t>epends on choices made now for</a:t>
            </a:r>
          </a:p>
          <a:p>
            <a:r>
              <a:rPr lang="en-US" sz="1500" dirty="0" smtClean="0">
                <a:solidFill>
                  <a:srgbClr val="C00000"/>
                </a:solidFill>
                <a:latin typeface="Arial" panose="020B0604020202020204" pitchFamily="34" charset="0"/>
                <a:cs typeface="Arial" panose="020B0604020202020204" pitchFamily="34" charset="0"/>
              </a:rPr>
              <a:t>high or low CO</a:t>
            </a:r>
            <a:r>
              <a:rPr lang="en-US" sz="1500" baseline="-25000" dirty="0" smtClean="0">
                <a:solidFill>
                  <a:srgbClr val="C00000"/>
                </a:solidFill>
                <a:latin typeface="Arial" panose="020B0604020202020204" pitchFamily="34" charset="0"/>
                <a:cs typeface="Arial" panose="020B0604020202020204" pitchFamily="34" charset="0"/>
              </a:rPr>
              <a:t>2 </a:t>
            </a:r>
            <a:r>
              <a:rPr lang="en-US" sz="1500" dirty="0" smtClean="0">
                <a:solidFill>
                  <a:srgbClr val="C00000"/>
                </a:solidFill>
                <a:latin typeface="Arial" panose="020B0604020202020204" pitchFamily="34" charset="0"/>
                <a:cs typeface="Arial" panose="020B0604020202020204" pitchFamily="34" charset="0"/>
              </a:rPr>
              <a:t>emission scenarios </a:t>
            </a:r>
            <a:r>
              <a:rPr lang="en-US" sz="1200" dirty="0" smtClean="0">
                <a:solidFill>
                  <a:srgbClr val="C00000"/>
                </a:solidFill>
                <a:latin typeface="Arial" panose="020B0604020202020204" pitchFamily="34" charset="0"/>
                <a:cs typeface="Arial" panose="020B0604020202020204" pitchFamily="34" charset="0"/>
              </a:rPr>
              <a:t>  </a:t>
            </a:r>
            <a:endParaRPr lang="en-US" sz="1200"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62000" y="3820725"/>
            <a:ext cx="4104039" cy="1051281"/>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60658" y="1265585"/>
            <a:ext cx="3291327" cy="2341906"/>
          </a:xfrm>
          <a:prstGeom prst="rect">
            <a:avLst/>
          </a:prstGeom>
        </p:spPr>
      </p:pic>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06539" y="82783"/>
            <a:ext cx="3190712" cy="2258042"/>
          </a:xfrm>
          <a:prstGeom prst="rect">
            <a:avLst/>
          </a:prstGeom>
        </p:spPr>
      </p:pic>
      <p:pic>
        <p:nvPicPr>
          <p:cNvPr id="7" name="Picture 6"/>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22047" y="2571750"/>
            <a:ext cx="3190712" cy="2217934"/>
          </a:xfrm>
          <a:prstGeom prst="rect">
            <a:avLst/>
          </a:prstGeom>
        </p:spPr>
      </p:pic>
      <p:cxnSp>
        <p:nvCxnSpPr>
          <p:cNvPr id="9" name="Straight Arrow Connector 8"/>
          <p:cNvCxnSpPr>
            <a:endCxn id="6" idx="1"/>
          </p:cNvCxnSpPr>
          <p:nvPr/>
        </p:nvCxnSpPr>
        <p:spPr bwMode="auto">
          <a:xfrm flipV="1">
            <a:off x="3485904" y="1211804"/>
            <a:ext cx="1420635" cy="712531"/>
          </a:xfrm>
          <a:prstGeom prst="straightConnector1">
            <a:avLst/>
          </a:prstGeom>
          <a:solidFill>
            <a:schemeClr val="accent1"/>
          </a:solidFill>
          <a:ln w="66675" cap="flat" cmpd="sng" algn="ctr">
            <a:solidFill>
              <a:schemeClr val="tx2">
                <a:lumMod val="60000"/>
                <a:lumOff val="4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a:off x="3488700" y="2813922"/>
            <a:ext cx="1471097" cy="556645"/>
          </a:xfrm>
          <a:prstGeom prst="straightConnector1">
            <a:avLst/>
          </a:prstGeom>
          <a:solidFill>
            <a:schemeClr val="accent1"/>
          </a:solidFill>
          <a:ln w="66675" cap="flat" cmpd="sng" algn="ctr">
            <a:solidFill>
              <a:schemeClr val="tx2">
                <a:lumMod val="60000"/>
                <a:lumOff val="4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TextBox 12"/>
          <p:cNvSpPr txBox="1"/>
          <p:nvPr/>
        </p:nvSpPr>
        <p:spPr>
          <a:xfrm>
            <a:off x="3933086" y="1595416"/>
            <a:ext cx="607859" cy="369332"/>
          </a:xfrm>
          <a:prstGeom prst="rect">
            <a:avLst/>
          </a:prstGeom>
          <a:noFill/>
        </p:spPr>
        <p:txBody>
          <a:bodyPr wrap="none" rtlCol="0">
            <a:spAutoFit/>
          </a:bodyPr>
          <a:lstStyle/>
          <a:p>
            <a:r>
              <a:rPr lang="en-US" dirty="0" smtClean="0"/>
              <a:t>Low</a:t>
            </a:r>
            <a:endParaRPr lang="en-US" dirty="0"/>
          </a:p>
        </p:txBody>
      </p:sp>
      <p:sp>
        <p:nvSpPr>
          <p:cNvPr id="14" name="TextBox 13"/>
          <p:cNvSpPr txBox="1"/>
          <p:nvPr/>
        </p:nvSpPr>
        <p:spPr>
          <a:xfrm>
            <a:off x="4028897" y="2695633"/>
            <a:ext cx="659155" cy="369332"/>
          </a:xfrm>
          <a:prstGeom prst="rect">
            <a:avLst/>
          </a:prstGeom>
          <a:noFill/>
        </p:spPr>
        <p:txBody>
          <a:bodyPr wrap="none" rtlCol="0">
            <a:spAutoFit/>
          </a:bodyPr>
          <a:lstStyle/>
          <a:p>
            <a:r>
              <a:rPr lang="en-US" dirty="0" smtClean="0"/>
              <a:t>High</a:t>
            </a:r>
            <a:endParaRPr lang="en-US" dirty="0"/>
          </a:p>
        </p:txBody>
      </p:sp>
      <p:sp>
        <p:nvSpPr>
          <p:cNvPr id="17" name="TextBox 16"/>
          <p:cNvSpPr txBox="1"/>
          <p:nvPr/>
        </p:nvSpPr>
        <p:spPr>
          <a:xfrm>
            <a:off x="5943600" y="2271622"/>
            <a:ext cx="1301959" cy="338554"/>
          </a:xfrm>
          <a:prstGeom prst="rect">
            <a:avLst/>
          </a:prstGeom>
          <a:noFill/>
        </p:spPr>
        <p:txBody>
          <a:bodyPr wrap="none" rtlCol="0">
            <a:spAutoFit/>
          </a:bodyPr>
          <a:lstStyle/>
          <a:p>
            <a:r>
              <a:rPr lang="en-US" sz="1600" dirty="0" smtClean="0"/>
              <a:t>Future-2070</a:t>
            </a:r>
            <a:endParaRPr lang="en-US" sz="1600" dirty="0"/>
          </a:p>
        </p:txBody>
      </p:sp>
      <p:sp>
        <p:nvSpPr>
          <p:cNvPr id="18" name="TextBox 17"/>
          <p:cNvSpPr txBox="1"/>
          <p:nvPr/>
        </p:nvSpPr>
        <p:spPr>
          <a:xfrm>
            <a:off x="1371600" y="3482171"/>
            <a:ext cx="869149" cy="338554"/>
          </a:xfrm>
          <a:prstGeom prst="rect">
            <a:avLst/>
          </a:prstGeom>
          <a:noFill/>
        </p:spPr>
        <p:txBody>
          <a:bodyPr wrap="none" rtlCol="0">
            <a:spAutoFit/>
          </a:bodyPr>
          <a:lstStyle/>
          <a:p>
            <a:r>
              <a:rPr lang="en-US" sz="1600" dirty="0" smtClean="0"/>
              <a:t>Current</a:t>
            </a:r>
            <a:endParaRPr lang="en-US" sz="1600" dirty="0"/>
          </a:p>
        </p:txBody>
      </p:sp>
    </p:spTree>
    <p:extLst>
      <p:ext uri="{BB962C8B-B14F-4D97-AF65-F5344CB8AC3E}">
        <p14:creationId xmlns:p14="http://schemas.microsoft.com/office/powerpoint/2010/main" val="2092640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Minnesota Terrestrial Biomes.jpg"/>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3350"/>
            <a:ext cx="3943350" cy="4457700"/>
          </a:xfrm>
          <a:prstGeom prst="rect">
            <a:avLst/>
          </a:prstGeom>
          <a:noFill/>
          <a:ln>
            <a:noFill/>
          </a:ln>
        </p:spPr>
      </p:pic>
      <p:sp>
        <p:nvSpPr>
          <p:cNvPr id="3" name="TextBox 2"/>
          <p:cNvSpPr txBox="1"/>
          <p:nvPr/>
        </p:nvSpPr>
        <p:spPr>
          <a:xfrm>
            <a:off x="4953000" y="1885950"/>
            <a:ext cx="3371850" cy="2262158"/>
          </a:xfrm>
          <a:prstGeom prst="rect">
            <a:avLst/>
          </a:prstGeom>
          <a:noFill/>
          <a:ln w="19050">
            <a:solidFill>
              <a:schemeClr val="bg2">
                <a:lumMod val="50000"/>
              </a:schemeClr>
            </a:solidFill>
          </a:ln>
        </p:spPr>
        <p:txBody>
          <a:bodyPr wrap="square" rtlCol="0">
            <a:spAutoFit/>
          </a:bodyPr>
          <a:lstStyle/>
          <a:p>
            <a:r>
              <a:rPr lang="en-US" dirty="0" smtClean="0">
                <a:solidFill>
                  <a:srgbClr val="C00000"/>
                </a:solidFill>
                <a:latin typeface="Arial" pitchFamily="34" charset="0"/>
                <a:cs typeface="Arial" pitchFamily="34" charset="0"/>
              </a:rPr>
              <a:t>Minnesota at the crossroads;</a:t>
            </a:r>
          </a:p>
          <a:p>
            <a:r>
              <a:rPr lang="en-US" dirty="0" smtClean="0">
                <a:solidFill>
                  <a:srgbClr val="C00000"/>
                </a:solidFill>
                <a:latin typeface="Arial" pitchFamily="34" charset="0"/>
                <a:cs typeface="Arial" pitchFamily="34" charset="0"/>
              </a:rPr>
              <a:t>Maple</a:t>
            </a:r>
            <a:r>
              <a:rPr lang="en-US" dirty="0">
                <a:solidFill>
                  <a:srgbClr val="C00000"/>
                </a:solidFill>
                <a:latin typeface="Arial" pitchFamily="34" charset="0"/>
                <a:cs typeface="Arial" pitchFamily="34" charset="0"/>
              </a:rPr>
              <a:t>, spruce, or </a:t>
            </a:r>
            <a:r>
              <a:rPr lang="en-US" dirty="0" smtClean="0">
                <a:solidFill>
                  <a:srgbClr val="C00000"/>
                </a:solidFill>
                <a:latin typeface="Arial" pitchFamily="34" charset="0"/>
                <a:cs typeface="Arial" pitchFamily="34" charset="0"/>
              </a:rPr>
              <a:t>grassland?</a:t>
            </a:r>
            <a:endParaRPr lang="en-US" dirty="0">
              <a:solidFill>
                <a:srgbClr val="C00000"/>
              </a:solidFill>
              <a:latin typeface="Arial" pitchFamily="34" charset="0"/>
              <a:cs typeface="Arial" pitchFamily="34" charset="0"/>
            </a:endParaRPr>
          </a:p>
          <a:p>
            <a:endParaRPr lang="en-US" sz="1500" dirty="0">
              <a:latin typeface="Arial" pitchFamily="34" charset="0"/>
              <a:cs typeface="Arial" pitchFamily="34" charset="0"/>
            </a:endParaRPr>
          </a:p>
          <a:p>
            <a:r>
              <a:rPr lang="en-US" sz="1500" dirty="0">
                <a:latin typeface="Arial" pitchFamily="34" charset="0"/>
                <a:cs typeface="Arial" pitchFamily="34" charset="0"/>
              </a:rPr>
              <a:t>Biomes of Minnesota:</a:t>
            </a:r>
          </a:p>
          <a:p>
            <a:pPr marL="214313" indent="-214313">
              <a:buFont typeface="Arial" pitchFamily="34" charset="0"/>
              <a:buChar char="•"/>
            </a:pPr>
            <a:r>
              <a:rPr lang="en-US" sz="1500" dirty="0">
                <a:latin typeface="Arial" pitchFamily="34" charset="0"/>
                <a:cs typeface="Arial" pitchFamily="34" charset="0"/>
              </a:rPr>
              <a:t>Dark green, boreal conifers with birch and aspen</a:t>
            </a:r>
          </a:p>
          <a:p>
            <a:pPr marL="214313" indent="-214313">
              <a:buFont typeface="Arial" pitchFamily="34" charset="0"/>
              <a:buChar char="•"/>
            </a:pPr>
            <a:r>
              <a:rPr lang="en-US" sz="1500" dirty="0">
                <a:latin typeface="Arial" pitchFamily="34" charset="0"/>
                <a:cs typeface="Arial" pitchFamily="34" charset="0"/>
              </a:rPr>
              <a:t>Light green, deciduous oak and maple</a:t>
            </a:r>
          </a:p>
          <a:p>
            <a:pPr marL="214313" indent="-214313">
              <a:buFont typeface="Arial" pitchFamily="34" charset="0"/>
              <a:buChar char="•"/>
            </a:pPr>
            <a:r>
              <a:rPr lang="en-US" sz="1500" dirty="0">
                <a:latin typeface="Arial" pitchFamily="34" charset="0"/>
                <a:cs typeface="Arial" pitchFamily="34" charset="0"/>
              </a:rPr>
              <a:t>Yellow: grassland</a:t>
            </a:r>
          </a:p>
        </p:txBody>
      </p:sp>
    </p:spTree>
    <p:extLst>
      <p:ext uri="{BB962C8B-B14F-4D97-AF65-F5344CB8AC3E}">
        <p14:creationId xmlns:p14="http://schemas.microsoft.com/office/powerpoint/2010/main" val="151660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108697"/>
            <a:ext cx="3276600" cy="2318054"/>
          </a:xfrm>
          <a:prstGeom prst="rect">
            <a:avLst/>
          </a:prstGeom>
        </p:spPr>
      </p:pic>
      <p:pic>
        <p:nvPicPr>
          <p:cNvPr id="3" name="Picture 2"/>
          <p:cNvPicPr>
            <a:picLocks noChangeAspect="1"/>
          </p:cNvPicPr>
          <p:nvPr/>
        </p:nvPicPr>
        <p:blipFill>
          <a:blip r:embed="rId4"/>
          <a:stretch>
            <a:fillRect/>
          </a:stretch>
        </p:blipFill>
        <p:spPr>
          <a:xfrm>
            <a:off x="2902939" y="1230065"/>
            <a:ext cx="3338122" cy="2393371"/>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5000" y="2336660"/>
            <a:ext cx="3362037" cy="2438400"/>
          </a:xfrm>
          <a:prstGeom prst="rect">
            <a:avLst/>
          </a:prstGeom>
        </p:spPr>
      </p:pic>
      <p:sp>
        <p:nvSpPr>
          <p:cNvPr id="6" name="TextBox 5"/>
          <p:cNvSpPr txBox="1"/>
          <p:nvPr/>
        </p:nvSpPr>
        <p:spPr>
          <a:xfrm>
            <a:off x="152400" y="2426750"/>
            <a:ext cx="607859" cy="369332"/>
          </a:xfrm>
          <a:prstGeom prst="rect">
            <a:avLst/>
          </a:prstGeom>
          <a:noFill/>
        </p:spPr>
        <p:txBody>
          <a:bodyPr wrap="none" rtlCol="0">
            <a:spAutoFit/>
          </a:bodyPr>
          <a:lstStyle/>
          <a:p>
            <a:r>
              <a:rPr lang="en-US" dirty="0" smtClean="0"/>
              <a:t>Low</a:t>
            </a:r>
            <a:endParaRPr lang="en-US" dirty="0"/>
          </a:p>
        </p:txBody>
      </p:sp>
      <p:sp>
        <p:nvSpPr>
          <p:cNvPr id="7" name="TextBox 6"/>
          <p:cNvSpPr txBox="1"/>
          <p:nvPr/>
        </p:nvSpPr>
        <p:spPr>
          <a:xfrm>
            <a:off x="2831626" y="3604386"/>
            <a:ext cx="1005403" cy="369332"/>
          </a:xfrm>
          <a:prstGeom prst="rect">
            <a:avLst/>
          </a:prstGeom>
          <a:noFill/>
        </p:spPr>
        <p:txBody>
          <a:bodyPr wrap="none" rtlCol="0">
            <a:spAutoFit/>
          </a:bodyPr>
          <a:lstStyle/>
          <a:p>
            <a:r>
              <a:rPr lang="en-US" dirty="0" smtClean="0"/>
              <a:t>Medium</a:t>
            </a:r>
            <a:endParaRPr lang="en-US" dirty="0"/>
          </a:p>
        </p:txBody>
      </p:sp>
      <p:sp>
        <p:nvSpPr>
          <p:cNvPr id="8" name="TextBox 7"/>
          <p:cNvSpPr txBox="1"/>
          <p:nvPr/>
        </p:nvSpPr>
        <p:spPr>
          <a:xfrm>
            <a:off x="4572000" y="4324350"/>
            <a:ext cx="1185004" cy="369332"/>
          </a:xfrm>
          <a:prstGeom prst="rect">
            <a:avLst/>
          </a:prstGeom>
          <a:noFill/>
        </p:spPr>
        <p:txBody>
          <a:bodyPr wrap="none" rtlCol="0">
            <a:spAutoFit/>
          </a:bodyPr>
          <a:lstStyle/>
          <a:p>
            <a:r>
              <a:rPr lang="en-US" dirty="0" smtClean="0"/>
              <a:t>Very High</a:t>
            </a:r>
            <a:endParaRPr lang="en-US" dirty="0"/>
          </a:p>
        </p:txBody>
      </p:sp>
      <p:sp>
        <p:nvSpPr>
          <p:cNvPr id="9" name="TextBox 8"/>
          <p:cNvSpPr txBox="1"/>
          <p:nvPr/>
        </p:nvSpPr>
        <p:spPr>
          <a:xfrm>
            <a:off x="4257184" y="438150"/>
            <a:ext cx="3967753" cy="369332"/>
          </a:xfrm>
          <a:prstGeom prst="rect">
            <a:avLst/>
          </a:prstGeom>
          <a:noFill/>
          <a:ln w="19050">
            <a:solidFill>
              <a:schemeClr val="bg2">
                <a:lumMod val="50000"/>
              </a:schemeClr>
            </a:solidFill>
          </a:ln>
        </p:spPr>
        <p:txBody>
          <a:bodyPr wrap="none" rtlCol="0">
            <a:spAutoFit/>
          </a:bodyPr>
          <a:lstStyle/>
          <a:p>
            <a:r>
              <a:rPr lang="en-US" dirty="0" smtClean="0">
                <a:solidFill>
                  <a:srgbClr val="C00000"/>
                </a:solidFill>
              </a:rPr>
              <a:t>Range of possible scenarios by 2070</a:t>
            </a:r>
            <a:endParaRPr lang="en-US" dirty="0">
              <a:solidFill>
                <a:srgbClr val="C00000"/>
              </a:solidFill>
            </a:endParaRPr>
          </a:p>
        </p:txBody>
      </p:sp>
    </p:spTree>
    <p:extLst>
      <p:ext uri="{BB962C8B-B14F-4D97-AF65-F5344CB8AC3E}">
        <p14:creationId xmlns:p14="http://schemas.microsoft.com/office/powerpoint/2010/main" val="11244895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66392" y="2880800"/>
            <a:ext cx="1490879" cy="1960692"/>
            <a:chOff x="5486400" y="228600"/>
            <a:chExt cx="2409825" cy="3221439"/>
          </a:xfrm>
        </p:grpSpPr>
        <p:pic>
          <p:nvPicPr>
            <p:cNvPr id="1026" name="Picture 2" descr="Photo: Bobcat sitting on a r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28600"/>
              <a:ext cx="2409825" cy="3213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04154" y="3089742"/>
              <a:ext cx="1995634" cy="360297"/>
            </a:xfrm>
            <a:prstGeom prst="rect">
              <a:avLst/>
            </a:prstGeom>
            <a:noFill/>
          </p:spPr>
          <p:txBody>
            <a:bodyPr wrap="none" rtlCol="0">
              <a:spAutoFit/>
            </a:bodyPr>
            <a:lstStyle/>
            <a:p>
              <a:r>
                <a:rPr lang="en-US" sz="825" dirty="0">
                  <a:solidFill>
                    <a:schemeClr val="bg1"/>
                  </a:solidFill>
                </a:rPr>
                <a:t>Photo: Norbert </a:t>
              </a:r>
              <a:r>
                <a:rPr lang="en-US" sz="825" dirty="0" err="1">
                  <a:solidFill>
                    <a:schemeClr val="bg1"/>
                  </a:solidFill>
                </a:rPr>
                <a:t>Rosing</a:t>
              </a:r>
              <a:endParaRPr lang="en-US" sz="825" dirty="0">
                <a:solidFill>
                  <a:schemeClr val="bg1"/>
                </a:solidFill>
              </a:endParaRPr>
            </a:p>
          </p:txBody>
        </p:sp>
      </p:grpSp>
      <p:grpSp>
        <p:nvGrpSpPr>
          <p:cNvPr id="6" name="Group 5"/>
          <p:cNvGrpSpPr/>
          <p:nvPr/>
        </p:nvGrpSpPr>
        <p:grpSpPr>
          <a:xfrm>
            <a:off x="602379" y="917527"/>
            <a:ext cx="1830063" cy="1499038"/>
            <a:chOff x="381000" y="463550"/>
            <a:chExt cx="3625567" cy="2859144"/>
          </a:xfrm>
        </p:grpSpPr>
        <p:pic>
          <p:nvPicPr>
            <p:cNvPr id="2" name="Picture 6" descr="http://www.nps.gov/voya/planyourvisit/images/1Web-Lynx.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81000" y="463550"/>
              <a:ext cx="362556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9165" y="2904436"/>
              <a:ext cx="2001349" cy="418258"/>
            </a:xfrm>
            <a:prstGeom prst="rect">
              <a:avLst/>
            </a:prstGeom>
            <a:noFill/>
          </p:spPr>
          <p:txBody>
            <a:bodyPr wrap="none" rtlCol="0">
              <a:spAutoFit/>
            </a:bodyPr>
            <a:lstStyle/>
            <a:p>
              <a:r>
                <a:rPr lang="en-US" sz="825" dirty="0"/>
                <a:t>Photo: Ron Moen</a:t>
              </a:r>
            </a:p>
          </p:txBody>
        </p:sp>
      </p:grpSp>
      <p:grpSp>
        <p:nvGrpSpPr>
          <p:cNvPr id="13" name="Group 12"/>
          <p:cNvGrpSpPr/>
          <p:nvPr/>
        </p:nvGrpSpPr>
        <p:grpSpPr>
          <a:xfrm>
            <a:off x="6321947" y="2861689"/>
            <a:ext cx="1250156" cy="2012348"/>
            <a:chOff x="7061835" y="3469634"/>
            <a:chExt cx="1666875" cy="2683131"/>
          </a:xfrm>
        </p:grpSpPr>
        <p:pic>
          <p:nvPicPr>
            <p:cNvPr id="1032" name="Picture 8" descr="File:Red-bellied Woodpecker-2752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1835" y="3469634"/>
              <a:ext cx="1666875"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098803" y="5860377"/>
              <a:ext cx="1494427" cy="292388"/>
            </a:xfrm>
            <a:prstGeom prst="rect">
              <a:avLst/>
            </a:prstGeom>
            <a:noFill/>
          </p:spPr>
          <p:txBody>
            <a:bodyPr wrap="none" rtlCol="0">
              <a:spAutoFit/>
            </a:bodyPr>
            <a:lstStyle/>
            <a:p>
              <a:r>
                <a:rPr lang="en-US" sz="825" dirty="0"/>
                <a:t>Photo: Ken Thomas</a:t>
              </a:r>
            </a:p>
          </p:txBody>
        </p:sp>
      </p:grpSp>
      <p:grpSp>
        <p:nvGrpSpPr>
          <p:cNvPr id="11" name="Group 10"/>
          <p:cNvGrpSpPr/>
          <p:nvPr/>
        </p:nvGrpSpPr>
        <p:grpSpPr>
          <a:xfrm>
            <a:off x="3283973" y="917527"/>
            <a:ext cx="2115242" cy="1506849"/>
            <a:chOff x="3843336" y="328893"/>
            <a:chExt cx="2667001" cy="1900239"/>
          </a:xfrm>
        </p:grpSpPr>
        <p:pic>
          <p:nvPicPr>
            <p:cNvPr id="1028" name="Picture 4" descr="moo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3336" y="328893"/>
              <a:ext cx="2667001" cy="19002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68019" y="1930795"/>
              <a:ext cx="1188788" cy="292388"/>
            </a:xfrm>
            <a:prstGeom prst="rect">
              <a:avLst/>
            </a:prstGeom>
            <a:noFill/>
          </p:spPr>
          <p:txBody>
            <a:bodyPr wrap="none" rtlCol="0">
              <a:spAutoFit/>
            </a:bodyPr>
            <a:lstStyle/>
            <a:p>
              <a:r>
                <a:rPr lang="en-US" sz="825" dirty="0">
                  <a:solidFill>
                    <a:schemeClr val="bg1">
                      <a:lumMod val="95000"/>
                    </a:schemeClr>
                  </a:solidFill>
                </a:rPr>
                <a:t>Photo: Reuters</a:t>
              </a:r>
            </a:p>
          </p:txBody>
        </p:sp>
      </p:grpSp>
      <p:grpSp>
        <p:nvGrpSpPr>
          <p:cNvPr id="12" name="Group 11"/>
          <p:cNvGrpSpPr/>
          <p:nvPr/>
        </p:nvGrpSpPr>
        <p:grpSpPr>
          <a:xfrm>
            <a:off x="3284623" y="3167081"/>
            <a:ext cx="2213492" cy="1702133"/>
            <a:chOff x="3515940" y="4297785"/>
            <a:chExt cx="2994397" cy="2011729"/>
          </a:xfrm>
        </p:grpSpPr>
        <p:pic>
          <p:nvPicPr>
            <p:cNvPr id="9" name="Picture 2" descr="scan002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15940" y="4297785"/>
              <a:ext cx="2994397" cy="200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818183" y="6017126"/>
              <a:ext cx="1725258" cy="292388"/>
            </a:xfrm>
            <a:prstGeom prst="rect">
              <a:avLst/>
            </a:prstGeom>
            <a:noFill/>
          </p:spPr>
          <p:txBody>
            <a:bodyPr wrap="none" rtlCol="0">
              <a:spAutoFit/>
            </a:bodyPr>
            <a:lstStyle/>
            <a:p>
              <a:r>
                <a:rPr lang="en-US" sz="825" dirty="0">
                  <a:solidFill>
                    <a:schemeClr val="bg1"/>
                  </a:solidFill>
                </a:rPr>
                <a:t>Photo: David Augustine</a:t>
              </a:r>
            </a:p>
          </p:txBody>
        </p:sp>
      </p:grpSp>
      <p:grpSp>
        <p:nvGrpSpPr>
          <p:cNvPr id="15" name="Group 14"/>
          <p:cNvGrpSpPr/>
          <p:nvPr/>
        </p:nvGrpSpPr>
        <p:grpSpPr>
          <a:xfrm>
            <a:off x="6260310" y="8891"/>
            <a:ext cx="1311021" cy="1901302"/>
            <a:chOff x="7010400" y="545068"/>
            <a:chExt cx="1718310" cy="2581409"/>
          </a:xfrm>
        </p:grpSpPr>
        <p:pic>
          <p:nvPicPr>
            <p:cNvPr id="1030" name="Picture 6" descr="File:Picoides arcticusAAP060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0400" y="545068"/>
              <a:ext cx="1718310" cy="25146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17232" y="2459504"/>
              <a:ext cx="1244401" cy="666973"/>
            </a:xfrm>
            <a:prstGeom prst="rect">
              <a:avLst/>
            </a:prstGeom>
            <a:noFill/>
          </p:spPr>
          <p:txBody>
            <a:bodyPr wrap="none" rtlCol="0">
              <a:spAutoFit/>
            </a:bodyPr>
            <a:lstStyle/>
            <a:p>
              <a:r>
                <a:rPr lang="en-US" sz="825" dirty="0">
                  <a:solidFill>
                    <a:schemeClr val="bg1"/>
                  </a:solidFill>
                </a:rPr>
                <a:t>Painting by </a:t>
              </a:r>
            </a:p>
            <a:p>
              <a:r>
                <a:rPr lang="en-US" sz="825" dirty="0">
                  <a:solidFill>
                    <a:schemeClr val="bg1"/>
                  </a:solidFill>
                </a:rPr>
                <a:t>Louis Agassiz </a:t>
              </a:r>
            </a:p>
            <a:p>
              <a:r>
                <a:rPr lang="en-US" sz="825" dirty="0">
                  <a:solidFill>
                    <a:schemeClr val="bg1"/>
                  </a:solidFill>
                </a:rPr>
                <a:t>Fuertes</a:t>
              </a:r>
            </a:p>
          </p:txBody>
        </p:sp>
      </p:grpSp>
      <p:sp>
        <p:nvSpPr>
          <p:cNvPr id="17" name="TextBox 16"/>
          <p:cNvSpPr txBox="1"/>
          <p:nvPr/>
        </p:nvSpPr>
        <p:spPr>
          <a:xfrm>
            <a:off x="585288" y="127628"/>
            <a:ext cx="5133891" cy="646331"/>
          </a:xfrm>
          <a:prstGeom prst="rect">
            <a:avLst/>
          </a:prstGeom>
          <a:noFill/>
          <a:ln w="19050">
            <a:solidFill>
              <a:schemeClr val="bg2">
                <a:lumMod val="50000"/>
              </a:schemeClr>
            </a:solidFill>
          </a:ln>
        </p:spPr>
        <p:txBody>
          <a:bodyPr wrap="square" rtlCol="0">
            <a:spAutoFit/>
          </a:bodyPr>
          <a:lstStyle/>
          <a:p>
            <a:r>
              <a:rPr lang="en-US" dirty="0">
                <a:solidFill>
                  <a:srgbClr val="C00000"/>
                </a:solidFill>
                <a:latin typeface="Arial" panose="020B0604020202020204" pitchFamily="34" charset="0"/>
                <a:cs typeface="Arial" panose="020B0604020202020204" pitchFamily="34" charset="0"/>
              </a:rPr>
              <a:t>Some examples of potential changes in northern </a:t>
            </a:r>
          </a:p>
          <a:p>
            <a:r>
              <a:rPr lang="en-US" dirty="0">
                <a:solidFill>
                  <a:srgbClr val="C00000"/>
                </a:solidFill>
                <a:latin typeface="Arial" panose="020B0604020202020204" pitchFamily="34" charset="0"/>
                <a:cs typeface="Arial" panose="020B0604020202020204" pitchFamily="34" charset="0"/>
              </a:rPr>
              <a:t>Minnesota wildlife with a warmer climate</a:t>
            </a:r>
          </a:p>
        </p:txBody>
      </p:sp>
      <p:cxnSp>
        <p:nvCxnSpPr>
          <p:cNvPr id="19" name="Straight Arrow Connector 18"/>
          <p:cNvCxnSpPr/>
          <p:nvPr/>
        </p:nvCxnSpPr>
        <p:spPr>
          <a:xfrm>
            <a:off x="1692852" y="2376080"/>
            <a:ext cx="4624" cy="48560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956186" y="1931371"/>
            <a:ext cx="0" cy="88941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365868" y="2464428"/>
            <a:ext cx="17126" cy="6676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429653" y="1890321"/>
            <a:ext cx="800219" cy="1815882"/>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Moose</a:t>
            </a:r>
          </a:p>
          <a:p>
            <a:endParaRPr lang="en-US" sz="1600" dirty="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 Deer</a:t>
            </a:r>
            <a:endParaRPr lang="en-US" sz="1600" dirty="0">
              <a:latin typeface="Arial" panose="020B0604020202020204" pitchFamily="34" charset="0"/>
              <a:cs typeface="Arial" panose="020B0604020202020204" pitchFamily="34" charset="0"/>
            </a:endParaRPr>
          </a:p>
        </p:txBody>
      </p:sp>
      <p:sp>
        <p:nvSpPr>
          <p:cNvPr id="23" name="TextBox 22"/>
          <p:cNvSpPr txBox="1"/>
          <p:nvPr/>
        </p:nvSpPr>
        <p:spPr>
          <a:xfrm>
            <a:off x="2329573" y="1756195"/>
            <a:ext cx="822661" cy="1569660"/>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 Lynx</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Bobcat</a:t>
            </a:r>
          </a:p>
        </p:txBody>
      </p:sp>
      <p:sp>
        <p:nvSpPr>
          <p:cNvPr id="27" name="TextBox 26"/>
          <p:cNvSpPr txBox="1"/>
          <p:nvPr/>
        </p:nvSpPr>
        <p:spPr>
          <a:xfrm>
            <a:off x="7571331" y="1378563"/>
            <a:ext cx="1405488"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Black-backed </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Woodpecker</a:t>
            </a:r>
          </a:p>
        </p:txBody>
      </p:sp>
      <p:sp>
        <p:nvSpPr>
          <p:cNvPr id="28" name="TextBox 27"/>
          <p:cNvSpPr txBox="1"/>
          <p:nvPr/>
        </p:nvSpPr>
        <p:spPr>
          <a:xfrm>
            <a:off x="7571331" y="2798262"/>
            <a:ext cx="1331903" cy="584775"/>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Red-Bellied </a:t>
            </a:r>
          </a:p>
          <a:p>
            <a:r>
              <a:rPr lang="en-US" sz="1600" dirty="0">
                <a:latin typeface="Arial" panose="020B0604020202020204" pitchFamily="34" charset="0"/>
                <a:cs typeface="Arial" panose="020B0604020202020204" pitchFamily="34" charset="0"/>
              </a:rPr>
              <a:t>Woodpecker</a:t>
            </a:r>
          </a:p>
        </p:txBody>
      </p:sp>
    </p:spTree>
    <p:extLst>
      <p:ext uri="{BB962C8B-B14F-4D97-AF65-F5344CB8AC3E}">
        <p14:creationId xmlns:p14="http://schemas.microsoft.com/office/powerpoint/2010/main" val="4293870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09550"/>
            <a:ext cx="3581400" cy="4608954"/>
          </a:xfrm>
          <a:prstGeom prst="rect">
            <a:avLst/>
          </a:prstGeom>
          <a:noFill/>
          <a:ln w="19050">
            <a:solidFill>
              <a:srgbClr val="0070C0"/>
            </a:solidFill>
          </a:ln>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Conclusions</a:t>
            </a:r>
          </a:p>
          <a:p>
            <a:endParaRPr lang="en-US" sz="135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Big changes are coming to the Midwest because of global warming</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For a business as usual CO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emission scenario, Minnesota could be the ‘new Kansas’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Boreal forest is likely to disappear from the </a:t>
            </a:r>
            <a:r>
              <a:rPr lang="en-US" sz="1600" dirty="0" smtClean="0">
                <a:latin typeface="Arial" panose="020B0604020202020204" pitchFamily="34" charset="0"/>
                <a:cs typeface="Arial" panose="020B0604020202020204" pitchFamily="34" charset="0"/>
              </a:rPr>
              <a:t>region, along with 1/3 of all native species</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There is still time to change the outcome of </a:t>
            </a:r>
            <a:r>
              <a:rPr lang="en-US" sz="1600" dirty="0" smtClean="0">
                <a:latin typeface="Arial" panose="020B0604020202020204" pitchFamily="34" charset="0"/>
                <a:cs typeface="Arial" panose="020B0604020202020204" pitchFamily="34" charset="0"/>
              </a:rPr>
              <a:t>future climate. A low emission scenario could </a:t>
            </a:r>
            <a:r>
              <a:rPr lang="en-US" sz="1600" dirty="0">
                <a:latin typeface="Arial" panose="020B0604020202020204" pitchFamily="34" charset="0"/>
                <a:cs typeface="Arial" panose="020B0604020202020204" pitchFamily="34" charset="0"/>
              </a:rPr>
              <a:t>allow </a:t>
            </a:r>
            <a:r>
              <a:rPr lang="en-US" sz="1600" dirty="0" smtClean="0">
                <a:latin typeface="Arial" panose="020B0604020202020204" pitchFamily="34" charset="0"/>
                <a:cs typeface="Arial" panose="020B0604020202020204" pitchFamily="34" charset="0"/>
              </a:rPr>
              <a:t>some conifer forest to </a:t>
            </a:r>
            <a:r>
              <a:rPr lang="en-US" sz="1600" dirty="0">
                <a:latin typeface="Arial" panose="020B0604020202020204" pitchFamily="34" charset="0"/>
                <a:cs typeface="Arial" panose="020B0604020202020204" pitchFamily="34" charset="0"/>
              </a:rPr>
              <a:t>remain in </a:t>
            </a: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Boundary </a:t>
            </a:r>
            <a:r>
              <a:rPr lang="en-US" sz="1600" dirty="0" smtClean="0">
                <a:latin typeface="Arial" panose="020B0604020202020204" pitchFamily="34" charset="0"/>
                <a:cs typeface="Arial" panose="020B0604020202020204" pitchFamily="34" charset="0"/>
              </a:rPr>
              <a:t>Waters</a:t>
            </a:r>
            <a:endParaRPr lang="en-US" sz="16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4038600" y="209550"/>
            <a:ext cx="4979501" cy="3733800"/>
          </a:xfrm>
          <a:prstGeom prst="rect">
            <a:avLst/>
          </a:prstGeom>
        </p:spPr>
      </p:pic>
      <p:sp>
        <p:nvSpPr>
          <p:cNvPr id="15" name="TextBox 14"/>
          <p:cNvSpPr txBox="1"/>
          <p:nvPr/>
        </p:nvSpPr>
        <p:spPr>
          <a:xfrm>
            <a:off x="5791200" y="4095750"/>
            <a:ext cx="1339149" cy="369332"/>
          </a:xfrm>
          <a:prstGeom prst="rect">
            <a:avLst/>
          </a:prstGeom>
          <a:noFill/>
        </p:spPr>
        <p:txBody>
          <a:bodyPr wrap="none" rtlCol="0">
            <a:spAutoFit/>
          </a:bodyPr>
          <a:lstStyle/>
          <a:p>
            <a:r>
              <a:rPr lang="en-US" dirty="0" smtClean="0"/>
              <a:t>Thank You!</a:t>
            </a:r>
            <a:endParaRPr lang="en-US" dirty="0"/>
          </a:p>
        </p:txBody>
      </p:sp>
    </p:spTree>
    <p:extLst>
      <p:ext uri="{BB962C8B-B14F-4D97-AF65-F5344CB8AC3E}">
        <p14:creationId xmlns:p14="http://schemas.microsoft.com/office/powerpoint/2010/main" val="3841252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5" name="Group 69"/>
          <p:cNvGrpSpPr>
            <a:grpSpLocks/>
          </p:cNvGrpSpPr>
          <p:nvPr/>
        </p:nvGrpSpPr>
        <p:grpSpPr bwMode="auto">
          <a:xfrm>
            <a:off x="1166555" y="915848"/>
            <a:ext cx="797719" cy="3399235"/>
            <a:chOff x="8279447" y="2362200"/>
            <a:chExt cx="417788" cy="2362200"/>
          </a:xfrm>
        </p:grpSpPr>
        <p:pic>
          <p:nvPicPr>
            <p:cNvPr id="38935" name="Picture 7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60603" y="2362200"/>
              <a:ext cx="249997" cy="64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6" name="Picture 7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60603" y="2990236"/>
              <a:ext cx="299299" cy="64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7" name="Picture 7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79447" y="3636414"/>
              <a:ext cx="417788" cy="55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8" name="Picture 7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00706" y="4169814"/>
              <a:ext cx="396529" cy="55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40"/>
          <p:cNvSpPr txBox="1">
            <a:spLocks noChangeArrowheads="1"/>
          </p:cNvSpPr>
          <p:nvPr/>
        </p:nvSpPr>
        <p:spPr bwMode="auto">
          <a:xfrm>
            <a:off x="2085371" y="269517"/>
            <a:ext cx="5236494" cy="646331"/>
          </a:xfrm>
          <a:prstGeom prst="rect">
            <a:avLst/>
          </a:prstGeom>
          <a:noFill/>
          <a:ln w="19050">
            <a:solidFill>
              <a:schemeClr val="bg2">
                <a:lumMod val="50000"/>
              </a:schemeClr>
            </a:solidFill>
            <a:miter lim="800000"/>
            <a:headEnd/>
            <a:tailEnd/>
          </a:ln>
        </p:spPr>
        <p:txBody>
          <a:bodyPr wrap="square">
            <a:spAutoFit/>
          </a:bodyPr>
          <a:lstStyle/>
          <a:p>
            <a:pPr algn="ctr">
              <a:defRPr/>
            </a:pPr>
            <a:r>
              <a:rPr lang="en-US" dirty="0" smtClean="0">
                <a:solidFill>
                  <a:srgbClr val="C00000"/>
                </a:solidFill>
                <a:latin typeface="Arial" panose="020B0604020202020204" pitchFamily="34" charset="0"/>
                <a:ea typeface="ＭＳ Ｐゴシック" pitchFamily="-108" charset="-128"/>
                <a:cs typeface="Arial" panose="020B0604020202020204" pitchFamily="34" charset="0"/>
                <a:sym typeface="Arial" charset="0"/>
              </a:rPr>
              <a:t>Mean </a:t>
            </a:r>
            <a:r>
              <a:rPr lang="en-US" dirty="0">
                <a:solidFill>
                  <a:srgbClr val="C00000"/>
                </a:solidFill>
                <a:latin typeface="Arial" panose="020B0604020202020204" pitchFamily="34" charset="0"/>
                <a:ea typeface="ＭＳ Ｐゴシック" pitchFamily="-108" charset="-128"/>
                <a:cs typeface="Arial" panose="020B0604020202020204" pitchFamily="34" charset="0"/>
                <a:sym typeface="Arial" charset="0"/>
              </a:rPr>
              <a:t>summer </a:t>
            </a:r>
            <a:r>
              <a:rPr lang="en-US" dirty="0" smtClean="0">
                <a:solidFill>
                  <a:srgbClr val="C00000"/>
                </a:solidFill>
                <a:latin typeface="Arial" panose="020B0604020202020204" pitchFamily="34" charset="0"/>
                <a:ea typeface="ＭＳ Ｐゴシック" pitchFamily="-108" charset="-128"/>
                <a:cs typeface="Arial" panose="020B0604020202020204" pitchFamily="34" charset="0"/>
                <a:sym typeface="Arial" charset="0"/>
              </a:rPr>
              <a:t>temperature determines the balance between temperate and boreal forest </a:t>
            </a:r>
            <a:endParaRPr lang="en-US" dirty="0">
              <a:solidFill>
                <a:srgbClr val="C00000"/>
              </a:solidFill>
              <a:latin typeface="Arial" panose="020B0604020202020204" pitchFamily="34" charset="0"/>
              <a:ea typeface="ＭＳ Ｐゴシック" pitchFamily="-108" charset="-128"/>
              <a:cs typeface="Arial" panose="020B0604020202020204" pitchFamily="34" charset="0"/>
              <a:sym typeface="Arial" charset="0"/>
            </a:endParaRPr>
          </a:p>
        </p:txBody>
      </p:sp>
      <p:grpSp>
        <p:nvGrpSpPr>
          <p:cNvPr id="38918" name="Group 6"/>
          <p:cNvGrpSpPr>
            <a:grpSpLocks/>
          </p:cNvGrpSpPr>
          <p:nvPr/>
        </p:nvGrpSpPr>
        <p:grpSpPr bwMode="auto">
          <a:xfrm>
            <a:off x="2464165" y="844960"/>
            <a:ext cx="5022764" cy="3622507"/>
            <a:chOff x="1781514" y="1004423"/>
            <a:chExt cx="6394123" cy="4504578"/>
          </a:xfrm>
        </p:grpSpPr>
        <p:pic>
          <p:nvPicPr>
            <p:cNvPr id="38927" name="Picture 17"/>
            <p:cNvPicPr>
              <a:picLocks noChangeAspect="1"/>
            </p:cNvPicPr>
            <p:nvPr/>
          </p:nvPicPr>
          <p:blipFill>
            <a:blip r:embed="rId7">
              <a:extLst>
                <a:ext uri="{28A0092B-C50C-407E-A947-70E740481C1C}">
                  <a14:useLocalDpi xmlns:a14="http://schemas.microsoft.com/office/drawing/2010/main" val="0"/>
                </a:ext>
              </a:extLst>
            </a:blip>
            <a:srcRect l="24226"/>
            <a:stretch>
              <a:fillRect/>
            </a:stretch>
          </p:blipFill>
          <p:spPr bwMode="auto">
            <a:xfrm>
              <a:off x="2514600" y="1311185"/>
              <a:ext cx="4339572" cy="389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8" name="TextBox 18"/>
            <p:cNvSpPr txBox="1">
              <a:spLocks noChangeArrowheads="1"/>
            </p:cNvSpPr>
            <p:nvPr/>
          </p:nvSpPr>
          <p:spPr bwMode="auto">
            <a:xfrm>
              <a:off x="2982281" y="1828800"/>
              <a:ext cx="1246491" cy="40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50">
                  <a:solidFill>
                    <a:srgbClr val="000000"/>
                  </a:solidFill>
                  <a:ea typeface="ＭＳ Ｐゴシック" pitchFamily="34" charset="-128"/>
                </a:rPr>
                <a:t>balsam fir</a:t>
              </a:r>
            </a:p>
          </p:txBody>
        </p:sp>
        <p:sp>
          <p:nvSpPr>
            <p:cNvPr id="38929" name="TextBox 19"/>
            <p:cNvSpPr txBox="1">
              <a:spLocks noChangeArrowheads="1"/>
            </p:cNvSpPr>
            <p:nvPr/>
          </p:nvSpPr>
          <p:spPr bwMode="auto">
            <a:xfrm>
              <a:off x="3148361" y="3441614"/>
              <a:ext cx="938716" cy="6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50">
                  <a:solidFill>
                    <a:srgbClr val="000000"/>
                  </a:solidFill>
                  <a:ea typeface="ＭＳ Ｐゴシック" pitchFamily="34" charset="-128"/>
                </a:rPr>
                <a:t>white </a:t>
              </a:r>
            </a:p>
            <a:p>
              <a:pPr eaLnBrk="1" hangingPunct="1"/>
              <a:r>
                <a:rPr lang="en-US" altLang="en-US" sz="1350">
                  <a:solidFill>
                    <a:srgbClr val="000000"/>
                  </a:solidFill>
                  <a:ea typeface="ＭＳ Ｐゴシック" pitchFamily="34" charset="-128"/>
                </a:rPr>
                <a:t>spruce</a:t>
              </a:r>
            </a:p>
          </p:txBody>
        </p:sp>
        <p:sp>
          <p:nvSpPr>
            <p:cNvPr id="38930" name="TextBox 25"/>
            <p:cNvSpPr txBox="1">
              <a:spLocks noChangeArrowheads="1"/>
            </p:cNvSpPr>
            <p:nvPr/>
          </p:nvSpPr>
          <p:spPr bwMode="auto">
            <a:xfrm>
              <a:off x="6693368" y="2011911"/>
              <a:ext cx="1272139" cy="40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50">
                  <a:solidFill>
                    <a:srgbClr val="000000"/>
                  </a:solidFill>
                  <a:ea typeface="ＭＳ Ｐゴシック" pitchFamily="34" charset="-128"/>
                </a:rPr>
                <a:t>red maple</a:t>
              </a:r>
            </a:p>
          </p:txBody>
        </p:sp>
        <p:sp>
          <p:nvSpPr>
            <p:cNvPr id="38931" name="TextBox 26"/>
            <p:cNvSpPr txBox="1">
              <a:spLocks noChangeArrowheads="1"/>
            </p:cNvSpPr>
            <p:nvPr/>
          </p:nvSpPr>
          <p:spPr bwMode="auto">
            <a:xfrm>
              <a:off x="6659841" y="2559688"/>
              <a:ext cx="1515796" cy="40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350">
                  <a:solidFill>
                    <a:srgbClr val="000000"/>
                  </a:solidFill>
                  <a:ea typeface="ＭＳ Ｐゴシック" pitchFamily="34" charset="-128"/>
                </a:rPr>
                <a:t>sugar maple</a:t>
              </a:r>
            </a:p>
          </p:txBody>
        </p:sp>
        <p:sp>
          <p:nvSpPr>
            <p:cNvPr id="38932" name="TextBox 1"/>
            <p:cNvSpPr txBox="1">
              <a:spLocks noChangeArrowheads="1"/>
            </p:cNvSpPr>
            <p:nvPr/>
          </p:nvSpPr>
          <p:spPr bwMode="auto">
            <a:xfrm>
              <a:off x="2357250" y="4647366"/>
              <a:ext cx="4295092" cy="8616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    63         64         65         66             </a:t>
              </a:r>
            </a:p>
            <a:p>
              <a:pPr algn="ctr" eaLnBrk="1" hangingPunct="1"/>
              <a:r>
                <a:rPr lang="en-US" altLang="en-US"/>
                <a:t>    Summer temperature (°F)        </a:t>
              </a:r>
            </a:p>
          </p:txBody>
        </p:sp>
        <p:sp>
          <p:nvSpPr>
            <p:cNvPr id="38933" name="TextBox 3"/>
            <p:cNvSpPr txBox="1">
              <a:spLocks noChangeArrowheads="1"/>
            </p:cNvSpPr>
            <p:nvPr/>
          </p:nvSpPr>
          <p:spPr bwMode="auto">
            <a:xfrm rot="16200000">
              <a:off x="593416" y="2192521"/>
              <a:ext cx="3237968" cy="8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t>Height growth in./year</a:t>
              </a:r>
            </a:p>
            <a:p>
              <a:pPr eaLnBrk="1" hangingPunct="1"/>
              <a:r>
                <a:rPr lang="en-US" altLang="en-US" dirty="0"/>
                <a:t>        2          4          6</a:t>
              </a:r>
            </a:p>
          </p:txBody>
        </p:sp>
        <p:cxnSp>
          <p:nvCxnSpPr>
            <p:cNvPr id="6" name="Straight Arrow Connector 5"/>
            <p:cNvCxnSpPr/>
            <p:nvPr/>
          </p:nvCxnSpPr>
          <p:spPr>
            <a:xfrm flipH="1" flipV="1">
              <a:off x="3135698" y="2845128"/>
              <a:ext cx="293686" cy="73648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2188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les.umn.edu\cfans\CFANS-Users\freli001\Documents\My Pictures\Iphone photos\years 2015-2016\Fir and maple 2 Newpo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087" y="0"/>
            <a:ext cx="6538913" cy="486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3"/>
          <p:cNvSpPr txBox="1">
            <a:spLocks noChangeArrowheads="1"/>
          </p:cNvSpPr>
          <p:nvPr/>
        </p:nvSpPr>
        <p:spPr bwMode="auto">
          <a:xfrm>
            <a:off x="1219200" y="4019550"/>
            <a:ext cx="3200400" cy="646331"/>
          </a:xfrm>
          <a:prstGeom prst="rect">
            <a:avLst/>
          </a:prstGeom>
          <a:solidFill>
            <a:srgbClr val="CCECFF">
              <a:alpha val="86665"/>
            </a:srgbClr>
          </a:solidFill>
          <a:ln w="19050">
            <a:solidFill>
              <a:schemeClr val="bg2">
                <a:lumMod val="50000"/>
              </a:schemeClr>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Sugar maple </a:t>
            </a:r>
            <a:r>
              <a:rPr lang="en-US" altLang="en-US" dirty="0" smtClean="0"/>
              <a:t>in a balsam fir </a:t>
            </a:r>
          </a:p>
          <a:p>
            <a:pPr eaLnBrk="1" hangingPunct="1"/>
            <a:r>
              <a:rPr lang="en-US" altLang="en-US" dirty="0" smtClean="0"/>
              <a:t>forest, summer </a:t>
            </a:r>
            <a:r>
              <a:rPr lang="en-US" altLang="en-US" dirty="0"/>
              <a:t>2016</a:t>
            </a:r>
          </a:p>
        </p:txBody>
      </p:sp>
    </p:spTree>
    <p:extLst>
      <p:ext uri="{BB962C8B-B14F-4D97-AF65-F5344CB8AC3E}">
        <p14:creationId xmlns:p14="http://schemas.microsoft.com/office/powerpoint/2010/main" val="390954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1_1_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38200" y="940194"/>
            <a:ext cx="3680460" cy="3600450"/>
          </a:xfrm>
          <a:prstGeom prst="roundRect">
            <a:avLst/>
          </a:prstGeom>
        </p:spPr>
      </p:pic>
      <p:sp>
        <p:nvSpPr>
          <p:cNvPr id="4" name="TextBox 3"/>
          <p:cNvSpPr txBox="1"/>
          <p:nvPr/>
        </p:nvSpPr>
        <p:spPr>
          <a:xfrm>
            <a:off x="1066800" y="285750"/>
            <a:ext cx="6172200" cy="646331"/>
          </a:xfrm>
          <a:prstGeom prst="rect">
            <a:avLst/>
          </a:prstGeom>
          <a:noFill/>
          <a:ln w="19050">
            <a:solidFill>
              <a:schemeClr val="bg2">
                <a:lumMod val="50000"/>
              </a:schemeClr>
            </a:solidFill>
          </a:ln>
        </p:spPr>
        <p:txBody>
          <a:bodyPr wrap="square" rtlCol="0">
            <a:spAutoFit/>
          </a:bodyPr>
          <a:lstStyle/>
          <a:p>
            <a:r>
              <a:rPr lang="en-US" dirty="0" smtClean="0">
                <a:solidFill>
                  <a:srgbClr val="C00000"/>
                </a:solidFill>
                <a:latin typeface="Arial" panose="020B0604020202020204" pitchFamily="34" charset="0"/>
                <a:cs typeface="Arial" panose="020B0604020202020204" pitchFamily="34" charset="0"/>
              </a:rPr>
              <a:t>Location of the prairie-forest </a:t>
            </a:r>
            <a:r>
              <a:rPr lang="en-US" dirty="0">
                <a:solidFill>
                  <a:srgbClr val="C00000"/>
                </a:solidFill>
                <a:latin typeface="Arial" panose="020B0604020202020204" pitchFamily="34" charset="0"/>
                <a:cs typeface="Arial" panose="020B0604020202020204" pitchFamily="34" charset="0"/>
              </a:rPr>
              <a:t>border </a:t>
            </a:r>
            <a:r>
              <a:rPr lang="en-US" dirty="0" smtClean="0">
                <a:solidFill>
                  <a:srgbClr val="C00000"/>
                </a:solidFill>
                <a:latin typeface="Arial" panose="020B0604020202020204" pitchFamily="34" charset="0"/>
                <a:cs typeface="Arial" panose="020B0604020202020204" pitchFamily="34" charset="0"/>
              </a:rPr>
              <a:t>in Minnesota depends </a:t>
            </a:r>
          </a:p>
          <a:p>
            <a:r>
              <a:rPr lang="en-US" dirty="0" smtClean="0">
                <a:solidFill>
                  <a:srgbClr val="C00000"/>
                </a:solidFill>
                <a:latin typeface="Arial" panose="020B0604020202020204" pitchFamily="34" charset="0"/>
                <a:cs typeface="Arial" panose="020B0604020202020204" pitchFamily="34" charset="0"/>
              </a:rPr>
              <a:t>on the balance between precipitation and evaporation</a:t>
            </a:r>
            <a:endParaRPr lang="en-US" sz="1350" dirty="0">
              <a:solidFill>
                <a:srgbClr val="C00000"/>
              </a:solidFill>
              <a:latin typeface="Arial" panose="020B0604020202020204" pitchFamily="34" charset="0"/>
              <a:cs typeface="Arial" panose="020B0604020202020204" pitchFamily="34" charset="0"/>
            </a:endParaRPr>
          </a:p>
        </p:txBody>
      </p:sp>
      <p:pic>
        <p:nvPicPr>
          <p:cNvPr id="7" name="Picture 6" descr="figure2_color.jpg"/>
          <p:cNvPicPr>
            <a:picLocks noChangeAspect="1"/>
          </p:cNvPicPr>
          <p:nvPr/>
        </p:nvPicPr>
        <p:blipFill rotWithShape="1">
          <a:blip r:embed="rId4" cstate="screen">
            <a:extLst>
              <a:ext uri="{28A0092B-C50C-407E-A947-70E740481C1C}">
                <a14:useLocalDpi xmlns:a14="http://schemas.microsoft.com/office/drawing/2010/main"/>
              </a:ext>
            </a:extLst>
          </a:blip>
          <a:srcRect l="1470" t="4022" r="66068" b="46165"/>
          <a:stretch/>
        </p:blipFill>
        <p:spPr>
          <a:xfrm>
            <a:off x="4921748" y="1107161"/>
            <a:ext cx="2854420" cy="3337198"/>
          </a:xfrm>
          <a:prstGeom prst="roundRect">
            <a:avLst/>
          </a:prstGeom>
        </p:spPr>
      </p:pic>
    </p:spTree>
    <p:extLst>
      <p:ext uri="{BB962C8B-B14F-4D97-AF65-F5344CB8AC3E}">
        <p14:creationId xmlns:p14="http://schemas.microsoft.com/office/powerpoint/2010/main" val="18412702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warmmodhigh-map500"/>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220337" y="438150"/>
            <a:ext cx="4830217" cy="403859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53" name="Text Box 5"/>
          <p:cNvSpPr txBox="1">
            <a:spLocks noChangeArrowheads="1"/>
          </p:cNvSpPr>
          <p:nvPr/>
        </p:nvSpPr>
        <p:spPr bwMode="auto">
          <a:xfrm>
            <a:off x="5181600" y="456492"/>
            <a:ext cx="3659976" cy="1200329"/>
          </a:xfrm>
          <a:prstGeom prst="rect">
            <a:avLst/>
          </a:prstGeom>
          <a:noFill/>
          <a:ln w="19050">
            <a:solidFill>
              <a:schemeClr val="bg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C00000"/>
                </a:solidFill>
              </a:rPr>
              <a:t>There </a:t>
            </a:r>
            <a:r>
              <a:rPr lang="en-US" dirty="0">
                <a:solidFill>
                  <a:srgbClr val="C00000"/>
                </a:solidFill>
              </a:rPr>
              <a:t>is a 7-fold increase </a:t>
            </a:r>
            <a:r>
              <a:rPr lang="en-US" dirty="0" smtClean="0">
                <a:solidFill>
                  <a:srgbClr val="C00000"/>
                </a:solidFill>
              </a:rPr>
              <a:t>in </a:t>
            </a:r>
          </a:p>
          <a:p>
            <a:pPr eaLnBrk="1" hangingPunct="1"/>
            <a:r>
              <a:rPr lang="en-US" dirty="0" smtClean="0">
                <a:solidFill>
                  <a:srgbClr val="C00000"/>
                </a:solidFill>
              </a:rPr>
              <a:t>severe </a:t>
            </a:r>
            <a:r>
              <a:rPr lang="en-US" dirty="0" err="1" smtClean="0">
                <a:solidFill>
                  <a:srgbClr val="C00000"/>
                </a:solidFill>
              </a:rPr>
              <a:t>straightline</a:t>
            </a:r>
            <a:r>
              <a:rPr lang="en-US" dirty="0" smtClean="0">
                <a:solidFill>
                  <a:srgbClr val="C00000"/>
                </a:solidFill>
              </a:rPr>
              <a:t> wind events </a:t>
            </a:r>
          </a:p>
          <a:p>
            <a:pPr eaLnBrk="1" hangingPunct="1"/>
            <a:r>
              <a:rPr lang="en-US" dirty="0" smtClean="0">
                <a:solidFill>
                  <a:srgbClr val="C00000"/>
                </a:solidFill>
              </a:rPr>
              <a:t>from </a:t>
            </a:r>
            <a:r>
              <a:rPr lang="en-US" dirty="0">
                <a:solidFill>
                  <a:srgbClr val="C00000"/>
                </a:solidFill>
              </a:rPr>
              <a:t>the boreal </a:t>
            </a:r>
            <a:r>
              <a:rPr lang="en-US" dirty="0" smtClean="0">
                <a:solidFill>
                  <a:srgbClr val="C00000"/>
                </a:solidFill>
              </a:rPr>
              <a:t>forest </a:t>
            </a:r>
            <a:r>
              <a:rPr lang="en-US" dirty="0">
                <a:solidFill>
                  <a:srgbClr val="C00000"/>
                </a:solidFill>
              </a:rPr>
              <a:t>to southern </a:t>
            </a:r>
            <a:endParaRPr lang="en-US" dirty="0" smtClean="0">
              <a:solidFill>
                <a:srgbClr val="C00000"/>
              </a:solidFill>
            </a:endParaRPr>
          </a:p>
          <a:p>
            <a:pPr eaLnBrk="1" hangingPunct="1"/>
            <a:r>
              <a:rPr lang="en-US" dirty="0" smtClean="0">
                <a:solidFill>
                  <a:srgbClr val="C00000"/>
                </a:solidFill>
              </a:rPr>
              <a:t>Minnesota</a:t>
            </a:r>
            <a:endParaRPr lang="en-US" dirty="0">
              <a:solidFill>
                <a:srgbClr val="C00000"/>
              </a:solidFill>
            </a:endParaRPr>
          </a:p>
        </p:txBody>
      </p:sp>
      <p:cxnSp>
        <p:nvCxnSpPr>
          <p:cNvPr id="3" name="Straight Arrow Connector 2"/>
          <p:cNvCxnSpPr/>
          <p:nvPr/>
        </p:nvCxnSpPr>
        <p:spPr>
          <a:xfrm flipH="1">
            <a:off x="1981200" y="895350"/>
            <a:ext cx="285750" cy="381000"/>
          </a:xfrm>
          <a:prstGeom prst="straightConnector1">
            <a:avLst/>
          </a:prstGeom>
          <a:ln w="38100">
            <a:solidFill>
              <a:srgbClr val="0070C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077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IMG0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2054"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descr="IMG0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1" y="-19795"/>
            <a:ext cx="3557954" cy="487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Box 5"/>
          <p:cNvSpPr txBox="1">
            <a:spLocks noChangeArrowheads="1"/>
          </p:cNvSpPr>
          <p:nvPr/>
        </p:nvSpPr>
        <p:spPr bwMode="auto">
          <a:xfrm>
            <a:off x="457200" y="3714750"/>
            <a:ext cx="4420826" cy="646331"/>
          </a:xfrm>
          <a:prstGeom prst="rect">
            <a:avLst/>
          </a:prstGeom>
          <a:noFill/>
          <a:ln w="19050">
            <a:solidFill>
              <a:schemeClr val="bg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dirty="0">
                <a:solidFill>
                  <a:srgbClr val="C00000"/>
                </a:solidFill>
                <a:latin typeface="Arial" charset="0"/>
              </a:rPr>
              <a:t>Before and after the </a:t>
            </a:r>
            <a:r>
              <a:rPr lang="en-US" altLang="en-US" sz="1800" dirty="0" smtClean="0">
                <a:solidFill>
                  <a:srgbClr val="C00000"/>
                </a:solidFill>
                <a:latin typeface="Arial" charset="0"/>
              </a:rPr>
              <a:t>1999 ‘big blowdown’ </a:t>
            </a:r>
          </a:p>
          <a:p>
            <a:pPr eaLnBrk="1" hangingPunct="1">
              <a:spcBef>
                <a:spcPct val="0"/>
              </a:spcBef>
              <a:buFontTx/>
              <a:buNone/>
            </a:pPr>
            <a:r>
              <a:rPr lang="en-US" altLang="en-US" sz="1800" dirty="0" smtClean="0">
                <a:solidFill>
                  <a:srgbClr val="C00000"/>
                </a:solidFill>
                <a:latin typeface="Arial" charset="0"/>
              </a:rPr>
              <a:t>in the Boundary Waters</a:t>
            </a:r>
            <a:endParaRPr lang="en-US" altLang="en-US" sz="1800" dirty="0">
              <a:solidFill>
                <a:srgbClr val="C00000"/>
              </a:solidFill>
              <a:latin typeface="Arial" charset="0"/>
            </a:endParaRPr>
          </a:p>
        </p:txBody>
      </p:sp>
    </p:spTree>
    <p:extLst>
      <p:ext uri="{BB962C8B-B14F-4D97-AF65-F5344CB8AC3E}">
        <p14:creationId xmlns:p14="http://schemas.microsoft.com/office/powerpoint/2010/main" val="1781338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_FEL9357"/>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000"/>
                    </a14:imgEffect>
                    <a14:imgEffect>
                      <a14:saturation sat="150000"/>
                    </a14:imgEffect>
                    <a14:imgEffect>
                      <a14:brightnessContrast bright="6000"/>
                    </a14:imgEffect>
                  </a14:imgLayer>
                </a14:imgProps>
              </a:ext>
              <a:ext uri="{28A0092B-C50C-407E-A947-70E740481C1C}">
                <a14:useLocalDpi xmlns:a14="http://schemas.microsoft.com/office/drawing/2010/main"/>
              </a:ext>
            </a:extLst>
          </a:blip>
          <a:srcRect/>
          <a:stretch>
            <a:fillRect/>
          </a:stretch>
        </p:blipFill>
        <p:spPr bwMode="auto">
          <a:xfrm>
            <a:off x="914400" y="336550"/>
            <a:ext cx="6781800" cy="452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133350"/>
            <a:ext cx="6210354" cy="646331"/>
          </a:xfrm>
          <a:prstGeom prst="rect">
            <a:avLst/>
          </a:prstGeom>
          <a:noFill/>
          <a:ln w="19050">
            <a:solidFill>
              <a:schemeClr val="bg2">
                <a:lumMod val="50000"/>
              </a:schemeClr>
            </a:solidFill>
          </a:ln>
        </p:spPr>
        <p:txBody>
          <a:bodyPr wrap="none" rtlCol="0">
            <a:spAutoFit/>
          </a:bodyPr>
          <a:lstStyle/>
          <a:p>
            <a:r>
              <a:rPr lang="en-US" sz="1500" dirty="0">
                <a:solidFill>
                  <a:srgbClr val="C00000"/>
                </a:solidFill>
                <a:latin typeface="Arial" panose="020B0604020202020204" pitchFamily="34" charset="0"/>
                <a:cs typeface="Arial" panose="020B0604020202020204" pitchFamily="34" charset="0"/>
              </a:rPr>
              <a:t>Understory invasion by temperate saplings followed by wind =</a:t>
            </a:r>
          </a:p>
          <a:p>
            <a:r>
              <a:rPr lang="en-US" sz="2100" dirty="0">
                <a:solidFill>
                  <a:srgbClr val="C00000"/>
                </a:solidFill>
                <a:latin typeface="Arial" panose="020B0604020202020204" pitchFamily="34" charset="0"/>
                <a:cs typeface="Arial" panose="020B0604020202020204" pitchFamily="34" charset="0"/>
              </a:rPr>
              <a:t>Instant conversion from boreal to temperate forest</a:t>
            </a:r>
            <a:r>
              <a:rPr lang="en-US" sz="2100" dirty="0">
                <a:latin typeface="Arial" panose="020B0604020202020204" pitchFamily="34" charset="0"/>
                <a:cs typeface="Arial" panose="020B0604020202020204" pitchFamily="34" charset="0"/>
              </a:rPr>
              <a:t> </a:t>
            </a:r>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0889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IMG_286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6553200" y="361950"/>
            <a:ext cx="2438400" cy="1200329"/>
          </a:xfrm>
          <a:prstGeom prst="rect">
            <a:avLst/>
          </a:prstGeom>
          <a:noFill/>
          <a:ln w="19050">
            <a:solidFill>
              <a:schemeClr val="bg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solidFill>
                  <a:srgbClr val="C00000"/>
                </a:solidFill>
              </a:rPr>
              <a:t>Exposed roots of </a:t>
            </a:r>
          </a:p>
          <a:p>
            <a:pPr eaLnBrk="1" hangingPunct="1"/>
            <a:r>
              <a:rPr lang="en-US" dirty="0" smtClean="0">
                <a:solidFill>
                  <a:srgbClr val="C00000"/>
                </a:solidFill>
              </a:rPr>
              <a:t>balsam </a:t>
            </a:r>
            <a:r>
              <a:rPr lang="en-US" dirty="0">
                <a:solidFill>
                  <a:srgbClr val="C00000"/>
                </a:solidFill>
              </a:rPr>
              <a:t>fir</a:t>
            </a:r>
            <a:r>
              <a:rPr lang="en-US" dirty="0" smtClean="0">
                <a:solidFill>
                  <a:srgbClr val="C00000"/>
                </a:solidFill>
              </a:rPr>
              <a:t>, late-stage </a:t>
            </a:r>
          </a:p>
          <a:p>
            <a:pPr eaLnBrk="1" hangingPunct="1"/>
            <a:r>
              <a:rPr lang="en-US" dirty="0" smtClean="0">
                <a:solidFill>
                  <a:srgbClr val="C00000"/>
                </a:solidFill>
              </a:rPr>
              <a:t>of earthworm </a:t>
            </a:r>
            <a:r>
              <a:rPr lang="en-US" dirty="0">
                <a:solidFill>
                  <a:srgbClr val="C00000"/>
                </a:solidFill>
              </a:rPr>
              <a:t>invasion </a:t>
            </a:r>
            <a:endParaRPr lang="en-US" dirty="0" smtClean="0">
              <a:solidFill>
                <a:srgbClr val="C00000"/>
              </a:solidFill>
            </a:endParaRPr>
          </a:p>
          <a:p>
            <a:pPr eaLnBrk="1" hangingPunct="1"/>
            <a:r>
              <a:rPr lang="en-US" dirty="0" smtClean="0">
                <a:solidFill>
                  <a:srgbClr val="C00000"/>
                </a:solidFill>
              </a:rPr>
              <a:t>in the BWCAW.</a:t>
            </a:r>
            <a:endParaRPr lang="en-US" dirty="0">
              <a:solidFill>
                <a:srgbClr val="C00000"/>
              </a:solidFill>
            </a:endParaRPr>
          </a:p>
        </p:txBody>
      </p:sp>
    </p:spTree>
    <p:extLst>
      <p:ext uri="{BB962C8B-B14F-4D97-AF65-F5344CB8AC3E}">
        <p14:creationId xmlns:p14="http://schemas.microsoft.com/office/powerpoint/2010/main" val="1205389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SVP-regents-PowerPoint-HD-3">
  <a:themeElements>
    <a:clrScheme name="Custom 1">
      <a:dk1>
        <a:sysClr val="windowText" lastClr="000000"/>
      </a:dk1>
      <a:lt1>
        <a:sysClr val="window" lastClr="FFFFFF"/>
      </a:lt1>
      <a:dk2>
        <a:srgbClr val="1F497D"/>
      </a:dk2>
      <a:lt2>
        <a:srgbClr val="D7D9D7"/>
      </a:lt2>
      <a:accent1>
        <a:srgbClr val="7A0019"/>
      </a:accent1>
      <a:accent2>
        <a:srgbClr val="FFCC33"/>
      </a:accent2>
      <a:accent3>
        <a:srgbClr val="C82936"/>
      </a:accent3>
      <a:accent4>
        <a:srgbClr val="003D4C"/>
      </a:accent4>
      <a:accent5>
        <a:srgbClr val="79C9C7"/>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UMN-HD-1</Template>
  <TotalTime>279</TotalTime>
  <Words>1373</Words>
  <Application>Microsoft Office PowerPoint</Application>
  <PresentationFormat>On-screen Show (16:9)</PresentationFormat>
  <Paragraphs>162</Paragraphs>
  <Slides>22</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ＭＳ Ｐゴシック</vt:lpstr>
      <vt:lpstr>Arial</vt:lpstr>
      <vt:lpstr>Avenir Next</vt:lpstr>
      <vt:lpstr>Calibri</vt:lpstr>
      <vt:lpstr>Corbel</vt:lpstr>
      <vt:lpstr>SVP-regents-PowerPoint-HD-3</vt:lpstr>
      <vt:lpstr>Climate Change and Natural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Placeholder Title</dc:title>
  <dc:creator>Microsoft Office User</dc:creator>
  <cp:lastModifiedBy>Lee E Frelich</cp:lastModifiedBy>
  <cp:revision>44</cp:revision>
  <dcterms:created xsi:type="dcterms:W3CDTF">2019-01-07T15:29:47Z</dcterms:created>
  <dcterms:modified xsi:type="dcterms:W3CDTF">2019-01-22T21:06:12Z</dcterms:modified>
</cp:coreProperties>
</file>