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597" r:id="rId2"/>
    <p:sldId id="458" r:id="rId3"/>
    <p:sldId id="320" r:id="rId4"/>
    <p:sldId id="589" r:id="rId5"/>
    <p:sldId id="601" r:id="rId6"/>
    <p:sldId id="518" r:id="rId7"/>
    <p:sldId id="598" r:id="rId8"/>
    <p:sldId id="567" r:id="rId9"/>
    <p:sldId id="492" r:id="rId10"/>
    <p:sldId id="522" r:id="rId11"/>
    <p:sldId id="523" r:id="rId12"/>
    <p:sldId id="510" r:id="rId13"/>
    <p:sldId id="521" r:id="rId14"/>
    <p:sldId id="561" r:id="rId15"/>
    <p:sldId id="51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71782" autoAdjust="0"/>
  </p:normalViewPr>
  <p:slideViewPr>
    <p:cSldViewPr snapToGrid="0">
      <p:cViewPr varScale="1">
        <p:scale>
          <a:sx n="62" d="100"/>
          <a:sy n="62" d="100"/>
        </p:scale>
        <p:origin x="156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701CA0-A730-4862-A08E-5F9997FE9612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7ACDBB-F15F-4969-9A5B-34BAE811027A}">
      <dgm:prSet phldrT="[Text]" custT="1"/>
      <dgm:spPr>
        <a:solidFill>
          <a:schemeClr val="accent1">
            <a:lumMod val="25000"/>
            <a:lumOff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2000" b="1" dirty="0">
              <a:solidFill>
                <a:schemeClr val="tx2">
                  <a:lumMod val="95000"/>
                  <a:lumOff val="5000"/>
                </a:schemeClr>
              </a:solidFill>
            </a:rPr>
            <a:t>Government Data</a:t>
          </a:r>
        </a:p>
        <a:p>
          <a:pPr algn="ctr"/>
          <a:r>
            <a:rPr lang="en-US" sz="1600" b="0" dirty="0">
              <a:solidFill>
                <a:schemeClr val="tx2">
                  <a:lumMod val="95000"/>
                  <a:lumOff val="5000"/>
                </a:schemeClr>
              </a:solidFill>
            </a:rPr>
            <a:t>All data collected, created, maintained, used, disseminated by gov’t entity</a:t>
          </a:r>
        </a:p>
      </dgm:t>
    </dgm:pt>
    <dgm:pt modelId="{22377823-7783-4626-96AA-4EB145311ECE}" type="parTrans" cxnId="{4A30DA5C-FC77-4131-AD8F-BCD94D8D017C}">
      <dgm:prSet/>
      <dgm:spPr/>
      <dgm:t>
        <a:bodyPr/>
        <a:lstStyle/>
        <a:p>
          <a:endParaRPr lang="en-US"/>
        </a:p>
      </dgm:t>
    </dgm:pt>
    <dgm:pt modelId="{9179A3AC-966F-4628-8008-02A9CC8954CA}" type="sibTrans" cxnId="{4A30DA5C-FC77-4131-AD8F-BCD94D8D017C}">
      <dgm:prSet/>
      <dgm:spPr/>
      <dgm:t>
        <a:bodyPr/>
        <a:lstStyle/>
        <a:p>
          <a:endParaRPr lang="en-US"/>
        </a:p>
      </dgm:t>
    </dgm:pt>
    <dgm:pt modelId="{EC2F5180-55A2-4AAB-B871-E53779714A5F}">
      <dgm:prSet phldrT="[Text]" custT="1"/>
      <dgm:spPr>
        <a:solidFill>
          <a:schemeClr val="tx1">
            <a:lumMod val="75000"/>
            <a:lumOff val="2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b="1" dirty="0"/>
            <a:t>Official Records</a:t>
          </a:r>
          <a:r>
            <a:rPr lang="en-US" sz="1600" b="1" dirty="0"/>
            <a:t> </a:t>
          </a:r>
          <a:r>
            <a:rPr lang="en-US" sz="1600" b="0" dirty="0"/>
            <a:t>Information that becomes part of an official transaction</a:t>
          </a:r>
          <a:r>
            <a:rPr lang="en-US" sz="1600" dirty="0"/>
            <a:t> </a:t>
          </a:r>
        </a:p>
        <a:p>
          <a:r>
            <a:rPr lang="en-US" sz="1600" dirty="0"/>
            <a:t>Subject to records retention schedule</a:t>
          </a:r>
        </a:p>
      </dgm:t>
    </dgm:pt>
    <dgm:pt modelId="{34516FF9-E6E6-4879-AEB0-B28B4F769592}" type="parTrans" cxnId="{B29B57FD-2E5A-4491-847E-52DB4986E997}">
      <dgm:prSet/>
      <dgm:spPr/>
      <dgm:t>
        <a:bodyPr/>
        <a:lstStyle/>
        <a:p>
          <a:endParaRPr lang="en-US"/>
        </a:p>
      </dgm:t>
    </dgm:pt>
    <dgm:pt modelId="{5F47254D-77FC-435C-B1DB-7B42C0F99670}" type="sibTrans" cxnId="{B29B57FD-2E5A-4491-847E-52DB4986E997}">
      <dgm:prSet/>
      <dgm:spPr/>
      <dgm:t>
        <a:bodyPr/>
        <a:lstStyle/>
        <a:p>
          <a:endParaRPr lang="en-US"/>
        </a:p>
      </dgm:t>
    </dgm:pt>
    <dgm:pt modelId="{FF19A62A-F0D6-436C-8D77-A852D7B9E9A9}" type="pres">
      <dgm:prSet presAssocID="{D5701CA0-A730-4862-A08E-5F9997FE9612}" presName="Name0" presStyleCnt="0">
        <dgm:presLayoutVars>
          <dgm:chMax val="7"/>
          <dgm:resizeHandles val="exact"/>
        </dgm:presLayoutVars>
      </dgm:prSet>
      <dgm:spPr/>
    </dgm:pt>
    <dgm:pt modelId="{3E9692D1-0E37-4557-B6AC-7ADFA687C3EB}" type="pres">
      <dgm:prSet presAssocID="{D5701CA0-A730-4862-A08E-5F9997FE9612}" presName="comp1" presStyleCnt="0"/>
      <dgm:spPr/>
    </dgm:pt>
    <dgm:pt modelId="{65BB0799-E2B3-438D-AE77-8F5DCAF8D0EF}" type="pres">
      <dgm:prSet presAssocID="{D5701CA0-A730-4862-A08E-5F9997FE9612}" presName="circle1" presStyleLbl="node1" presStyleIdx="0" presStyleCnt="2" custLinFactNeighborX="-2044" custLinFactNeighborY="-169"/>
      <dgm:spPr/>
    </dgm:pt>
    <dgm:pt modelId="{7C5C04A9-A7B4-4F49-AF82-B71BA03F8888}" type="pres">
      <dgm:prSet presAssocID="{D5701CA0-A730-4862-A08E-5F9997FE9612}" presName="c1text" presStyleLbl="node1" presStyleIdx="0" presStyleCnt="2">
        <dgm:presLayoutVars>
          <dgm:bulletEnabled val="1"/>
        </dgm:presLayoutVars>
      </dgm:prSet>
      <dgm:spPr/>
    </dgm:pt>
    <dgm:pt modelId="{1700D01C-3B7C-42C8-911A-0351FC43076E}" type="pres">
      <dgm:prSet presAssocID="{D5701CA0-A730-4862-A08E-5F9997FE9612}" presName="comp2" presStyleCnt="0"/>
      <dgm:spPr/>
    </dgm:pt>
    <dgm:pt modelId="{34993723-EDF9-462C-96BE-5AEAEC7631DC}" type="pres">
      <dgm:prSet presAssocID="{D5701CA0-A730-4862-A08E-5F9997FE9612}" presName="circle2" presStyleLbl="node1" presStyleIdx="1" presStyleCnt="2" custScaleX="97616" custScaleY="98137" custLinFactNeighborX="-2725" custLinFactNeighborY="932"/>
      <dgm:spPr/>
    </dgm:pt>
    <dgm:pt modelId="{8C320BEA-B651-4B4A-A7D8-37FF2C74BB36}" type="pres">
      <dgm:prSet presAssocID="{D5701CA0-A730-4862-A08E-5F9997FE9612}" presName="c2text" presStyleLbl="node1" presStyleIdx="1" presStyleCnt="2">
        <dgm:presLayoutVars>
          <dgm:bulletEnabled val="1"/>
        </dgm:presLayoutVars>
      </dgm:prSet>
      <dgm:spPr/>
    </dgm:pt>
  </dgm:ptLst>
  <dgm:cxnLst>
    <dgm:cxn modelId="{BB2D6237-0B31-46BB-88A8-C4EBD013762B}" type="presOf" srcId="{487ACDBB-F15F-4969-9A5B-34BAE811027A}" destId="{7C5C04A9-A7B4-4F49-AF82-B71BA03F8888}" srcOrd="1" destOrd="0" presId="urn:microsoft.com/office/officeart/2005/8/layout/venn2"/>
    <dgm:cxn modelId="{4A30DA5C-FC77-4131-AD8F-BCD94D8D017C}" srcId="{D5701CA0-A730-4862-A08E-5F9997FE9612}" destId="{487ACDBB-F15F-4969-9A5B-34BAE811027A}" srcOrd="0" destOrd="0" parTransId="{22377823-7783-4626-96AA-4EB145311ECE}" sibTransId="{9179A3AC-966F-4628-8008-02A9CC8954CA}"/>
    <dgm:cxn modelId="{E9EA4F50-3598-48F5-B139-7174931804DD}" type="presOf" srcId="{487ACDBB-F15F-4969-9A5B-34BAE811027A}" destId="{65BB0799-E2B3-438D-AE77-8F5DCAF8D0EF}" srcOrd="0" destOrd="0" presId="urn:microsoft.com/office/officeart/2005/8/layout/venn2"/>
    <dgm:cxn modelId="{12CD26DE-9AA9-43FB-9041-9AA8BD1D2A0C}" type="presOf" srcId="{D5701CA0-A730-4862-A08E-5F9997FE9612}" destId="{FF19A62A-F0D6-436C-8D77-A852D7B9E9A9}" srcOrd="0" destOrd="0" presId="urn:microsoft.com/office/officeart/2005/8/layout/venn2"/>
    <dgm:cxn modelId="{A52997E8-467C-4942-A8AE-13DED3905740}" type="presOf" srcId="{EC2F5180-55A2-4AAB-B871-E53779714A5F}" destId="{34993723-EDF9-462C-96BE-5AEAEC7631DC}" srcOrd="0" destOrd="0" presId="urn:microsoft.com/office/officeart/2005/8/layout/venn2"/>
    <dgm:cxn modelId="{EB5849F6-824C-4A53-B43A-3CE8F946F4B7}" type="presOf" srcId="{EC2F5180-55A2-4AAB-B871-E53779714A5F}" destId="{8C320BEA-B651-4B4A-A7D8-37FF2C74BB36}" srcOrd="1" destOrd="0" presId="urn:microsoft.com/office/officeart/2005/8/layout/venn2"/>
    <dgm:cxn modelId="{B29B57FD-2E5A-4491-847E-52DB4986E997}" srcId="{D5701CA0-A730-4862-A08E-5F9997FE9612}" destId="{EC2F5180-55A2-4AAB-B871-E53779714A5F}" srcOrd="1" destOrd="0" parTransId="{34516FF9-E6E6-4879-AEB0-B28B4F769592}" sibTransId="{5F47254D-77FC-435C-B1DB-7B42C0F99670}"/>
    <dgm:cxn modelId="{35C4EA5E-1971-47EC-BD82-4D021A5263A4}" type="presParOf" srcId="{FF19A62A-F0D6-436C-8D77-A852D7B9E9A9}" destId="{3E9692D1-0E37-4557-B6AC-7ADFA687C3EB}" srcOrd="0" destOrd="0" presId="urn:microsoft.com/office/officeart/2005/8/layout/venn2"/>
    <dgm:cxn modelId="{5658C0F5-B65E-41A4-A512-57C3C12D342A}" type="presParOf" srcId="{3E9692D1-0E37-4557-B6AC-7ADFA687C3EB}" destId="{65BB0799-E2B3-438D-AE77-8F5DCAF8D0EF}" srcOrd="0" destOrd="0" presId="urn:microsoft.com/office/officeart/2005/8/layout/venn2"/>
    <dgm:cxn modelId="{FA0A4186-9B31-4EE9-BA02-AFDDB8657D2E}" type="presParOf" srcId="{3E9692D1-0E37-4557-B6AC-7ADFA687C3EB}" destId="{7C5C04A9-A7B4-4F49-AF82-B71BA03F8888}" srcOrd="1" destOrd="0" presId="urn:microsoft.com/office/officeart/2005/8/layout/venn2"/>
    <dgm:cxn modelId="{A05D09E3-A94A-4169-92A7-A4CDAB74DE55}" type="presParOf" srcId="{FF19A62A-F0D6-436C-8D77-A852D7B9E9A9}" destId="{1700D01C-3B7C-42C8-911A-0351FC43076E}" srcOrd="1" destOrd="0" presId="urn:microsoft.com/office/officeart/2005/8/layout/venn2"/>
    <dgm:cxn modelId="{D37651D6-749C-4AF7-B9A9-B754E6248D2B}" type="presParOf" srcId="{1700D01C-3B7C-42C8-911A-0351FC43076E}" destId="{34993723-EDF9-462C-96BE-5AEAEC7631DC}" srcOrd="0" destOrd="0" presId="urn:microsoft.com/office/officeart/2005/8/layout/venn2"/>
    <dgm:cxn modelId="{BF9D552E-7DF7-4BD1-9516-2965F298B503}" type="presParOf" srcId="{1700D01C-3B7C-42C8-911A-0351FC43076E}" destId="{8C320BEA-B651-4B4A-A7D8-37FF2C74BB3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B0799-E2B3-438D-AE77-8F5DCAF8D0EF}">
      <dsp:nvSpPr>
        <dsp:cNvPr id="0" name=""/>
        <dsp:cNvSpPr/>
      </dsp:nvSpPr>
      <dsp:spPr>
        <a:xfrm>
          <a:off x="1402384" y="0"/>
          <a:ext cx="5212079" cy="5212079"/>
        </a:xfrm>
        <a:prstGeom prst="ellipse">
          <a:avLst/>
        </a:prstGeom>
        <a:solidFill>
          <a:schemeClr val="accent1">
            <a:lumMod val="25000"/>
            <a:lumOff val="75000"/>
          </a:schemeClr>
        </a:solidFill>
        <a:ln w="1079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>
                  <a:lumMod val="95000"/>
                  <a:lumOff val="5000"/>
                </a:schemeClr>
              </a:solidFill>
            </a:rPr>
            <a:t>Government Data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schemeClr val="tx2">
                  <a:lumMod val="95000"/>
                  <a:lumOff val="5000"/>
                </a:schemeClr>
              </a:solidFill>
            </a:rPr>
            <a:t>All data collected, created, maintained, used, disseminated by gov’t entity</a:t>
          </a:r>
        </a:p>
      </dsp:txBody>
      <dsp:txXfrm>
        <a:off x="2640252" y="390905"/>
        <a:ext cx="2736341" cy="886053"/>
      </dsp:txXfrm>
    </dsp:sp>
    <dsp:sp modelId="{34993723-EDF9-462C-96BE-5AEAEC7631DC}">
      <dsp:nvSpPr>
        <dsp:cNvPr id="0" name=""/>
        <dsp:cNvSpPr/>
      </dsp:nvSpPr>
      <dsp:spPr>
        <a:xfrm>
          <a:off x="2100502" y="1375845"/>
          <a:ext cx="3815867" cy="3836233"/>
        </a:xfrm>
        <a:prstGeom prst="ellipse">
          <a:avLst/>
        </a:prstGeom>
        <a:solidFill>
          <a:schemeClr val="tx1">
            <a:lumMod val="75000"/>
            <a:lumOff val="25000"/>
          </a:schemeClr>
        </a:solidFill>
        <a:ln w="1079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Official Records</a:t>
          </a:r>
          <a:r>
            <a:rPr lang="en-US" sz="1600" b="1" kern="1200" dirty="0"/>
            <a:t> </a:t>
          </a:r>
          <a:r>
            <a:rPr lang="en-US" sz="1600" b="0" kern="1200" dirty="0"/>
            <a:t>Information that becomes part of an official transaction</a:t>
          </a:r>
          <a:r>
            <a:rPr lang="en-US" sz="160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Subject to records retention schedule</a:t>
          </a:r>
        </a:p>
      </dsp:txBody>
      <dsp:txXfrm>
        <a:off x="2659323" y="2334903"/>
        <a:ext cx="2698225" cy="1918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15F65-FE5A-4BB4-9060-E1CC4F576945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C2E94-F528-49C6-A743-6A81D946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336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089051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C8E19BD-1D0F-4BC8-AB54-53811859D1A5}" type="datetime6">
              <a:rPr lang="en-US" smtClean="0"/>
              <a:t>January 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743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49388" y="4668030"/>
            <a:ext cx="5816428" cy="3634011"/>
          </a:xfrm>
        </p:spPr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BCE4EB-5FAE-46AE-A120-463077C6F635}" type="datetime6">
              <a:rPr lang="en-US" smtClean="0"/>
              <a:t>January 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86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17" indent="-241617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903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66506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2C22C0-9D67-474E-AA74-09FD6824783E}" type="datetime6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January 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817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t>2020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1289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6A68C-B2B8-4636-9C3C-C6661393D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14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9B2B76C-66DC-4BF3-8298-DBBD3A8203C5}" type="datetime6">
              <a:rPr lang="en-US" smtClean="0"/>
              <a:t>January 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63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DA4782-0901-4C1E-A442-93C75E8378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pPr marL="0" marR="0" lvl="0" indent="0" algn="r" defTabSz="9666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t>February 2021</a:t>
            </a:r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4121EC56-5BC4-44BF-9358-F38813E79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33563" y="0"/>
            <a:ext cx="3740150" cy="2805113"/>
          </a:xfrm>
          <a:ln/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97854FC9-7F17-441D-B2C4-8615CB2FC5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DA4782-0901-4C1E-A442-93C75E8378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t>January 2021</a:t>
            </a:r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4121EC56-5BC4-44BF-9358-F38813E79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90688" y="0"/>
            <a:ext cx="3562350" cy="2671763"/>
          </a:xfrm>
          <a:ln/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97854FC9-7F17-441D-B2C4-8615CB2FC5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9303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B71C4B-25AC-42A1-8D4D-F6FC29FE4A9F}" type="datetime6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January 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148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E15C8-3189-4F35-848D-E475D6CF1426}" type="datetime6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HaasGroteskText Std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January 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HaasGroteskText Std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53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>
                <a:solidFill>
                  <a:prstClr val="black"/>
                </a:solidFill>
              </a:rPr>
              <a:t>February 2021</a:t>
            </a:r>
          </a:p>
        </p:txBody>
      </p:sp>
    </p:spTree>
    <p:extLst>
      <p:ext uri="{BB962C8B-B14F-4D97-AF65-F5344CB8AC3E}">
        <p14:creationId xmlns:p14="http://schemas.microsoft.com/office/powerpoint/2010/main" val="2978497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90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617" indent="-241617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6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5" y="1798682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6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9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38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16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773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88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87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88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78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32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48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37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6888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71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765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42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9129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476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370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962574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757737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109819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1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3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645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532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587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684475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83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013465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275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7039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3932595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587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63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817868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871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2334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585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124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863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12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4497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466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970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8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89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7083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37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5007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2021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0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2021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Data Practices Office - 2021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7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dpo@state.mn.u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9.xml"/><Relationship Id="rId6" Type="http://schemas.openxmlformats.org/officeDocument/2006/relationships/hyperlink" Target="https://www.youtube.com/user/INFOIPAD" TargetMode="External"/><Relationship Id="rId5" Type="http://schemas.openxmlformats.org/officeDocument/2006/relationships/hyperlink" Target="https://twitter.com/MNgovdata" TargetMode="External"/><Relationship Id="rId4" Type="http://schemas.openxmlformats.org/officeDocument/2006/relationships/hyperlink" Target="https://mn.gov/admin/data-practic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mn.gov/admin/data-practice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Data Practices Overview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MN House Judiciary Finance &amp; Civil Law </a:t>
            </a:r>
          </a:p>
          <a:p>
            <a:r>
              <a:rPr lang="en-US" sz="2800" dirty="0"/>
              <a:t>January 17, 2023</a:t>
            </a:r>
          </a:p>
        </p:txBody>
      </p:sp>
    </p:spTree>
    <p:extLst>
      <p:ext uri="{BB962C8B-B14F-4D97-AF65-F5344CB8AC3E}">
        <p14:creationId xmlns:p14="http://schemas.microsoft.com/office/powerpoint/2010/main" val="4189816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20367" y="2306888"/>
          <a:ext cx="8274718" cy="2662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1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13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2532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Member of the Public</a:t>
                      </a:r>
                    </a:p>
                    <a:p>
                      <a:pPr algn="ctr"/>
                      <a:r>
                        <a:rPr lang="en-US" sz="1800" b="0" dirty="0"/>
                        <a:t>(Section</a:t>
                      </a:r>
                      <a:r>
                        <a:rPr lang="en-US" sz="1800" b="0" baseline="0" dirty="0"/>
                        <a:t> 13.03, </a:t>
                      </a:r>
                      <a:r>
                        <a:rPr lang="en-US" sz="1800" b="0" baseline="0" dirty="0" err="1"/>
                        <a:t>subd</a:t>
                      </a:r>
                      <a:r>
                        <a:rPr lang="en-US" sz="1800" b="0" baseline="0" dirty="0"/>
                        <a:t>. 2;</a:t>
                      </a:r>
                    </a:p>
                    <a:p>
                      <a:pPr algn="ctr"/>
                      <a:r>
                        <a:rPr lang="en-US" sz="1800" b="0" baseline="0" dirty="0"/>
                        <a:t>Minn. Rules, part 1205.0300)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Data Subject</a:t>
                      </a:r>
                    </a:p>
                    <a:p>
                      <a:pPr algn="ctr"/>
                      <a:r>
                        <a:rPr lang="en-US" sz="1800" b="0" dirty="0"/>
                        <a:t>(Section 13.04, </a:t>
                      </a:r>
                      <a:r>
                        <a:rPr lang="en-US" sz="1800" b="0" dirty="0" err="1"/>
                        <a:t>subd</a:t>
                      </a:r>
                      <a:r>
                        <a:rPr lang="en-US" sz="1800" b="0" dirty="0"/>
                        <a:t>. </a:t>
                      </a:r>
                      <a:r>
                        <a:rPr lang="en-US" sz="1800" b="0"/>
                        <a:t>3)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9622">
                <a:tc>
                  <a:txBody>
                    <a:bodyPr/>
                    <a:lstStyle/>
                    <a:p>
                      <a:r>
                        <a:rPr lang="en-US" sz="2000" b="1" dirty="0"/>
                        <a:t>Inspection</a:t>
                      </a:r>
                      <a:r>
                        <a:rPr lang="en-US" sz="2000" b="1" baseline="0" dirty="0"/>
                        <a:t> and/or copies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Appropriate and prompt,</a:t>
                      </a:r>
                      <a:r>
                        <a:rPr lang="en-US" sz="2000" baseline="0" dirty="0"/>
                        <a:t> a reasonable amount of time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Immediately</a:t>
                      </a:r>
                      <a:r>
                        <a:rPr lang="en-US" sz="2000" baseline="0" dirty="0"/>
                        <a:t>, if possible or </a:t>
                      </a:r>
                      <a:r>
                        <a:rPr lang="en-US" sz="2000" dirty="0"/>
                        <a:t>10 business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2872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Response Time</a:t>
            </a:r>
          </a:p>
        </p:txBody>
      </p:sp>
    </p:spTree>
    <p:extLst>
      <p:ext uri="{BB962C8B-B14F-4D97-AF65-F5344CB8AC3E}">
        <p14:creationId xmlns:p14="http://schemas.microsoft.com/office/powerpoint/2010/main" val="660764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771650" y="2228851"/>
            <a:ext cx="5657850" cy="3028950"/>
          </a:xfrm>
        </p:spPr>
        <p:txBody>
          <a:bodyPr/>
          <a:lstStyle/>
          <a:p>
            <a:pPr algn="l">
              <a:buClr>
                <a:srgbClr val="0054A6"/>
              </a:buClr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866578"/>
              </p:ext>
            </p:extLst>
          </p:nvPr>
        </p:nvGraphicFramePr>
        <p:xfrm>
          <a:off x="240632" y="1455820"/>
          <a:ext cx="8710863" cy="4764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1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6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9995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Member of the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Data 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870">
                <a:tc>
                  <a:txBody>
                    <a:bodyPr/>
                    <a:lstStyle/>
                    <a:p>
                      <a:r>
                        <a:rPr lang="en-US" sz="2000" dirty="0"/>
                        <a:t>Inspection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charge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 charge allowed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641">
                <a:tc>
                  <a:txBody>
                    <a:bodyPr/>
                    <a:lstStyle/>
                    <a:p>
                      <a:r>
                        <a:rPr lang="en-US" sz="2000" dirty="0"/>
                        <a:t>Copies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54A6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¢ per page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 or fewer, black and white, legal/letter size paper copies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54A6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cost 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All other copies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for search and retrieval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to make and transmit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Materials </a:t>
                      </a:r>
                    </a:p>
                    <a:p>
                      <a:pPr marL="742950" marR="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Cannot charge to redact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54A6"/>
                        </a:buClr>
                        <a:buSzPct val="8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Actual cost 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to make and transmit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Materials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Cannot charge to search and retrieve</a:t>
                      </a:r>
                    </a:p>
                    <a:p>
                      <a:pPr marL="800100" marR="0" lvl="1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Cannot charge to redact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07008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Charging for Government Data</a:t>
            </a:r>
          </a:p>
        </p:txBody>
      </p:sp>
    </p:spTree>
    <p:extLst>
      <p:ext uri="{BB962C8B-B14F-4D97-AF65-F5344CB8AC3E}">
        <p14:creationId xmlns:p14="http://schemas.microsoft.com/office/powerpoint/2010/main" val="2465996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607"/>
            <a:ext cx="7886700" cy="914400"/>
          </a:xfrm>
        </p:spPr>
        <p:txBody>
          <a:bodyPr/>
          <a:lstStyle/>
          <a:p>
            <a:pPr algn="l"/>
            <a:r>
              <a:rPr lang="en-US" dirty="0"/>
              <a:t>Enforcement</a:t>
            </a:r>
          </a:p>
        </p:txBody>
      </p:sp>
      <p:sp>
        <p:nvSpPr>
          <p:cNvPr id="8" name="Subtitle 2"/>
          <p:cNvSpPr>
            <a:spLocks noGrp="1"/>
          </p:cNvSpPr>
          <p:nvPr>
            <p:ph idx="1"/>
          </p:nvPr>
        </p:nvSpPr>
        <p:spPr>
          <a:xfrm>
            <a:off x="410967" y="1536569"/>
            <a:ext cx="8104384" cy="517782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rgbClr val="0054A6"/>
              </a:buClr>
            </a:pPr>
            <a:r>
              <a:rPr lang="en-US" sz="2400" dirty="0"/>
              <a:t>Remedies (Minn. Stat. § 13.08)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200" dirty="0"/>
              <a:t>Action to compel compliance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200" dirty="0"/>
              <a:t>Action for damages, costs, and attorney fees</a:t>
            </a:r>
          </a:p>
          <a:p>
            <a:pPr>
              <a:lnSpc>
                <a:spcPct val="90000"/>
              </a:lnSpc>
              <a:buClr>
                <a:srgbClr val="0054A6"/>
              </a:buClr>
            </a:pPr>
            <a:r>
              <a:rPr lang="en-US" sz="2400" dirty="0"/>
              <a:t>Administrative remedy (Minn. Stat. § 13.085)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200" dirty="0"/>
              <a:t>Action to compel compliance within 2 years of alleged violation</a:t>
            </a:r>
          </a:p>
          <a:p>
            <a:pPr>
              <a:lnSpc>
                <a:spcPct val="90000"/>
              </a:lnSpc>
              <a:buClr>
                <a:srgbClr val="0054A6"/>
              </a:buClr>
            </a:pPr>
            <a:r>
              <a:rPr lang="en-US" sz="2400" dirty="0"/>
              <a:t>Penalties (Minn. Stat. § 13.09)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200" dirty="0"/>
              <a:t>Willful violation or data breach = misdemeanor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200" dirty="0"/>
              <a:t>Dismissal or suspension</a:t>
            </a:r>
          </a:p>
          <a:p>
            <a:pPr>
              <a:lnSpc>
                <a:spcPct val="90000"/>
              </a:lnSpc>
              <a:buClr>
                <a:srgbClr val="0054A6"/>
              </a:buClr>
            </a:pPr>
            <a:r>
              <a:rPr lang="en-US" sz="2400" dirty="0"/>
              <a:t>Advisory opinions (Minn. Stat. § 13.072)</a:t>
            </a:r>
          </a:p>
          <a:p>
            <a:pPr lvl="1">
              <a:lnSpc>
                <a:spcPct val="90000"/>
              </a:lnSpc>
              <a:buClr>
                <a:srgbClr val="0054A6"/>
              </a:buClr>
            </a:pPr>
            <a:r>
              <a:rPr lang="en-US" sz="2000" dirty="0"/>
              <a:t>Nonbinding, limited authority</a:t>
            </a:r>
          </a:p>
        </p:txBody>
      </p:sp>
    </p:spTree>
    <p:extLst>
      <p:ext uri="{BB962C8B-B14F-4D97-AF65-F5344CB8AC3E}">
        <p14:creationId xmlns:p14="http://schemas.microsoft.com/office/powerpoint/2010/main" val="3585993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photo of time she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2700" y="1863725"/>
            <a:ext cx="251460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photo of documents in a shredd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62700" y="4195622"/>
            <a:ext cx="2514600" cy="1671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22" y="1467853"/>
            <a:ext cx="6311578" cy="5137483"/>
          </a:xfrm>
        </p:spPr>
        <p:txBody>
          <a:bodyPr anchor="ctr">
            <a:normAutofit fontScale="92500"/>
          </a:bodyPr>
          <a:lstStyle/>
          <a:p>
            <a:pPr marL="342900" lvl="2" indent="-34290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3200" b="1" dirty="0"/>
              <a:t>Official Records Act </a:t>
            </a:r>
            <a:r>
              <a:rPr lang="en-US" sz="2400" dirty="0"/>
              <a:t>(Minn. Stat., section 15.17)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600" dirty="0"/>
              <a:t>Make and preserve all records necessary to a full and accurate knowledge of official activities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SzPct val="75000"/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342900" lvl="2" indent="-34290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3200" b="1" dirty="0"/>
              <a:t>Records Management Statute </a:t>
            </a:r>
            <a:r>
              <a:rPr lang="en-US" sz="2400" dirty="0"/>
              <a:t>(Minn. Stat., section 138.17)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sz="2600" dirty="0"/>
              <a:t>Records retention schedules and records disposition panel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600" dirty="0"/>
              <a:t>MN State Archives website</a:t>
            </a:r>
          </a:p>
          <a:p>
            <a:pPr marL="457200" lvl="1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SzPct val="75000"/>
              <a:buNone/>
            </a:pPr>
            <a:r>
              <a:rPr lang="en-US" altLang="en-US" sz="2200" dirty="0">
                <a:solidFill>
                  <a:prstClr val="black"/>
                </a:solidFill>
              </a:rPr>
              <a:t> </a:t>
            </a:r>
            <a:r>
              <a:rPr lang="en-US" altLang="en-US" sz="2200" b="1" u="sng" dirty="0">
                <a:solidFill>
                  <a:prstClr val="black"/>
                </a:solidFill>
              </a:rPr>
              <a:t>www.mnhs.org/preserve/records/gov_services.htm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Other data practices related laws</a:t>
            </a:r>
          </a:p>
        </p:txBody>
      </p:sp>
    </p:spTree>
    <p:extLst>
      <p:ext uri="{BB962C8B-B14F-4D97-AF65-F5344CB8AC3E}">
        <p14:creationId xmlns:p14="http://schemas.microsoft.com/office/powerpoint/2010/main" val="418877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3825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Official records are a subset of government data</a:t>
            </a:r>
          </a:p>
        </p:txBody>
      </p:sp>
      <p:graphicFrame>
        <p:nvGraphicFramePr>
          <p:cNvPr id="4" name="Content Placeholder 3" descr="Venn diagram depicting official records as a subset of government data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205639"/>
              </p:ext>
            </p:extLst>
          </p:nvPr>
        </p:nvGraphicFramePr>
        <p:xfrm>
          <a:off x="563563" y="1524000"/>
          <a:ext cx="8229917" cy="5212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9055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 bwMode="ltGray">
          <a:xfrm>
            <a:off x="0" y="2095785"/>
            <a:ext cx="9144000" cy="1299950"/>
          </a:xfrm>
        </p:spPr>
        <p:txBody>
          <a:bodyPr/>
          <a:lstStyle/>
          <a:p>
            <a:r>
              <a:rPr lang="en-US" sz="4800" dirty="0"/>
              <a:t>Contact the Data Practices Office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8650" y="3498092"/>
            <a:ext cx="7886700" cy="3222748"/>
          </a:xfrm>
        </p:spPr>
        <p:txBody>
          <a:bodyPr/>
          <a:lstStyle/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Phone:</a:t>
            </a:r>
            <a:r>
              <a:rPr lang="en-US" sz="2800" dirty="0">
                <a:solidFill>
                  <a:prstClr val="black"/>
                </a:solidFill>
              </a:rPr>
              <a:t> 651-296-6733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Email:</a:t>
            </a:r>
            <a:r>
              <a:rPr lang="en-US" sz="28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3"/>
              </a:rPr>
              <a:t>info.dpo@state.mn.us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Website: </a:t>
            </a:r>
            <a:r>
              <a:rPr lang="en-US" sz="2800" u="sng" dirty="0">
                <a:solidFill>
                  <a:prstClr val="black"/>
                </a:solidFill>
                <a:hlinkClick r:id="rId4"/>
              </a:rPr>
              <a:t>mn.gov/admin/data-practices </a:t>
            </a:r>
            <a:endParaRPr lang="en-US" sz="28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365760" indent="-283464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Twitter: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5"/>
              </a:rPr>
              <a:t>@MNgovdata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YouTube: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6"/>
              </a:rPr>
              <a:t>https://www.youtube.com/user/INFOIPAD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of website&#10;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9042" y="4241241"/>
            <a:ext cx="3982452" cy="249611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7435" y="1374998"/>
            <a:ext cx="6207427" cy="5266434"/>
          </a:xfrm>
        </p:spPr>
        <p:txBody>
          <a:bodyPr>
            <a:normAutofit/>
          </a:bodyPr>
          <a:lstStyle/>
          <a:p>
            <a:pPr>
              <a:buClr>
                <a:srgbClr val="0054A6"/>
              </a:buClr>
            </a:pPr>
            <a:r>
              <a:rPr lang="en-US" sz="2800" dirty="0"/>
              <a:t>Informal advice/technical assistance</a:t>
            </a:r>
          </a:p>
          <a:p>
            <a:pPr>
              <a:buClr>
                <a:srgbClr val="0054A6"/>
              </a:buClr>
            </a:pPr>
            <a:r>
              <a:rPr lang="en-US" sz="2800" dirty="0"/>
              <a:t>Commissioner of Administration advisory opinions</a:t>
            </a:r>
          </a:p>
          <a:p>
            <a:pPr>
              <a:buClr>
                <a:srgbClr val="0054A6"/>
              </a:buClr>
            </a:pPr>
            <a:r>
              <a:rPr lang="en-US" sz="2800" dirty="0"/>
              <a:t>Website and informational materials: </a:t>
            </a:r>
            <a:r>
              <a:rPr lang="en-US" sz="2800" dirty="0">
                <a:hlinkClick r:id="rId4"/>
              </a:rPr>
              <a:t>https://mn.gov/admin/data-practices/</a:t>
            </a:r>
            <a:r>
              <a:rPr lang="en-US" sz="2800" dirty="0"/>
              <a:t> </a:t>
            </a:r>
          </a:p>
          <a:p>
            <a:pPr>
              <a:buClr>
                <a:srgbClr val="0054A6"/>
              </a:buClr>
            </a:pPr>
            <a:r>
              <a:rPr lang="en-US" sz="2800" dirty="0"/>
              <a:t>Listserv and newsletters</a:t>
            </a:r>
          </a:p>
          <a:p>
            <a:pPr>
              <a:buClr>
                <a:srgbClr val="0054A6"/>
              </a:buClr>
            </a:pPr>
            <a:r>
              <a:rPr lang="en-US" sz="2800" dirty="0"/>
              <a:t>Legislative assistance</a:t>
            </a:r>
          </a:p>
          <a:p>
            <a:pPr>
              <a:buClr>
                <a:srgbClr val="0054A6"/>
              </a:buClr>
            </a:pPr>
            <a:r>
              <a:rPr lang="en-US" sz="2800" dirty="0"/>
              <a:t>Training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1"/>
            <a:ext cx="9144000" cy="119062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Data Practices Office</a:t>
            </a:r>
            <a:br>
              <a:rPr lang="en-US" sz="3600" dirty="0"/>
            </a:br>
            <a:r>
              <a:rPr lang="en-US" sz="2800" dirty="0"/>
              <a:t>Statewide resource on data practices and the Open Meeting Law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0708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BAE02D3D-0DFE-442D-87BB-63A3FBB8DF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/>
              <a:t>Why do you need to know about data practices? </a:t>
            </a:r>
            <a:endParaRPr lang="en-US" altLang="en-US" sz="2800" dirty="0"/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137B9828-B203-42BB-AC00-028FD8AF1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6756" y="1915297"/>
            <a:ext cx="7679081" cy="411974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en-US" sz="3600" dirty="0"/>
              <a:t>The Legislature determines who can access government information by classifying government data and by permitting or requiring sharing.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BAE02D3D-0DFE-442D-87BB-63A3FBB8DF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31266" cy="9144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Minnesota Government Data Practices Act</a:t>
            </a:r>
            <a:br>
              <a:rPr lang="en-US" sz="3200" dirty="0"/>
            </a:br>
            <a:r>
              <a:rPr lang="en-US" sz="2400" dirty="0"/>
              <a:t>Minnesota Statutes Chapter 13</a:t>
            </a:r>
            <a:endParaRPr lang="en-US" altLang="en-US" sz="2000" dirty="0"/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137B9828-B203-42BB-AC00-028FD8AF1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751" y="1712349"/>
            <a:ext cx="8131892" cy="4644001"/>
          </a:xfrm>
        </p:spPr>
        <p:txBody>
          <a:bodyPr>
            <a:normAutofit/>
          </a:bodyPr>
          <a:lstStyle/>
          <a:p>
            <a:r>
              <a:rPr lang="en-US" altLang="en-US" dirty="0"/>
              <a:t>Regulates how government administers government information</a:t>
            </a:r>
          </a:p>
          <a:p>
            <a:r>
              <a:rPr lang="en-US" altLang="en-US" dirty="0"/>
              <a:t>Tries to maintain a proper balance of:</a:t>
            </a:r>
          </a:p>
          <a:p>
            <a:pPr lvl="1"/>
            <a:r>
              <a:rPr lang="en-US" altLang="en-US" sz="2600" dirty="0"/>
              <a:t>Public’s right to know about the activities of their government</a:t>
            </a:r>
          </a:p>
          <a:p>
            <a:pPr lvl="1"/>
            <a:r>
              <a:rPr lang="en-US" altLang="en-US" sz="2600" dirty="0"/>
              <a:t>Privacy rights of individuals</a:t>
            </a:r>
          </a:p>
          <a:p>
            <a:pPr lvl="1"/>
            <a:r>
              <a:rPr lang="en-US" altLang="en-US" sz="2600" dirty="0"/>
              <a:t>Government’s need to have and use data to do its work</a:t>
            </a:r>
          </a:p>
        </p:txBody>
      </p:sp>
      <p:pic>
        <p:nvPicPr>
          <p:cNvPr id="7" name="Picture 6" descr="wooden stool&#10;">
            <a:extLst>
              <a:ext uri="{FF2B5EF4-FFF2-40B4-BE49-F238E27FC236}">
                <a16:creationId xmlns:a16="http://schemas.microsoft.com/office/drawing/2014/main" id="{910D4762-8E17-4767-92EE-D0C9880875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412" y="1467010"/>
            <a:ext cx="1596461" cy="159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3825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Public resumption and classification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40006"/>
          </a:xfrm>
        </p:spPr>
        <p:txBody>
          <a:bodyPr>
            <a:normAutofit/>
          </a:bodyPr>
          <a:lstStyle/>
          <a:p>
            <a:pPr marL="342900" lvl="0" indent="-34290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800" dirty="0"/>
              <a:t>Minnesota Statutes, Chapter 13</a:t>
            </a:r>
          </a:p>
          <a:p>
            <a:pPr marL="742950" lvl="1" indent="-28575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Establishes the classification structure for all data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Presumes government data are public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Classifies data as not public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Provides rights for the public and data subjects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Requires that data on individuals are accurate, complete, current, and secure</a:t>
            </a:r>
          </a:p>
          <a:p>
            <a:pPr marL="342900" lvl="0" indent="-34290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800" dirty="0"/>
              <a:t>Minnesota Rules, Chapter 1205</a:t>
            </a:r>
          </a:p>
          <a:p>
            <a:pPr marL="800100" lvl="1" indent="-3429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</a:pPr>
            <a:r>
              <a:rPr lang="en-US" sz="2400" dirty="0"/>
              <a:t>Administrative rules implementing Ch. 13</a:t>
            </a:r>
          </a:p>
        </p:txBody>
      </p:sp>
    </p:spTree>
    <p:extLst>
      <p:ext uri="{BB962C8B-B14F-4D97-AF65-F5344CB8AC3E}">
        <p14:creationId xmlns:p14="http://schemas.microsoft.com/office/powerpoint/2010/main" val="261701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satellite phot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99" y="4282872"/>
            <a:ext cx="1672814" cy="1207294"/>
          </a:xfrm>
          <a:prstGeom prst="rect">
            <a:avLst/>
          </a:prstGeom>
        </p:spPr>
      </p:pic>
      <p:pic>
        <p:nvPicPr>
          <p:cNvPr id="16" name="Picture 15" descr="email inbox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447" y="4282872"/>
            <a:ext cx="1495451" cy="1209842"/>
          </a:xfrm>
          <a:prstGeom prst="rect">
            <a:avLst/>
          </a:prstGeom>
          <a:gradFill>
            <a:gsLst>
              <a:gs pos="0">
                <a:schemeClr val="accent1">
                  <a:alpha val="11000"/>
                  <a:lumMod val="0"/>
                  <a:lumOff val="10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27000">
              <a:schemeClr val="accent1">
                <a:alpha val="0"/>
              </a:schemeClr>
            </a:glow>
          </a:effectLst>
        </p:spPr>
      </p:pic>
      <p:pic>
        <p:nvPicPr>
          <p:cNvPr id="15" name="Picture 14" descr="security camera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079" y="4282871"/>
            <a:ext cx="1595369" cy="1207294"/>
          </a:xfrm>
          <a:prstGeom prst="rect">
            <a:avLst/>
          </a:prstGeom>
        </p:spPr>
      </p:pic>
      <p:pic>
        <p:nvPicPr>
          <p:cNvPr id="13" name="Picture 12" descr="CD-ROMS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837" y="4282872"/>
            <a:ext cx="1483241" cy="1207294"/>
          </a:xfrm>
          <a:prstGeom prst="rect">
            <a:avLst/>
          </a:prstGeom>
        </p:spPr>
      </p:pic>
      <p:pic>
        <p:nvPicPr>
          <p:cNvPr id="5" name="Picture 4" descr="paper file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282872"/>
            <a:ext cx="1604185" cy="1207294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idx="1"/>
          </p:nvPr>
        </p:nvSpPr>
        <p:spPr>
          <a:xfrm>
            <a:off x="397041" y="1503946"/>
            <a:ext cx="8082671" cy="2776375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2800" dirty="0"/>
              <a:t>“All data collected, created, received, maintained or disseminated by any government entity regardless of its physical form, storage media or conditions of use.”</a:t>
            </a:r>
          </a:p>
          <a:p>
            <a:pPr>
              <a:buClr>
                <a:srgbClr val="0054A6"/>
              </a:buClr>
              <a:buNone/>
            </a:pPr>
            <a:r>
              <a:rPr lang="en-US" sz="2800" dirty="0"/>
              <a:t>	(Minn. Stat. § 13.02, </a:t>
            </a:r>
            <a:r>
              <a:rPr lang="en-US" sz="2800" dirty="0" err="1"/>
              <a:t>subd</a:t>
            </a:r>
            <a:r>
              <a:rPr lang="en-US" sz="2800" dirty="0"/>
              <a:t>. 7)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Government data defined</a:t>
            </a:r>
          </a:p>
        </p:txBody>
      </p:sp>
    </p:spTree>
    <p:extLst>
      <p:ext uri="{BB962C8B-B14F-4D97-AF65-F5344CB8AC3E}">
        <p14:creationId xmlns:p14="http://schemas.microsoft.com/office/powerpoint/2010/main" val="417421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828" y="91985"/>
            <a:ext cx="8229600" cy="102076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50984" y="1554537"/>
            <a:ext cx="7488428" cy="4955457"/>
          </a:xfrm>
        </p:spPr>
        <p:txBody>
          <a:bodyPr>
            <a:noAutofit/>
          </a:bodyPr>
          <a:lstStyle/>
          <a:p>
            <a:pPr algn="l">
              <a:buClr>
                <a:srgbClr val="0054A6"/>
              </a:buClr>
              <a:buFont typeface="Arial" pitchFamily="34" charset="0"/>
              <a:buChar char="•"/>
            </a:pPr>
            <a:r>
              <a:rPr lang="en-US" sz="2400" dirty="0"/>
              <a:t>The Data Practices Act applies to: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sz="2200" dirty="0"/>
              <a:t>State agencies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sz="2200" dirty="0"/>
              <a:t>Political subdivisions</a:t>
            </a:r>
          </a:p>
          <a:p>
            <a:pPr lvl="1">
              <a:buClr>
                <a:srgbClr val="0054A6"/>
              </a:buClr>
              <a:buFont typeface="Wingdings" pitchFamily="2" charset="2"/>
              <a:buChar char="ü"/>
            </a:pPr>
            <a:r>
              <a:rPr lang="en-US" sz="2200" dirty="0"/>
              <a:t>Statewide systems</a:t>
            </a:r>
          </a:p>
          <a:p>
            <a:pPr marL="285750" indent="-285750">
              <a:buClr>
                <a:srgbClr val="0054A6"/>
              </a:buClr>
            </a:pPr>
            <a:r>
              <a:rPr lang="en-US" sz="2400" dirty="0"/>
              <a:t>The Data Practices Act does </a:t>
            </a:r>
            <a:r>
              <a:rPr lang="en-US" sz="2400" b="1" dirty="0"/>
              <a:t>not</a:t>
            </a:r>
            <a:r>
              <a:rPr lang="en-US" sz="2400" dirty="0"/>
              <a:t> apply to:</a:t>
            </a:r>
          </a:p>
          <a:p>
            <a:pPr lvl="1">
              <a:buClr>
                <a:srgbClr val="0054A6"/>
              </a:buClr>
              <a:buFont typeface="Calibri" panose="020F0502020204030204" pitchFamily="34" charset="0"/>
              <a:buChar char="X"/>
            </a:pPr>
            <a:r>
              <a:rPr lang="en-US" sz="2200" dirty="0"/>
              <a:t> The Legislature</a:t>
            </a:r>
          </a:p>
          <a:p>
            <a:pPr lvl="1">
              <a:buClr>
                <a:srgbClr val="0054A6"/>
              </a:buClr>
              <a:buFont typeface="Calibri" panose="020F0502020204030204" pitchFamily="34" charset="0"/>
              <a:buChar char="X"/>
            </a:pPr>
            <a:r>
              <a:rPr lang="en-US" sz="2200" dirty="0"/>
              <a:t> The Courts</a:t>
            </a:r>
          </a:p>
          <a:p>
            <a:pPr lvl="1">
              <a:buClr>
                <a:srgbClr val="0054A6"/>
              </a:buClr>
              <a:buFont typeface="Calibri" panose="020F0502020204030204" pitchFamily="34" charset="0"/>
              <a:buChar char="X"/>
            </a:pPr>
            <a:r>
              <a:rPr lang="en-US" sz="2200" dirty="0"/>
              <a:t> Most non-Metro townships</a:t>
            </a:r>
          </a:p>
          <a:p>
            <a:pPr lvl="1">
              <a:buClr>
                <a:srgbClr val="0054A6"/>
              </a:buClr>
              <a:buFont typeface="Calibri" panose="020F0502020204030204" pitchFamily="34" charset="0"/>
              <a:buChar char="X"/>
            </a:pPr>
            <a:r>
              <a:rPr lang="en-US" sz="2200" dirty="0"/>
              <a:t> Non-governmental entities (e.g., condo associations)</a:t>
            </a:r>
          </a:p>
          <a:p>
            <a:pPr marL="342900" lvl="1" indent="0">
              <a:buClr>
                <a:srgbClr val="0054A6"/>
              </a:buCl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146305"/>
            <a:ext cx="8497824" cy="9753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Classification of government data</a:t>
            </a:r>
          </a:p>
        </p:txBody>
      </p:sp>
      <p:graphicFrame>
        <p:nvGraphicFramePr>
          <p:cNvPr id="9" name="Content Placeholder 3" descr="data on individuals vs. data not on individuals" title="chart"/>
          <p:cNvGraphicFramePr>
            <a:graphicFrameLocks/>
          </p:cNvGraphicFramePr>
          <p:nvPr/>
        </p:nvGraphicFramePr>
        <p:xfrm>
          <a:off x="457200" y="2014361"/>
          <a:ext cx="8229600" cy="3839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6081">
                <a:tc>
                  <a:txBody>
                    <a:bodyPr/>
                    <a:lstStyle/>
                    <a:p>
                      <a:r>
                        <a:rPr lang="en-US" sz="3200" dirty="0"/>
                        <a:t>Data on 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Data not on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044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Data that identify someone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/>
                        <a:t>Public employee’s telephone number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/>
                        <a:t>Name and address of adult arrestee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/>
                        <a:t>Athlete of the week photograph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Data that do not identify someone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Makes</a:t>
                      </a:r>
                      <a:r>
                        <a:rPr lang="en-US" sz="2400" baseline="0" dirty="0"/>
                        <a:t> and models </a:t>
                      </a:r>
                      <a:r>
                        <a:rPr lang="en-US" sz="2400" dirty="0"/>
                        <a:t>of fleet</a:t>
                      </a:r>
                      <a:r>
                        <a:rPr lang="en-US" sz="2400" baseline="0" dirty="0"/>
                        <a:t> trucks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/>
                        <a:t>Names of companies that are preferred vendors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/>
                        <a:t>List of government websites</a:t>
                      </a:r>
                    </a:p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928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9985"/>
            <a:ext cx="7886700" cy="914400"/>
          </a:xfrm>
        </p:spPr>
        <p:txBody>
          <a:bodyPr/>
          <a:lstStyle/>
          <a:p>
            <a:pPr algn="l"/>
            <a:r>
              <a:rPr lang="en-US" dirty="0"/>
              <a:t>Classification of government data</a:t>
            </a:r>
          </a:p>
        </p:txBody>
      </p:sp>
      <p:graphicFrame>
        <p:nvGraphicFramePr>
          <p:cNvPr id="11" name="Content Placeholder 3" descr="government data classification" title="chart">
            <a:extLst>
              <a:ext uri="{FF2B5EF4-FFF2-40B4-BE49-F238E27FC236}">
                <a16:creationId xmlns:a16="http://schemas.microsoft.com/office/drawing/2014/main" id="{CBB1C8C4-BCD3-4E24-8C3C-C96132AA58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28028"/>
              </p:ext>
            </p:extLst>
          </p:nvPr>
        </p:nvGraphicFramePr>
        <p:xfrm>
          <a:off x="76200" y="1491916"/>
          <a:ext cx="8991600" cy="5024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052">
                <a:tc>
                  <a:txBody>
                    <a:bodyPr/>
                    <a:lstStyle/>
                    <a:p>
                      <a:r>
                        <a:rPr lang="en-US" dirty="0"/>
                        <a:t>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Meaning of classification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624">
                <a:tc>
                  <a:txBody>
                    <a:bodyPr/>
                    <a:lstStyle/>
                    <a:p>
                      <a:r>
                        <a:rPr lang="en-US" sz="20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Available to</a:t>
                      </a:r>
                      <a:r>
                        <a:rPr lang="en-US" sz="2000" baseline="0" dirty="0"/>
                        <a:t> anyone for any reason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Public employee name &amp; salary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3902">
                <a:tc>
                  <a:txBody>
                    <a:bodyPr/>
                    <a:lstStyle/>
                    <a:p>
                      <a:r>
                        <a:rPr lang="en-US" sz="2000" dirty="0"/>
                        <a:t>Private/</a:t>
                      </a:r>
                    </a:p>
                    <a:p>
                      <a:r>
                        <a:rPr lang="en-US" sz="2000" dirty="0"/>
                        <a:t>Nonpublic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Available to: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Data subject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Those in the entity whose work assignment requires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Entities authorized by law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Those authorized by data 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Public employee home address &amp;</a:t>
                      </a:r>
                      <a:r>
                        <a:rPr lang="en-US" sz="2000" baseline="0" dirty="0"/>
                        <a:t> home phone number</a:t>
                      </a:r>
                    </a:p>
                    <a:p>
                      <a:endParaRPr lang="en-US" sz="20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9106">
                <a:tc>
                  <a:txBody>
                    <a:bodyPr/>
                    <a:lstStyle/>
                    <a:p>
                      <a:r>
                        <a:rPr lang="en-US" sz="2000" dirty="0"/>
                        <a:t>Confidential/Protected</a:t>
                      </a:r>
                      <a:r>
                        <a:rPr lang="en-US" sz="2000" baseline="0" dirty="0"/>
                        <a:t> nonpublic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Available to: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Those in the entity whose work assignment requires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Entities authorized by law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dirty="0"/>
                        <a:t>Not</a:t>
                      </a:r>
                      <a:r>
                        <a:rPr lang="en-US" sz="2000" baseline="0" dirty="0"/>
                        <a:t> available to the data subject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collected as part of an active criminal legal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2979640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912</TotalTime>
  <Words>812</Words>
  <Application>Microsoft Office PowerPoint</Application>
  <PresentationFormat>On-screen Show (4:3)</PresentationFormat>
  <Paragraphs>149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NeueHaasGroteskText Std</vt:lpstr>
      <vt:lpstr>Wingdings</vt:lpstr>
      <vt:lpstr>MN.IT</vt:lpstr>
      <vt:lpstr>Data Practices Overview</vt:lpstr>
      <vt:lpstr>Data Practices Office Statewide resource on data practices and the Open Meeting Law</vt:lpstr>
      <vt:lpstr>Why do you need to know about data practices? </vt:lpstr>
      <vt:lpstr>Minnesota Government Data Practices Act Minnesota Statutes Chapter 13</vt:lpstr>
      <vt:lpstr>Public resumption and classification</vt:lpstr>
      <vt:lpstr>Government data defined</vt:lpstr>
      <vt:lpstr>Application</vt:lpstr>
      <vt:lpstr>Classification of government data</vt:lpstr>
      <vt:lpstr>Classification of government data</vt:lpstr>
      <vt:lpstr>Response Time</vt:lpstr>
      <vt:lpstr>Charging for Government Data</vt:lpstr>
      <vt:lpstr>Enforcement</vt:lpstr>
      <vt:lpstr>Other data practices related laws</vt:lpstr>
      <vt:lpstr>Official records are a subset of government data</vt:lpstr>
      <vt:lpstr>Contact the Data Practices Office</vt:lpstr>
    </vt:vector>
  </TitlesOfParts>
  <Company>State of MN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Practices Overview</dc:title>
  <dc:creator>Moxley-Goldsmith, Taya (ADM)</dc:creator>
  <cp:lastModifiedBy>Moxley-Goldsmith, Taya (ADM)</cp:lastModifiedBy>
  <cp:revision>32</cp:revision>
  <dcterms:created xsi:type="dcterms:W3CDTF">2023-01-12T17:33:58Z</dcterms:created>
  <dcterms:modified xsi:type="dcterms:W3CDTF">2023-01-16T17:55:05Z</dcterms:modified>
</cp:coreProperties>
</file>