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4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drawings/drawing3.xml" ContentType="application/vnd.openxmlformats-officedocument.drawingml.chartshapes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5" r:id="rId2"/>
  </p:sldMasterIdLst>
  <p:notesMasterIdLst>
    <p:notesMasterId r:id="rId29"/>
  </p:notesMasterIdLst>
  <p:handoutMasterIdLst>
    <p:handoutMasterId r:id="rId30"/>
  </p:handoutMasterIdLst>
  <p:sldIdLst>
    <p:sldId id="392" r:id="rId3"/>
    <p:sldId id="444" r:id="rId4"/>
    <p:sldId id="445" r:id="rId5"/>
    <p:sldId id="446" r:id="rId6"/>
    <p:sldId id="447" r:id="rId7"/>
    <p:sldId id="448" r:id="rId8"/>
    <p:sldId id="449" r:id="rId9"/>
    <p:sldId id="450" r:id="rId10"/>
    <p:sldId id="451" r:id="rId11"/>
    <p:sldId id="452" r:id="rId12"/>
    <p:sldId id="453" r:id="rId13"/>
    <p:sldId id="454" r:id="rId14"/>
    <p:sldId id="455" r:id="rId15"/>
    <p:sldId id="456" r:id="rId16"/>
    <p:sldId id="434" r:id="rId17"/>
    <p:sldId id="435" r:id="rId18"/>
    <p:sldId id="438" r:id="rId19"/>
    <p:sldId id="436" r:id="rId20"/>
    <p:sldId id="439" r:id="rId21"/>
    <p:sldId id="461" r:id="rId22"/>
    <p:sldId id="440" r:id="rId23"/>
    <p:sldId id="465" r:id="rId24"/>
    <p:sldId id="442" r:id="rId25"/>
    <p:sldId id="443" r:id="rId26"/>
    <p:sldId id="457" r:id="rId27"/>
    <p:sldId id="458" r:id="rId2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9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F8DD9A"/>
    <a:srgbClr val="FFCC66"/>
    <a:srgbClr val="F2C9A0"/>
    <a:srgbClr val="FFCC00"/>
    <a:srgbClr val="F5EAC3"/>
    <a:srgbClr val="000099"/>
    <a:srgbClr val="742217"/>
    <a:srgbClr val="A300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1" autoAdjust="0"/>
    <p:restoredTop sz="80132" autoAdjust="0"/>
  </p:normalViewPr>
  <p:slideViewPr>
    <p:cSldViewPr>
      <p:cViewPr varScale="1">
        <p:scale>
          <a:sx n="80" d="100"/>
          <a:sy n="80" d="100"/>
        </p:scale>
        <p:origin x="-774" y="-78"/>
      </p:cViewPr>
      <p:guideLst>
        <p:guide orient="horz" pos="129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2136" y="-84"/>
      </p:cViewPr>
      <p:guideLst>
        <p:guide orient="horz" pos="2929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r\share\Budget%20Services\Specific%20Budget%20Areas\Human%20Services\DHSTEAM\Presentations\HCAF%20-%20HHS%20Finance\Fund%20Balance%20Major%20Changes%20Waterfall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Q:\Budget%20Services\Specific%20Budget%20Areas\Human%20Services\DHSTEAM\Presentations\HCAF%20-%20HHS%20Finance\Fund%20Balance%20Major%20Changes%20Waterfall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filer\share\Budget%20Services\Specific%20Budget%20Areas\Human%20Services\DHSTEAM\Presentations\HCAF%20-%20HHS%20Finance\Fund%20Balance%20Major%20Changes%20Waterfall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\\filer\share\Budget%20Services\Specific%20Budget%20Areas\Human%20Services\DHSTEAM\Presentations\HCAF%20-%20HHS%20Finance\Fund%20Balance%20Major%20Changes%20Waterfall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823250921785496"/>
          <c:y val="5.6543127548795667E-3"/>
          <c:w val="0.59363878622315069"/>
          <c:h val="0.90960157993280155"/>
        </c:manualLayout>
      </c:layout>
      <c:pieChart>
        <c:varyColors val="1"/>
        <c:ser>
          <c:idx val="0"/>
          <c:order val="0"/>
          <c:dLbls>
            <c:dLbl>
              <c:idx val="2"/>
              <c:layout>
                <c:manualLayout>
                  <c:x val="0.10490251608532324"/>
                  <c:y val="-0.1309988925697080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'Detailed Summary'!$A$35:$A$38</c:f>
              <c:strCache>
                <c:ptCount val="4"/>
                <c:pt idx="0">
                  <c:v>Premium Tax</c:v>
                </c:pt>
                <c:pt idx="1">
                  <c:v>Hospital and Surgical Center</c:v>
                </c:pt>
                <c:pt idx="2">
                  <c:v>Provider</c:v>
                </c:pt>
                <c:pt idx="3">
                  <c:v>Wholesale Drug Distribution</c:v>
                </c:pt>
              </c:strCache>
            </c:strRef>
          </c:cat>
          <c:val>
            <c:numRef>
              <c:f>'Detailed Summary'!$N$35:$N$38</c:f>
              <c:numCache>
                <c:formatCode>_(* #,##0_);_(* \(#,##0\);_(* "-"??_);_(@_)</c:formatCode>
                <c:ptCount val="4"/>
                <c:pt idx="0">
                  <c:v>90075000</c:v>
                </c:pt>
                <c:pt idx="1">
                  <c:v>273635000</c:v>
                </c:pt>
                <c:pt idx="2">
                  <c:v>273927000</c:v>
                </c:pt>
                <c:pt idx="3">
                  <c:v>136515000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67918246330319"/>
          <c:y val="8.1934549847935675E-2"/>
          <c:w val="0.88176697857698183"/>
          <c:h val="0.6383936258509241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'1. HCAF Rev (bar)'!$A$44</c:f>
              <c:strCache>
                <c:ptCount val="1"/>
                <c:pt idx="0">
                  <c:v>2% Provider Tax</c:v>
                </c:pt>
              </c:strCache>
            </c:strRef>
          </c:tx>
          <c:invertIfNegative val="0"/>
          <c:cat>
            <c:strRef>
              <c:f>'1. HCAF Rev (bar)'!$D$3:$S$3</c:f>
              <c:strCache>
                <c:ptCount val="16"/>
                <c:pt idx="0">
                  <c:v>2004*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</c:strCache>
            </c:strRef>
          </c:cat>
          <c:val>
            <c:numRef>
              <c:f>'1. HCAF Rev (bar)'!$D$44:$S$44</c:f>
              <c:numCache>
                <c:formatCode>#,##0</c:formatCode>
                <c:ptCount val="16"/>
                <c:pt idx="0">
                  <c:v>243.00912126000003</c:v>
                </c:pt>
                <c:pt idx="1">
                  <c:v>349.36506380000009</c:v>
                </c:pt>
                <c:pt idx="2">
                  <c:v>371.77858454</c:v>
                </c:pt>
                <c:pt idx="3">
                  <c:v>397.83054895999999</c:v>
                </c:pt>
                <c:pt idx="4">
                  <c:v>420.25284505000002</c:v>
                </c:pt>
                <c:pt idx="5">
                  <c:v>457.24131116999996</c:v>
                </c:pt>
                <c:pt idx="6">
                  <c:v>458.28840442000001</c:v>
                </c:pt>
                <c:pt idx="7">
                  <c:v>476.06784399999998</c:v>
                </c:pt>
                <c:pt idx="8">
                  <c:v>484.27766200000002</c:v>
                </c:pt>
                <c:pt idx="9">
                  <c:v>513.78015000000005</c:v>
                </c:pt>
                <c:pt idx="10" formatCode="0">
                  <c:v>525</c:v>
                </c:pt>
                <c:pt idx="11" formatCode="0">
                  <c:v>554</c:v>
                </c:pt>
                <c:pt idx="12" formatCode="0">
                  <c:v>587</c:v>
                </c:pt>
                <c:pt idx="13" formatCode="0">
                  <c:v>619</c:v>
                </c:pt>
                <c:pt idx="14" formatCode="0">
                  <c:v>652</c:v>
                </c:pt>
                <c:pt idx="15" formatCode="0">
                  <c:v>685</c:v>
                </c:pt>
              </c:numCache>
            </c:numRef>
          </c:val>
        </c:ser>
        <c:ser>
          <c:idx val="1"/>
          <c:order val="1"/>
          <c:tx>
            <c:strRef>
              <c:f>'1. HCAF Rev (bar)'!$A$45</c:f>
              <c:strCache>
                <c:ptCount val="1"/>
                <c:pt idx="0">
                  <c:v>1% HMO Gross Premiums Tax</c:v>
                </c:pt>
              </c:strCache>
            </c:strRef>
          </c:tx>
          <c:invertIfNegative val="0"/>
          <c:cat>
            <c:strRef>
              <c:f>'1. HCAF Rev (bar)'!$D$3:$S$3</c:f>
              <c:strCache>
                <c:ptCount val="16"/>
                <c:pt idx="0">
                  <c:v>2004*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</c:strCache>
            </c:strRef>
          </c:cat>
          <c:val>
            <c:numRef>
              <c:f>'1. HCAF Rev (bar)'!$D$45:$S$45</c:f>
              <c:numCache>
                <c:formatCode>#,##0</c:formatCode>
                <c:ptCount val="16"/>
                <c:pt idx="0">
                  <c:v>23.794952469999998</c:v>
                </c:pt>
                <c:pt idx="1">
                  <c:v>60.649115880000004</c:v>
                </c:pt>
                <c:pt idx="2">
                  <c:v>69.201346849999993</c:v>
                </c:pt>
                <c:pt idx="3">
                  <c:v>69.579055010000005</c:v>
                </c:pt>
                <c:pt idx="4">
                  <c:v>61.35597507</c:v>
                </c:pt>
                <c:pt idx="5">
                  <c:v>59.536912110000003</c:v>
                </c:pt>
                <c:pt idx="6">
                  <c:v>66.995755849999995</c:v>
                </c:pt>
                <c:pt idx="7">
                  <c:v>70.835554000000002</c:v>
                </c:pt>
                <c:pt idx="8">
                  <c:v>67.579560999999998</c:v>
                </c:pt>
                <c:pt idx="9">
                  <c:v>70.162909999999997</c:v>
                </c:pt>
                <c:pt idx="10" formatCode="0">
                  <c:v>74</c:v>
                </c:pt>
                <c:pt idx="11" formatCode="0">
                  <c:v>76</c:v>
                </c:pt>
                <c:pt idx="12" formatCode="0">
                  <c:v>79</c:v>
                </c:pt>
                <c:pt idx="13" formatCode="0">
                  <c:v>83</c:v>
                </c:pt>
                <c:pt idx="14" formatCode="0">
                  <c:v>87</c:v>
                </c:pt>
                <c:pt idx="15" formatCode="0">
                  <c:v>90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6"/>
        <c:overlap val="100"/>
        <c:axId val="169551744"/>
        <c:axId val="169570304"/>
      </c:barChart>
      <c:catAx>
        <c:axId val="1695517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Fiscal Year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9570304"/>
        <c:crosses val="autoZero"/>
        <c:auto val="1"/>
        <c:lblAlgn val="ctr"/>
        <c:lblOffset val="100"/>
        <c:tickLblSkip val="1"/>
        <c:noMultiLvlLbl val="0"/>
      </c:catAx>
      <c:valAx>
        <c:axId val="169570304"/>
        <c:scaling>
          <c:orientation val="minMax"/>
          <c:max val="75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$ in millions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9551744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ayout>
        <c:manualLayout>
          <c:xMode val="edge"/>
          <c:yMode val="edge"/>
          <c:x val="0.12939790512297075"/>
          <c:y val="1.6723326250885313E-2"/>
          <c:w val="0.79074442284077739"/>
          <c:h val="0.1093257869744139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'uses pie chart'!$A$2</c:f>
              <c:strCache>
                <c:ptCount val="1"/>
                <c:pt idx="0">
                  <c:v>Minnesota Care 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566, 46.5%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1004, 59.9%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'uses pie chart'!$B$1:$C$1</c:f>
              <c:strCache>
                <c:ptCount val="2"/>
                <c:pt idx="0">
                  <c:v>FY 2014-15</c:v>
                </c:pt>
                <c:pt idx="1">
                  <c:v>FY 2016-17</c:v>
                </c:pt>
              </c:strCache>
            </c:strRef>
          </c:cat>
          <c:val>
            <c:numRef>
              <c:f>'uses pie chart'!$B$2:$C$2</c:f>
              <c:numCache>
                <c:formatCode>0</c:formatCode>
                <c:ptCount val="2"/>
                <c:pt idx="0">
                  <c:v>566.05900000000008</c:v>
                </c:pt>
                <c:pt idx="1">
                  <c:v>1004.3240000000001</c:v>
                </c:pt>
              </c:numCache>
            </c:numRef>
          </c:val>
        </c:ser>
        <c:ser>
          <c:idx val="1"/>
          <c:order val="1"/>
          <c:tx>
            <c:strRef>
              <c:f>'uses pie chart'!$A$3</c:f>
              <c:strCache>
                <c:ptCount val="1"/>
                <c:pt idx="0">
                  <c:v>Medical Assistance 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401, 33.0%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506, 30.2%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'uses pie chart'!$B$1:$C$1</c:f>
              <c:strCache>
                <c:ptCount val="2"/>
                <c:pt idx="0">
                  <c:v>FY 2014-15</c:v>
                </c:pt>
                <c:pt idx="1">
                  <c:v>FY 2016-17</c:v>
                </c:pt>
              </c:strCache>
            </c:strRef>
          </c:cat>
          <c:val>
            <c:numRef>
              <c:f>'uses pie chart'!$B$3:$C$3</c:f>
              <c:numCache>
                <c:formatCode>0</c:formatCode>
                <c:ptCount val="2"/>
                <c:pt idx="0">
                  <c:v>400.92900000000003</c:v>
                </c:pt>
                <c:pt idx="1">
                  <c:v>506.49200000000002</c:v>
                </c:pt>
              </c:numCache>
            </c:numRef>
          </c:val>
        </c:ser>
        <c:ser>
          <c:idx val="4"/>
          <c:order val="2"/>
          <c:tx>
            <c:strRef>
              <c:f>'uses pie chart'!$A$4</c:f>
              <c:strCache>
                <c:ptCount val="1"/>
                <c:pt idx="0">
                  <c:v>Agency Direct Appropriations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132, 10.9%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166,</a:t>
                    </a:r>
                    <a:r>
                      <a:rPr lang="en-US" baseline="0" dirty="0" smtClean="0"/>
                      <a:t> 9.9%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'uses pie chart'!$B$4:$C$4</c:f>
              <c:numCache>
                <c:formatCode>0</c:formatCode>
                <c:ptCount val="2"/>
                <c:pt idx="0">
                  <c:v>151.53899999999999</c:v>
                </c:pt>
                <c:pt idx="1">
                  <c:v>166.035</c:v>
                </c:pt>
              </c:numCache>
            </c:numRef>
          </c:val>
        </c:ser>
        <c:ser>
          <c:idx val="3"/>
          <c:order val="3"/>
          <c:tx>
            <c:strRef>
              <c:f>'uses pie chart'!$A$5</c:f>
              <c:strCache>
                <c:ptCount val="1"/>
                <c:pt idx="0">
                  <c:v>Other Transfers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98, 8.1%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18, 1.1%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'uses pie chart'!$B$1:$C$1</c:f>
              <c:strCache>
                <c:ptCount val="2"/>
                <c:pt idx="0">
                  <c:v>FY 2014-15</c:v>
                </c:pt>
                <c:pt idx="1">
                  <c:v>FY 2016-17</c:v>
                </c:pt>
              </c:strCache>
            </c:strRef>
          </c:cat>
          <c:val>
            <c:numRef>
              <c:f>'uses pie chart'!$B$5:$C$5</c:f>
              <c:numCache>
                <c:formatCode>General</c:formatCode>
                <c:ptCount val="2"/>
                <c:pt idx="0" formatCode="0">
                  <c:v>98.033000000000001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79185536"/>
        <c:axId val="179187072"/>
      </c:barChart>
      <c:catAx>
        <c:axId val="179185536"/>
        <c:scaling>
          <c:orientation val="minMax"/>
        </c:scaling>
        <c:delete val="0"/>
        <c:axPos val="b"/>
        <c:majorTickMark val="none"/>
        <c:minorTickMark val="none"/>
        <c:tickLblPos val="nextTo"/>
        <c:crossAx val="179187072"/>
        <c:crosses val="autoZero"/>
        <c:auto val="1"/>
        <c:lblAlgn val="ctr"/>
        <c:lblOffset val="100"/>
        <c:noMultiLvlLbl val="0"/>
      </c:catAx>
      <c:valAx>
        <c:axId val="17918707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in millions</a:t>
                </a:r>
              </a:p>
            </c:rich>
          </c:tx>
          <c:layout/>
          <c:overlay val="0"/>
        </c:title>
        <c:numFmt formatCode="0" sourceLinked="1"/>
        <c:majorTickMark val="none"/>
        <c:minorTickMark val="none"/>
        <c:tickLblPos val="nextTo"/>
        <c:crossAx val="17918553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Sheet1!$A$8</c:f>
              <c:strCache>
                <c:ptCount val="1"/>
                <c:pt idx="0">
                  <c:v>Revenues</c:v>
                </c:pt>
              </c:strCache>
            </c:strRef>
          </c:tx>
          <c:marker>
            <c:symbol val="triangle"/>
            <c:size val="6"/>
          </c:marker>
          <c:cat>
            <c:numRef>
              <c:f>Sheet1!$B$1:$I$1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Sheet1!$B$8:$I$8</c:f>
              <c:numCache>
                <c:formatCode>_(* #,##0_);_(* \(#,##0\);_(* "-"??_);_(@_)</c:formatCode>
                <c:ptCount val="8"/>
                <c:pt idx="0">
                  <c:v>562304</c:v>
                </c:pt>
                <c:pt idx="1">
                  <c:v>605370.23809999996</c:v>
                </c:pt>
                <c:pt idx="2">
                  <c:v>630490.53937000013</c:v>
                </c:pt>
                <c:pt idx="3">
                  <c:v>710149.65680503519</c:v>
                </c:pt>
                <c:pt idx="4">
                  <c:v>699715.06694226654</c:v>
                </c:pt>
                <c:pt idx="5">
                  <c:v>739761.67673203873</c:v>
                </c:pt>
                <c:pt idx="6">
                  <c:v>776718.86619512946</c:v>
                </c:pt>
                <c:pt idx="7">
                  <c:v>813080.15277758846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Sheet1!$A$9</c:f>
              <c:strCache>
                <c:ptCount val="1"/>
                <c:pt idx="0">
                  <c:v>Expenditures</c:v>
                </c:pt>
              </c:strCache>
            </c:strRef>
          </c:tx>
          <c:spPr>
            <a:ln>
              <a:solidFill>
                <a:srgbClr val="FF4B4B"/>
              </a:solidFill>
            </a:ln>
          </c:spPr>
          <c:marker>
            <c:symbol val="square"/>
            <c:size val="6"/>
            <c:spPr>
              <a:solidFill>
                <a:srgbClr val="FF4B4B"/>
              </a:solidFill>
              <a:ln>
                <a:solidFill>
                  <a:srgbClr val="FF4B4B"/>
                </a:solidFill>
              </a:ln>
            </c:spPr>
          </c:marker>
          <c:cat>
            <c:numRef>
              <c:f>Sheet1!$B$1:$I$1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Sheet1!$B$9:$I$9</c:f>
              <c:numCache>
                <c:formatCode>_(* #,##0_);_(* \(#,##0\);_(* "-"??_);_(@_)</c:formatCode>
                <c:ptCount val="8"/>
                <c:pt idx="0">
                  <c:v>513675</c:v>
                </c:pt>
                <c:pt idx="1">
                  <c:v>671174.34100000001</c:v>
                </c:pt>
                <c:pt idx="2">
                  <c:v>625269.32876000006</c:v>
                </c:pt>
                <c:pt idx="3">
                  <c:v>591380.05518685002</c:v>
                </c:pt>
                <c:pt idx="4">
                  <c:v>778795.75681244268</c:v>
                </c:pt>
                <c:pt idx="5">
                  <c:v>898055.07030685735</c:v>
                </c:pt>
                <c:pt idx="6">
                  <c:v>864851.7451162613</c:v>
                </c:pt>
                <c:pt idx="7">
                  <c:v>886078.06669517083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9772032"/>
        <c:axId val="179786496"/>
      </c:lineChart>
      <c:catAx>
        <c:axId val="179772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9786496"/>
        <c:crosses val="autoZero"/>
        <c:auto val="1"/>
        <c:lblAlgn val="ctr"/>
        <c:lblOffset val="100"/>
        <c:noMultiLvlLbl val="0"/>
      </c:catAx>
      <c:valAx>
        <c:axId val="179786496"/>
        <c:scaling>
          <c:orientation val="minMax"/>
        </c:scaling>
        <c:delete val="0"/>
        <c:axPos val="l"/>
        <c:numFmt formatCode="_(* #,##0_);_(* \(#,##0\);_(* &quot;-&quot;??_);_(@_)" sourceLinked="1"/>
        <c:majorTickMark val="out"/>
        <c:minorTickMark val="none"/>
        <c:tickLblPos val="nextTo"/>
        <c:crossAx val="17977203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1674840708870839E-2"/>
          <c:y val="0.20849337731208914"/>
          <c:w val="0.92661611306868041"/>
          <c:h val="0.76905516531442342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Sheet1!$F$1</c:f>
              <c:strCache>
                <c:ptCount val="1"/>
                <c:pt idx="0">
                  <c:v>FallCrossover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val>
            <c:numRef>
              <c:f>Sheet1!$F$2:$F$9</c:f>
              <c:numCache>
                <c:formatCode>General</c:formatCode>
                <c:ptCount val="8"/>
                <c:pt idx="0">
                  <c:v>0</c:v>
                </c:pt>
                <c:pt idx="1">
                  <c:v>-237</c:v>
                </c:pt>
                <c:pt idx="3">
                  <c:v>-280</c:v>
                </c:pt>
                <c:pt idx="5">
                  <c:v>-67</c:v>
                </c:pt>
              </c:numCache>
            </c:numRef>
          </c:val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Padding</c:v>
                </c:pt>
              </c:strCache>
            </c:strRef>
          </c:tx>
          <c:spPr>
            <a:noFill/>
          </c:spPr>
          <c:invertIfNegative val="0"/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2">
                  <c:v>0</c:v>
                </c:pt>
                <c:pt idx="3">
                  <c:v>0</c:v>
                </c:pt>
                <c:pt idx="6">
                  <c:v>-62</c:v>
                </c:pt>
              </c:numCache>
            </c:numRef>
          </c:val>
        </c:ser>
        <c:ser>
          <c:idx val="0"/>
          <c:order val="2"/>
          <c:tx>
            <c:strRef>
              <c:f>Sheet1!$E$1</c:f>
              <c:strCache>
                <c:ptCount val="1"/>
                <c:pt idx="0">
                  <c:v>FallPlot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val>
            <c:numRef>
              <c:f>Sheet1!$E$2:$E$9</c:f>
              <c:numCache>
                <c:formatCode>General</c:formatCode>
                <c:ptCount val="8"/>
                <c:pt idx="1">
                  <c:v>613</c:v>
                </c:pt>
                <c:pt idx="3">
                  <c:v>594</c:v>
                </c:pt>
                <c:pt idx="5">
                  <c:v>241</c:v>
                </c:pt>
              </c:numCache>
            </c:numRef>
          </c:val>
        </c:ser>
        <c:ser>
          <c:idx val="2"/>
          <c:order val="3"/>
          <c:spPr>
            <a:solidFill>
              <a:schemeClr val="accent3"/>
            </a:solidFill>
          </c:spPr>
          <c:invertIfNegative val="0"/>
          <c:val>
            <c:numRef>
              <c:f>Sheet1!$G$2:$G$9</c:f>
              <c:numCache>
                <c:formatCode>General</c:formatCode>
                <c:ptCount val="8"/>
                <c:pt idx="2">
                  <c:v>594</c:v>
                </c:pt>
                <c:pt idx="4">
                  <c:v>241</c:v>
                </c:pt>
                <c:pt idx="6">
                  <c:v>-5</c:v>
                </c:pt>
              </c:numCache>
            </c:numRef>
          </c:val>
        </c:ser>
        <c:ser>
          <c:idx val="4"/>
          <c:order val="4"/>
          <c:spPr>
            <a:solidFill>
              <a:schemeClr val="accent3"/>
            </a:solidFill>
          </c:spPr>
          <c:invertIfNegative val="0"/>
          <c:val>
            <c:numRef>
              <c:f>Sheet1!$H$2:$H$9</c:f>
              <c:numCache>
                <c:formatCode>General</c:formatCode>
                <c:ptCount val="8"/>
                <c:pt idx="2">
                  <c:v>-237</c:v>
                </c:pt>
                <c:pt idx="4">
                  <c:v>-280</c:v>
                </c:pt>
              </c:numCache>
            </c:numRef>
          </c:val>
        </c:ser>
        <c:ser>
          <c:idx val="5"/>
          <c:order val="5"/>
          <c:tx>
            <c:strRef>
              <c:f>Sheet1!$D$2:$D$7</c:f>
              <c:strCache>
                <c:ptCount val="1"/>
                <c:pt idx="0">
                  <c:v>613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val>
            <c:numRef>
              <c:f>Sheet1!$D$2:$D$9</c:f>
              <c:numCache>
                <c:formatCode>General</c:formatCode>
                <c:ptCount val="8"/>
                <c:pt idx="0">
                  <c:v>613</c:v>
                </c:pt>
                <c:pt idx="7">
                  <c:v>-62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79854336"/>
        <c:axId val="179860224"/>
      </c:barChart>
      <c:catAx>
        <c:axId val="179854336"/>
        <c:scaling>
          <c:orientation val="minMax"/>
        </c:scaling>
        <c:delete val="1"/>
        <c:axPos val="b"/>
        <c:majorTickMark val="out"/>
        <c:minorTickMark val="none"/>
        <c:tickLblPos val="nextTo"/>
        <c:crossAx val="179860224"/>
        <c:crosses val="autoZero"/>
        <c:auto val="1"/>
        <c:lblAlgn val="ctr"/>
        <c:lblOffset val="100"/>
        <c:noMultiLvlLbl val="0"/>
      </c:catAx>
      <c:valAx>
        <c:axId val="1798602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7985433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0.08621</cdr:x>
      <cdr:y>0.88171</cdr:y>
    </cdr:from>
    <cdr:to>
      <cdr:x>0.93103</cdr:x>
      <cdr:y>0.97634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60290" y="3758474"/>
          <a:ext cx="5490887" cy="4033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50" dirty="0" smtClean="0">
              <a:effectLst/>
              <a:latin typeface="+mj-lt"/>
              <a:cs typeface="Times New Roman" panose="02020603050405020304" pitchFamily="18" charset="0"/>
            </a:rPr>
            <a:t>*During </a:t>
          </a:r>
          <a:r>
            <a:rPr lang="en-US" sz="1050" dirty="0">
              <a:effectLst/>
              <a:latin typeface="+mj-lt"/>
              <a:cs typeface="Times New Roman" panose="02020603050405020304" pitchFamily="18" charset="0"/>
            </a:rPr>
            <a:t>the first half of FY 2014: (1) there was no 1% HMO gross premiums tax; (2) the provider tax rate was only 1.5%; and (3) state health programs were exempt from the provider tax.</a:t>
          </a:r>
        </a:p>
        <a:p xmlns:a="http://schemas.openxmlformats.org/drawingml/2006/main">
          <a:endParaRPr lang="en-US" sz="1000" dirty="0">
            <a:latin typeface="+mj-lt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0.18519</cdr:x>
      <cdr:y>0.22581</cdr:y>
    </cdr:from>
    <cdr:to>
      <cdr:x>0.50426</cdr:x>
      <cdr:y>0.2951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24000" y="1066800"/>
          <a:ext cx="2625818" cy="3273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/>
            <a:t>Total $1.217</a:t>
          </a:r>
          <a:r>
            <a:rPr lang="en-US" sz="1400" b="1" baseline="0" dirty="0"/>
            <a:t> Billion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0.61111</cdr:x>
      <cdr:y>0.01613</cdr:y>
    </cdr:from>
    <cdr:to>
      <cdr:x>0.93018</cdr:x>
      <cdr:y>0.08542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029200" y="76200"/>
          <a:ext cx="2625819" cy="3273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/>
            <a:t>Total $1.677 B</a:t>
          </a:r>
          <a:r>
            <a:rPr lang="en-US" sz="1400" b="1" baseline="0" dirty="0"/>
            <a:t>illion</a:t>
          </a:r>
          <a:endParaRPr lang="en-US" sz="14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0.05804</cdr:x>
      <cdr:y>0.69778</cdr:y>
    </cdr:from>
    <cdr:to>
      <cdr:x>0.99644</cdr:x>
      <cdr:y>0.69902</cdr:y>
    </cdr:to>
    <cdr:cxnSp macro="">
      <cdr:nvCxnSpPr>
        <cdr:cNvPr id="3" name="Straight Connector 2"/>
        <cdr:cNvCxnSpPr/>
      </cdr:nvCxnSpPr>
      <cdr:spPr>
        <a:xfrm xmlns:a="http://schemas.openxmlformats.org/drawingml/2006/main" flipV="1">
          <a:off x="501629" y="4382245"/>
          <a:ext cx="8109836" cy="7788"/>
        </a:xfrm>
        <a:prstGeom xmlns:a="http://schemas.openxmlformats.org/drawingml/2006/main" prst="line">
          <a:avLst/>
        </a:prstGeom>
        <a:ln xmlns:a="http://schemas.openxmlformats.org/drawingml/2006/main" w="12700">
          <a:solidFill>
            <a:schemeClr val="bg1">
              <a:lumMod val="50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0.14731</cdr:x>
      <cdr:y>0.26592</cdr:y>
    </cdr:from>
    <cdr:to>
      <cdr:x>0.19821</cdr:x>
      <cdr:y>0.26592</cdr:y>
    </cdr:to>
    <cdr:cxnSp macro="">
      <cdr:nvCxnSpPr>
        <cdr:cNvPr id="5" name="Straight Connector 4"/>
        <cdr:cNvCxnSpPr/>
      </cdr:nvCxnSpPr>
      <cdr:spPr>
        <a:xfrm xmlns:a="http://schemas.openxmlformats.org/drawingml/2006/main">
          <a:off x="1273098" y="1524000"/>
          <a:ext cx="439887" cy="0"/>
        </a:xfrm>
        <a:prstGeom xmlns:a="http://schemas.openxmlformats.org/drawingml/2006/main" prst="line">
          <a:avLst/>
        </a:prstGeom>
        <a:ln xmlns:a="http://schemas.openxmlformats.org/drawingml/2006/main" w="9525">
          <a:solidFill>
            <a:schemeClr val="tx1"/>
          </a:solidFill>
          <a:prstDash val="lg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0.26525</cdr:x>
      <cdr:y>0.86202</cdr:y>
    </cdr:from>
    <cdr:to>
      <cdr:x>0.31614</cdr:x>
      <cdr:y>0.86202</cdr:y>
    </cdr:to>
    <cdr:cxnSp macro="">
      <cdr:nvCxnSpPr>
        <cdr:cNvPr id="6" name="Straight Connector 5"/>
        <cdr:cNvCxnSpPr/>
      </cdr:nvCxnSpPr>
      <cdr:spPr>
        <a:xfrm xmlns:a="http://schemas.openxmlformats.org/drawingml/2006/main">
          <a:off x="2292376" y="5413768"/>
          <a:ext cx="439801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  <a:prstDash val="lg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0.38171</cdr:x>
      <cdr:y>0.28231</cdr:y>
    </cdr:from>
    <cdr:to>
      <cdr:x>0.4326</cdr:x>
      <cdr:y>0.28231</cdr:y>
    </cdr:to>
    <cdr:cxnSp macro="">
      <cdr:nvCxnSpPr>
        <cdr:cNvPr id="7" name="Straight Connector 6"/>
        <cdr:cNvCxnSpPr/>
      </cdr:nvCxnSpPr>
      <cdr:spPr>
        <a:xfrm xmlns:a="http://schemas.openxmlformats.org/drawingml/2006/main">
          <a:off x="3298824" y="1773014"/>
          <a:ext cx="439801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  <a:prstDash val="lg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0.49617</cdr:x>
      <cdr:y>0.89092</cdr:y>
    </cdr:from>
    <cdr:to>
      <cdr:x>0.54707</cdr:x>
      <cdr:y>0.89092</cdr:y>
    </cdr:to>
    <cdr:cxnSp macro="">
      <cdr:nvCxnSpPr>
        <cdr:cNvPr id="8" name="Straight Connector 7"/>
        <cdr:cNvCxnSpPr/>
      </cdr:nvCxnSpPr>
      <cdr:spPr>
        <a:xfrm xmlns:a="http://schemas.openxmlformats.org/drawingml/2006/main">
          <a:off x="4287998" y="5595244"/>
          <a:ext cx="439888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  <a:prstDash val="lg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0.61408</cdr:x>
      <cdr:y>0.53105</cdr:y>
    </cdr:from>
    <cdr:to>
      <cdr:x>0.66497</cdr:x>
      <cdr:y>0.53105</cdr:y>
    </cdr:to>
    <cdr:cxnSp macro="">
      <cdr:nvCxnSpPr>
        <cdr:cNvPr id="9" name="Straight Connector 8"/>
        <cdr:cNvCxnSpPr/>
      </cdr:nvCxnSpPr>
      <cdr:spPr>
        <a:xfrm xmlns:a="http://schemas.openxmlformats.org/drawingml/2006/main">
          <a:off x="5306962" y="3335138"/>
          <a:ext cx="439802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  <a:prstDash val="lg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0.7302</cdr:x>
      <cdr:y>0.74388</cdr:y>
    </cdr:from>
    <cdr:to>
      <cdr:x>0.78109</cdr:x>
      <cdr:y>0.74388</cdr:y>
    </cdr:to>
    <cdr:cxnSp macro="">
      <cdr:nvCxnSpPr>
        <cdr:cNvPr id="10" name="Straight Connector 9"/>
        <cdr:cNvCxnSpPr/>
      </cdr:nvCxnSpPr>
      <cdr:spPr>
        <a:xfrm xmlns:a="http://schemas.openxmlformats.org/drawingml/2006/main">
          <a:off x="6310513" y="4671764"/>
          <a:ext cx="439801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  <a:prstDash val="lg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0.84426</cdr:x>
      <cdr:y>0.74057</cdr:y>
    </cdr:from>
    <cdr:to>
      <cdr:x>0.89515</cdr:x>
      <cdr:y>0.74057</cdr:y>
    </cdr:to>
    <cdr:cxnSp macro="">
      <cdr:nvCxnSpPr>
        <cdr:cNvPr id="11" name="Straight Connector 10"/>
        <cdr:cNvCxnSpPr/>
      </cdr:nvCxnSpPr>
      <cdr:spPr>
        <a:xfrm xmlns:a="http://schemas.openxmlformats.org/drawingml/2006/main">
          <a:off x="7296270" y="4650989"/>
          <a:ext cx="439801" cy="0"/>
        </a:xfrm>
        <a:prstGeom xmlns:a="http://schemas.openxmlformats.org/drawingml/2006/main" prst="line">
          <a:avLst/>
        </a:prstGeom>
        <a:ln xmlns:a="http://schemas.openxmlformats.org/drawingml/2006/main" w="9525">
          <a:solidFill>
            <a:schemeClr val="tx1"/>
          </a:solidFill>
          <a:prstDash val="lg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0.05172</cdr:x>
      <cdr:y>0.14</cdr:y>
    </cdr:from>
    <cdr:to>
      <cdr:x>0.17889</cdr:x>
      <cdr:y>0.27922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46974" y="802332"/>
          <a:ext cx="1099028" cy="7978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100" dirty="0"/>
            <a:t>February 2013 Forecast Balance </a:t>
          </a:r>
          <a:br>
            <a:rPr lang="en-US" sz="1100" dirty="0"/>
          </a:br>
          <a:r>
            <a:rPr lang="en-US" sz="1100" dirty="0"/>
            <a:t>$613m</a:t>
          </a:r>
        </a:p>
      </cdr:txBody>
    </cdr:sp>
  </cdr:relSizeAnchor>
  <cdr:relSizeAnchor xmlns:cdr="http://schemas.openxmlformats.org/drawingml/2006/chartDrawing">
    <cdr:from>
      <cdr:x>0.17376</cdr:x>
      <cdr:y>0.14626</cdr:y>
    </cdr:from>
    <cdr:to>
      <cdr:x>0.30093</cdr:x>
      <cdr:y>0.27264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1501698" y="838200"/>
          <a:ext cx="1099028" cy="72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dirty="0" smtClean="0"/>
            <a:t>Increased MA </a:t>
          </a:r>
          <a:r>
            <a:rPr lang="en-US" sz="1100" dirty="0"/>
            <a:t>Spending in</a:t>
          </a:r>
          <a:r>
            <a:rPr lang="en-US" sz="1100" baseline="0" dirty="0"/>
            <a:t> HCAF </a:t>
          </a:r>
        </a:p>
        <a:p xmlns:a="http://schemas.openxmlformats.org/drawingml/2006/main">
          <a:pPr algn="ctr"/>
          <a:r>
            <a:rPr lang="en-US" sz="1100" baseline="0" dirty="0"/>
            <a:t>($850m)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0.28226</cdr:x>
      <cdr:y>0.15955</cdr:y>
    </cdr:from>
    <cdr:to>
      <cdr:x>0.42065</cdr:x>
      <cdr:y>0.30317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2439346" y="914400"/>
          <a:ext cx="1195952" cy="8230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dirty="0" smtClean="0"/>
            <a:t>Eligibility Changes in </a:t>
          </a:r>
          <a:r>
            <a:rPr lang="en-US" dirty="0" err="1" smtClean="0"/>
            <a:t>MinnesotaCare</a:t>
          </a:r>
          <a:endParaRPr lang="en-US" sz="1100" dirty="0"/>
        </a:p>
        <a:p xmlns:a="http://schemas.openxmlformats.org/drawingml/2006/main">
          <a:pPr algn="ctr"/>
          <a:r>
            <a:rPr lang="en-US" sz="1100" dirty="0"/>
            <a:t>$831m</a:t>
          </a:r>
        </a:p>
      </cdr:txBody>
    </cdr:sp>
  </cdr:relSizeAnchor>
  <cdr:relSizeAnchor xmlns:cdr="http://schemas.openxmlformats.org/drawingml/2006/chartDrawing">
    <cdr:from>
      <cdr:x>0.40689</cdr:x>
      <cdr:y>0.18892</cdr:y>
    </cdr:from>
    <cdr:to>
      <cdr:x>0.53406</cdr:x>
      <cdr:y>0.30201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3516434" y="1186473"/>
          <a:ext cx="1099041" cy="7102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/>
            <a:t>Loss of BHP Federal</a:t>
          </a:r>
          <a:r>
            <a:rPr lang="en-US" sz="1100" baseline="0"/>
            <a:t> Funds</a:t>
          </a:r>
          <a:endParaRPr lang="en-US" sz="1100"/>
        </a:p>
        <a:p xmlns:a="http://schemas.openxmlformats.org/drawingml/2006/main">
          <a:pPr algn="ctr"/>
          <a:r>
            <a:rPr lang="en-US" sz="1100"/>
            <a:t>($874m)</a:t>
          </a:r>
        </a:p>
      </cdr:txBody>
    </cdr:sp>
  </cdr:relSizeAnchor>
  <cdr:relSizeAnchor xmlns:cdr="http://schemas.openxmlformats.org/drawingml/2006/chartDrawing">
    <cdr:from>
      <cdr:x>0.5205</cdr:x>
      <cdr:y>0.39889</cdr:y>
    </cdr:from>
    <cdr:to>
      <cdr:x>0.64767</cdr:x>
      <cdr:y>0.547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4498262" y="2286000"/>
          <a:ext cx="1099028" cy="8488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dirty="0"/>
            <a:t>Reduced Enrollment Projections</a:t>
          </a:r>
        </a:p>
        <a:p xmlns:a="http://schemas.openxmlformats.org/drawingml/2006/main">
          <a:pPr algn="ctr"/>
          <a:r>
            <a:rPr lang="en-US" sz="1100" dirty="0"/>
            <a:t>$521m</a:t>
          </a:r>
        </a:p>
      </cdr:txBody>
    </cdr:sp>
  </cdr:relSizeAnchor>
  <cdr:relSizeAnchor xmlns:cdr="http://schemas.openxmlformats.org/drawingml/2006/chartDrawing">
    <cdr:from>
      <cdr:x>0.6375</cdr:x>
      <cdr:y>0.39889</cdr:y>
    </cdr:from>
    <cdr:to>
      <cdr:x>0.76467</cdr:x>
      <cdr:y>0.54226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5509399" y="2286000"/>
          <a:ext cx="1099028" cy="8216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dirty="0" smtClean="0"/>
            <a:t>Higher than anticipated enrollee costs</a:t>
          </a:r>
          <a:endParaRPr lang="en-US" sz="1100" baseline="0" dirty="0"/>
        </a:p>
        <a:p xmlns:a="http://schemas.openxmlformats.org/drawingml/2006/main">
          <a:pPr algn="ctr"/>
          <a:r>
            <a:rPr lang="en-US" sz="1100" baseline="0" dirty="0"/>
            <a:t>($308m)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0.75704</cdr:x>
      <cdr:y>0.73725</cdr:y>
    </cdr:from>
    <cdr:to>
      <cdr:x>0.88421</cdr:x>
      <cdr:y>0.89568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6542453" y="4630127"/>
          <a:ext cx="1099041" cy="9949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/>
            <a:t>All</a:t>
          </a:r>
          <a:r>
            <a:rPr lang="en-US" sz="1100" baseline="0"/>
            <a:t> other changes</a:t>
          </a:r>
        </a:p>
        <a:p xmlns:a="http://schemas.openxmlformats.org/drawingml/2006/main">
          <a:pPr algn="ctr"/>
          <a:r>
            <a:rPr lang="en-US" sz="1100" baseline="0"/>
            <a:t>$5m</a:t>
          </a:r>
          <a:endParaRPr lang="en-US" sz="1100"/>
        </a:p>
      </cdr:txBody>
    </cdr:sp>
  </cdr:relSizeAnchor>
  <cdr:relSizeAnchor xmlns:cdr="http://schemas.openxmlformats.org/drawingml/2006/chartDrawing">
    <cdr:from>
      <cdr:x>0.86944</cdr:x>
      <cdr:y>0.73725</cdr:y>
    </cdr:from>
    <cdr:to>
      <cdr:x>0.99661</cdr:x>
      <cdr:y>0.89568</cdr:y>
    </cdr:to>
    <cdr:sp macro="" textlink="">
      <cdr:nvSpPr>
        <cdr:cNvPr id="19" name="TextBox 1"/>
        <cdr:cNvSpPr txBox="1"/>
      </cdr:nvSpPr>
      <cdr:spPr>
        <a:xfrm xmlns:a="http://schemas.openxmlformats.org/drawingml/2006/main">
          <a:off x="7513847" y="4630128"/>
          <a:ext cx="1099041" cy="9949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/>
            <a:t>November 2014 Forecast Balance</a:t>
          </a:r>
        </a:p>
        <a:p xmlns:a="http://schemas.openxmlformats.org/drawingml/2006/main">
          <a:pPr algn="ctr"/>
          <a:r>
            <a:rPr lang="en-US" sz="1100"/>
            <a:t>($62m)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3"/>
            <a:ext cx="3038649" cy="465138"/>
          </a:xfrm>
          <a:prstGeom prst="rect">
            <a:avLst/>
          </a:prstGeom>
        </p:spPr>
        <p:txBody>
          <a:bodyPr vert="horz" lIns="92062" tIns="46032" rIns="92062" bIns="46032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40" y="3"/>
            <a:ext cx="3038648" cy="465138"/>
          </a:xfrm>
          <a:prstGeom prst="rect">
            <a:avLst/>
          </a:prstGeom>
        </p:spPr>
        <p:txBody>
          <a:bodyPr vert="horz" lIns="92062" tIns="46032" rIns="92062" bIns="46032" rtlCol="0"/>
          <a:lstStyle>
            <a:lvl1pPr algn="r">
              <a:defRPr sz="1300"/>
            </a:lvl1pPr>
          </a:lstStyle>
          <a:p>
            <a:fld id="{A50D645B-A4DB-437B-BC2B-C52DE9DABEA0}" type="datetimeFigureOut">
              <a:rPr lang="en-US" smtClean="0"/>
              <a:pPr/>
              <a:t>1/15/2015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7" y="8829679"/>
            <a:ext cx="3038649" cy="465138"/>
          </a:xfrm>
          <a:prstGeom prst="rect">
            <a:avLst/>
          </a:prstGeom>
        </p:spPr>
        <p:txBody>
          <a:bodyPr vert="horz" lIns="92062" tIns="46032" rIns="92062" bIns="46032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40" y="8829679"/>
            <a:ext cx="3038648" cy="465138"/>
          </a:xfrm>
          <a:prstGeom prst="rect">
            <a:avLst/>
          </a:prstGeom>
        </p:spPr>
        <p:txBody>
          <a:bodyPr vert="horz" lIns="92062" tIns="46032" rIns="92062" bIns="46032" rtlCol="0" anchor="b"/>
          <a:lstStyle>
            <a:lvl1pPr algn="r">
              <a:defRPr sz="1300"/>
            </a:lvl1pPr>
          </a:lstStyle>
          <a:p>
            <a:fld id="{61CCC3E2-4C47-4BCB-A4E3-4D9ECD85F9E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2108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4"/>
            <a:ext cx="3038474" cy="465138"/>
          </a:xfrm>
          <a:prstGeom prst="rect">
            <a:avLst/>
          </a:prstGeom>
        </p:spPr>
        <p:txBody>
          <a:bodyPr vert="horz" lIns="91268" tIns="45635" rIns="91268" bIns="45635" rtlCol="0"/>
          <a:lstStyle>
            <a:lvl1pPr algn="l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1" y="4"/>
            <a:ext cx="3038474" cy="465138"/>
          </a:xfrm>
          <a:prstGeom prst="rect">
            <a:avLst/>
          </a:prstGeom>
        </p:spPr>
        <p:txBody>
          <a:bodyPr vert="horz" lIns="91268" tIns="45635" rIns="91268" bIns="45635" rtlCol="0"/>
          <a:lstStyle>
            <a:lvl1pPr algn="r">
              <a:defRPr sz="1300"/>
            </a:lvl1pPr>
          </a:lstStyle>
          <a:p>
            <a:pPr>
              <a:defRPr/>
            </a:pPr>
            <a:fld id="{CABD0136-4351-427B-AD5B-16D88F09F6B2}" type="datetimeFigureOut">
              <a:rPr lang="en-US"/>
              <a:pPr>
                <a:defRPr/>
              </a:pPr>
              <a:t>1/15/2015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8" tIns="45635" rIns="91268" bIns="45635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8" y="4416437"/>
            <a:ext cx="5607050" cy="4183063"/>
          </a:xfrm>
          <a:prstGeom prst="rect">
            <a:avLst/>
          </a:prstGeom>
        </p:spPr>
        <p:txBody>
          <a:bodyPr vert="horz" lIns="91268" tIns="45635" rIns="91268" bIns="4563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7" y="8829680"/>
            <a:ext cx="3038474" cy="465138"/>
          </a:xfrm>
          <a:prstGeom prst="rect">
            <a:avLst/>
          </a:prstGeom>
        </p:spPr>
        <p:txBody>
          <a:bodyPr vert="horz" lIns="91268" tIns="45635" rIns="91268" bIns="45635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1" y="8829680"/>
            <a:ext cx="3038474" cy="465138"/>
          </a:xfrm>
          <a:prstGeom prst="rect">
            <a:avLst/>
          </a:prstGeom>
        </p:spPr>
        <p:txBody>
          <a:bodyPr vert="horz" lIns="91268" tIns="45635" rIns="91268" bIns="45635" rtlCol="0" anchor="b"/>
          <a:lstStyle>
            <a:lvl1pPr algn="r">
              <a:defRPr sz="1300"/>
            </a:lvl1pPr>
          </a:lstStyle>
          <a:p>
            <a:pPr>
              <a:defRPr/>
            </a:pPr>
            <a:fld id="{16405FD9-59BA-40EF-B82D-F56298EAB1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3871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15938" y="696913"/>
            <a:ext cx="5978525" cy="4484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8" y="6400800"/>
            <a:ext cx="5607050" cy="21987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4681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8287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1699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2433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3185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2328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491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8923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1663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A0A9D-7F5B-42FB-BE46-A6E1FEA50E0E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3433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698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4681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125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0567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4407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973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103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43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914400" lvl="2" indent="0" algn="l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4775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8250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631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3754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680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Your Title Here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r">
              <a:buNone/>
              <a:defRPr sz="1800" b="1" baseline="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Insert Date</a:t>
            </a:r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21920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600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rgbClr val="F8DD9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ln>
                <a:solidFill>
                  <a:srgbClr val="FFCC66"/>
                </a:solidFill>
              </a:ln>
              <a:solidFill>
                <a:srgbClr val="F8DD9A"/>
              </a:solidFill>
            </a:endParaRPr>
          </a:p>
        </p:txBody>
      </p:sp>
      <p:pic>
        <p:nvPicPr>
          <p:cNvPr id="11266" name="Picture 2" descr="http://www.mmb.state.mn.us/images/stories/logos/mmb/logo250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799" y="304800"/>
            <a:ext cx="4124227" cy="1600200"/>
          </a:xfrm>
          <a:prstGeom prst="rect">
            <a:avLst/>
          </a:prstGeom>
          <a:noFill/>
        </p:spPr>
      </p:pic>
      <p:cxnSp>
        <p:nvCxnSpPr>
          <p:cNvPr id="31" name="Straight Connector 30"/>
          <p:cNvCxnSpPr/>
          <p:nvPr userDrawn="1"/>
        </p:nvCxnSpPr>
        <p:spPr>
          <a:xfrm>
            <a:off x="2057400" y="5029200"/>
            <a:ext cx="66294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5400000">
            <a:off x="-3200400" y="3429000"/>
            <a:ext cx="6858000" cy="0"/>
          </a:xfrm>
          <a:prstGeom prst="line">
            <a:avLst/>
          </a:prstGeom>
          <a:ln>
            <a:solidFill>
              <a:srgbClr val="F8DD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Your Title Here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r">
              <a:buNone/>
              <a:defRPr sz="1800" b="1" baseline="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Insert Date</a:t>
            </a:r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21920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600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rgbClr val="F8DD9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ln>
                <a:solidFill>
                  <a:srgbClr val="FFCC66"/>
                </a:solidFill>
              </a:ln>
              <a:solidFill>
                <a:srgbClr val="F8DD9A"/>
              </a:solidFill>
            </a:endParaRPr>
          </a:p>
        </p:txBody>
      </p:sp>
      <p:cxnSp>
        <p:nvCxnSpPr>
          <p:cNvPr id="31" name="Straight Connector 30"/>
          <p:cNvCxnSpPr/>
          <p:nvPr userDrawn="1"/>
        </p:nvCxnSpPr>
        <p:spPr>
          <a:xfrm>
            <a:off x="2057400" y="5029200"/>
            <a:ext cx="66294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5400000">
            <a:off x="-3200400" y="3429000"/>
            <a:ext cx="6858000" cy="0"/>
          </a:xfrm>
          <a:prstGeom prst="line">
            <a:avLst/>
          </a:prstGeom>
          <a:ln>
            <a:solidFill>
              <a:srgbClr val="F8DD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 sz="1600"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9607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72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81000" y="1447800"/>
            <a:ext cx="830580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 sz="1600"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038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81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547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835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823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341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214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72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55298" name="Picture 2" descr="http://www.mmb.state.mn.us/images/stories/logos/mmb/logo250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304800"/>
            <a:ext cx="1963918" cy="76200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 userDrawn="1"/>
        </p:nvCxnSpPr>
        <p:spPr>
          <a:xfrm>
            <a:off x="381000" y="1447800"/>
            <a:ext cx="830580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 sz="1600"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156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997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829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171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rgbClr val="0070C0">
              <a:alpha val="87000"/>
            </a:srgb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13" name="Straight Connector 12"/>
          <p:cNvCxnSpPr>
            <a:stCxn id="10" idx="0"/>
            <a:endCxn id="10" idx="2"/>
          </p:cNvCxnSpPr>
          <p:nvPr userDrawn="1"/>
        </p:nvCxnSpPr>
        <p:spPr>
          <a:xfrm rot="16200000" flipH="1">
            <a:off x="5562600" y="3429000"/>
            <a:ext cx="6858000" cy="0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 rot="5400000">
            <a:off x="5715000" y="34290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rot="5400000">
            <a:off x="8763000" y="381000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16200000" flipH="1">
            <a:off x="5486400" y="3429000"/>
            <a:ext cx="6858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rot="16200000" flipH="1">
            <a:off x="5715000" y="3429000"/>
            <a:ext cx="6858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16200000" flipH="1">
            <a:off x="5638800" y="3429000"/>
            <a:ext cx="6858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03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171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rgbClr val="0070C0">
              <a:alpha val="87000"/>
            </a:srgb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13" name="Straight Connector 12"/>
          <p:cNvCxnSpPr>
            <a:stCxn id="10" idx="0"/>
            <a:endCxn id="10" idx="2"/>
          </p:cNvCxnSpPr>
          <p:nvPr userDrawn="1"/>
        </p:nvCxnSpPr>
        <p:spPr>
          <a:xfrm rot="16200000" flipH="1">
            <a:off x="5562600" y="3429000"/>
            <a:ext cx="6858000" cy="0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 rot="5400000">
            <a:off x="5715000" y="34290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rot="5400000">
            <a:off x="8763000" y="381000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16200000" flipH="1">
            <a:off x="5486400" y="3429000"/>
            <a:ext cx="6858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rot="16200000" flipH="1">
            <a:off x="5715000" y="3429000"/>
            <a:ext cx="6858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16200000" flipH="1">
            <a:off x="5638800" y="3429000"/>
            <a:ext cx="6858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020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Health Care Access Fund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 smtClean="0"/>
              <a:t>January 2015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2013 eligibility changes made some </a:t>
            </a:r>
            <a:r>
              <a:rPr lang="en-US" sz="2800" dirty="0" err="1" smtClean="0"/>
              <a:t>MinnesotaCare</a:t>
            </a:r>
            <a:r>
              <a:rPr lang="en-US" sz="2800" dirty="0" smtClean="0"/>
              <a:t> populations eligible for Medical Assistance </a:t>
            </a:r>
          </a:p>
          <a:p>
            <a:r>
              <a:rPr lang="en-US" sz="2800" dirty="0" smtClean="0"/>
              <a:t>2013 session established Health Care Access Fund appropriation and transfer to offset cost of these groups</a:t>
            </a:r>
          </a:p>
          <a:p>
            <a:r>
              <a:rPr lang="en-US" sz="2800" dirty="0" smtClean="0"/>
              <a:t>Adjustments are made at forecast if cost estimates are lower than original amounts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Assistance Spending in HCAF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41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Care Access Fund Uses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927045"/>
              </p:ext>
            </p:extLst>
          </p:nvPr>
        </p:nvGraphicFramePr>
        <p:xfrm>
          <a:off x="381000" y="1600200"/>
          <a:ext cx="8229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8072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u="sng" dirty="0" smtClean="0"/>
              <a:t>FY2017 Balance: </a:t>
            </a:r>
            <a:r>
              <a:rPr lang="en-US" sz="3200" dirty="0" smtClean="0"/>
              <a:t>November 2014 forecast shows a negative balance of $62 million in FY2017.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u="sng" dirty="0" smtClean="0"/>
              <a:t>Structural Deficit: </a:t>
            </a:r>
            <a:r>
              <a:rPr lang="en-US" sz="3200" dirty="0" smtClean="0"/>
              <a:t>Uses within the fund consistently exceed expenditures.</a:t>
            </a:r>
          </a:p>
          <a:p>
            <a:pPr marL="0" indent="0">
              <a:buNone/>
            </a:pPr>
            <a:endParaRPr lang="en-US" sz="3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 Outlook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85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Deficit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9784102"/>
              </p:ext>
            </p:extLst>
          </p:nvPr>
        </p:nvGraphicFramePr>
        <p:xfrm>
          <a:off x="381000" y="1676400"/>
          <a:ext cx="8305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9282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Minnesota Care and the Health Care Access Fund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600" dirty="0"/>
              <a:t>Chuck Johnson, Deputy Commissioner, Department of Human Services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7542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24800" cy="4873752"/>
          </a:xfrm>
        </p:spPr>
        <p:txBody>
          <a:bodyPr/>
          <a:lstStyle/>
          <a:p>
            <a:pPr lvl="0"/>
            <a:r>
              <a:rPr lang="en-US" sz="2200" dirty="0" err="1" smtClean="0"/>
              <a:t>MinnesotaCare</a:t>
            </a:r>
            <a:r>
              <a:rPr lang="en-US" sz="2200" dirty="0" smtClean="0"/>
              <a:t> </a:t>
            </a:r>
            <a:r>
              <a:rPr lang="en-US" sz="2200" dirty="0"/>
              <a:t>provides comprehensive health care coverage for about 85,000 </a:t>
            </a:r>
            <a:r>
              <a:rPr lang="en-US" sz="2200" dirty="0" smtClean="0"/>
              <a:t>Minnesotans without access </a:t>
            </a:r>
            <a:r>
              <a:rPr lang="en-US" sz="2200" dirty="0"/>
              <a:t>to affordable insurance and </a:t>
            </a:r>
            <a:r>
              <a:rPr lang="en-US" sz="2200" dirty="0" smtClean="0"/>
              <a:t>who have </a:t>
            </a:r>
            <a:r>
              <a:rPr lang="en-US" sz="2200" dirty="0"/>
              <a:t>higher incomes than those served under Medical Assistance (Medicaid</a:t>
            </a:r>
            <a:r>
              <a:rPr lang="en-US" sz="2200" dirty="0" smtClean="0"/>
              <a:t>)</a:t>
            </a:r>
          </a:p>
          <a:p>
            <a:pPr lvl="0"/>
            <a:endParaRPr lang="en-US" sz="2200" dirty="0"/>
          </a:p>
          <a:p>
            <a:pPr lvl="0"/>
            <a:r>
              <a:rPr lang="en-US" sz="2200" dirty="0"/>
              <a:t>Unlike Medical Assistance, </a:t>
            </a:r>
            <a:r>
              <a:rPr lang="en-US" sz="2200" dirty="0" err="1"/>
              <a:t>MinnesotaCare</a:t>
            </a:r>
            <a:r>
              <a:rPr lang="en-US" sz="2200" dirty="0"/>
              <a:t> requires enrollee premiums and does not include coverage for long term care services or </a:t>
            </a:r>
            <a:r>
              <a:rPr lang="en-US" sz="2200" dirty="0" smtClean="0"/>
              <a:t>supports</a:t>
            </a:r>
          </a:p>
          <a:p>
            <a:pPr lvl="0"/>
            <a:endParaRPr lang="en-US" sz="2200" dirty="0"/>
          </a:p>
          <a:p>
            <a:pPr lvl="0"/>
            <a:r>
              <a:rPr lang="en-US" sz="2200" dirty="0" err="1"/>
              <a:t>MinnesotaCare</a:t>
            </a:r>
            <a:r>
              <a:rPr lang="en-US" sz="2200" dirty="0"/>
              <a:t> is funded with appropriations from the Health Care Access Fund, federal funds, and enrollee premiums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MinnesotaCare Overview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6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sz="2200" dirty="0" smtClean="0"/>
          </a:p>
          <a:p>
            <a:r>
              <a:rPr lang="en-US" sz="2200" dirty="0" smtClean="0"/>
              <a:t>In </a:t>
            </a:r>
            <a:r>
              <a:rPr lang="en-US" sz="2200" dirty="0"/>
              <a:t>2011, Minnesota expanded Medical Assistance to childless adults with incomes between 0-75% of FPG and extended a Medicaid waiver to include adults without children in </a:t>
            </a:r>
            <a:r>
              <a:rPr lang="en-US" sz="2200" dirty="0" err="1"/>
              <a:t>MinnesotaCare</a:t>
            </a:r>
            <a:r>
              <a:rPr lang="en-US" sz="2200" dirty="0"/>
              <a:t> below 200% of FPG </a:t>
            </a:r>
          </a:p>
          <a:p>
            <a:endParaRPr lang="en-US" sz="2200" dirty="0"/>
          </a:p>
          <a:p>
            <a:r>
              <a:rPr lang="en-US" sz="2200" dirty="0" smtClean="0"/>
              <a:t>These </a:t>
            </a:r>
            <a:r>
              <a:rPr lang="en-US" sz="2200" dirty="0"/>
              <a:t>changes resulted in a more comprehensive benefit for recipients and provided federal Medicaid funds for </a:t>
            </a:r>
            <a:r>
              <a:rPr lang="en-US" sz="2200" dirty="0" smtClean="0"/>
              <a:t>over 82,000 people </a:t>
            </a:r>
            <a:r>
              <a:rPr lang="en-US" sz="2200" dirty="0" smtClean="0"/>
              <a:t>who would have otherwise been in </a:t>
            </a:r>
            <a:r>
              <a:rPr lang="en-US" sz="2200" dirty="0" err="1" smtClean="0"/>
              <a:t>MinnesotaCare</a:t>
            </a:r>
            <a:r>
              <a:rPr lang="en-US" sz="2200" dirty="0" smtClean="0"/>
              <a:t> </a:t>
            </a:r>
            <a:r>
              <a:rPr lang="en-US" sz="2200" dirty="0"/>
              <a:t>with state only funding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Developments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68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Beginning in 2014, the state changed it’s Medical Assistance (MA) Program to implement new options and requirements under the ACA, including:</a:t>
            </a:r>
          </a:p>
          <a:p>
            <a:pPr lvl="1"/>
            <a:r>
              <a:rPr lang="en-US" sz="1800" dirty="0" smtClean="0"/>
              <a:t>Expanding MA eligibility up to 138% FPL for 180,000 adults that are currently receiving 100% federal funding</a:t>
            </a:r>
          </a:p>
          <a:p>
            <a:pPr lvl="1"/>
            <a:r>
              <a:rPr lang="en-US" sz="1800" dirty="0" smtClean="0"/>
              <a:t>Made several eligibility and enrollment changes that will improve access and continuity of health care coverage</a:t>
            </a:r>
          </a:p>
          <a:p>
            <a:pPr marL="366713" lvl="1" indent="0">
              <a:buNone/>
            </a:pPr>
            <a:endParaRPr lang="en-US" dirty="0" smtClean="0"/>
          </a:p>
          <a:p>
            <a:r>
              <a:rPr lang="en-US" dirty="0" smtClean="0"/>
              <a:t>Under the new requirements, the state was required to eliminate overlapping eligibility for MA and MinnesotaCare</a:t>
            </a:r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Developments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29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72400" cy="4572000"/>
          </a:xfrm>
        </p:spPr>
        <p:txBody>
          <a:bodyPr/>
          <a:lstStyle/>
          <a:p>
            <a:endParaRPr lang="en-US" sz="2200" dirty="0" smtClean="0"/>
          </a:p>
          <a:p>
            <a:r>
              <a:rPr lang="en-US" sz="2200" dirty="0"/>
              <a:t>These </a:t>
            </a:r>
            <a:r>
              <a:rPr lang="en-US" sz="2200" dirty="0" smtClean="0"/>
              <a:t>changes </a:t>
            </a:r>
            <a:r>
              <a:rPr lang="en-US" sz="2200" dirty="0"/>
              <a:t>moved </a:t>
            </a:r>
            <a:r>
              <a:rPr lang="en-US" sz="2200" dirty="0" smtClean="0"/>
              <a:t>73,000 children and pregnant women with </a:t>
            </a:r>
            <a:r>
              <a:rPr lang="en-US" sz="2200" dirty="0"/>
              <a:t>incomes up to 275% FPG and </a:t>
            </a:r>
            <a:r>
              <a:rPr lang="en-US" sz="2200" dirty="0" smtClean="0"/>
              <a:t>28,000 childless </a:t>
            </a:r>
            <a:r>
              <a:rPr lang="en-US" sz="2200" dirty="0"/>
              <a:t>adults with incomes between 75% and 133% of FPG to coverage under Medical Assistance in </a:t>
            </a:r>
            <a:r>
              <a:rPr lang="en-US" sz="2200" dirty="0" smtClean="0"/>
              <a:t>2014</a:t>
            </a:r>
            <a:endParaRPr lang="en-US" sz="2200" dirty="0"/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/>
              <a:t>T</a:t>
            </a:r>
            <a:r>
              <a:rPr lang="en-US" sz="2200" dirty="0" smtClean="0"/>
              <a:t>he </a:t>
            </a:r>
            <a:r>
              <a:rPr lang="en-US" sz="2200" dirty="0"/>
              <a:t>Legislature </a:t>
            </a:r>
            <a:r>
              <a:rPr lang="en-US" sz="2200" dirty="0" smtClean="0"/>
              <a:t>also made </a:t>
            </a:r>
            <a:r>
              <a:rPr lang="en-US" sz="2200" dirty="0"/>
              <a:t>changes to the </a:t>
            </a:r>
            <a:r>
              <a:rPr lang="en-US" sz="2200" dirty="0" smtClean="0"/>
              <a:t>MinnesotaCare program to align/comply with federal requirements beginning January 1, 2014, including</a:t>
            </a:r>
            <a:endParaRPr lang="en-US" sz="2200" dirty="0"/>
          </a:p>
          <a:p>
            <a:pPr lvl="1"/>
            <a:r>
              <a:rPr lang="en-US" sz="1900" dirty="0" smtClean="0"/>
              <a:t>reducing </a:t>
            </a:r>
            <a:r>
              <a:rPr lang="en-US" sz="1900" dirty="0"/>
              <a:t>enrollee </a:t>
            </a:r>
            <a:r>
              <a:rPr lang="en-US" sz="1900" dirty="0" smtClean="0"/>
              <a:t>premiums</a:t>
            </a:r>
          </a:p>
          <a:p>
            <a:pPr lvl="1"/>
            <a:r>
              <a:rPr lang="en-US" sz="1900" dirty="0" smtClean="0"/>
              <a:t>removing </a:t>
            </a:r>
            <a:r>
              <a:rPr lang="en-US" sz="1900" dirty="0"/>
              <a:t>the $10,000 cap </a:t>
            </a:r>
            <a:r>
              <a:rPr lang="en-US" sz="1900" dirty="0" smtClean="0"/>
              <a:t>and $1,000 co-pay on </a:t>
            </a:r>
            <a:r>
              <a:rPr lang="en-US" sz="1900" dirty="0"/>
              <a:t>hospital </a:t>
            </a:r>
            <a:r>
              <a:rPr lang="en-US" sz="1900" dirty="0" smtClean="0"/>
              <a:t>benefits</a:t>
            </a:r>
          </a:p>
          <a:p>
            <a:pPr lvl="1"/>
            <a:r>
              <a:rPr lang="en-US" sz="1900" dirty="0" smtClean="0"/>
              <a:t>Removing several </a:t>
            </a:r>
            <a:r>
              <a:rPr lang="en-US" sz="1900" dirty="0"/>
              <a:t>insurance </a:t>
            </a:r>
            <a:r>
              <a:rPr lang="en-US" sz="1900" dirty="0" smtClean="0"/>
              <a:t>barriers</a:t>
            </a:r>
          </a:p>
          <a:p>
            <a:pPr lvl="1"/>
            <a:endParaRPr lang="en-US" sz="1900" dirty="0" smtClean="0"/>
          </a:p>
          <a:p>
            <a:pPr marL="366713" lvl="1" indent="0">
              <a:buNone/>
            </a:pP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Developments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73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Beginning January 1, 2015, the federal funding for MinnesotaCare converted from a Medicaid waiver to Basic Health Plan (BHP)</a:t>
            </a:r>
          </a:p>
          <a:p>
            <a:r>
              <a:rPr lang="en-US" dirty="0" smtClean="0"/>
              <a:t>This new authority allowed the state to ensure less disruption and continuity for MinnesotaCare enrollees and build on bipartisan support for the program</a:t>
            </a:r>
          </a:p>
          <a:p>
            <a:pPr lvl="1"/>
            <a:r>
              <a:rPr lang="en-US" sz="1800" dirty="0" smtClean="0"/>
              <a:t>Continued to have the same plan/provider choices</a:t>
            </a:r>
          </a:p>
          <a:p>
            <a:pPr lvl="1"/>
            <a:r>
              <a:rPr lang="en-US" sz="1800" dirty="0" smtClean="0"/>
              <a:t>Enrollees do not have to go through tax reconciliation compared to premium tax credits</a:t>
            </a:r>
          </a:p>
          <a:p>
            <a:pPr lvl="1"/>
            <a:r>
              <a:rPr lang="en-US" sz="1800" dirty="0" smtClean="0"/>
              <a:t>Expanded benefits</a:t>
            </a:r>
          </a:p>
          <a:p>
            <a:pPr lvl="1"/>
            <a:r>
              <a:rPr lang="en-US" sz="1800" dirty="0" smtClean="0"/>
              <a:t>Lower cost sharing</a:t>
            </a:r>
          </a:p>
          <a:p>
            <a:pPr lvl="1"/>
            <a:r>
              <a:rPr lang="en-US" sz="1800" dirty="0" smtClean="0"/>
              <a:t>Lower premiums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Developments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Health Care Access Fund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600200" y="5029200"/>
            <a:ext cx="6858000" cy="1371600"/>
          </a:xfrm>
        </p:spPr>
        <p:txBody>
          <a:bodyPr/>
          <a:lstStyle/>
          <a:p>
            <a:r>
              <a:rPr lang="en-US" sz="1600" dirty="0" err="1" smtClean="0"/>
              <a:t>Ahna</a:t>
            </a:r>
            <a:r>
              <a:rPr lang="en-US" sz="1600" dirty="0" smtClean="0"/>
              <a:t> Minge, Executive Budget Officer, Minnesota Management and Budget</a:t>
            </a:r>
          </a:p>
          <a:p>
            <a:r>
              <a:rPr lang="en-US" sz="1600" dirty="0" smtClean="0"/>
              <a:t>January 15, 2015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8132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32033715"/>
              </p:ext>
            </p:extLst>
          </p:nvPr>
        </p:nvGraphicFramePr>
        <p:xfrm>
          <a:off x="660991" y="1637752"/>
          <a:ext cx="6959009" cy="42855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01862"/>
                <a:gridCol w="1524000"/>
                <a:gridCol w="3233147"/>
              </a:tblGrid>
              <a:tr h="1546315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Annual income (as a % of FPG)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Family </a:t>
                      </a:r>
                      <a:r>
                        <a:rPr lang="en-US" sz="1400" dirty="0" err="1" smtClean="0"/>
                        <a:t>MinnesotaCare</a:t>
                      </a:r>
                      <a:r>
                        <a:rPr lang="en-US" sz="1400" dirty="0" smtClean="0"/>
                        <a:t> Monthly Premium</a:t>
                      </a:r>
                    </a:p>
                    <a:p>
                      <a:r>
                        <a:rPr lang="en-US" sz="1400" dirty="0" smtClean="0"/>
                        <a:t>(Family of 4, with 2 children covered in MA)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Monthly Silver Plan Premium Amount </a:t>
                      </a:r>
                    </a:p>
                    <a:p>
                      <a:r>
                        <a:rPr lang="en-US" sz="1400" dirty="0" smtClean="0"/>
                        <a:t>(Household of 4 with subsidy, 2 children covered in MA)</a:t>
                      </a:r>
                    </a:p>
                  </a:txBody>
                  <a:tcPr/>
                </a:tc>
              </a:tr>
              <a:tr h="33757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</a:rPr>
                        <a:t>0%</a:t>
                      </a:r>
                      <a:r>
                        <a:rPr lang="en-US" sz="1400" baseline="0" dirty="0" smtClean="0">
                          <a:latin typeface="+mn-lt"/>
                        </a:rPr>
                        <a:t> - </a:t>
                      </a:r>
                      <a:r>
                        <a:rPr lang="en-US" sz="1400" dirty="0" smtClean="0">
                          <a:latin typeface="+mn-lt"/>
                        </a:rPr>
                        <a:t>130% FPG</a:t>
                      </a:r>
                      <a:endParaRPr lang="en-US" sz="1400" dirty="0">
                        <a:latin typeface="+mn-lt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</a:rPr>
                        <a:t>Covered in Medical Assistance (MA)</a:t>
                      </a:r>
                      <a:endParaRPr lang="en-US" sz="14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75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130% -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140% FPG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$42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$89-$94</a:t>
                      </a:r>
                    </a:p>
                  </a:txBody>
                  <a:tcPr marL="68580" marR="68580" marT="0" marB="0"/>
                </a:tc>
              </a:tr>
              <a:tr h="3375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140%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150% FPG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$50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$94-$118</a:t>
                      </a:r>
                    </a:p>
                  </a:txBody>
                  <a:tcPr marL="68580" marR="68580" marT="0" marB="0"/>
                </a:tc>
              </a:tr>
              <a:tr h="3375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150%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160% FPG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$58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$118-$140</a:t>
                      </a:r>
                    </a:p>
                  </a:txBody>
                  <a:tcPr marL="68580" marR="68580" marT="0" marB="0"/>
                </a:tc>
              </a:tr>
              <a:tr h="3375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160%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170% FPG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$66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$140-$164</a:t>
                      </a:r>
                    </a:p>
                  </a:txBody>
                  <a:tcPr marL="68580" marR="68580" marT="0" marB="0"/>
                </a:tc>
              </a:tr>
              <a:tr h="3375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170%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180% FPG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$76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$164-$191</a:t>
                      </a:r>
                    </a:p>
                  </a:txBody>
                  <a:tcPr marL="68580" marR="68580" marT="0" marB="0"/>
                </a:tc>
              </a:tr>
              <a:tr h="3375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180%</a:t>
                      </a:r>
                      <a:r>
                        <a:rPr lang="en-US" sz="1400" baseline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en-US" sz="140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190% FPG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$86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$191-$217</a:t>
                      </a:r>
                    </a:p>
                  </a:txBody>
                  <a:tcPr marL="68580" marR="68580" marT="0" marB="0"/>
                </a:tc>
              </a:tr>
              <a:tr h="3375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190%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200% FPG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$100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$217-$246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Comparison of </a:t>
            </a:r>
            <a:r>
              <a:rPr lang="en-US" dirty="0" err="1"/>
              <a:t>MinnesotaCare</a:t>
            </a:r>
            <a:r>
              <a:rPr lang="en-US" dirty="0"/>
              <a:t> and Silver Plan Premiums*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0990" y="5943600"/>
            <a:ext cx="718760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*This table compares 2014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MinnesotaCare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premiums with the premiums that households would pay for a MNsure silver plan if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MinnesotaCare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did not exist.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21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Overall, these changes have led to:</a:t>
            </a:r>
          </a:p>
          <a:p>
            <a:r>
              <a:rPr lang="en-US" dirty="0" smtClean="0"/>
              <a:t>More people eligible for Medical Assistance financed by the general fund including 101,000 enrollees that moved from MinnesotaCare (HCAF) to MA (GF)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 different population mix and less people in MinnesotaCare compared to historical enrollment </a:t>
            </a:r>
          </a:p>
          <a:p>
            <a:endParaRPr lang="en-US" dirty="0" smtClean="0"/>
          </a:p>
          <a:p>
            <a:r>
              <a:rPr lang="en-US" dirty="0" smtClean="0"/>
              <a:t>Changes in federal funding sources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 Impacts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959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124200"/>
            <a:ext cx="6705600" cy="1894362"/>
          </a:xfrm>
        </p:spPr>
        <p:txBody>
          <a:bodyPr/>
          <a:lstStyle/>
          <a:p>
            <a:r>
              <a:rPr lang="en-US" dirty="0" smtClean="0"/>
              <a:t>Changes in the Health Care Access Fund  February 2013 – November 2014 forecast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917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 smtClean="0"/>
              <a:t>Lower than expected BHP funding</a:t>
            </a:r>
          </a:p>
          <a:p>
            <a:pPr lvl="1"/>
            <a:r>
              <a:rPr lang="en-US" sz="1800" dirty="0" smtClean="0"/>
              <a:t>Lowest in the nation benchmark premiums</a:t>
            </a:r>
          </a:p>
          <a:p>
            <a:pPr lvl="1"/>
            <a:r>
              <a:rPr lang="en-US" sz="1800" dirty="0" smtClean="0"/>
              <a:t>Lower than expected trend rate for benchmark premiums in the federal BHP funding methodology</a:t>
            </a:r>
          </a:p>
          <a:p>
            <a:pPr lvl="1"/>
            <a:r>
              <a:rPr lang="en-US" sz="1800" dirty="0" smtClean="0"/>
              <a:t>No risk adjustment in federal BHP rules, but states could propose their own method. Minnesota received approval for risk adjustment, and the impact is being reviewed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Lower than expected enrollment</a:t>
            </a:r>
          </a:p>
          <a:p>
            <a:pPr lvl="1"/>
            <a:r>
              <a:rPr lang="en-US" sz="1800" dirty="0" smtClean="0"/>
              <a:t>Overall MHCP enrollment in September 2014 was within 1% of forecast, but more Medical Assistance and less Minnesota Care enrollment than expected</a:t>
            </a:r>
          </a:p>
          <a:p>
            <a:pPr lvl="1"/>
            <a:r>
              <a:rPr lang="en-US" sz="1800" dirty="0" smtClean="0"/>
              <a:t>November 2014 forecast reduced </a:t>
            </a:r>
            <a:r>
              <a:rPr lang="en-US" sz="1800" dirty="0" err="1" smtClean="0"/>
              <a:t>MinnesotaCare</a:t>
            </a:r>
            <a:r>
              <a:rPr lang="en-US" sz="1800" dirty="0" smtClean="0"/>
              <a:t> enrollment projections by 30,000 </a:t>
            </a:r>
          </a:p>
          <a:p>
            <a:pPr marL="366713" lvl="1" indent="0">
              <a:buNone/>
            </a:pPr>
            <a:endParaRPr lang="en-US" dirty="0" smtClean="0"/>
          </a:p>
          <a:p>
            <a:pPr marL="366713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Healthcare Changes </a:t>
            </a:r>
            <a:r>
              <a:rPr lang="en-US" dirty="0" smtClean="0"/>
              <a:t>Affecting </a:t>
            </a:r>
            <a:r>
              <a:rPr lang="en-US" dirty="0"/>
              <a:t>the Fund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6662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Higher than expected enrollee costs in </a:t>
            </a:r>
            <a:r>
              <a:rPr lang="en-US" dirty="0" err="1" smtClean="0"/>
              <a:t>MinnesotaCare</a:t>
            </a:r>
            <a:endParaRPr lang="en-US" dirty="0" smtClean="0"/>
          </a:p>
          <a:p>
            <a:pPr lvl="1"/>
            <a:r>
              <a:rPr lang="en-US" dirty="0" err="1" smtClean="0"/>
              <a:t>MinnesotaCare</a:t>
            </a:r>
            <a:r>
              <a:rPr lang="en-US" dirty="0" smtClean="0"/>
              <a:t> and MA case mix changes</a:t>
            </a:r>
          </a:p>
          <a:p>
            <a:pPr lvl="2"/>
            <a:r>
              <a:rPr lang="en-US" dirty="0" smtClean="0"/>
              <a:t>Moved over 70,000 children from </a:t>
            </a:r>
            <a:r>
              <a:rPr lang="en-US" dirty="0" err="1" smtClean="0"/>
              <a:t>MinnesotaCare</a:t>
            </a:r>
            <a:r>
              <a:rPr lang="en-US" dirty="0" smtClean="0"/>
              <a:t> to MA in 2014</a:t>
            </a:r>
          </a:p>
          <a:p>
            <a:pPr lvl="2"/>
            <a:r>
              <a:rPr lang="en-US" dirty="0" smtClean="0"/>
              <a:t>Of the nearly 85,000 people remaining on </a:t>
            </a:r>
            <a:r>
              <a:rPr lang="en-US" dirty="0" err="1" smtClean="0"/>
              <a:t>MinnesotaCare</a:t>
            </a:r>
            <a:r>
              <a:rPr lang="en-US" dirty="0" smtClean="0"/>
              <a:t>, less than 5,000 are children</a:t>
            </a:r>
          </a:p>
          <a:p>
            <a:pPr lvl="2"/>
            <a:r>
              <a:rPr lang="en-US" dirty="0" smtClean="0"/>
              <a:t>Updated cost experience for remaining </a:t>
            </a:r>
            <a:r>
              <a:rPr lang="en-US" dirty="0" err="1" smtClean="0"/>
              <a:t>MinnesotaCare</a:t>
            </a:r>
            <a:r>
              <a:rPr lang="en-US" dirty="0" smtClean="0"/>
              <a:t> adults without children was higher than expected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In Medical Assistance, cost experience for families and children in was lower than expected</a:t>
            </a:r>
          </a:p>
          <a:p>
            <a:pPr lvl="2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Healthcare Changes </a:t>
            </a:r>
            <a:r>
              <a:rPr lang="en-US" dirty="0" smtClean="0"/>
              <a:t>Affecting </a:t>
            </a:r>
            <a:r>
              <a:rPr lang="en-US" dirty="0"/>
              <a:t>the Fund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944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28600"/>
            <a:ext cx="6172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Major Changes in 2017 Fund Balance from February 2013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25</a:t>
            </a:fld>
            <a:endParaRPr lang="en-US" dirty="0"/>
          </a:p>
        </p:txBody>
      </p:sp>
      <p:graphicFrame>
        <p:nvGraphicFramePr>
          <p:cNvPr id="11" name="Char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764775"/>
              </p:ext>
            </p:extLst>
          </p:nvPr>
        </p:nvGraphicFramePr>
        <p:xfrm>
          <a:off x="250902" y="838200"/>
          <a:ext cx="8642195" cy="5730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079237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Questions</a:t>
            </a: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83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Sources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Uses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Fund Outlook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Overview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54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Created to increase access to health care, contain health care costs, and improve quality of health care services</a:t>
            </a:r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04800"/>
            <a:ext cx="6172200" cy="1143000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224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20000" cy="4724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2% Tax on </a:t>
            </a:r>
            <a:r>
              <a:rPr lang="en-US" sz="2800" u="sng" dirty="0" smtClean="0"/>
              <a:t>gross revenues </a:t>
            </a:r>
            <a:r>
              <a:rPr lang="en-US" sz="2800" dirty="0" smtClean="0"/>
              <a:t>of providers, hospitals, surgical centers, and wholesale drug distributors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1% Tax on </a:t>
            </a:r>
            <a:r>
              <a:rPr lang="en-US" sz="2800" u="sng" dirty="0" smtClean="0"/>
              <a:t>gross premiums </a:t>
            </a:r>
            <a:r>
              <a:rPr lang="en-US" sz="2800" dirty="0" smtClean="0"/>
              <a:t>of HMOs, nonprofit health service plan corporations, and community integrated service networks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err="1" smtClean="0"/>
              <a:t>MinnesotaCare</a:t>
            </a:r>
            <a:r>
              <a:rPr lang="en-US" sz="2800" dirty="0" smtClean="0"/>
              <a:t> premiums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Federal match on administrative </a:t>
            </a:r>
            <a:r>
              <a:rPr lang="en-US" sz="2800" dirty="0"/>
              <a:t>c</a:t>
            </a:r>
            <a:r>
              <a:rPr lang="en-US" sz="2800" dirty="0" smtClean="0"/>
              <a:t>osts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Investment income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Transfers in from other funds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Care Access Fund Sources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07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by Contributor FY 2016-17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8078015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2766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Care Access Fund Tax Revenue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0509837"/>
              </p:ext>
            </p:extLst>
          </p:nvPr>
        </p:nvGraphicFramePr>
        <p:xfrm>
          <a:off x="457200" y="1600200"/>
          <a:ext cx="8229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08618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3200" u="sng" dirty="0" smtClean="0"/>
              <a:t>Contingent Reduction </a:t>
            </a:r>
            <a:r>
              <a:rPr lang="en-US" sz="3200" dirty="0" smtClean="0"/>
              <a:t>– Provider tax may be reduced when sources exceed uses by 125% in the current biennium (effective 2011-2019). To date, no provider tax reduction has occurred.</a:t>
            </a:r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u="sng" dirty="0" smtClean="0"/>
              <a:t>Sunset </a:t>
            </a:r>
            <a:r>
              <a:rPr lang="en-US" sz="3200" dirty="0" smtClean="0"/>
              <a:t>– The provider tax expires after December 31, 2019.</a:t>
            </a:r>
            <a:endParaRPr lang="en-US" sz="3200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Provider Tax Contingency/Sunset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1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n-US" sz="2800" dirty="0" err="1" smtClean="0"/>
              <a:t>MinnesotaCare</a:t>
            </a:r>
            <a:r>
              <a:rPr lang="en-US" sz="2800" dirty="0" smtClean="0"/>
              <a:t> (60%)</a:t>
            </a:r>
          </a:p>
          <a:p>
            <a:pPr>
              <a:buFontTx/>
              <a:buChar char="-"/>
            </a:pPr>
            <a:r>
              <a:rPr lang="en-US" sz="2800" dirty="0" smtClean="0"/>
              <a:t>Medical Assistance (30%)</a:t>
            </a:r>
          </a:p>
          <a:p>
            <a:pPr>
              <a:buFontTx/>
              <a:buChar char="-"/>
            </a:pPr>
            <a:r>
              <a:rPr lang="en-US" sz="2800" dirty="0" smtClean="0"/>
              <a:t>Direct appropriations to agencies (10%)</a:t>
            </a:r>
          </a:p>
          <a:p>
            <a:pPr lvl="1"/>
            <a:r>
              <a:rPr lang="en-US" sz="2500" dirty="0" smtClean="0"/>
              <a:t>Department of Human Services - MinnesotaCare operations and health care administration</a:t>
            </a:r>
          </a:p>
          <a:p>
            <a:pPr lvl="1"/>
            <a:r>
              <a:rPr lang="en-US" sz="2500" dirty="0" smtClean="0"/>
              <a:t>Department of Health - Statewide Health Improvement Program (SHIP), other grants and administrative expenditures</a:t>
            </a:r>
          </a:p>
          <a:p>
            <a:pPr lvl="1"/>
            <a:r>
              <a:rPr lang="en-US" sz="2500" dirty="0" smtClean="0"/>
              <a:t>Department of Revenue - forecasts and accounts for the revenues dedicated to the fund</a:t>
            </a:r>
          </a:p>
          <a:p>
            <a:pPr lvl="1"/>
            <a:r>
              <a:rPr lang="en-US" sz="2500" dirty="0" smtClean="0"/>
              <a:t>Legislature</a:t>
            </a:r>
          </a:p>
          <a:p>
            <a:endParaRPr lang="en-US" sz="2800" dirty="0" smtClean="0"/>
          </a:p>
          <a:p>
            <a:endParaRPr lang="en-US" dirty="0"/>
          </a:p>
          <a:p>
            <a:endParaRPr lang="en-US" sz="3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Care Access Fund Uses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B4905AE-0A8B-489D-8B74-2CA9D38791D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56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r">
          <a:defRPr dirty="0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Oriel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r">
          <a:defRPr dirty="0" smtClean="0">
            <a:latin typeface="+mn-lt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5438</TotalTime>
  <Words>1312</Words>
  <Application>Microsoft Office PowerPoint</Application>
  <PresentationFormat>On-screen Show (4:3)</PresentationFormat>
  <Paragraphs>213</Paragraphs>
  <Slides>26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Oriel</vt:lpstr>
      <vt:lpstr>1_Oriel</vt:lpstr>
      <vt:lpstr>Health Care Access Fund</vt:lpstr>
      <vt:lpstr>Health Care Access Fund</vt:lpstr>
      <vt:lpstr>Presentation Overview</vt:lpstr>
      <vt:lpstr>Background</vt:lpstr>
      <vt:lpstr>Health Care Access Fund Sources</vt:lpstr>
      <vt:lpstr>Tax by Contributor FY 2016-17</vt:lpstr>
      <vt:lpstr>Health Care Access Fund Tax Revenue</vt:lpstr>
      <vt:lpstr>Provider Tax Contingency/Sunset</vt:lpstr>
      <vt:lpstr>Health Care Access Fund Uses</vt:lpstr>
      <vt:lpstr>Medical Assistance Spending in HCAF</vt:lpstr>
      <vt:lpstr>Health Care Access Fund Uses </vt:lpstr>
      <vt:lpstr>Fund Outlook</vt:lpstr>
      <vt:lpstr>Structural Deficit</vt:lpstr>
      <vt:lpstr>Minnesota Care and the Health Care Access Fund</vt:lpstr>
      <vt:lpstr>MinnesotaCare Overview</vt:lpstr>
      <vt:lpstr>Recent Developments</vt:lpstr>
      <vt:lpstr>Recent Developments</vt:lpstr>
      <vt:lpstr>Recent Developments</vt:lpstr>
      <vt:lpstr>Recent Developments</vt:lpstr>
      <vt:lpstr>Comparison of MinnesotaCare and Silver Plan Premiums* </vt:lpstr>
      <vt:lpstr>Funding Impacts</vt:lpstr>
      <vt:lpstr>Changes in the Health Care Access Fund  February 2013 – November 2014 forecast</vt:lpstr>
      <vt:lpstr>Recent Healthcare Changes Affecting the Fund Statement</vt:lpstr>
      <vt:lpstr>Recent Healthcare Changes Affecting the Fund Statement</vt:lpstr>
      <vt:lpstr>Major Changes in 2017 Fund Balance from February 2013</vt:lpstr>
      <vt:lpstr>Questions</vt:lpstr>
    </vt:vector>
  </TitlesOfParts>
  <Company>Department of Finance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Rating Agency Presentation</dc:title>
  <dc:creator>Edward D. Johnson</dc:creator>
  <cp:lastModifiedBy>Ahna Minge</cp:lastModifiedBy>
  <cp:revision>407</cp:revision>
  <cp:lastPrinted>2015-01-14T18:31:46Z</cp:lastPrinted>
  <dcterms:created xsi:type="dcterms:W3CDTF">2008-06-25T15:42:51Z</dcterms:created>
  <dcterms:modified xsi:type="dcterms:W3CDTF">2015-01-15T16:05:19Z</dcterms:modified>
</cp:coreProperties>
</file>