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1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7" r:id="rId3"/>
    <p:sldId id="266" r:id="rId4"/>
    <p:sldId id="264" r:id="rId5"/>
    <p:sldId id="265" r:id="rId6"/>
    <p:sldId id="258" r:id="rId7"/>
    <p:sldId id="259" r:id="rId8"/>
    <p:sldId id="260" r:id="rId9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72AEB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5107" autoAdjust="0"/>
    <p:restoredTop sz="75410" autoAdjust="0"/>
  </p:normalViewPr>
  <p:slideViewPr>
    <p:cSldViewPr>
      <p:cViewPr varScale="1">
        <p:scale>
          <a:sx n="82" d="100"/>
          <a:sy n="82" d="100"/>
        </p:scale>
        <p:origin x="2052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86" d="100"/>
          <a:sy n="86" d="100"/>
        </p:scale>
        <p:origin x="3822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92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C3D0-4854-B8FA-53489536045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 dirty="0"/>
                      <a:t>532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C3D0-4854-B8FA-53489536045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82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C3D0-4854-B8FA-53489536045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 dirty="0"/>
                      <a:t>105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C3D0-4854-B8FA-53489536045E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42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C3D0-4854-B8FA-53489536045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Sheet1!$A$2:$A$6</c:f>
              <c:strCache>
                <c:ptCount val="5"/>
                <c:pt idx="0">
                  <c:v>100 and under</c:v>
                </c:pt>
                <c:pt idx="1">
                  <c:v>101 to 2,500</c:v>
                </c:pt>
                <c:pt idx="2">
                  <c:v>2,501 to 5,000</c:v>
                </c:pt>
                <c:pt idx="3">
                  <c:v>5,001 to 25,000</c:v>
                </c:pt>
                <c:pt idx="4">
                  <c:v>Greater than 25,000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91</c:v>
                </c:pt>
                <c:pt idx="1">
                  <c:v>532</c:v>
                </c:pt>
                <c:pt idx="2">
                  <c:v>83</c:v>
                </c:pt>
                <c:pt idx="3">
                  <c:v>109</c:v>
                </c:pt>
                <c:pt idx="4">
                  <c:v>38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A86-4EBC-8266-AC818A66340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343849504"/>
        <c:axId val="343845896"/>
      </c:barChart>
      <c:catAx>
        <c:axId val="3438495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3845896"/>
        <c:crosses val="autoZero"/>
        <c:auto val="1"/>
        <c:lblAlgn val="ctr"/>
        <c:lblOffset val="100"/>
        <c:noMultiLvlLbl val="0"/>
      </c:catAx>
      <c:valAx>
        <c:axId val="34384589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3438495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3">
  <dgm:title val=""/>
  <dgm:desc val=""/>
  <dgm:catLst>
    <dgm:cat type="accent1" pri="11300"/>
  </dgm:catLst>
  <dgm:styleLbl name="node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shade val="80000"/>
      </a:schemeClr>
      <a:schemeClr val="accent1">
        <a:tint val="7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/>
    <dgm:txEffectClrLst/>
  </dgm:styleLbl>
  <dgm:styleLbl name="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lnNode1">
    <dgm:fillClrLst>
      <a:schemeClr val="accent1">
        <a:shade val="80000"/>
      </a:schemeClr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tint val="7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lt1"/>
    </dgm:txFillClrLst>
    <dgm:txEffectClrLst/>
  </dgm:styleLbl>
  <dgm:styleLbl name="sibTrans1D1">
    <dgm:fillClrLst>
      <a:schemeClr val="accent1">
        <a:shade val="90000"/>
      </a:schemeClr>
      <a:schemeClr val="accent1">
        <a:tint val="70000"/>
      </a:schemeClr>
    </dgm:fillClrLst>
    <dgm:linClrLst>
      <a:schemeClr val="accent1">
        <a:shade val="90000"/>
      </a:schemeClr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tint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9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8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shade val="80000"/>
      </a:schemeClr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9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8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0077FFC-2196-49D1-BC32-BDF48F7BA336}" type="doc">
      <dgm:prSet loTypeId="urn:microsoft.com/office/officeart/2005/8/layout/default" loCatId="list" qsTypeId="urn:microsoft.com/office/officeart/2005/8/quickstyle/simple1" qsCatId="simple" csTypeId="urn:microsoft.com/office/officeart/2005/8/colors/accent1_3" csCatId="accent1" phldr="1"/>
      <dgm:spPr/>
      <dgm:t>
        <a:bodyPr/>
        <a:lstStyle/>
        <a:p>
          <a:endParaRPr lang="en-US"/>
        </a:p>
      </dgm:t>
    </dgm:pt>
    <dgm:pt modelId="{7AAA6DEB-E20D-428B-AF05-7BB0EA8D4DCF}">
      <dgm:prSet phldrT="[Text]"/>
      <dgm:spPr/>
      <dgm:t>
        <a:bodyPr/>
        <a:lstStyle/>
        <a:p>
          <a:r>
            <a:rPr lang="en-US" dirty="0"/>
            <a:t>Elections</a:t>
          </a:r>
        </a:p>
      </dgm:t>
    </dgm:pt>
    <dgm:pt modelId="{028AEBD7-3E71-4F6F-8E8D-D908EE705F4E}" type="parTrans" cxnId="{F9C8ADE3-09E5-498D-98E4-64502FFA9496}">
      <dgm:prSet/>
      <dgm:spPr/>
      <dgm:t>
        <a:bodyPr/>
        <a:lstStyle/>
        <a:p>
          <a:endParaRPr lang="en-US"/>
        </a:p>
      </dgm:t>
    </dgm:pt>
    <dgm:pt modelId="{D0565EB3-84EB-4788-8286-458C342379E8}" type="sibTrans" cxnId="{F9C8ADE3-09E5-498D-98E4-64502FFA9496}">
      <dgm:prSet/>
      <dgm:spPr/>
      <dgm:t>
        <a:bodyPr/>
        <a:lstStyle/>
        <a:p>
          <a:endParaRPr lang="en-US"/>
        </a:p>
      </dgm:t>
    </dgm:pt>
    <dgm:pt modelId="{6A3A6CFE-65C0-4660-AD02-E642515C2896}">
      <dgm:prSet phldrT="[Text]"/>
      <dgm:spPr/>
      <dgm:t>
        <a:bodyPr/>
        <a:lstStyle/>
        <a:p>
          <a:r>
            <a:rPr lang="en-US" sz="1800" dirty="0"/>
            <a:t>Environment &amp; Water</a:t>
          </a:r>
          <a:endParaRPr lang="en-US" dirty="0"/>
        </a:p>
      </dgm:t>
    </dgm:pt>
    <dgm:pt modelId="{70708E85-5AD0-48DE-8A11-FF2CC851821E}" type="parTrans" cxnId="{A3E13153-D55D-4FD9-8CD7-624128CD7B6A}">
      <dgm:prSet/>
      <dgm:spPr/>
      <dgm:t>
        <a:bodyPr/>
        <a:lstStyle/>
        <a:p>
          <a:endParaRPr lang="en-US"/>
        </a:p>
      </dgm:t>
    </dgm:pt>
    <dgm:pt modelId="{1D8A15A9-BF8F-4423-84AF-1ECC8A4D0028}" type="sibTrans" cxnId="{A3E13153-D55D-4FD9-8CD7-624128CD7B6A}">
      <dgm:prSet/>
      <dgm:spPr/>
      <dgm:t>
        <a:bodyPr/>
        <a:lstStyle/>
        <a:p>
          <a:endParaRPr lang="en-US"/>
        </a:p>
      </dgm:t>
    </dgm:pt>
    <dgm:pt modelId="{530D45C6-3AB8-4C97-B70B-7D6F19C03185}">
      <dgm:prSet phldrT="[Text]"/>
      <dgm:spPr/>
      <dgm:t>
        <a:bodyPr/>
        <a:lstStyle/>
        <a:p>
          <a:r>
            <a:rPr lang="en-US" sz="1800" dirty="0"/>
            <a:t>Transportation</a:t>
          </a:r>
          <a:endParaRPr lang="en-US" dirty="0"/>
        </a:p>
      </dgm:t>
    </dgm:pt>
    <dgm:pt modelId="{2DF30B91-470E-4E1E-B571-641F175749FA}" type="parTrans" cxnId="{16F0590B-4E6F-40AA-9369-5DE0F671F2A8}">
      <dgm:prSet/>
      <dgm:spPr/>
      <dgm:t>
        <a:bodyPr/>
        <a:lstStyle/>
        <a:p>
          <a:endParaRPr lang="en-US"/>
        </a:p>
      </dgm:t>
    </dgm:pt>
    <dgm:pt modelId="{9470D7B9-1A17-46E7-878F-393553C6CA05}" type="sibTrans" cxnId="{16F0590B-4E6F-40AA-9369-5DE0F671F2A8}">
      <dgm:prSet/>
      <dgm:spPr/>
      <dgm:t>
        <a:bodyPr/>
        <a:lstStyle/>
        <a:p>
          <a:endParaRPr lang="en-US"/>
        </a:p>
      </dgm:t>
    </dgm:pt>
    <dgm:pt modelId="{952D6011-5F95-47A4-ABD0-F7220BB363B4}">
      <dgm:prSet phldrT="[Text]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800" dirty="0"/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dirty="0"/>
            <a:t>Human Resources &amp; Employment</a:t>
          </a:r>
        </a:p>
        <a:p>
          <a:pPr marL="0" lvl="0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dirty="0"/>
        </a:p>
      </dgm:t>
    </dgm:pt>
    <dgm:pt modelId="{DA825112-1408-452D-8298-EB4830CA6395}" type="parTrans" cxnId="{6A276E91-7DA4-4FEE-B90E-498A61694FDA}">
      <dgm:prSet/>
      <dgm:spPr/>
      <dgm:t>
        <a:bodyPr/>
        <a:lstStyle/>
        <a:p>
          <a:endParaRPr lang="en-US"/>
        </a:p>
      </dgm:t>
    </dgm:pt>
    <dgm:pt modelId="{DA129396-E7F6-4877-A133-4554D3864313}" type="sibTrans" cxnId="{6A276E91-7DA4-4FEE-B90E-498A61694FDA}">
      <dgm:prSet/>
      <dgm:spPr/>
      <dgm:t>
        <a:bodyPr/>
        <a:lstStyle/>
        <a:p>
          <a:endParaRPr lang="en-US"/>
        </a:p>
      </dgm:t>
    </dgm:pt>
    <dgm:pt modelId="{96CAD5D6-21B2-4CF1-BCFB-B7C5C47FAE32}">
      <dgm:prSet phldrT="[Text]"/>
      <dgm:spPr/>
      <dgm:t>
        <a:bodyPr/>
        <a:lstStyle/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60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800" dirty="0"/>
        </a:p>
        <a:p>
          <a:pPr marL="0" marR="0" lvl="0" indent="0" defTabSz="914400" eaLnBrk="1" fontAlgn="auto" latinLnBrk="0" hangingPunct="1">
            <a:lnSpc>
              <a:spcPct val="100000"/>
            </a:lnSpc>
            <a:spcBef>
              <a:spcPts val="60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800" dirty="0"/>
            <a:t>Property Tax System &amp; Public Finance</a:t>
          </a:r>
        </a:p>
        <a:p>
          <a:pPr marL="0" lvl="0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dirty="0"/>
        </a:p>
      </dgm:t>
    </dgm:pt>
    <dgm:pt modelId="{52C0EF76-4D76-43BE-A69E-F1333D6C4C50}" type="parTrans" cxnId="{554DD780-D6D7-48F0-AE58-DF3B5E50D722}">
      <dgm:prSet/>
      <dgm:spPr/>
      <dgm:t>
        <a:bodyPr/>
        <a:lstStyle/>
        <a:p>
          <a:endParaRPr lang="en-US"/>
        </a:p>
      </dgm:t>
    </dgm:pt>
    <dgm:pt modelId="{79D7FD3B-F024-420E-8478-7F5EBC1FE4B3}" type="sibTrans" cxnId="{554DD780-D6D7-48F0-AE58-DF3B5E50D722}">
      <dgm:prSet/>
      <dgm:spPr/>
      <dgm:t>
        <a:bodyPr/>
        <a:lstStyle/>
        <a:p>
          <a:endParaRPr lang="en-US"/>
        </a:p>
      </dgm:t>
    </dgm:pt>
    <dgm:pt modelId="{E087D363-16C5-4254-BB60-AFE037F4853C}">
      <dgm:prSet phldrT="[Text]"/>
      <dgm:spPr/>
      <dgm:t>
        <a:bodyPr/>
        <a:lstStyle/>
        <a:p>
          <a:r>
            <a:rPr lang="en-US" dirty="0"/>
            <a:t>Pensions &amp; Retirement</a:t>
          </a:r>
        </a:p>
      </dgm:t>
    </dgm:pt>
    <dgm:pt modelId="{CFCB3C3E-5E2C-4573-B221-DCBCCA9CAB6C}" type="parTrans" cxnId="{4D0D6026-94C5-4FA6-BBF9-AE8AEEB96C63}">
      <dgm:prSet/>
      <dgm:spPr/>
      <dgm:t>
        <a:bodyPr/>
        <a:lstStyle/>
        <a:p>
          <a:endParaRPr lang="en-US"/>
        </a:p>
      </dgm:t>
    </dgm:pt>
    <dgm:pt modelId="{4C03BB5F-2FD7-404D-8477-F758537DB749}" type="sibTrans" cxnId="{4D0D6026-94C5-4FA6-BBF9-AE8AEEB96C63}">
      <dgm:prSet/>
      <dgm:spPr/>
      <dgm:t>
        <a:bodyPr/>
        <a:lstStyle/>
        <a:p>
          <a:endParaRPr lang="en-US"/>
        </a:p>
      </dgm:t>
    </dgm:pt>
    <dgm:pt modelId="{D3AAA07C-42BE-4DAC-B5C0-F2C9183703AA}">
      <dgm:prSet phldrT="[Text]"/>
      <dgm:spPr/>
      <dgm:t>
        <a:bodyPr/>
        <a:lstStyle/>
        <a:p>
          <a:r>
            <a:rPr lang="en-US" dirty="0"/>
            <a:t>State Bonding</a:t>
          </a:r>
        </a:p>
      </dgm:t>
    </dgm:pt>
    <dgm:pt modelId="{5F2B3F57-C439-4BCA-94F9-3E5F8D2F3A85}" type="parTrans" cxnId="{DB4FC404-F0DE-4942-B896-078257CA316B}">
      <dgm:prSet/>
      <dgm:spPr/>
      <dgm:t>
        <a:bodyPr/>
        <a:lstStyle/>
        <a:p>
          <a:endParaRPr lang="en-US"/>
        </a:p>
      </dgm:t>
    </dgm:pt>
    <dgm:pt modelId="{91E6D01A-2305-4CA9-B3FC-96FAB75BDAC8}" type="sibTrans" cxnId="{DB4FC404-F0DE-4942-B896-078257CA316B}">
      <dgm:prSet/>
      <dgm:spPr/>
      <dgm:t>
        <a:bodyPr/>
        <a:lstStyle/>
        <a:p>
          <a:endParaRPr lang="en-US"/>
        </a:p>
      </dgm:t>
    </dgm:pt>
    <dgm:pt modelId="{945B57C6-F470-48F1-A546-C63D727184A8}">
      <dgm:prSet phldrT="[Text]"/>
      <dgm:spPr/>
      <dgm:t>
        <a:bodyPr/>
        <a:lstStyle/>
        <a:p>
          <a:r>
            <a:rPr lang="en-US" dirty="0"/>
            <a:t>Data Practices</a:t>
          </a:r>
        </a:p>
      </dgm:t>
    </dgm:pt>
    <dgm:pt modelId="{B0A6CCB1-88D3-4428-8F05-F0E15C305766}" type="parTrans" cxnId="{4F04BFE2-2D44-4485-A1E8-D9860DF378B1}">
      <dgm:prSet/>
      <dgm:spPr/>
      <dgm:t>
        <a:bodyPr/>
        <a:lstStyle/>
        <a:p>
          <a:endParaRPr lang="en-US"/>
        </a:p>
      </dgm:t>
    </dgm:pt>
    <dgm:pt modelId="{968ABF3C-0E94-4E10-B67F-7310F2A703ED}" type="sibTrans" cxnId="{4F04BFE2-2D44-4485-A1E8-D9860DF378B1}">
      <dgm:prSet/>
      <dgm:spPr/>
      <dgm:t>
        <a:bodyPr/>
        <a:lstStyle/>
        <a:p>
          <a:endParaRPr lang="en-US"/>
        </a:p>
      </dgm:t>
    </dgm:pt>
    <dgm:pt modelId="{C7D5CF06-FF2F-4E21-A0F5-E196C5D90D94}">
      <dgm:prSet phldrT="[Text]"/>
      <dgm:spPr/>
      <dgm:t>
        <a:bodyPr/>
        <a:lstStyle/>
        <a:p>
          <a:r>
            <a:rPr lang="en-US" dirty="0"/>
            <a:t>Economic Development</a:t>
          </a:r>
        </a:p>
      </dgm:t>
    </dgm:pt>
    <dgm:pt modelId="{19F3552F-24FF-4054-AB78-994EB7594643}" type="parTrans" cxnId="{803F8C64-D94C-4536-94D9-BFAD19C63A2E}">
      <dgm:prSet/>
      <dgm:spPr/>
      <dgm:t>
        <a:bodyPr/>
        <a:lstStyle/>
        <a:p>
          <a:endParaRPr lang="en-US"/>
        </a:p>
      </dgm:t>
    </dgm:pt>
    <dgm:pt modelId="{8D305C38-17C0-45CB-BAE7-349D9AA8DEAB}" type="sibTrans" cxnId="{803F8C64-D94C-4536-94D9-BFAD19C63A2E}">
      <dgm:prSet/>
      <dgm:spPr/>
      <dgm:t>
        <a:bodyPr/>
        <a:lstStyle/>
        <a:p>
          <a:endParaRPr lang="en-US"/>
        </a:p>
      </dgm:t>
    </dgm:pt>
    <dgm:pt modelId="{2871E63C-D932-4982-A3B8-3B2621477780}">
      <dgm:prSet phldrT="[Text]"/>
      <dgm:spPr/>
      <dgm:t>
        <a:bodyPr/>
        <a:lstStyle/>
        <a:p>
          <a:r>
            <a:rPr lang="en-US" dirty="0"/>
            <a:t>Public Safety</a:t>
          </a:r>
        </a:p>
      </dgm:t>
    </dgm:pt>
    <dgm:pt modelId="{BCC4CF23-8ADA-480A-8401-39FC107E391E}" type="parTrans" cxnId="{7F061A32-81FC-4FBA-8CD1-69366C49156F}">
      <dgm:prSet/>
      <dgm:spPr/>
      <dgm:t>
        <a:bodyPr/>
        <a:lstStyle/>
        <a:p>
          <a:endParaRPr lang="en-US"/>
        </a:p>
      </dgm:t>
    </dgm:pt>
    <dgm:pt modelId="{547FABCD-4E32-42DE-AF08-4CC116D64AFC}" type="sibTrans" cxnId="{7F061A32-81FC-4FBA-8CD1-69366C49156F}">
      <dgm:prSet/>
      <dgm:spPr/>
      <dgm:t>
        <a:bodyPr/>
        <a:lstStyle/>
        <a:p>
          <a:endParaRPr lang="en-US"/>
        </a:p>
      </dgm:t>
    </dgm:pt>
    <dgm:pt modelId="{42BC09BA-8C15-4D88-920A-63C8A61FCCE1}">
      <dgm:prSet phldrT="[Text]"/>
      <dgm:spPr/>
      <dgm:t>
        <a:bodyPr/>
        <a:lstStyle/>
        <a:p>
          <a:r>
            <a:rPr lang="en-US" dirty="0"/>
            <a:t>Local Control</a:t>
          </a:r>
        </a:p>
      </dgm:t>
    </dgm:pt>
    <dgm:pt modelId="{D4C909A7-3AE5-4590-A29C-88988D6D06D0}" type="parTrans" cxnId="{473575F7-932E-4E41-8E4E-67CC2F227DAB}">
      <dgm:prSet/>
      <dgm:spPr/>
      <dgm:t>
        <a:bodyPr/>
        <a:lstStyle/>
        <a:p>
          <a:endParaRPr lang="en-US"/>
        </a:p>
      </dgm:t>
    </dgm:pt>
    <dgm:pt modelId="{CC789CB1-1030-47C3-9F79-C775FA7152C2}" type="sibTrans" cxnId="{473575F7-932E-4E41-8E4E-67CC2F227DAB}">
      <dgm:prSet/>
      <dgm:spPr/>
      <dgm:t>
        <a:bodyPr/>
        <a:lstStyle/>
        <a:p>
          <a:endParaRPr lang="en-US"/>
        </a:p>
      </dgm:t>
    </dgm:pt>
    <dgm:pt modelId="{D2A2AEF5-5D63-4BDC-A57B-B024E0CABD5F}">
      <dgm:prSet phldrT="[Text]"/>
      <dgm:spPr/>
      <dgm:t>
        <a:bodyPr/>
        <a:lstStyle/>
        <a:p>
          <a:r>
            <a:rPr lang="en-US" dirty="0"/>
            <a:t>Broadband</a:t>
          </a:r>
        </a:p>
      </dgm:t>
    </dgm:pt>
    <dgm:pt modelId="{2D5BEF0E-B8E7-43B7-8FDE-8198D1882CEE}" type="parTrans" cxnId="{CDD70990-6D7A-494C-8B73-2BD56A1B4C60}">
      <dgm:prSet/>
      <dgm:spPr/>
      <dgm:t>
        <a:bodyPr/>
        <a:lstStyle/>
        <a:p>
          <a:endParaRPr lang="en-US"/>
        </a:p>
      </dgm:t>
    </dgm:pt>
    <dgm:pt modelId="{C2419C82-1B0C-47AF-9397-D14C4E2A45EA}" type="sibTrans" cxnId="{CDD70990-6D7A-494C-8B73-2BD56A1B4C60}">
      <dgm:prSet/>
      <dgm:spPr/>
      <dgm:t>
        <a:bodyPr/>
        <a:lstStyle/>
        <a:p>
          <a:endParaRPr lang="en-US"/>
        </a:p>
      </dgm:t>
    </dgm:pt>
    <dgm:pt modelId="{51FAE103-5F43-4EFB-BCFD-4ABE3610185E}">
      <dgm:prSet phldrT="[Text]"/>
      <dgm:spPr/>
      <dgm:t>
        <a:bodyPr/>
        <a:lstStyle/>
        <a:p>
          <a:r>
            <a:rPr lang="en-US" dirty="0"/>
            <a:t>Housing</a:t>
          </a:r>
        </a:p>
      </dgm:t>
    </dgm:pt>
    <dgm:pt modelId="{D5D29AD2-AA78-476F-BC5D-C535F82DB515}" type="parTrans" cxnId="{3C36791D-A09D-4277-AF4B-76412211FE15}">
      <dgm:prSet/>
      <dgm:spPr/>
      <dgm:t>
        <a:bodyPr/>
        <a:lstStyle/>
        <a:p>
          <a:endParaRPr lang="en-US"/>
        </a:p>
      </dgm:t>
    </dgm:pt>
    <dgm:pt modelId="{8A2B3646-C0C2-4C92-BC11-1A865C21DB7B}" type="sibTrans" cxnId="{3C36791D-A09D-4277-AF4B-76412211FE15}">
      <dgm:prSet/>
      <dgm:spPr/>
      <dgm:t>
        <a:bodyPr/>
        <a:lstStyle/>
        <a:p>
          <a:endParaRPr lang="en-US"/>
        </a:p>
      </dgm:t>
    </dgm:pt>
    <dgm:pt modelId="{9E8C95AE-C35A-45F5-BF5C-27B446BF35FF}">
      <dgm:prSet phldrT="[Text]"/>
      <dgm:spPr/>
      <dgm:t>
        <a:bodyPr/>
        <a:lstStyle/>
        <a:p>
          <a:r>
            <a:rPr lang="en-US" dirty="0"/>
            <a:t>Open Meeting Law</a:t>
          </a:r>
        </a:p>
      </dgm:t>
    </dgm:pt>
    <dgm:pt modelId="{8E06DEEE-A150-40F9-BFD9-03C12FAEFD34}" type="parTrans" cxnId="{D88A4A4A-BE24-4CA8-884A-E01866856A29}">
      <dgm:prSet/>
      <dgm:spPr/>
      <dgm:t>
        <a:bodyPr/>
        <a:lstStyle/>
        <a:p>
          <a:endParaRPr lang="en-US"/>
        </a:p>
      </dgm:t>
    </dgm:pt>
    <dgm:pt modelId="{98D36C68-162A-42F3-8C20-4DF765A90355}" type="sibTrans" cxnId="{D88A4A4A-BE24-4CA8-884A-E01866856A29}">
      <dgm:prSet/>
      <dgm:spPr/>
      <dgm:t>
        <a:bodyPr/>
        <a:lstStyle/>
        <a:p>
          <a:endParaRPr lang="en-US"/>
        </a:p>
      </dgm:t>
    </dgm:pt>
    <dgm:pt modelId="{BB791299-6001-4C1A-92F2-62A0B6ECC1B6}">
      <dgm:prSet phldrT="[Text]"/>
      <dgm:spPr/>
      <dgm:t>
        <a:bodyPr/>
        <a:lstStyle/>
        <a:p>
          <a:r>
            <a:rPr lang="en-US" dirty="0"/>
            <a:t>Land Use, Annexation and Zoning</a:t>
          </a:r>
        </a:p>
      </dgm:t>
    </dgm:pt>
    <dgm:pt modelId="{B87961E2-99CA-48BF-83F5-496EE263680A}" type="parTrans" cxnId="{E9156C3B-3BEC-4FDB-BC28-3CA9F125B030}">
      <dgm:prSet/>
      <dgm:spPr/>
      <dgm:t>
        <a:bodyPr/>
        <a:lstStyle/>
        <a:p>
          <a:endParaRPr lang="en-US"/>
        </a:p>
      </dgm:t>
    </dgm:pt>
    <dgm:pt modelId="{1727E9EF-69C9-4C54-AD8E-538301E564FD}" type="sibTrans" cxnId="{E9156C3B-3BEC-4FDB-BC28-3CA9F125B030}">
      <dgm:prSet/>
      <dgm:spPr/>
      <dgm:t>
        <a:bodyPr/>
        <a:lstStyle/>
        <a:p>
          <a:endParaRPr lang="en-US"/>
        </a:p>
      </dgm:t>
    </dgm:pt>
    <dgm:pt modelId="{C7B267C2-9ADB-414D-9D09-24F924397065}">
      <dgm:prSet phldrT="[Text]"/>
      <dgm:spPr/>
      <dgm:t>
        <a:bodyPr/>
        <a:lstStyle/>
        <a:p>
          <a:r>
            <a:rPr lang="en-US" dirty="0"/>
            <a:t>Utilities</a:t>
          </a:r>
        </a:p>
      </dgm:t>
    </dgm:pt>
    <dgm:pt modelId="{D53B330A-8867-4573-BE0F-6D7C678114FD}" type="parTrans" cxnId="{B90FDA85-0510-4D9A-837C-4F9A43236F66}">
      <dgm:prSet/>
      <dgm:spPr/>
      <dgm:t>
        <a:bodyPr/>
        <a:lstStyle/>
        <a:p>
          <a:endParaRPr lang="en-US"/>
        </a:p>
      </dgm:t>
    </dgm:pt>
    <dgm:pt modelId="{0B1F1571-FCB2-46DC-A525-3E55A59CB7C5}" type="sibTrans" cxnId="{B90FDA85-0510-4D9A-837C-4F9A43236F66}">
      <dgm:prSet/>
      <dgm:spPr/>
      <dgm:t>
        <a:bodyPr/>
        <a:lstStyle/>
        <a:p>
          <a:endParaRPr lang="en-US"/>
        </a:p>
      </dgm:t>
    </dgm:pt>
    <dgm:pt modelId="{DAC72935-EEBF-469F-8B69-80FCA2D23B0F}" type="pres">
      <dgm:prSet presAssocID="{40077FFC-2196-49D1-BC32-BDF48F7BA336}" presName="diagram" presStyleCnt="0">
        <dgm:presLayoutVars>
          <dgm:dir/>
          <dgm:resizeHandles val="exact"/>
        </dgm:presLayoutVars>
      </dgm:prSet>
      <dgm:spPr/>
    </dgm:pt>
    <dgm:pt modelId="{B66B92F3-CBAA-4647-BC7D-1F20F357DB62}" type="pres">
      <dgm:prSet presAssocID="{7AAA6DEB-E20D-428B-AF05-7BB0EA8D4DCF}" presName="node" presStyleLbl="node1" presStyleIdx="0" presStyleCnt="16">
        <dgm:presLayoutVars>
          <dgm:bulletEnabled val="1"/>
        </dgm:presLayoutVars>
      </dgm:prSet>
      <dgm:spPr/>
    </dgm:pt>
    <dgm:pt modelId="{312C2398-2594-4E87-B227-4FAEDD9CB8E2}" type="pres">
      <dgm:prSet presAssocID="{D0565EB3-84EB-4788-8286-458C342379E8}" presName="sibTrans" presStyleCnt="0"/>
      <dgm:spPr/>
    </dgm:pt>
    <dgm:pt modelId="{8C7A8C1C-F89D-46BF-B985-506EE647F8EB}" type="pres">
      <dgm:prSet presAssocID="{6A3A6CFE-65C0-4660-AD02-E642515C2896}" presName="node" presStyleLbl="node1" presStyleIdx="1" presStyleCnt="16">
        <dgm:presLayoutVars>
          <dgm:bulletEnabled val="1"/>
        </dgm:presLayoutVars>
      </dgm:prSet>
      <dgm:spPr/>
    </dgm:pt>
    <dgm:pt modelId="{2E7DFCA4-1FFD-423E-83A8-E19AFED1454D}" type="pres">
      <dgm:prSet presAssocID="{1D8A15A9-BF8F-4423-84AF-1ECC8A4D0028}" presName="sibTrans" presStyleCnt="0"/>
      <dgm:spPr/>
    </dgm:pt>
    <dgm:pt modelId="{BB55DE82-99EC-41E0-B83C-4B8EDF506522}" type="pres">
      <dgm:prSet presAssocID="{530D45C6-3AB8-4C97-B70B-7D6F19C03185}" presName="node" presStyleLbl="node1" presStyleIdx="2" presStyleCnt="16">
        <dgm:presLayoutVars>
          <dgm:bulletEnabled val="1"/>
        </dgm:presLayoutVars>
      </dgm:prSet>
      <dgm:spPr/>
    </dgm:pt>
    <dgm:pt modelId="{C9613466-5010-4A98-A1F4-FDA86D66388C}" type="pres">
      <dgm:prSet presAssocID="{9470D7B9-1A17-46E7-878F-393553C6CA05}" presName="sibTrans" presStyleCnt="0"/>
      <dgm:spPr/>
    </dgm:pt>
    <dgm:pt modelId="{7F17D406-ACFD-444C-AD03-419F41698CE8}" type="pres">
      <dgm:prSet presAssocID="{952D6011-5F95-47A4-ABD0-F7220BB363B4}" presName="node" presStyleLbl="node1" presStyleIdx="3" presStyleCnt="16" custLinFactNeighborX="2299" custLinFactNeighborY="458">
        <dgm:presLayoutVars>
          <dgm:bulletEnabled val="1"/>
        </dgm:presLayoutVars>
      </dgm:prSet>
      <dgm:spPr/>
    </dgm:pt>
    <dgm:pt modelId="{B575E68D-9393-4980-81DF-CB5F89D07E38}" type="pres">
      <dgm:prSet presAssocID="{DA129396-E7F6-4877-A133-4554D3864313}" presName="sibTrans" presStyleCnt="0"/>
      <dgm:spPr/>
    </dgm:pt>
    <dgm:pt modelId="{F310C40C-6777-46B0-BCA1-917EB7301F8F}" type="pres">
      <dgm:prSet presAssocID="{96CAD5D6-21B2-4CF1-BCFB-B7C5C47FAE32}" presName="node" presStyleLbl="node1" presStyleIdx="4" presStyleCnt="16">
        <dgm:presLayoutVars>
          <dgm:bulletEnabled val="1"/>
        </dgm:presLayoutVars>
      </dgm:prSet>
      <dgm:spPr/>
    </dgm:pt>
    <dgm:pt modelId="{52DCE02A-D6C1-41A2-840A-8704E5F5D714}" type="pres">
      <dgm:prSet presAssocID="{79D7FD3B-F024-420E-8478-7F5EBC1FE4B3}" presName="sibTrans" presStyleCnt="0"/>
      <dgm:spPr/>
    </dgm:pt>
    <dgm:pt modelId="{A2ADE5BF-6B47-4E9C-8A8D-0448D20ACA65}" type="pres">
      <dgm:prSet presAssocID="{E087D363-16C5-4254-BB60-AFE037F4853C}" presName="node" presStyleLbl="node1" presStyleIdx="5" presStyleCnt="16">
        <dgm:presLayoutVars>
          <dgm:bulletEnabled val="1"/>
        </dgm:presLayoutVars>
      </dgm:prSet>
      <dgm:spPr/>
    </dgm:pt>
    <dgm:pt modelId="{75D4CDF5-36E1-4C04-A1FC-E2FFA65A797C}" type="pres">
      <dgm:prSet presAssocID="{4C03BB5F-2FD7-404D-8477-F758537DB749}" presName="sibTrans" presStyleCnt="0"/>
      <dgm:spPr/>
    </dgm:pt>
    <dgm:pt modelId="{1277F522-4A49-4290-98B3-A79A35F1CC73}" type="pres">
      <dgm:prSet presAssocID="{D3AAA07C-42BE-4DAC-B5C0-F2C9183703AA}" presName="node" presStyleLbl="node1" presStyleIdx="6" presStyleCnt="16">
        <dgm:presLayoutVars>
          <dgm:bulletEnabled val="1"/>
        </dgm:presLayoutVars>
      </dgm:prSet>
      <dgm:spPr/>
    </dgm:pt>
    <dgm:pt modelId="{97B326C3-C569-44DB-BBC6-9FD94AF718CB}" type="pres">
      <dgm:prSet presAssocID="{91E6D01A-2305-4CA9-B3FC-96FAB75BDAC8}" presName="sibTrans" presStyleCnt="0"/>
      <dgm:spPr/>
    </dgm:pt>
    <dgm:pt modelId="{0D5883AF-3121-4738-8525-032AD783D546}" type="pres">
      <dgm:prSet presAssocID="{945B57C6-F470-48F1-A546-C63D727184A8}" presName="node" presStyleLbl="node1" presStyleIdx="7" presStyleCnt="16">
        <dgm:presLayoutVars>
          <dgm:bulletEnabled val="1"/>
        </dgm:presLayoutVars>
      </dgm:prSet>
      <dgm:spPr/>
    </dgm:pt>
    <dgm:pt modelId="{9249E951-8EFD-426D-978A-B58D53827F26}" type="pres">
      <dgm:prSet presAssocID="{968ABF3C-0E94-4E10-B67F-7310F2A703ED}" presName="sibTrans" presStyleCnt="0"/>
      <dgm:spPr/>
    </dgm:pt>
    <dgm:pt modelId="{7D1BCAE8-E874-49A3-B33B-D3524430E411}" type="pres">
      <dgm:prSet presAssocID="{C7D5CF06-FF2F-4E21-A0F5-E196C5D90D94}" presName="node" presStyleLbl="node1" presStyleIdx="8" presStyleCnt="16">
        <dgm:presLayoutVars>
          <dgm:bulletEnabled val="1"/>
        </dgm:presLayoutVars>
      </dgm:prSet>
      <dgm:spPr/>
    </dgm:pt>
    <dgm:pt modelId="{5210EBA1-028A-45EB-9024-B7DFCE0DA54C}" type="pres">
      <dgm:prSet presAssocID="{8D305C38-17C0-45CB-BAE7-349D9AA8DEAB}" presName="sibTrans" presStyleCnt="0"/>
      <dgm:spPr/>
    </dgm:pt>
    <dgm:pt modelId="{2880F5BD-BB5A-405E-87D7-F907B3046F7F}" type="pres">
      <dgm:prSet presAssocID="{2871E63C-D932-4982-A3B8-3B2621477780}" presName="node" presStyleLbl="node1" presStyleIdx="9" presStyleCnt="16">
        <dgm:presLayoutVars>
          <dgm:bulletEnabled val="1"/>
        </dgm:presLayoutVars>
      </dgm:prSet>
      <dgm:spPr/>
    </dgm:pt>
    <dgm:pt modelId="{9773B7A7-F9D6-4CCE-95A8-9156F5DF9D5A}" type="pres">
      <dgm:prSet presAssocID="{547FABCD-4E32-42DE-AF08-4CC116D64AFC}" presName="sibTrans" presStyleCnt="0"/>
      <dgm:spPr/>
    </dgm:pt>
    <dgm:pt modelId="{A1FBFAEC-3348-4976-ABDD-9E0C2D5783C6}" type="pres">
      <dgm:prSet presAssocID="{42BC09BA-8C15-4D88-920A-63C8A61FCCE1}" presName="node" presStyleLbl="node1" presStyleIdx="10" presStyleCnt="16">
        <dgm:presLayoutVars>
          <dgm:bulletEnabled val="1"/>
        </dgm:presLayoutVars>
      </dgm:prSet>
      <dgm:spPr/>
    </dgm:pt>
    <dgm:pt modelId="{6D43A56F-E5CC-4BA1-A56D-5724623DB5D2}" type="pres">
      <dgm:prSet presAssocID="{CC789CB1-1030-47C3-9F79-C775FA7152C2}" presName="sibTrans" presStyleCnt="0"/>
      <dgm:spPr/>
    </dgm:pt>
    <dgm:pt modelId="{C714ABBC-CC42-4D96-9098-4E04B81AC8B4}" type="pres">
      <dgm:prSet presAssocID="{D2A2AEF5-5D63-4BDC-A57B-B024E0CABD5F}" presName="node" presStyleLbl="node1" presStyleIdx="11" presStyleCnt="16">
        <dgm:presLayoutVars>
          <dgm:bulletEnabled val="1"/>
        </dgm:presLayoutVars>
      </dgm:prSet>
      <dgm:spPr/>
    </dgm:pt>
    <dgm:pt modelId="{64DB6E97-0B61-4E9F-8AC4-4139F7A6096F}" type="pres">
      <dgm:prSet presAssocID="{C2419C82-1B0C-47AF-9397-D14C4E2A45EA}" presName="sibTrans" presStyleCnt="0"/>
      <dgm:spPr/>
    </dgm:pt>
    <dgm:pt modelId="{9A112568-D55D-41EA-B9D3-159B84755962}" type="pres">
      <dgm:prSet presAssocID="{51FAE103-5F43-4EFB-BCFD-4ABE3610185E}" presName="node" presStyleLbl="node1" presStyleIdx="12" presStyleCnt="16">
        <dgm:presLayoutVars>
          <dgm:bulletEnabled val="1"/>
        </dgm:presLayoutVars>
      </dgm:prSet>
      <dgm:spPr/>
    </dgm:pt>
    <dgm:pt modelId="{D9335D6F-E7E3-49D6-81D5-8C75A8A3C258}" type="pres">
      <dgm:prSet presAssocID="{8A2B3646-C0C2-4C92-BC11-1A865C21DB7B}" presName="sibTrans" presStyleCnt="0"/>
      <dgm:spPr/>
    </dgm:pt>
    <dgm:pt modelId="{B3F98A22-73F4-4909-9AB9-8C9B2C91ED60}" type="pres">
      <dgm:prSet presAssocID="{9E8C95AE-C35A-45F5-BF5C-27B446BF35FF}" presName="node" presStyleLbl="node1" presStyleIdx="13" presStyleCnt="16">
        <dgm:presLayoutVars>
          <dgm:bulletEnabled val="1"/>
        </dgm:presLayoutVars>
      </dgm:prSet>
      <dgm:spPr/>
    </dgm:pt>
    <dgm:pt modelId="{F84015E3-3CE2-433B-8A63-100B4C190CA3}" type="pres">
      <dgm:prSet presAssocID="{98D36C68-162A-42F3-8C20-4DF765A90355}" presName="sibTrans" presStyleCnt="0"/>
      <dgm:spPr/>
    </dgm:pt>
    <dgm:pt modelId="{55F2A40B-7415-4FD0-8D14-ABFA938E2F7B}" type="pres">
      <dgm:prSet presAssocID="{BB791299-6001-4C1A-92F2-62A0B6ECC1B6}" presName="node" presStyleLbl="node1" presStyleIdx="14" presStyleCnt="16">
        <dgm:presLayoutVars>
          <dgm:bulletEnabled val="1"/>
        </dgm:presLayoutVars>
      </dgm:prSet>
      <dgm:spPr/>
    </dgm:pt>
    <dgm:pt modelId="{C751A221-332A-4EDC-AFCF-E3485F40AF27}" type="pres">
      <dgm:prSet presAssocID="{1727E9EF-69C9-4C54-AD8E-538301E564FD}" presName="sibTrans" presStyleCnt="0"/>
      <dgm:spPr/>
    </dgm:pt>
    <dgm:pt modelId="{DBE84B0D-9603-43E4-97CD-8ADB5D703084}" type="pres">
      <dgm:prSet presAssocID="{C7B267C2-9ADB-414D-9D09-24F924397065}" presName="node" presStyleLbl="node1" presStyleIdx="15" presStyleCnt="16">
        <dgm:presLayoutVars>
          <dgm:bulletEnabled val="1"/>
        </dgm:presLayoutVars>
      </dgm:prSet>
      <dgm:spPr/>
    </dgm:pt>
  </dgm:ptLst>
  <dgm:cxnLst>
    <dgm:cxn modelId="{DB4FC404-F0DE-4942-B896-078257CA316B}" srcId="{40077FFC-2196-49D1-BC32-BDF48F7BA336}" destId="{D3AAA07C-42BE-4DAC-B5C0-F2C9183703AA}" srcOrd="6" destOrd="0" parTransId="{5F2B3F57-C439-4BCA-94F9-3E5F8D2F3A85}" sibTransId="{91E6D01A-2305-4CA9-B3FC-96FAB75BDAC8}"/>
    <dgm:cxn modelId="{74C2EE07-3720-4703-8CE2-BF2070DFBD9B}" type="presOf" srcId="{2871E63C-D932-4982-A3B8-3B2621477780}" destId="{2880F5BD-BB5A-405E-87D7-F907B3046F7F}" srcOrd="0" destOrd="0" presId="urn:microsoft.com/office/officeart/2005/8/layout/default"/>
    <dgm:cxn modelId="{16F0590B-4E6F-40AA-9369-5DE0F671F2A8}" srcId="{40077FFC-2196-49D1-BC32-BDF48F7BA336}" destId="{530D45C6-3AB8-4C97-B70B-7D6F19C03185}" srcOrd="2" destOrd="0" parTransId="{2DF30B91-470E-4E1E-B571-641F175749FA}" sibTransId="{9470D7B9-1A17-46E7-878F-393553C6CA05}"/>
    <dgm:cxn modelId="{AE75900D-19C9-41FE-93CD-EC4F99F3A100}" type="presOf" srcId="{C7D5CF06-FF2F-4E21-A0F5-E196C5D90D94}" destId="{7D1BCAE8-E874-49A3-B33B-D3524430E411}" srcOrd="0" destOrd="0" presId="urn:microsoft.com/office/officeart/2005/8/layout/default"/>
    <dgm:cxn modelId="{7BAC9E14-6D9C-4AF3-94CA-6B8AFABBD34C}" type="presOf" srcId="{BB791299-6001-4C1A-92F2-62A0B6ECC1B6}" destId="{55F2A40B-7415-4FD0-8D14-ABFA938E2F7B}" srcOrd="0" destOrd="0" presId="urn:microsoft.com/office/officeart/2005/8/layout/default"/>
    <dgm:cxn modelId="{3C36791D-A09D-4277-AF4B-76412211FE15}" srcId="{40077FFC-2196-49D1-BC32-BDF48F7BA336}" destId="{51FAE103-5F43-4EFB-BCFD-4ABE3610185E}" srcOrd="12" destOrd="0" parTransId="{D5D29AD2-AA78-476F-BC5D-C535F82DB515}" sibTransId="{8A2B3646-C0C2-4C92-BC11-1A865C21DB7B}"/>
    <dgm:cxn modelId="{4D0D6026-94C5-4FA6-BBF9-AE8AEEB96C63}" srcId="{40077FFC-2196-49D1-BC32-BDF48F7BA336}" destId="{E087D363-16C5-4254-BB60-AFE037F4853C}" srcOrd="5" destOrd="0" parTransId="{CFCB3C3E-5E2C-4573-B221-DCBCCA9CAB6C}" sibTransId="{4C03BB5F-2FD7-404D-8477-F758537DB749}"/>
    <dgm:cxn modelId="{7F061A32-81FC-4FBA-8CD1-69366C49156F}" srcId="{40077FFC-2196-49D1-BC32-BDF48F7BA336}" destId="{2871E63C-D932-4982-A3B8-3B2621477780}" srcOrd="9" destOrd="0" parTransId="{BCC4CF23-8ADA-480A-8401-39FC107E391E}" sibTransId="{547FABCD-4E32-42DE-AF08-4CC116D64AFC}"/>
    <dgm:cxn modelId="{8D1BE837-3347-4C7C-B8F6-1832A72D6606}" type="presOf" srcId="{42BC09BA-8C15-4D88-920A-63C8A61FCCE1}" destId="{A1FBFAEC-3348-4976-ABDD-9E0C2D5783C6}" srcOrd="0" destOrd="0" presId="urn:microsoft.com/office/officeart/2005/8/layout/default"/>
    <dgm:cxn modelId="{E9156C3B-3BEC-4FDB-BC28-3CA9F125B030}" srcId="{40077FFC-2196-49D1-BC32-BDF48F7BA336}" destId="{BB791299-6001-4C1A-92F2-62A0B6ECC1B6}" srcOrd="14" destOrd="0" parTransId="{B87961E2-99CA-48BF-83F5-496EE263680A}" sibTransId="{1727E9EF-69C9-4C54-AD8E-538301E564FD}"/>
    <dgm:cxn modelId="{8B3A5A41-53A8-4CC8-AE6A-E2B8AFB68148}" type="presOf" srcId="{D3AAA07C-42BE-4DAC-B5C0-F2C9183703AA}" destId="{1277F522-4A49-4290-98B3-A79A35F1CC73}" srcOrd="0" destOrd="0" presId="urn:microsoft.com/office/officeart/2005/8/layout/default"/>
    <dgm:cxn modelId="{803F8C64-D94C-4536-94D9-BFAD19C63A2E}" srcId="{40077FFC-2196-49D1-BC32-BDF48F7BA336}" destId="{C7D5CF06-FF2F-4E21-A0F5-E196C5D90D94}" srcOrd="8" destOrd="0" parTransId="{19F3552F-24FF-4054-AB78-994EB7594643}" sibTransId="{8D305C38-17C0-45CB-BAE7-349D9AA8DEAB}"/>
    <dgm:cxn modelId="{EAD12B45-6513-4836-8F42-30920BAA5F92}" type="presOf" srcId="{D2A2AEF5-5D63-4BDC-A57B-B024E0CABD5F}" destId="{C714ABBC-CC42-4D96-9098-4E04B81AC8B4}" srcOrd="0" destOrd="0" presId="urn:microsoft.com/office/officeart/2005/8/layout/default"/>
    <dgm:cxn modelId="{D88A4A4A-BE24-4CA8-884A-E01866856A29}" srcId="{40077FFC-2196-49D1-BC32-BDF48F7BA336}" destId="{9E8C95AE-C35A-45F5-BF5C-27B446BF35FF}" srcOrd="13" destOrd="0" parTransId="{8E06DEEE-A150-40F9-BFD9-03C12FAEFD34}" sibTransId="{98D36C68-162A-42F3-8C20-4DF765A90355}"/>
    <dgm:cxn modelId="{C9B5A26F-1DDF-4CA8-A51C-306230E0153B}" type="presOf" srcId="{952D6011-5F95-47A4-ABD0-F7220BB363B4}" destId="{7F17D406-ACFD-444C-AD03-419F41698CE8}" srcOrd="0" destOrd="0" presId="urn:microsoft.com/office/officeart/2005/8/layout/default"/>
    <dgm:cxn modelId="{A3E13153-D55D-4FD9-8CD7-624128CD7B6A}" srcId="{40077FFC-2196-49D1-BC32-BDF48F7BA336}" destId="{6A3A6CFE-65C0-4660-AD02-E642515C2896}" srcOrd="1" destOrd="0" parTransId="{70708E85-5AD0-48DE-8A11-FF2CC851821E}" sibTransId="{1D8A15A9-BF8F-4423-84AF-1ECC8A4D0028}"/>
    <dgm:cxn modelId="{8F8EBF56-7809-41C6-AB42-6DCDA06038C6}" type="presOf" srcId="{96CAD5D6-21B2-4CF1-BCFB-B7C5C47FAE32}" destId="{F310C40C-6777-46B0-BCA1-917EB7301F8F}" srcOrd="0" destOrd="0" presId="urn:microsoft.com/office/officeart/2005/8/layout/default"/>
    <dgm:cxn modelId="{711D9478-5AB4-417F-9ED8-497B596DBB41}" type="presOf" srcId="{40077FFC-2196-49D1-BC32-BDF48F7BA336}" destId="{DAC72935-EEBF-469F-8B69-80FCA2D23B0F}" srcOrd="0" destOrd="0" presId="urn:microsoft.com/office/officeart/2005/8/layout/default"/>
    <dgm:cxn modelId="{4E53347A-BD5B-472E-B89F-063B6B1E106F}" type="presOf" srcId="{6A3A6CFE-65C0-4660-AD02-E642515C2896}" destId="{8C7A8C1C-F89D-46BF-B985-506EE647F8EB}" srcOrd="0" destOrd="0" presId="urn:microsoft.com/office/officeart/2005/8/layout/default"/>
    <dgm:cxn modelId="{554DD780-D6D7-48F0-AE58-DF3B5E50D722}" srcId="{40077FFC-2196-49D1-BC32-BDF48F7BA336}" destId="{96CAD5D6-21B2-4CF1-BCFB-B7C5C47FAE32}" srcOrd="4" destOrd="0" parTransId="{52C0EF76-4D76-43BE-A69E-F1333D6C4C50}" sibTransId="{79D7FD3B-F024-420E-8478-7F5EBC1FE4B3}"/>
    <dgm:cxn modelId="{B90FDA85-0510-4D9A-837C-4F9A43236F66}" srcId="{40077FFC-2196-49D1-BC32-BDF48F7BA336}" destId="{C7B267C2-9ADB-414D-9D09-24F924397065}" srcOrd="15" destOrd="0" parTransId="{D53B330A-8867-4573-BE0F-6D7C678114FD}" sibTransId="{0B1F1571-FCB2-46DC-A525-3E55A59CB7C5}"/>
    <dgm:cxn modelId="{64E9F587-3E9A-4B32-8C53-BF5AD1EB6A36}" type="presOf" srcId="{E087D363-16C5-4254-BB60-AFE037F4853C}" destId="{A2ADE5BF-6B47-4E9C-8A8D-0448D20ACA65}" srcOrd="0" destOrd="0" presId="urn:microsoft.com/office/officeart/2005/8/layout/default"/>
    <dgm:cxn modelId="{CDD70990-6D7A-494C-8B73-2BD56A1B4C60}" srcId="{40077FFC-2196-49D1-BC32-BDF48F7BA336}" destId="{D2A2AEF5-5D63-4BDC-A57B-B024E0CABD5F}" srcOrd="11" destOrd="0" parTransId="{2D5BEF0E-B8E7-43B7-8FDE-8198D1882CEE}" sibTransId="{C2419C82-1B0C-47AF-9397-D14C4E2A45EA}"/>
    <dgm:cxn modelId="{6A276E91-7DA4-4FEE-B90E-498A61694FDA}" srcId="{40077FFC-2196-49D1-BC32-BDF48F7BA336}" destId="{952D6011-5F95-47A4-ABD0-F7220BB363B4}" srcOrd="3" destOrd="0" parTransId="{DA825112-1408-452D-8298-EB4830CA6395}" sibTransId="{DA129396-E7F6-4877-A133-4554D3864313}"/>
    <dgm:cxn modelId="{EEBCF2A0-0661-4497-84E4-1C69BAA571E3}" type="presOf" srcId="{945B57C6-F470-48F1-A546-C63D727184A8}" destId="{0D5883AF-3121-4738-8525-032AD783D546}" srcOrd="0" destOrd="0" presId="urn:microsoft.com/office/officeart/2005/8/layout/default"/>
    <dgm:cxn modelId="{BDDA13AD-A8EA-4A46-95A2-F8E25637B0AB}" type="presOf" srcId="{C7B267C2-9ADB-414D-9D09-24F924397065}" destId="{DBE84B0D-9603-43E4-97CD-8ADB5D703084}" srcOrd="0" destOrd="0" presId="urn:microsoft.com/office/officeart/2005/8/layout/default"/>
    <dgm:cxn modelId="{AD7DEDD3-20FD-4597-A7F4-ABB289C2A289}" type="presOf" srcId="{51FAE103-5F43-4EFB-BCFD-4ABE3610185E}" destId="{9A112568-D55D-41EA-B9D3-159B84755962}" srcOrd="0" destOrd="0" presId="urn:microsoft.com/office/officeart/2005/8/layout/default"/>
    <dgm:cxn modelId="{EEA03FD9-BEBC-4467-8417-1DABB8C7B810}" type="presOf" srcId="{530D45C6-3AB8-4C97-B70B-7D6F19C03185}" destId="{BB55DE82-99EC-41E0-B83C-4B8EDF506522}" srcOrd="0" destOrd="0" presId="urn:microsoft.com/office/officeart/2005/8/layout/default"/>
    <dgm:cxn modelId="{3B520BDD-2E41-4A55-A7A5-31AB6AD2846F}" type="presOf" srcId="{7AAA6DEB-E20D-428B-AF05-7BB0EA8D4DCF}" destId="{B66B92F3-CBAA-4647-BC7D-1F20F357DB62}" srcOrd="0" destOrd="0" presId="urn:microsoft.com/office/officeart/2005/8/layout/default"/>
    <dgm:cxn modelId="{4F04BFE2-2D44-4485-A1E8-D9860DF378B1}" srcId="{40077FFC-2196-49D1-BC32-BDF48F7BA336}" destId="{945B57C6-F470-48F1-A546-C63D727184A8}" srcOrd="7" destOrd="0" parTransId="{B0A6CCB1-88D3-4428-8F05-F0E15C305766}" sibTransId="{968ABF3C-0E94-4E10-B67F-7310F2A703ED}"/>
    <dgm:cxn modelId="{F9C8ADE3-09E5-498D-98E4-64502FFA9496}" srcId="{40077FFC-2196-49D1-BC32-BDF48F7BA336}" destId="{7AAA6DEB-E20D-428B-AF05-7BB0EA8D4DCF}" srcOrd="0" destOrd="0" parTransId="{028AEBD7-3E71-4F6F-8E8D-D908EE705F4E}" sibTransId="{D0565EB3-84EB-4788-8286-458C342379E8}"/>
    <dgm:cxn modelId="{6E33CAF5-C6A0-4D4C-A8A7-DA9F086A7AA5}" type="presOf" srcId="{9E8C95AE-C35A-45F5-BF5C-27B446BF35FF}" destId="{B3F98A22-73F4-4909-9AB9-8C9B2C91ED60}" srcOrd="0" destOrd="0" presId="urn:microsoft.com/office/officeart/2005/8/layout/default"/>
    <dgm:cxn modelId="{473575F7-932E-4E41-8E4E-67CC2F227DAB}" srcId="{40077FFC-2196-49D1-BC32-BDF48F7BA336}" destId="{42BC09BA-8C15-4D88-920A-63C8A61FCCE1}" srcOrd="10" destOrd="0" parTransId="{D4C909A7-3AE5-4590-A29C-88988D6D06D0}" sibTransId="{CC789CB1-1030-47C3-9F79-C775FA7152C2}"/>
    <dgm:cxn modelId="{78DF7F77-1F17-40F3-82E9-81E2B81ADD11}" type="presParOf" srcId="{DAC72935-EEBF-469F-8B69-80FCA2D23B0F}" destId="{B66B92F3-CBAA-4647-BC7D-1F20F357DB62}" srcOrd="0" destOrd="0" presId="urn:microsoft.com/office/officeart/2005/8/layout/default"/>
    <dgm:cxn modelId="{10036B54-B530-4DF3-918C-8883898DE81B}" type="presParOf" srcId="{DAC72935-EEBF-469F-8B69-80FCA2D23B0F}" destId="{312C2398-2594-4E87-B227-4FAEDD9CB8E2}" srcOrd="1" destOrd="0" presId="urn:microsoft.com/office/officeart/2005/8/layout/default"/>
    <dgm:cxn modelId="{4ED08190-F662-4BD0-8986-C23B2F047BC9}" type="presParOf" srcId="{DAC72935-EEBF-469F-8B69-80FCA2D23B0F}" destId="{8C7A8C1C-F89D-46BF-B985-506EE647F8EB}" srcOrd="2" destOrd="0" presId="urn:microsoft.com/office/officeart/2005/8/layout/default"/>
    <dgm:cxn modelId="{FCBB5E2F-FF47-4D23-B22C-BCB95C84EF8F}" type="presParOf" srcId="{DAC72935-EEBF-469F-8B69-80FCA2D23B0F}" destId="{2E7DFCA4-1FFD-423E-83A8-E19AFED1454D}" srcOrd="3" destOrd="0" presId="urn:microsoft.com/office/officeart/2005/8/layout/default"/>
    <dgm:cxn modelId="{EDF425C3-E8B7-4FE8-82A8-4F09180B1424}" type="presParOf" srcId="{DAC72935-EEBF-469F-8B69-80FCA2D23B0F}" destId="{BB55DE82-99EC-41E0-B83C-4B8EDF506522}" srcOrd="4" destOrd="0" presId="urn:microsoft.com/office/officeart/2005/8/layout/default"/>
    <dgm:cxn modelId="{C6EC98BB-3AA3-4F61-88FE-A92A42C8BF59}" type="presParOf" srcId="{DAC72935-EEBF-469F-8B69-80FCA2D23B0F}" destId="{C9613466-5010-4A98-A1F4-FDA86D66388C}" srcOrd="5" destOrd="0" presId="urn:microsoft.com/office/officeart/2005/8/layout/default"/>
    <dgm:cxn modelId="{67C58F99-C2F9-476E-9E65-CC8AFB790C83}" type="presParOf" srcId="{DAC72935-EEBF-469F-8B69-80FCA2D23B0F}" destId="{7F17D406-ACFD-444C-AD03-419F41698CE8}" srcOrd="6" destOrd="0" presId="urn:microsoft.com/office/officeart/2005/8/layout/default"/>
    <dgm:cxn modelId="{960E9DDC-4C11-43ED-8F27-42AD49495B91}" type="presParOf" srcId="{DAC72935-EEBF-469F-8B69-80FCA2D23B0F}" destId="{B575E68D-9393-4980-81DF-CB5F89D07E38}" srcOrd="7" destOrd="0" presId="urn:microsoft.com/office/officeart/2005/8/layout/default"/>
    <dgm:cxn modelId="{230928E2-35FA-41F2-A826-4DE08C2450C3}" type="presParOf" srcId="{DAC72935-EEBF-469F-8B69-80FCA2D23B0F}" destId="{F310C40C-6777-46B0-BCA1-917EB7301F8F}" srcOrd="8" destOrd="0" presId="urn:microsoft.com/office/officeart/2005/8/layout/default"/>
    <dgm:cxn modelId="{DC142346-DC9E-4BE2-A436-78C8D25DB98D}" type="presParOf" srcId="{DAC72935-EEBF-469F-8B69-80FCA2D23B0F}" destId="{52DCE02A-D6C1-41A2-840A-8704E5F5D714}" srcOrd="9" destOrd="0" presId="urn:microsoft.com/office/officeart/2005/8/layout/default"/>
    <dgm:cxn modelId="{D6435D74-5758-45E8-96A6-56FB7A3E55CC}" type="presParOf" srcId="{DAC72935-EEBF-469F-8B69-80FCA2D23B0F}" destId="{A2ADE5BF-6B47-4E9C-8A8D-0448D20ACA65}" srcOrd="10" destOrd="0" presId="urn:microsoft.com/office/officeart/2005/8/layout/default"/>
    <dgm:cxn modelId="{D40D7E3F-D56A-4D93-9436-62AA8F3C5A4F}" type="presParOf" srcId="{DAC72935-EEBF-469F-8B69-80FCA2D23B0F}" destId="{75D4CDF5-36E1-4C04-A1FC-E2FFA65A797C}" srcOrd="11" destOrd="0" presId="urn:microsoft.com/office/officeart/2005/8/layout/default"/>
    <dgm:cxn modelId="{29539B62-C36F-4122-995F-4D4056E927EC}" type="presParOf" srcId="{DAC72935-EEBF-469F-8B69-80FCA2D23B0F}" destId="{1277F522-4A49-4290-98B3-A79A35F1CC73}" srcOrd="12" destOrd="0" presId="urn:microsoft.com/office/officeart/2005/8/layout/default"/>
    <dgm:cxn modelId="{F8DA983F-B91A-480B-847B-3315445A398B}" type="presParOf" srcId="{DAC72935-EEBF-469F-8B69-80FCA2D23B0F}" destId="{97B326C3-C569-44DB-BBC6-9FD94AF718CB}" srcOrd="13" destOrd="0" presId="urn:microsoft.com/office/officeart/2005/8/layout/default"/>
    <dgm:cxn modelId="{F357AE67-33DB-4B09-A815-D3851BA52154}" type="presParOf" srcId="{DAC72935-EEBF-469F-8B69-80FCA2D23B0F}" destId="{0D5883AF-3121-4738-8525-032AD783D546}" srcOrd="14" destOrd="0" presId="urn:microsoft.com/office/officeart/2005/8/layout/default"/>
    <dgm:cxn modelId="{2C43798E-0106-4B59-8467-70D8752CDD47}" type="presParOf" srcId="{DAC72935-EEBF-469F-8B69-80FCA2D23B0F}" destId="{9249E951-8EFD-426D-978A-B58D53827F26}" srcOrd="15" destOrd="0" presId="urn:microsoft.com/office/officeart/2005/8/layout/default"/>
    <dgm:cxn modelId="{B3A1DD58-A4C0-4F58-9B24-4D044ECD94C5}" type="presParOf" srcId="{DAC72935-EEBF-469F-8B69-80FCA2D23B0F}" destId="{7D1BCAE8-E874-49A3-B33B-D3524430E411}" srcOrd="16" destOrd="0" presId="urn:microsoft.com/office/officeart/2005/8/layout/default"/>
    <dgm:cxn modelId="{6CCC97D2-D787-46D2-9276-9DADE697028D}" type="presParOf" srcId="{DAC72935-EEBF-469F-8B69-80FCA2D23B0F}" destId="{5210EBA1-028A-45EB-9024-B7DFCE0DA54C}" srcOrd="17" destOrd="0" presId="urn:microsoft.com/office/officeart/2005/8/layout/default"/>
    <dgm:cxn modelId="{C346B635-743B-48B3-85E8-11265806F78E}" type="presParOf" srcId="{DAC72935-EEBF-469F-8B69-80FCA2D23B0F}" destId="{2880F5BD-BB5A-405E-87D7-F907B3046F7F}" srcOrd="18" destOrd="0" presId="urn:microsoft.com/office/officeart/2005/8/layout/default"/>
    <dgm:cxn modelId="{5B9DFE2C-F67A-4720-92BE-C70D4CEA3D39}" type="presParOf" srcId="{DAC72935-EEBF-469F-8B69-80FCA2D23B0F}" destId="{9773B7A7-F9D6-4CCE-95A8-9156F5DF9D5A}" srcOrd="19" destOrd="0" presId="urn:microsoft.com/office/officeart/2005/8/layout/default"/>
    <dgm:cxn modelId="{E7B7190D-0A9D-49FD-A085-EF9B688BC8BC}" type="presParOf" srcId="{DAC72935-EEBF-469F-8B69-80FCA2D23B0F}" destId="{A1FBFAEC-3348-4976-ABDD-9E0C2D5783C6}" srcOrd="20" destOrd="0" presId="urn:microsoft.com/office/officeart/2005/8/layout/default"/>
    <dgm:cxn modelId="{7F098B30-C11F-4971-A91F-B9F450025FB7}" type="presParOf" srcId="{DAC72935-EEBF-469F-8B69-80FCA2D23B0F}" destId="{6D43A56F-E5CC-4BA1-A56D-5724623DB5D2}" srcOrd="21" destOrd="0" presId="urn:microsoft.com/office/officeart/2005/8/layout/default"/>
    <dgm:cxn modelId="{5D78CC7C-411D-4AB7-8800-BDBFED484DFC}" type="presParOf" srcId="{DAC72935-EEBF-469F-8B69-80FCA2D23B0F}" destId="{C714ABBC-CC42-4D96-9098-4E04B81AC8B4}" srcOrd="22" destOrd="0" presId="urn:microsoft.com/office/officeart/2005/8/layout/default"/>
    <dgm:cxn modelId="{B5DA9F42-CBFD-4A1E-A3E3-C9F64088C30E}" type="presParOf" srcId="{DAC72935-EEBF-469F-8B69-80FCA2D23B0F}" destId="{64DB6E97-0B61-4E9F-8AC4-4139F7A6096F}" srcOrd="23" destOrd="0" presId="urn:microsoft.com/office/officeart/2005/8/layout/default"/>
    <dgm:cxn modelId="{9A9CAF39-B0E4-471F-A155-EB857D25B0B8}" type="presParOf" srcId="{DAC72935-EEBF-469F-8B69-80FCA2D23B0F}" destId="{9A112568-D55D-41EA-B9D3-159B84755962}" srcOrd="24" destOrd="0" presId="urn:microsoft.com/office/officeart/2005/8/layout/default"/>
    <dgm:cxn modelId="{D42C60DB-177F-4EAE-93E2-4F102FCDA331}" type="presParOf" srcId="{DAC72935-EEBF-469F-8B69-80FCA2D23B0F}" destId="{D9335D6F-E7E3-49D6-81D5-8C75A8A3C258}" srcOrd="25" destOrd="0" presId="urn:microsoft.com/office/officeart/2005/8/layout/default"/>
    <dgm:cxn modelId="{E0031EEA-40CB-4A65-9D4F-4C5D02EA9C68}" type="presParOf" srcId="{DAC72935-EEBF-469F-8B69-80FCA2D23B0F}" destId="{B3F98A22-73F4-4909-9AB9-8C9B2C91ED60}" srcOrd="26" destOrd="0" presId="urn:microsoft.com/office/officeart/2005/8/layout/default"/>
    <dgm:cxn modelId="{3721B23E-AE68-49FE-865F-4B8262A816AF}" type="presParOf" srcId="{DAC72935-EEBF-469F-8B69-80FCA2D23B0F}" destId="{F84015E3-3CE2-433B-8A63-100B4C190CA3}" srcOrd="27" destOrd="0" presId="urn:microsoft.com/office/officeart/2005/8/layout/default"/>
    <dgm:cxn modelId="{214EC51B-9C91-458B-B34F-FE0146D5AE0A}" type="presParOf" srcId="{DAC72935-EEBF-469F-8B69-80FCA2D23B0F}" destId="{55F2A40B-7415-4FD0-8D14-ABFA938E2F7B}" srcOrd="28" destOrd="0" presId="urn:microsoft.com/office/officeart/2005/8/layout/default"/>
    <dgm:cxn modelId="{285A6343-C0F0-4768-8321-D6934F61E27A}" type="presParOf" srcId="{DAC72935-EEBF-469F-8B69-80FCA2D23B0F}" destId="{C751A221-332A-4EDC-AFCF-E3485F40AF27}" srcOrd="29" destOrd="0" presId="urn:microsoft.com/office/officeart/2005/8/layout/default"/>
    <dgm:cxn modelId="{66857A41-1549-4F24-B5D5-2BC2960527AE}" type="presParOf" srcId="{DAC72935-EEBF-469F-8B69-80FCA2D23B0F}" destId="{DBE84B0D-9603-43E4-97CD-8ADB5D703084}" srcOrd="3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6B92F3-CBAA-4647-BC7D-1F20F357DB62}">
      <dsp:nvSpPr>
        <dsp:cNvPr id="0" name=""/>
        <dsp:cNvSpPr/>
      </dsp:nvSpPr>
      <dsp:spPr>
        <a:xfrm>
          <a:off x="2210" y="376185"/>
          <a:ext cx="1753344" cy="1052006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Elections</a:t>
          </a:r>
        </a:p>
      </dsp:txBody>
      <dsp:txXfrm>
        <a:off x="2210" y="376185"/>
        <a:ext cx="1753344" cy="1052006"/>
      </dsp:txXfrm>
    </dsp:sp>
    <dsp:sp modelId="{8C7A8C1C-F89D-46BF-B985-506EE647F8EB}">
      <dsp:nvSpPr>
        <dsp:cNvPr id="0" name=""/>
        <dsp:cNvSpPr/>
      </dsp:nvSpPr>
      <dsp:spPr>
        <a:xfrm>
          <a:off x="1930888" y="376185"/>
          <a:ext cx="1753344" cy="1052006"/>
        </a:xfrm>
        <a:prstGeom prst="rect">
          <a:avLst/>
        </a:prstGeom>
        <a:solidFill>
          <a:schemeClr val="accent1">
            <a:shade val="80000"/>
            <a:hueOff val="31404"/>
            <a:satOff val="-2814"/>
            <a:lumOff val="2366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Environment &amp; Water</a:t>
          </a:r>
        </a:p>
      </dsp:txBody>
      <dsp:txXfrm>
        <a:off x="1930888" y="376185"/>
        <a:ext cx="1753344" cy="1052006"/>
      </dsp:txXfrm>
    </dsp:sp>
    <dsp:sp modelId="{BB55DE82-99EC-41E0-B83C-4B8EDF506522}">
      <dsp:nvSpPr>
        <dsp:cNvPr id="0" name=""/>
        <dsp:cNvSpPr/>
      </dsp:nvSpPr>
      <dsp:spPr>
        <a:xfrm>
          <a:off x="3859567" y="376185"/>
          <a:ext cx="1753344" cy="1052006"/>
        </a:xfrm>
        <a:prstGeom prst="rect">
          <a:avLst/>
        </a:prstGeom>
        <a:solidFill>
          <a:schemeClr val="accent1">
            <a:shade val="80000"/>
            <a:hueOff val="62809"/>
            <a:satOff val="-5628"/>
            <a:lumOff val="473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Transportation</a:t>
          </a:r>
        </a:p>
      </dsp:txBody>
      <dsp:txXfrm>
        <a:off x="3859567" y="376185"/>
        <a:ext cx="1753344" cy="1052006"/>
      </dsp:txXfrm>
    </dsp:sp>
    <dsp:sp modelId="{7F17D406-ACFD-444C-AD03-419F41698CE8}">
      <dsp:nvSpPr>
        <dsp:cNvPr id="0" name=""/>
        <dsp:cNvSpPr/>
      </dsp:nvSpPr>
      <dsp:spPr>
        <a:xfrm>
          <a:off x="5790455" y="381003"/>
          <a:ext cx="1753344" cy="1052006"/>
        </a:xfrm>
        <a:prstGeom prst="rect">
          <a:avLst/>
        </a:prstGeom>
        <a:solidFill>
          <a:schemeClr val="accent1">
            <a:shade val="80000"/>
            <a:hueOff val="94213"/>
            <a:satOff val="-8443"/>
            <a:lumOff val="709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500" kern="1200" dirty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500" kern="1200" dirty="0"/>
            <a:t>Human Resources &amp; Employment</a:t>
          </a:r>
        </a:p>
        <a:p>
          <a:pPr marL="0"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 dirty="0"/>
        </a:p>
      </dsp:txBody>
      <dsp:txXfrm>
        <a:off x="5790455" y="381003"/>
        <a:ext cx="1753344" cy="1052006"/>
      </dsp:txXfrm>
    </dsp:sp>
    <dsp:sp modelId="{F310C40C-6777-46B0-BCA1-917EB7301F8F}">
      <dsp:nvSpPr>
        <dsp:cNvPr id="0" name=""/>
        <dsp:cNvSpPr/>
      </dsp:nvSpPr>
      <dsp:spPr>
        <a:xfrm>
          <a:off x="2210" y="1603526"/>
          <a:ext cx="1753344" cy="1052006"/>
        </a:xfrm>
        <a:prstGeom prst="rect">
          <a:avLst/>
        </a:prstGeom>
        <a:solidFill>
          <a:schemeClr val="accent1">
            <a:shade val="80000"/>
            <a:hueOff val="125618"/>
            <a:satOff val="-11257"/>
            <a:lumOff val="9463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endParaRPr lang="en-US" sz="1500" kern="1200" dirty="0"/>
        </a:p>
        <a:p>
          <a:pPr marL="0" marR="0" lvl="0" indent="0" algn="ctr" defTabSz="914400" eaLnBrk="1" fontAlgn="auto" latinLnBrk="0" hangingPunct="1">
            <a:lnSpc>
              <a:spcPct val="100000"/>
            </a:lnSpc>
            <a:spcBef>
              <a:spcPct val="0"/>
            </a:spcBef>
            <a:spcAft>
              <a:spcPts val="0"/>
            </a:spcAft>
            <a:buClrTx/>
            <a:buSzTx/>
            <a:buFontTx/>
            <a:buNone/>
            <a:tabLst/>
            <a:defRPr/>
          </a:pPr>
          <a:r>
            <a:rPr lang="en-US" sz="1500" kern="1200" dirty="0"/>
            <a:t>Property Tax System &amp; Public Finance</a:t>
          </a:r>
        </a:p>
        <a:p>
          <a:pPr marL="0"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500" kern="1200" dirty="0"/>
        </a:p>
      </dsp:txBody>
      <dsp:txXfrm>
        <a:off x="2210" y="1603526"/>
        <a:ext cx="1753344" cy="1052006"/>
      </dsp:txXfrm>
    </dsp:sp>
    <dsp:sp modelId="{A2ADE5BF-6B47-4E9C-8A8D-0448D20ACA65}">
      <dsp:nvSpPr>
        <dsp:cNvPr id="0" name=""/>
        <dsp:cNvSpPr/>
      </dsp:nvSpPr>
      <dsp:spPr>
        <a:xfrm>
          <a:off x="1930888" y="1603526"/>
          <a:ext cx="1753344" cy="1052006"/>
        </a:xfrm>
        <a:prstGeom prst="rect">
          <a:avLst/>
        </a:prstGeom>
        <a:solidFill>
          <a:schemeClr val="accent1">
            <a:shade val="80000"/>
            <a:hueOff val="157022"/>
            <a:satOff val="-14071"/>
            <a:lumOff val="1182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Pensions &amp; Retirement</a:t>
          </a:r>
        </a:p>
      </dsp:txBody>
      <dsp:txXfrm>
        <a:off x="1930888" y="1603526"/>
        <a:ext cx="1753344" cy="1052006"/>
      </dsp:txXfrm>
    </dsp:sp>
    <dsp:sp modelId="{1277F522-4A49-4290-98B3-A79A35F1CC73}">
      <dsp:nvSpPr>
        <dsp:cNvPr id="0" name=""/>
        <dsp:cNvSpPr/>
      </dsp:nvSpPr>
      <dsp:spPr>
        <a:xfrm>
          <a:off x="3859567" y="1603526"/>
          <a:ext cx="1753344" cy="1052006"/>
        </a:xfrm>
        <a:prstGeom prst="rect">
          <a:avLst/>
        </a:prstGeom>
        <a:solidFill>
          <a:schemeClr val="accent1">
            <a:shade val="80000"/>
            <a:hueOff val="188427"/>
            <a:satOff val="-16885"/>
            <a:lumOff val="1419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State Bonding</a:t>
          </a:r>
        </a:p>
      </dsp:txBody>
      <dsp:txXfrm>
        <a:off x="3859567" y="1603526"/>
        <a:ext cx="1753344" cy="1052006"/>
      </dsp:txXfrm>
    </dsp:sp>
    <dsp:sp modelId="{0D5883AF-3121-4738-8525-032AD783D546}">
      <dsp:nvSpPr>
        <dsp:cNvPr id="0" name=""/>
        <dsp:cNvSpPr/>
      </dsp:nvSpPr>
      <dsp:spPr>
        <a:xfrm>
          <a:off x="5788245" y="1603526"/>
          <a:ext cx="1753344" cy="1052006"/>
        </a:xfrm>
        <a:prstGeom prst="rect">
          <a:avLst/>
        </a:prstGeom>
        <a:solidFill>
          <a:schemeClr val="accent1">
            <a:shade val="80000"/>
            <a:hueOff val="219831"/>
            <a:satOff val="-19699"/>
            <a:lumOff val="1656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Data Practices</a:t>
          </a:r>
        </a:p>
      </dsp:txBody>
      <dsp:txXfrm>
        <a:off x="5788245" y="1603526"/>
        <a:ext cx="1753344" cy="1052006"/>
      </dsp:txXfrm>
    </dsp:sp>
    <dsp:sp modelId="{7D1BCAE8-E874-49A3-B33B-D3524430E411}">
      <dsp:nvSpPr>
        <dsp:cNvPr id="0" name=""/>
        <dsp:cNvSpPr/>
      </dsp:nvSpPr>
      <dsp:spPr>
        <a:xfrm>
          <a:off x="2210" y="2830867"/>
          <a:ext cx="1753344" cy="1052006"/>
        </a:xfrm>
        <a:prstGeom prst="rect">
          <a:avLst/>
        </a:prstGeom>
        <a:solidFill>
          <a:schemeClr val="accent1">
            <a:shade val="80000"/>
            <a:hueOff val="251235"/>
            <a:satOff val="-22514"/>
            <a:lumOff val="1892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Economic Development</a:t>
          </a:r>
        </a:p>
      </dsp:txBody>
      <dsp:txXfrm>
        <a:off x="2210" y="2830867"/>
        <a:ext cx="1753344" cy="1052006"/>
      </dsp:txXfrm>
    </dsp:sp>
    <dsp:sp modelId="{2880F5BD-BB5A-405E-87D7-F907B3046F7F}">
      <dsp:nvSpPr>
        <dsp:cNvPr id="0" name=""/>
        <dsp:cNvSpPr/>
      </dsp:nvSpPr>
      <dsp:spPr>
        <a:xfrm>
          <a:off x="1930888" y="2830867"/>
          <a:ext cx="1753344" cy="1052006"/>
        </a:xfrm>
        <a:prstGeom prst="rect">
          <a:avLst/>
        </a:prstGeom>
        <a:solidFill>
          <a:schemeClr val="accent1">
            <a:shade val="80000"/>
            <a:hueOff val="282640"/>
            <a:satOff val="-25328"/>
            <a:lumOff val="2129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Public Safety</a:t>
          </a:r>
        </a:p>
      </dsp:txBody>
      <dsp:txXfrm>
        <a:off x="1930888" y="2830867"/>
        <a:ext cx="1753344" cy="1052006"/>
      </dsp:txXfrm>
    </dsp:sp>
    <dsp:sp modelId="{A1FBFAEC-3348-4976-ABDD-9E0C2D5783C6}">
      <dsp:nvSpPr>
        <dsp:cNvPr id="0" name=""/>
        <dsp:cNvSpPr/>
      </dsp:nvSpPr>
      <dsp:spPr>
        <a:xfrm>
          <a:off x="3859567" y="2830867"/>
          <a:ext cx="1753344" cy="1052006"/>
        </a:xfrm>
        <a:prstGeom prst="rect">
          <a:avLst/>
        </a:prstGeom>
        <a:solidFill>
          <a:schemeClr val="accent1">
            <a:shade val="80000"/>
            <a:hueOff val="314044"/>
            <a:satOff val="-28142"/>
            <a:lumOff val="236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Local Control</a:t>
          </a:r>
        </a:p>
      </dsp:txBody>
      <dsp:txXfrm>
        <a:off x="3859567" y="2830867"/>
        <a:ext cx="1753344" cy="1052006"/>
      </dsp:txXfrm>
    </dsp:sp>
    <dsp:sp modelId="{C714ABBC-CC42-4D96-9098-4E04B81AC8B4}">
      <dsp:nvSpPr>
        <dsp:cNvPr id="0" name=""/>
        <dsp:cNvSpPr/>
      </dsp:nvSpPr>
      <dsp:spPr>
        <a:xfrm>
          <a:off x="5788245" y="2830867"/>
          <a:ext cx="1753344" cy="1052006"/>
        </a:xfrm>
        <a:prstGeom prst="rect">
          <a:avLst/>
        </a:prstGeom>
        <a:solidFill>
          <a:schemeClr val="accent1">
            <a:shade val="80000"/>
            <a:hueOff val="345449"/>
            <a:satOff val="-30956"/>
            <a:lumOff val="26022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Broadband</a:t>
          </a:r>
        </a:p>
      </dsp:txBody>
      <dsp:txXfrm>
        <a:off x="5788245" y="2830867"/>
        <a:ext cx="1753344" cy="1052006"/>
      </dsp:txXfrm>
    </dsp:sp>
    <dsp:sp modelId="{9A112568-D55D-41EA-B9D3-159B84755962}">
      <dsp:nvSpPr>
        <dsp:cNvPr id="0" name=""/>
        <dsp:cNvSpPr/>
      </dsp:nvSpPr>
      <dsp:spPr>
        <a:xfrm>
          <a:off x="2210" y="4058208"/>
          <a:ext cx="1753344" cy="1052006"/>
        </a:xfrm>
        <a:prstGeom prst="rect">
          <a:avLst/>
        </a:prstGeom>
        <a:solidFill>
          <a:schemeClr val="accent1">
            <a:shade val="80000"/>
            <a:hueOff val="376853"/>
            <a:satOff val="-33770"/>
            <a:lumOff val="28388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Housing</a:t>
          </a:r>
        </a:p>
      </dsp:txBody>
      <dsp:txXfrm>
        <a:off x="2210" y="4058208"/>
        <a:ext cx="1753344" cy="1052006"/>
      </dsp:txXfrm>
    </dsp:sp>
    <dsp:sp modelId="{B3F98A22-73F4-4909-9AB9-8C9B2C91ED60}">
      <dsp:nvSpPr>
        <dsp:cNvPr id="0" name=""/>
        <dsp:cNvSpPr/>
      </dsp:nvSpPr>
      <dsp:spPr>
        <a:xfrm>
          <a:off x="1930888" y="4058208"/>
          <a:ext cx="1753344" cy="1052006"/>
        </a:xfrm>
        <a:prstGeom prst="rect">
          <a:avLst/>
        </a:prstGeom>
        <a:solidFill>
          <a:schemeClr val="accent1">
            <a:shade val="80000"/>
            <a:hueOff val="408257"/>
            <a:satOff val="-36585"/>
            <a:lumOff val="3075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Open Meeting Law</a:t>
          </a:r>
        </a:p>
      </dsp:txBody>
      <dsp:txXfrm>
        <a:off x="1930888" y="4058208"/>
        <a:ext cx="1753344" cy="1052006"/>
      </dsp:txXfrm>
    </dsp:sp>
    <dsp:sp modelId="{55F2A40B-7415-4FD0-8D14-ABFA938E2F7B}">
      <dsp:nvSpPr>
        <dsp:cNvPr id="0" name=""/>
        <dsp:cNvSpPr/>
      </dsp:nvSpPr>
      <dsp:spPr>
        <a:xfrm>
          <a:off x="3859567" y="4058208"/>
          <a:ext cx="1753344" cy="1052006"/>
        </a:xfrm>
        <a:prstGeom prst="rect">
          <a:avLst/>
        </a:prstGeom>
        <a:solidFill>
          <a:schemeClr val="accent1">
            <a:shade val="80000"/>
            <a:hueOff val="439662"/>
            <a:satOff val="-39399"/>
            <a:lumOff val="33119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Land Use, Annexation and Zoning</a:t>
          </a:r>
        </a:p>
      </dsp:txBody>
      <dsp:txXfrm>
        <a:off x="3859567" y="4058208"/>
        <a:ext cx="1753344" cy="1052006"/>
      </dsp:txXfrm>
    </dsp:sp>
    <dsp:sp modelId="{DBE84B0D-9603-43E4-97CD-8ADB5D703084}">
      <dsp:nvSpPr>
        <dsp:cNvPr id="0" name=""/>
        <dsp:cNvSpPr/>
      </dsp:nvSpPr>
      <dsp:spPr>
        <a:xfrm>
          <a:off x="5788245" y="4058208"/>
          <a:ext cx="1753344" cy="1052006"/>
        </a:xfrm>
        <a:prstGeom prst="rect">
          <a:avLst/>
        </a:prstGeom>
        <a:solidFill>
          <a:schemeClr val="accent1">
            <a:shade val="80000"/>
            <a:hueOff val="471066"/>
            <a:satOff val="-42213"/>
            <a:lumOff val="35485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marL="0" lvl="0" indent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500" kern="1200" dirty="0"/>
            <a:t>Utilities</a:t>
          </a:r>
        </a:p>
      </dsp:txBody>
      <dsp:txXfrm>
        <a:off x="5788245" y="4058208"/>
        <a:ext cx="1753344" cy="105200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3883365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6434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23F0AC6A-6183-474B-B7DF-9FB1A5C39FB0}" type="datetimeFigureOut">
              <a:rPr lang="en-US" smtClean="0"/>
              <a:t>1/17/2019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14463" y="1162050"/>
            <a:ext cx="4181475" cy="31369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526DA870-5A95-4ED5-8B17-6BF3029B832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5257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6DA870-5A95-4ED5-8B17-6BF3029B832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35285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6DA870-5A95-4ED5-8B17-6BF3029B832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081064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6DA870-5A95-4ED5-8B17-6BF3029B832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16250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Based on 2014 population:</a:t>
            </a:r>
          </a:p>
          <a:p>
            <a:r>
              <a:rPr lang="en-US" dirty="0"/>
              <a:t>4 first class</a:t>
            </a:r>
            <a:r>
              <a:rPr lang="en-US" baseline="0" dirty="0"/>
              <a:t> cities</a:t>
            </a:r>
          </a:p>
          <a:p>
            <a:r>
              <a:rPr lang="en-US" baseline="0" dirty="0"/>
              <a:t>51 second class cities</a:t>
            </a:r>
          </a:p>
          <a:p>
            <a:r>
              <a:rPr lang="en-US" baseline="0" dirty="0"/>
              <a:t>41 third class cities</a:t>
            </a:r>
          </a:p>
          <a:p>
            <a:r>
              <a:rPr lang="en-US" baseline="0" dirty="0"/>
              <a:t>757 fourth class cities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6DA870-5A95-4ED5-8B17-6BF3029B832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62003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6DA870-5A95-4ED5-8B17-6BF3029B832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031560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6DA870-5A95-4ED5-8B17-6BF3029B832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2688298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26DA870-5A95-4ED5-8B17-6BF3029B832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19024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167178D-8280-4CDB-836E-921B15E52AD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35232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" y="0"/>
            <a:ext cx="9141714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49950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End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" y="0"/>
            <a:ext cx="9141714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3182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" y="0"/>
            <a:ext cx="9141714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6116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" y="0"/>
            <a:ext cx="9141714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625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" y="0"/>
            <a:ext cx="9141714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741937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" y="0"/>
            <a:ext cx="9141714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3638117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" y="0"/>
            <a:ext cx="9141714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45138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302710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" y="0"/>
            <a:ext cx="9141714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7580140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43" y="0"/>
            <a:ext cx="9141714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2616447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481148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Franklin Gothic Book" panose="020B0503020102020204" pitchFamily="34" charset="0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Franklin Gothic Book" panose="020B0503020102020204" pitchFamily="34" charset="0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gcarlson@lmc.org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hyperlink" Target="mailto:alindstrom@lmc.org" TargetMode="External"/><Relationship Id="rId13" Type="http://schemas.openxmlformats.org/officeDocument/2006/relationships/image" Target="../media/image8.jpeg"/><Relationship Id="rId3" Type="http://schemas.openxmlformats.org/officeDocument/2006/relationships/hyperlink" Target="mailto:gcarlson@lmc.org" TargetMode="External"/><Relationship Id="rId7" Type="http://schemas.openxmlformats.org/officeDocument/2006/relationships/hyperlink" Target="mailto:afinn@lmc.org" TargetMode="External"/><Relationship Id="rId12" Type="http://schemas.openxmlformats.org/officeDocument/2006/relationships/image" Target="../media/image7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6" Type="http://schemas.openxmlformats.org/officeDocument/2006/relationships/hyperlink" Target="mailto:phynes@lmc.org" TargetMode="External"/><Relationship Id="rId11" Type="http://schemas.openxmlformats.org/officeDocument/2006/relationships/image" Target="../media/image6.jpeg"/><Relationship Id="rId5" Type="http://schemas.openxmlformats.org/officeDocument/2006/relationships/hyperlink" Target="mailto:cjohnson@lmc.org" TargetMode="External"/><Relationship Id="rId10" Type="http://schemas.openxmlformats.org/officeDocument/2006/relationships/image" Target="../media/image5.jpeg"/><Relationship Id="rId4" Type="http://schemas.openxmlformats.org/officeDocument/2006/relationships/hyperlink" Target="mailto:dlightfoot@lmc.org" TargetMode="External"/><Relationship Id="rId9" Type="http://schemas.openxmlformats.org/officeDocument/2006/relationships/image" Target="../media/image4.jpeg"/><Relationship Id="rId14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85900" y="1219200"/>
            <a:ext cx="6172200" cy="1965325"/>
          </a:xfrm>
        </p:spPr>
        <p:txBody>
          <a:bodyPr/>
          <a:lstStyle/>
          <a:p>
            <a:r>
              <a:rPr lang="en-US" sz="4000" dirty="0"/>
              <a:t>Introduction to the </a:t>
            </a:r>
            <a:br>
              <a:rPr lang="en-US" sz="4000" dirty="0"/>
            </a:br>
            <a:r>
              <a:rPr lang="en-US" sz="4000" dirty="0"/>
              <a:t>League of Minnesota Cities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4419600"/>
            <a:ext cx="6096000" cy="1600200"/>
          </a:xfrm>
        </p:spPr>
        <p:txBody>
          <a:bodyPr/>
          <a:lstStyle/>
          <a:p>
            <a:r>
              <a:rPr lang="en-US" sz="2400" b="1" dirty="0"/>
              <a:t>Gary Carlson</a:t>
            </a:r>
          </a:p>
          <a:p>
            <a:r>
              <a:rPr lang="en-US" sz="2000" i="1" dirty="0"/>
              <a:t>Intergovernmental Relations Director</a:t>
            </a:r>
          </a:p>
          <a:p>
            <a:r>
              <a:rPr lang="en-US" sz="2000" i="1" dirty="0">
                <a:solidFill>
                  <a:schemeClr val="tx1">
                    <a:lumMod val="75000"/>
                  </a:schemeClr>
                </a:solidFill>
                <a:hlinkClick r:id="rId3"/>
              </a:rPr>
              <a:t>gcarlson@lmc.org</a:t>
            </a:r>
            <a:endParaRPr lang="en-US" sz="2000" i="1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en-US" sz="2000" i="1" dirty="0"/>
              <a:t>651-281-1255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276350" y="3214262"/>
            <a:ext cx="6591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/>
              <a:t>Subcommittee on Local Government</a:t>
            </a:r>
          </a:p>
          <a:p>
            <a:pPr algn="ctr"/>
            <a:r>
              <a:rPr lang="en-US" sz="2000" dirty="0"/>
              <a:t>January 23, 2019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7700" y="914400"/>
            <a:ext cx="7848600" cy="48006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800" i="1" dirty="0">
                <a:solidFill>
                  <a:schemeClr val="tx1"/>
                </a:solidFill>
              </a:rPr>
              <a:t>The League of Minnesota Cities promotes excellence in local government through effective advocacy, expert analysis, and trusted guidance for all Minnesota cities. </a:t>
            </a:r>
          </a:p>
          <a:p>
            <a:pPr marL="0" indent="0" algn="ctr">
              <a:buNone/>
            </a:pPr>
            <a:endParaRPr lang="en-US" sz="2400" i="1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Founded in 1913 by the Legislature </a:t>
            </a:r>
          </a:p>
          <a:p>
            <a:pPr marL="0" indent="0">
              <a:buNone/>
            </a:pPr>
            <a:endParaRPr lang="en-US" sz="1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Until 1974, the League was a part of the University of Minnesota Extension Service</a:t>
            </a:r>
          </a:p>
          <a:p>
            <a:pPr marL="0" indent="0">
              <a:buNone/>
            </a:pPr>
            <a:endParaRPr lang="en-US" sz="1200" dirty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/>
              <a:t>833 of Minnesota’s 853 cities are members of the League of Minnesota Cities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dirty="0"/>
              <a:t>Minnesota Cities by Population</a:t>
            </a:r>
            <a:br>
              <a:rPr lang="en-US" dirty="0"/>
            </a:br>
            <a:r>
              <a:rPr lang="en-US" sz="1800" dirty="0"/>
              <a:t>(Based on 2017 Estimates)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23422842"/>
              </p:ext>
            </p:extLst>
          </p:nvPr>
        </p:nvGraphicFramePr>
        <p:xfrm>
          <a:off x="628650" y="1825625"/>
          <a:ext cx="7886700" cy="435133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423408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</p:spPr>
        <p:txBody>
          <a:bodyPr/>
          <a:lstStyle/>
          <a:p>
            <a:pPr algn="ctr"/>
            <a:r>
              <a:rPr lang="en-US" cap="none" dirty="0"/>
              <a:t>City Classification</a:t>
            </a:r>
            <a:br>
              <a:rPr lang="en-US" cap="none" dirty="0"/>
            </a:br>
            <a:r>
              <a:rPr lang="en-US" sz="2400" b="0" i="1" cap="none" dirty="0"/>
              <a:t>Minn. Stat. § 410.01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b="1" i="1" dirty="0">
                <a:solidFill>
                  <a:schemeClr val="tx1">
                    <a:lumMod val="75000"/>
                  </a:schemeClr>
                </a:solidFill>
              </a:rPr>
              <a:t>First class:</a:t>
            </a:r>
          </a:p>
          <a:p>
            <a:r>
              <a:rPr lang="en-US" dirty="0">
                <a:solidFill>
                  <a:srgbClr val="000000"/>
                </a:solidFill>
              </a:rPr>
              <a:t>Cities with more than 100,000 inhabitants</a:t>
            </a:r>
          </a:p>
          <a:p>
            <a:r>
              <a:rPr lang="en-US" sz="1600" i="1" dirty="0">
                <a:solidFill>
                  <a:srgbClr val="000000"/>
                </a:solidFill>
              </a:rPr>
              <a:t>Once a city is in the first class, it is not reclassified unless its population decreases by 25% from the census figures that last qualified the city as first class.</a:t>
            </a:r>
          </a:p>
          <a:p>
            <a:r>
              <a:rPr lang="en-US" sz="2800" b="1" i="1" dirty="0">
                <a:solidFill>
                  <a:schemeClr val="tx1">
                    <a:lumMod val="75000"/>
                  </a:schemeClr>
                </a:solidFill>
              </a:rPr>
              <a:t>Second class:</a:t>
            </a:r>
          </a:p>
          <a:p>
            <a:r>
              <a:rPr lang="en-US" dirty="0">
                <a:solidFill>
                  <a:srgbClr val="000000"/>
                </a:solidFill>
              </a:rPr>
              <a:t>Cities with a population between 20,001 and 100,000</a:t>
            </a:r>
          </a:p>
          <a:p>
            <a:r>
              <a:rPr lang="en-US" sz="2800" b="1" i="1" dirty="0">
                <a:solidFill>
                  <a:schemeClr val="tx1">
                    <a:lumMod val="75000"/>
                  </a:schemeClr>
                </a:solidFill>
              </a:rPr>
              <a:t>Third class:</a:t>
            </a:r>
          </a:p>
          <a:p>
            <a:r>
              <a:rPr lang="en-US" dirty="0">
                <a:solidFill>
                  <a:srgbClr val="000000"/>
                </a:solidFill>
              </a:rPr>
              <a:t>Cities with a population between 10,001 and 20,000</a:t>
            </a:r>
          </a:p>
          <a:p>
            <a:r>
              <a:rPr lang="en-US" sz="2800" b="1" i="1" dirty="0">
                <a:solidFill>
                  <a:schemeClr val="tx1">
                    <a:lumMod val="75000"/>
                  </a:schemeClr>
                </a:solidFill>
              </a:rPr>
              <a:t>Fourth class:</a:t>
            </a:r>
            <a:endParaRPr lang="en-US" sz="1800" b="1" i="1" dirty="0">
              <a:solidFill>
                <a:schemeClr val="tx1">
                  <a:lumMod val="75000"/>
                </a:schemeClr>
              </a:solidFill>
            </a:endParaRPr>
          </a:p>
          <a:p>
            <a:r>
              <a:rPr lang="en-US" dirty="0">
                <a:solidFill>
                  <a:schemeClr val="accent1">
                    <a:lumMod val="50000"/>
                  </a:schemeClr>
                </a:solidFill>
              </a:rPr>
              <a:t>Cities with not more than 10,000 inhabitants </a:t>
            </a:r>
          </a:p>
        </p:txBody>
      </p:sp>
    </p:spTree>
    <p:extLst>
      <p:ext uri="{BB962C8B-B14F-4D97-AF65-F5344CB8AC3E}">
        <p14:creationId xmlns:p14="http://schemas.microsoft.com/office/powerpoint/2010/main" val="39638355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1646237"/>
            <a:ext cx="7886700" cy="1325563"/>
          </a:xfrm>
        </p:spPr>
        <p:txBody>
          <a:bodyPr>
            <a:normAutofit fontScale="90000"/>
          </a:bodyPr>
          <a:lstStyle/>
          <a:p>
            <a:pPr algn="ctr"/>
            <a:r>
              <a:rPr lang="en-US" sz="2000" b="0" cap="none" dirty="0">
                <a:solidFill>
                  <a:srgbClr val="000000"/>
                </a:solidFill>
              </a:rPr>
              <a:t>Within each class, a city may be a statutory city, organized and operating under state statutes, or a home rule charter city, organized and operating as provided in the charter approved by the voters of the city.</a:t>
            </a:r>
            <a:br>
              <a:rPr lang="en-US" sz="2000" b="0" cap="none" dirty="0">
                <a:solidFill>
                  <a:srgbClr val="000000"/>
                </a:solidFill>
              </a:rPr>
            </a:br>
            <a:r>
              <a:rPr lang="en-US" sz="2000" b="0" cap="none" dirty="0">
                <a:solidFill>
                  <a:srgbClr val="000000"/>
                </a:solidFill>
              </a:rPr>
              <a:t> </a:t>
            </a:r>
            <a:r>
              <a:rPr lang="en-US" sz="1800" b="0" i="1" cap="none" dirty="0">
                <a:solidFill>
                  <a:srgbClr val="000000"/>
                </a:solidFill>
              </a:rPr>
              <a:t>Classification of Cities, </a:t>
            </a:r>
            <a:r>
              <a:rPr lang="en-US" sz="1800" b="0" cap="none" dirty="0">
                <a:solidFill>
                  <a:srgbClr val="000000"/>
                </a:solidFill>
              </a:rPr>
              <a:t>House Information Brief, 2018 </a:t>
            </a:r>
            <a:endParaRPr lang="en-US" sz="2000" b="0" cap="none" dirty="0">
              <a:solidFill>
                <a:srgbClr val="000000"/>
              </a:solidFill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25924747"/>
              </p:ext>
            </p:extLst>
          </p:nvPr>
        </p:nvGraphicFramePr>
        <p:xfrm>
          <a:off x="1333500" y="3657600"/>
          <a:ext cx="6477000" cy="217932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295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Statutory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Population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Charter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Population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  <a:r>
                        <a:rPr lang="en-US" baseline="30000" dirty="0"/>
                        <a:t>st</a:t>
                      </a:r>
                      <a:r>
                        <a:rPr lang="en-US" baseline="0" dirty="0"/>
                        <a:t> Class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936,041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5120">
                <a:tc>
                  <a:txBody>
                    <a:bodyPr/>
                    <a:lstStyle/>
                    <a:p>
                      <a:r>
                        <a:rPr lang="en-US" baseline="0" dirty="0"/>
                        <a:t>2</a:t>
                      </a:r>
                      <a:r>
                        <a:rPr lang="en-US" baseline="30000" dirty="0"/>
                        <a:t>nd</a:t>
                      </a:r>
                      <a:r>
                        <a:rPr lang="en-US" baseline="0" dirty="0"/>
                        <a:t> Class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27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1,043,724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24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990,255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3</a:t>
                      </a:r>
                      <a:r>
                        <a:rPr lang="en-US" baseline="30000" dirty="0"/>
                        <a:t>rd</a:t>
                      </a:r>
                      <a:r>
                        <a:rPr lang="en-US" baseline="0" dirty="0"/>
                        <a:t> Class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279,946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20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319,267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4</a:t>
                      </a:r>
                      <a:r>
                        <a:rPr lang="en-US" baseline="30000" dirty="0"/>
                        <a:t>th</a:t>
                      </a:r>
                      <a:r>
                        <a:rPr lang="en-US" dirty="0"/>
                        <a:t> Class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699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solidFill>
                            <a:srgbClr val="000000"/>
                          </a:solidFill>
                        </a:rPr>
                        <a:t>826,664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59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228,725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Total</a:t>
                      </a:r>
                      <a:endParaRPr lang="en-US" b="1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746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2,150,334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107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2,474,288</a:t>
                      </a:r>
                      <a:endParaRPr lang="en-US" dirty="0">
                        <a:solidFill>
                          <a:srgbClr val="000000"/>
                        </a:solidFill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6" name="TextBox 5"/>
          <p:cNvSpPr txBox="1"/>
          <p:nvPr/>
        </p:nvSpPr>
        <p:spPr>
          <a:xfrm>
            <a:off x="1676400" y="549285"/>
            <a:ext cx="57912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dirty="0"/>
              <a:t>Statutory and Charter Cities</a:t>
            </a:r>
          </a:p>
          <a:p>
            <a:pPr algn="ctr"/>
            <a:r>
              <a:rPr lang="en-US" sz="2400" i="1" dirty="0">
                <a:latin typeface="+mj-lt"/>
              </a:rPr>
              <a:t>Ch. 410 - 414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600200" y="2971800"/>
            <a:ext cx="5943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/>
              <a:t>2017 Estimate Population of Statutory and Charter Cities</a:t>
            </a:r>
          </a:p>
        </p:txBody>
      </p:sp>
    </p:spTree>
    <p:extLst>
      <p:ext uri="{BB962C8B-B14F-4D97-AF65-F5344CB8AC3E}">
        <p14:creationId xmlns:p14="http://schemas.microsoft.com/office/powerpoint/2010/main" val="31249716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47700" y="228600"/>
            <a:ext cx="7848600" cy="1139825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b="1" dirty="0"/>
              <a:t>League of Minnesota Cities Services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1295400"/>
            <a:ext cx="7620000" cy="5334000"/>
          </a:xfrm>
        </p:spPr>
        <p:txBody>
          <a:bodyPr>
            <a:normAutofit/>
          </a:bodyPr>
          <a:lstStyle/>
          <a:p>
            <a:r>
              <a:rPr lang="en-US" sz="2800" dirty="0"/>
              <a:t>Insurance Trust--Property/Casualty/Workers Compensation coverages</a:t>
            </a:r>
          </a:p>
          <a:p>
            <a:r>
              <a:rPr lang="en-US" sz="2800" dirty="0"/>
              <a:t>Research and Inquiry</a:t>
            </a:r>
          </a:p>
          <a:p>
            <a:r>
              <a:rPr lang="en-US" sz="2800" dirty="0"/>
              <a:t>Amicus Program </a:t>
            </a:r>
          </a:p>
          <a:p>
            <a:r>
              <a:rPr lang="en-US" sz="2800" dirty="0"/>
              <a:t>Training </a:t>
            </a:r>
          </a:p>
          <a:p>
            <a:r>
              <a:rPr lang="en-US" sz="2800" dirty="0"/>
              <a:t>Conferences</a:t>
            </a:r>
          </a:p>
          <a:p>
            <a:r>
              <a:rPr lang="en-US" sz="2800" dirty="0"/>
              <a:t>Intergovernmental Relations</a:t>
            </a:r>
          </a:p>
          <a:p>
            <a:r>
              <a:rPr lang="en-US" sz="2800" dirty="0"/>
              <a:t>Human Resources</a:t>
            </a:r>
          </a:p>
          <a:p>
            <a:r>
              <a:rPr lang="en-US" sz="2800" dirty="0"/>
              <a:t>4M Fund (investment of public funds)</a:t>
            </a:r>
          </a:p>
          <a:p>
            <a:r>
              <a:rPr lang="en-US" sz="2800" dirty="0"/>
              <a:t>Policy Analysis</a:t>
            </a:r>
          </a:p>
        </p:txBody>
      </p:sp>
    </p:spTree>
    <p:extLst>
      <p:ext uri="{BB962C8B-B14F-4D97-AF65-F5344CB8AC3E}">
        <p14:creationId xmlns:p14="http://schemas.microsoft.com/office/powerpoint/2010/main" val="13292079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3925" y="22225"/>
            <a:ext cx="7620000" cy="1139825"/>
          </a:xfrm>
        </p:spPr>
        <p:txBody>
          <a:bodyPr/>
          <a:lstStyle/>
          <a:p>
            <a:pPr algn="ctr"/>
            <a:r>
              <a:rPr lang="en-US" sz="3200" b="1" dirty="0"/>
              <a:t>Legislative Issues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762000"/>
            <a:ext cx="7620000" cy="5791200"/>
          </a:xfrm>
        </p:spPr>
        <p:txBody>
          <a:bodyPr/>
          <a:lstStyle/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dirty="0"/>
          </a:p>
        </p:txBody>
      </p:sp>
      <p:graphicFrame>
        <p:nvGraphicFramePr>
          <p:cNvPr id="4" name="Diagram 3"/>
          <p:cNvGraphicFramePr/>
          <p:nvPr>
            <p:extLst>
              <p:ext uri="{D42A27DB-BD31-4B8C-83A1-F6EECF244321}">
                <p14:modId xmlns:p14="http://schemas.microsoft.com/office/powerpoint/2010/main" val="3896144636"/>
              </p:ext>
            </p:extLst>
          </p:nvPr>
        </p:nvGraphicFramePr>
        <p:xfrm>
          <a:off x="962025" y="914400"/>
          <a:ext cx="7543800" cy="54864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111488279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37711"/>
            <a:ext cx="8839200" cy="854869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/>
              <a:t>League of Minnesota Cities Intergovernmental Relations (IGR) Staff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348323" y="2390994"/>
            <a:ext cx="171358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rgbClr val="961A23"/>
                </a:solidFill>
                <a:latin typeface="Arial" charset="0"/>
              </a:rPr>
              <a:t>Gary Carlson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 dirty="0">
                <a:solidFill>
                  <a:srgbClr val="961A23"/>
                </a:solidFill>
                <a:latin typeface="Arial" charset="0"/>
              </a:rPr>
              <a:t>Director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961A23"/>
                </a:solidFill>
                <a:latin typeface="Arial" charset="0"/>
                <a:hlinkClick r:id="rId3"/>
              </a:rPr>
              <a:t>gcarlson@lmc.org</a:t>
            </a:r>
            <a:r>
              <a:rPr lang="en-US" sz="1400" dirty="0">
                <a:solidFill>
                  <a:srgbClr val="961A23"/>
                </a:solidFill>
                <a:latin typeface="Arial" charset="0"/>
              </a:rPr>
              <a:t> 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727724" y="2431157"/>
            <a:ext cx="2621804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rgbClr val="961A23"/>
                </a:solidFill>
                <a:latin typeface="Arial" charset="0"/>
              </a:rPr>
              <a:t>Daniel Lightfoot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 dirty="0">
                <a:solidFill>
                  <a:srgbClr val="961A23"/>
                </a:solidFill>
                <a:latin typeface="Arial" charset="0"/>
              </a:rPr>
              <a:t>Representative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961A23"/>
                </a:solidFill>
                <a:latin typeface="Arial" charset="0"/>
                <a:hlinkClick r:id="rId4"/>
              </a:rPr>
              <a:t>dlightfoot@lmc.org</a:t>
            </a:r>
            <a:r>
              <a:rPr lang="en-US" sz="1400" i="1" dirty="0">
                <a:solidFill>
                  <a:srgbClr val="961A23"/>
                </a:solidFill>
                <a:latin typeface="Arial" charset="0"/>
              </a:rPr>
              <a:t> </a:t>
            </a:r>
            <a:r>
              <a:rPr lang="en-US" sz="1350" dirty="0">
                <a:solidFill>
                  <a:srgbClr val="961A23"/>
                </a:solidFill>
                <a:latin typeface="Arial" charset="0"/>
              </a:rPr>
              <a:t>	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348323" y="4720191"/>
            <a:ext cx="1961232" cy="946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rgbClr val="961A23"/>
                </a:solidFill>
                <a:latin typeface="Arial" charset="0"/>
              </a:rPr>
              <a:t>Craig Johnson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 dirty="0">
                <a:solidFill>
                  <a:srgbClr val="961A23"/>
                </a:solidFill>
                <a:latin typeface="Arial" charset="0"/>
              </a:rPr>
              <a:t>Representative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961A23"/>
                </a:solidFill>
                <a:latin typeface="Arial" charset="0"/>
                <a:hlinkClick r:id="rId5"/>
              </a:rPr>
              <a:t>cjohnson@lmc.org</a:t>
            </a:r>
            <a:r>
              <a:rPr lang="en-US" sz="1400" i="1" dirty="0">
                <a:solidFill>
                  <a:srgbClr val="961A23"/>
                </a:solidFill>
                <a:latin typeface="Arial" charset="0"/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350" dirty="0">
                <a:solidFill>
                  <a:srgbClr val="961A23"/>
                </a:solidFill>
                <a:latin typeface="Arial" charset="0"/>
              </a:rPr>
              <a:t>	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2061907" y="4730664"/>
            <a:ext cx="1839261" cy="9464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rgbClr val="961A23"/>
                </a:solidFill>
                <a:latin typeface="Arial" charset="0"/>
              </a:rPr>
              <a:t>Irene Kao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 dirty="0">
                <a:solidFill>
                  <a:srgbClr val="961A23"/>
                </a:solidFill>
                <a:latin typeface="Arial" charset="0"/>
              </a:rPr>
              <a:t>Counsel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961A23"/>
                </a:solidFill>
                <a:hlinkClick r:id="rId6"/>
              </a:rPr>
              <a:t>ikao</a:t>
            </a:r>
            <a:r>
              <a:rPr lang="en-US" sz="1400" dirty="0">
                <a:solidFill>
                  <a:srgbClr val="961A23"/>
                </a:solidFill>
                <a:latin typeface="Arial" charset="0"/>
                <a:hlinkClick r:id="rId6"/>
              </a:rPr>
              <a:t>@lmc.org</a:t>
            </a:r>
            <a:r>
              <a:rPr lang="en-US" sz="1400" i="1" dirty="0">
                <a:solidFill>
                  <a:srgbClr val="961A23"/>
                </a:solidFill>
                <a:latin typeface="Arial" charset="0"/>
              </a:rPr>
              <a:t> 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350" dirty="0">
              <a:solidFill>
                <a:srgbClr val="961A23"/>
              </a:solidFill>
              <a:latin typeface="Arial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014140" y="2414880"/>
            <a:ext cx="199723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rgbClr val="961A23"/>
                </a:solidFill>
                <a:latin typeface="Arial" charset="0"/>
              </a:rPr>
              <a:t>Anne Finn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 dirty="0">
                <a:solidFill>
                  <a:srgbClr val="961A23"/>
                </a:solidFill>
                <a:latin typeface="Arial" charset="0"/>
              </a:rPr>
              <a:t>Assistant Director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961A23"/>
                </a:solidFill>
                <a:latin typeface="Arial" charset="0"/>
                <a:hlinkClick r:id="rId7"/>
              </a:rPr>
              <a:t>afinn@lmc.org</a:t>
            </a:r>
            <a:r>
              <a:rPr lang="en-US" sz="1400" dirty="0">
                <a:solidFill>
                  <a:srgbClr val="961A23"/>
                </a:solidFill>
                <a:latin typeface="Arial" charset="0"/>
              </a:rPr>
              <a:t>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820243" y="4730664"/>
            <a:ext cx="2271137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b="1" dirty="0">
                <a:solidFill>
                  <a:srgbClr val="961A23"/>
                </a:solidFill>
                <a:latin typeface="Arial" charset="0"/>
              </a:rPr>
              <a:t>Ann Lindstrom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i="1" dirty="0">
                <a:solidFill>
                  <a:srgbClr val="961A23"/>
                </a:solidFill>
                <a:latin typeface="Arial" charset="0"/>
              </a:rPr>
              <a:t>Representative</a:t>
            </a:r>
          </a:p>
          <a:p>
            <a:pPr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sz="1400" dirty="0">
                <a:solidFill>
                  <a:srgbClr val="961A23"/>
                </a:solidFill>
                <a:latin typeface="Arial" charset="0"/>
                <a:hlinkClick r:id="rId8"/>
              </a:rPr>
              <a:t>alindstrom@lmc.org</a:t>
            </a:r>
            <a:r>
              <a:rPr lang="en-US" sz="1400" i="1" dirty="0">
                <a:solidFill>
                  <a:srgbClr val="961A23"/>
                </a:solidFill>
                <a:latin typeface="Arial" charset="0"/>
              </a:rPr>
              <a:t> </a:t>
            </a:r>
            <a:endParaRPr lang="en-US" sz="1400" dirty="0">
              <a:solidFill>
                <a:srgbClr val="961A23"/>
              </a:solidFill>
              <a:latin typeface="Arial" charset="0"/>
            </a:endParaRPr>
          </a:p>
        </p:txBody>
      </p:sp>
      <p:pic>
        <p:nvPicPr>
          <p:cNvPr id="1029" name="Picture 5" descr="Z:\Trade (60 Day Max)\IGRstaffphotos\JohnsonCraig\JohnsonC_WEBmedium.jpg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8322" y="3300225"/>
            <a:ext cx="1251877" cy="1384246"/>
          </a:xfrm>
          <a:prstGeom prst="rect">
            <a:avLst/>
          </a:prstGeom>
          <a:noFill/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20243" y="3285357"/>
            <a:ext cx="1108037" cy="1384527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1907" y="1011232"/>
            <a:ext cx="1106909" cy="1383118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8323" y="1014587"/>
            <a:ext cx="1107812" cy="1384248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4283" y="3285357"/>
            <a:ext cx="1107812" cy="1384246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114589" y="1118906"/>
            <a:ext cx="2581760" cy="1200329"/>
          </a:xfrm>
          <a:prstGeom prst="rect">
            <a:avLst/>
          </a:prstGeom>
          <a:solidFill>
            <a:schemeClr val="accent1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>
                <a:solidFill>
                  <a:schemeClr val="bg1"/>
                </a:solidFill>
              </a:rPr>
              <a:t>Follow the League IGR Team on Twitter at #</a:t>
            </a:r>
            <a:r>
              <a:rPr lang="en-US" sz="2400" b="1" dirty="0" err="1">
                <a:solidFill>
                  <a:schemeClr val="bg1"/>
                </a:solidFill>
              </a:rPr>
              <a:t>lmcleg</a:t>
            </a:r>
            <a:endParaRPr lang="en-US" sz="2400" b="1" dirty="0">
              <a:solidFill>
                <a:schemeClr val="bg1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0748E14A-C37C-4885-BC94-0125C93FAA29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820243" y="998770"/>
            <a:ext cx="1225402" cy="139222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7707243"/>
      </p:ext>
    </p:extLst>
  </p:cSld>
  <p:clrMapOvr>
    <a:masterClrMapping/>
  </p:clrMapOvr>
</p:sld>
</file>

<file path=ppt/theme/theme1.xml><?xml version="1.0" encoding="utf-8"?>
<a:theme xmlns:a="http://schemas.openxmlformats.org/drawingml/2006/main" name="New">
  <a:themeElements>
    <a:clrScheme name="LMC-1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882345"/>
      </a:accent1>
      <a:accent2>
        <a:srgbClr val="E3C08B"/>
      </a:accent2>
      <a:accent3>
        <a:srgbClr val="204D61"/>
      </a:accent3>
      <a:accent4>
        <a:srgbClr val="A3A86B"/>
      </a:accent4>
      <a:accent5>
        <a:srgbClr val="F15D22"/>
      </a:accent5>
      <a:accent6>
        <a:srgbClr val="83AFB4"/>
      </a:accent6>
      <a:hlink>
        <a:srgbClr val="204D61"/>
      </a:hlink>
      <a:folHlink>
        <a:srgbClr val="882345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New" id="{1CBBD08A-319A-420F-80D8-6DDDD3B395E5}" vid="{C69F2735-94CF-433F-9207-CEEF969E51E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9477</TotalTime>
  <Words>432</Words>
  <Application>Microsoft Office PowerPoint</Application>
  <PresentationFormat>On-screen Show (4:3)</PresentationFormat>
  <Paragraphs>128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Calibri</vt:lpstr>
      <vt:lpstr>Calibri Light</vt:lpstr>
      <vt:lpstr>Franklin Gothic Book</vt:lpstr>
      <vt:lpstr>Wingdings</vt:lpstr>
      <vt:lpstr>New</vt:lpstr>
      <vt:lpstr>Introduction to the  League of Minnesota Cities</vt:lpstr>
      <vt:lpstr>PowerPoint Presentation</vt:lpstr>
      <vt:lpstr>Minnesota Cities by Population (Based on 2017 Estimates)</vt:lpstr>
      <vt:lpstr>City Classification Minn. Stat. § 410.01</vt:lpstr>
      <vt:lpstr>Within each class, a city may be a statutory city, organized and operating under state statutes, or a home rule charter city, organized and operating as provided in the charter approved by the voters of the city.  Classification of Cities, House Information Brief, 2018 </vt:lpstr>
      <vt:lpstr>League of Minnesota Cities Services</vt:lpstr>
      <vt:lpstr>Legislative Issues</vt:lpstr>
      <vt:lpstr>League of Minnesota Cities Intergovernmental Relations (IGR) Staff</vt:lpstr>
    </vt:vector>
  </TitlesOfParts>
  <Company>League of Minnesota Cities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the  League of Minnesota Cities</dc:title>
  <dc:creator>Lindstrom, Ann</dc:creator>
  <cp:lastModifiedBy>Bengtson, Ted</cp:lastModifiedBy>
  <cp:revision>55</cp:revision>
  <dcterms:created xsi:type="dcterms:W3CDTF">2015-01-20T16:21:13Z</dcterms:created>
  <dcterms:modified xsi:type="dcterms:W3CDTF">2019-01-22T19:55:16Z</dcterms:modified>
</cp:coreProperties>
</file>