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396" r:id="rId5"/>
    <p:sldId id="498" r:id="rId6"/>
    <p:sldId id="499" r:id="rId7"/>
    <p:sldId id="500" r:id="rId8"/>
    <p:sldId id="495" r:id="rId9"/>
    <p:sldId id="482" r:id="rId10"/>
    <p:sldId id="490" r:id="rId11"/>
    <p:sldId id="483" r:id="rId12"/>
    <p:sldId id="485" r:id="rId13"/>
    <p:sldId id="484" r:id="rId14"/>
    <p:sldId id="501" r:id="rId15"/>
    <p:sldId id="48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ero, Rebecca (MDHR)" initials="LR(" lastIdx="1" clrIdx="0">
    <p:extLst>
      <p:ext uri="{19B8F6BF-5375-455C-9EA6-DF929625EA0E}">
        <p15:presenceInfo xmlns:p15="http://schemas.microsoft.com/office/powerpoint/2012/main" userId="S-1-5-21-1229272821-790525478-682003330-9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4" autoAdjust="0"/>
    <p:restoredTop sz="75881" autoAdjust="0"/>
  </p:normalViewPr>
  <p:slideViewPr>
    <p:cSldViewPr snapToGrid="0">
      <p:cViewPr varScale="1">
        <p:scale>
          <a:sx n="87" d="100"/>
          <a:sy n="87" d="100"/>
        </p:scale>
        <p:origin x="126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3/26/2019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5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4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D13D-2E6B-4EDD-9F50-DF4272ADD06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4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3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" title="Minnesota Department of Human Righ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0" y="1348155"/>
            <a:ext cx="7490581" cy="16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logo" title="Minnesota Department of Human Righ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8" y="5726723"/>
            <a:ext cx="4178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" title="Minnesota Department of Human Righ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23" y="412271"/>
            <a:ext cx="4178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" title="Minnesota Department of Human Righ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23" y="412271"/>
            <a:ext cx="4178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" title="Minnesota Department of Human Righ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23" y="412271"/>
            <a:ext cx="4178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slideshow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Minnesota | mn.gov/mdhr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D84D5471-51DB-49B2-9E52-7BAF45BF8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" y="6018322"/>
            <a:ext cx="4181181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0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6FA9286-AB46-48F9-985A-6F327A2D1367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Minnesota | mn.gov/mdhr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29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1524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Click to edit title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1524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/>
              <a:t>Click to edit title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  <p:sldLayoutId id="2147483821" r:id="rId5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altLang="en-US" dirty="0" smtClean="0"/>
              <a:t>Disproportionality &amp; Differential Treatment in </a:t>
            </a:r>
            <a:br>
              <a:rPr lang="en-US" altLang="en-US" dirty="0" smtClean="0"/>
            </a:br>
            <a:r>
              <a:rPr lang="en-US" altLang="en-US" dirty="0" smtClean="0"/>
              <a:t>Suspension </a:t>
            </a:r>
            <a:r>
              <a:rPr lang="en-US" altLang="en-US" dirty="0"/>
              <a:t>&amp; Expulsions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b="29199"/>
          <a:stretch>
            <a:fillRect/>
          </a:stretch>
        </p:blipFill>
        <p:spPr>
          <a:xfrm>
            <a:off x="0" y="13252"/>
            <a:ext cx="12192000" cy="33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Who is Suspended &amp; Expelled in MN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6" y="1916722"/>
            <a:ext cx="11512074" cy="4941277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altLang="en-US" sz="2800" dirty="0"/>
          </a:p>
          <a:p>
            <a:pPr marL="0" indent="0" algn="ctr">
              <a:buNone/>
              <a:defRPr/>
            </a:pPr>
            <a:endParaRPr lang="en-US" altLang="en-US" sz="2800" dirty="0" smtClean="0"/>
          </a:p>
          <a:p>
            <a:pPr marL="0" indent="0" algn="ctr">
              <a:buNone/>
              <a:defRPr/>
            </a:pPr>
            <a:endParaRPr lang="en-US" altLang="en-US" sz="2800" dirty="0"/>
          </a:p>
          <a:p>
            <a:pPr marL="0" indent="0" algn="ctr">
              <a:buNone/>
              <a:defRPr/>
            </a:pPr>
            <a:endParaRPr lang="en-US" altLang="en-US" sz="2800" dirty="0"/>
          </a:p>
          <a:p>
            <a:pPr marL="0" indent="0" algn="ctr">
              <a:buNone/>
              <a:defRPr/>
            </a:pPr>
            <a:endParaRPr lang="en-US" altLang="en-US" sz="700" dirty="0" smtClean="0"/>
          </a:p>
          <a:p>
            <a:pPr marL="0" indent="0" algn="ctr">
              <a:buNone/>
              <a:defRPr/>
            </a:pPr>
            <a:r>
              <a:rPr lang="en-US" altLang="en-US" sz="2800" dirty="0" smtClean="0"/>
              <a:t>SPED </a:t>
            </a:r>
            <a:r>
              <a:rPr lang="en-US" altLang="en-US" sz="2800" dirty="0"/>
              <a:t>= 14% of enrollment but 42% of actions</a:t>
            </a:r>
            <a:endParaRPr lang="en-US" altLang="en-US" sz="3200" dirty="0"/>
          </a:p>
          <a:p>
            <a:pPr marL="0" indent="0" algn="ctr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0" y="1910051"/>
            <a:ext cx="11607690" cy="28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MDE &amp; MDHR Partnership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What does a child need to be successful? </a:t>
            </a:r>
            <a:r>
              <a:rPr lang="en-US" sz="2400" dirty="0" smtClean="0"/>
              <a:t>Safe</a:t>
            </a:r>
            <a:r>
              <a:rPr lang="en-US" sz="2400" dirty="0"/>
              <a:t>, </a:t>
            </a:r>
            <a:r>
              <a:rPr lang="en-US" sz="2400" dirty="0" smtClean="0"/>
              <a:t>supportive, </a:t>
            </a:r>
            <a:r>
              <a:rPr lang="en-US" sz="2400" dirty="0"/>
              <a:t>and welcoming schools play a pivotal role in ensuring students are engaged in learning and nothing hinders their ability to achieve their best in the classroom. </a:t>
            </a:r>
          </a:p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) Diversion Committee – quarterly. Made up of the 41 schools/charters </a:t>
            </a:r>
          </a:p>
          <a:p>
            <a:pPr marL="0" indent="0">
              <a:buNone/>
            </a:pPr>
            <a:r>
              <a:rPr lang="en-US" sz="2400" b="1" dirty="0" smtClean="0"/>
              <a:t>2) Improving </a:t>
            </a:r>
            <a:r>
              <a:rPr lang="en-US" sz="2400" b="1" dirty="0"/>
              <a:t>Academic Outcomes through Safe and Supportive </a:t>
            </a:r>
            <a:r>
              <a:rPr lang="en-US" sz="2400" b="1" dirty="0" smtClean="0"/>
              <a:t>Schools</a:t>
            </a:r>
            <a:endParaRPr lang="en-US" sz="2400" b="1" dirty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/>
              <a:t>School Safety Technical Assistance Center </a:t>
            </a:r>
            <a:r>
              <a:rPr lang="en-US" sz="2000" dirty="0"/>
              <a:t>is dedicated to helping schools and community members develop safe and supportive learning environments, thereby increasing academic success for all students</a:t>
            </a:r>
            <a:r>
              <a:rPr lang="en-US" sz="2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Suspensions &amp; Expulsions 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 smtClean="0">
                <a:solidFill>
                  <a:srgbClr val="000000"/>
                </a:solidFill>
              </a:rPr>
              <a:t>mn.gov/mdhr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804-653A-41F1-A565-1098D9DEB37A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3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2E81F81D-A78D-4910-93C0-586F5942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All in Minnesota</a:t>
            </a:r>
          </a:p>
        </p:txBody>
      </p:sp>
      <p:pic>
        <p:nvPicPr>
          <p:cNvPr id="6" name="Picture Placeholder 5" descr="A diverse group of peop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030" y="1806438"/>
            <a:ext cx="10515600" cy="30179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E2DA1B51-5143-4626-AC51-5D2308DF0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Minnesota | mn.gov/mdhr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81A45F95-07BB-4358-B849-7357135661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1030" y="5031740"/>
            <a:ext cx="10515600" cy="1096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Rebecca </a:t>
            </a:r>
            <a:r>
              <a:rPr lang="en-US" dirty="0"/>
              <a:t>Lucero | Commissioner</a:t>
            </a:r>
          </a:p>
        </p:txBody>
      </p:sp>
    </p:spTree>
    <p:extLst>
      <p:ext uri="{BB962C8B-B14F-4D97-AF65-F5344CB8AC3E}">
        <p14:creationId xmlns:p14="http://schemas.microsoft.com/office/powerpoint/2010/main" val="17649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Thriving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The work of the Department of Human Rights is part of creating a world where people lead full lives, rich with dignity and joy. </a:t>
            </a:r>
          </a:p>
          <a:p>
            <a:r>
              <a:rPr lang="en-US" sz="2800" dirty="0" smtClean="0"/>
              <a:t>We do this work through the Minnesota Human Rights Act (MHRA).</a:t>
            </a:r>
          </a:p>
          <a:p>
            <a:r>
              <a:rPr lang="en-US" sz="2800" dirty="0" smtClean="0"/>
              <a:t>The MHRA has been in place for over 50 years. </a:t>
            </a:r>
          </a:p>
          <a:p>
            <a:r>
              <a:rPr lang="en-US" sz="2800" dirty="0">
                <a:solidFill>
                  <a:srgbClr val="003865"/>
                </a:solidFill>
              </a:rPr>
              <a:t>Every person in Minnesota is protected by the Human Rights </a:t>
            </a:r>
            <a:r>
              <a:rPr lang="en-US" sz="2800" dirty="0" smtClean="0">
                <a:solidFill>
                  <a:srgbClr val="003865"/>
                </a:solidFill>
              </a:rPr>
              <a:t>Act.</a:t>
            </a:r>
          </a:p>
          <a:p>
            <a:r>
              <a:rPr lang="en-US" sz="2800" dirty="0" smtClean="0"/>
              <a:t>Critical time to maintain doing this work.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286-AB46-48F9-985A-6F327A2D1367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Minnesota | mn.gov/mdhr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Thriving Minnesota –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Partner with businesses to meet and exceed hiring goals.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patterns and practices for education and outreach.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Investigate individual charges of discrimination.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opportunities for policy changes.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Work in partnership to address systemic issues.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286-AB46-48F9-985A-6F327A2D1367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Minnesota | mn.gov/mdhr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399"/>
            <a:ext cx="10515600" cy="914400"/>
          </a:xfrm>
        </p:spPr>
        <p:txBody>
          <a:bodyPr/>
          <a:lstStyle/>
          <a:p>
            <a:pPr algn="l"/>
            <a:r>
              <a:rPr lang="en-US" dirty="0" smtClean="0"/>
              <a:t>Positive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543051"/>
            <a:ext cx="11020425" cy="933449"/>
          </a:xfrm>
        </p:spPr>
        <p:txBody>
          <a:bodyPr numCol="1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all our children with access to a positive school experience is a matter of public concern—and our moral obligation.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title="A group of kids study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3140"/>
          <a:stretch/>
        </p:blipFill>
        <p:spPr>
          <a:xfrm>
            <a:off x="7343773" y="2476500"/>
            <a:ext cx="4352925" cy="2818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149" y="2619375"/>
            <a:ext cx="6591301" cy="329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nationwide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shows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tudents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color and Indigenous students are more likely to be suspended than their Caucasian peers. </a:t>
            </a:r>
            <a:endParaRPr lang="en-US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disabilities are more likely to be suspended than students without disabilities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149" y="5968021"/>
            <a:ext cx="11591926" cy="52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ask: Are </a:t>
            </a:r>
            <a:r>
              <a:rPr lang="en-US" sz="2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current </a:t>
            </a:r>
            <a:r>
              <a:rPr lang="en-US" sz="2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</a:t>
            </a:r>
            <a:r>
              <a:rPr lang="en-US" sz="2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and practices working for all kids?</a:t>
            </a:r>
          </a:p>
        </p:txBody>
      </p:sp>
    </p:spTree>
    <p:extLst>
      <p:ext uri="{BB962C8B-B14F-4D97-AF65-F5344CB8AC3E}">
        <p14:creationId xmlns:p14="http://schemas.microsoft.com/office/powerpoint/2010/main" val="10306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Not In Class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" y="1564640"/>
            <a:ext cx="10515600" cy="501904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endParaRPr lang="en-US" altLang="en-US" sz="2600" dirty="0" smtClean="0"/>
          </a:p>
          <a:p>
            <a:pPr lvl="1">
              <a:spcBef>
                <a:spcPts val="0"/>
              </a:spcBef>
              <a:defRPr/>
            </a:pPr>
            <a:endParaRPr lang="en-US" altLang="en-US" sz="2600" dirty="0"/>
          </a:p>
          <a:p>
            <a:pPr lvl="1">
              <a:spcBef>
                <a:spcPts val="0"/>
              </a:spcBef>
              <a:defRPr/>
            </a:pPr>
            <a:endParaRPr lang="en-US" altLang="en-US" sz="2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075" y="1226275"/>
            <a:ext cx="108377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In our Minnesota schools, students of color, Indigenous, and students with disabilities are bearing the consequences of implicit bias.</a:t>
            </a:r>
          </a:p>
          <a:p>
            <a:pPr>
              <a:defRPr/>
            </a:pPr>
            <a:endParaRPr lang="en-US" altLang="en-US" sz="1200" dirty="0" smtClean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dirty="0" smtClean="0"/>
              <a:t>Students </a:t>
            </a:r>
            <a:r>
              <a:rPr lang="en-US" altLang="en-US" sz="2800" dirty="0"/>
              <a:t>with disabilities are 2x more </a:t>
            </a:r>
            <a:r>
              <a:rPr lang="en-US" altLang="en-US" sz="2800" dirty="0" smtClean="0"/>
              <a:t>likely </a:t>
            </a:r>
            <a:r>
              <a:rPr lang="en-US" altLang="en-US" sz="2800" dirty="0"/>
              <a:t>to be suspended or </a:t>
            </a:r>
            <a:r>
              <a:rPr lang="en-US" altLang="en-US" sz="2800" dirty="0" smtClean="0"/>
              <a:t>expelled.</a:t>
            </a:r>
          </a:p>
          <a:p>
            <a:pPr>
              <a:defRPr/>
            </a:pPr>
            <a:r>
              <a:rPr lang="en-US" altLang="en-US" sz="1200" dirty="0" smtClean="0"/>
              <a:t>   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dirty="0" smtClean="0"/>
              <a:t>Students </a:t>
            </a:r>
            <a:r>
              <a:rPr lang="en-US" altLang="en-US" sz="2800" dirty="0"/>
              <a:t>of color are 2x more likely to be </a:t>
            </a:r>
            <a:r>
              <a:rPr lang="en-US" altLang="en-US" sz="2800" dirty="0" smtClean="0"/>
              <a:t>suspended </a:t>
            </a:r>
            <a:r>
              <a:rPr lang="en-US" altLang="en-US" sz="2800" dirty="0"/>
              <a:t>or </a:t>
            </a:r>
            <a:r>
              <a:rPr lang="en-US" altLang="en-US" sz="2800" dirty="0" smtClean="0"/>
              <a:t>expelled. </a:t>
            </a:r>
            <a:endParaRPr lang="en-US" altLang="en-US" sz="2800" dirty="0"/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n-US" altLang="en-US" sz="1200" dirty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dirty="0" smtClean="0"/>
              <a:t>Black students </a:t>
            </a:r>
            <a:r>
              <a:rPr lang="en-US" altLang="en-US" sz="2800" dirty="0"/>
              <a:t>are 8x more </a:t>
            </a:r>
            <a:r>
              <a:rPr lang="en-US" altLang="en-US" sz="2800" dirty="0" smtClean="0"/>
              <a:t>likely to be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suspended </a:t>
            </a:r>
            <a:r>
              <a:rPr lang="en-US" altLang="en-US" sz="2800" dirty="0"/>
              <a:t>or </a:t>
            </a:r>
            <a:r>
              <a:rPr lang="en-US" altLang="en-US" sz="2800" dirty="0" smtClean="0"/>
              <a:t>expelled. </a:t>
            </a:r>
            <a:endParaRPr lang="en-US" altLang="en-US" sz="2800" dirty="0"/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n-US" altLang="en-US" sz="1200" dirty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2800" dirty="0" smtClean="0"/>
              <a:t>Indigenous students </a:t>
            </a:r>
            <a:r>
              <a:rPr lang="en-US" altLang="en-US" sz="2800" dirty="0"/>
              <a:t>are 10x more </a:t>
            </a:r>
            <a:r>
              <a:rPr lang="en-US" altLang="en-US" sz="2800" dirty="0" smtClean="0"/>
              <a:t>likely </a:t>
            </a:r>
            <a:r>
              <a:rPr lang="en-US" altLang="en-US" sz="2800" dirty="0"/>
              <a:t>to be suspended or </a:t>
            </a:r>
            <a:r>
              <a:rPr lang="en-US" altLang="en-US" sz="2800" dirty="0" smtClean="0"/>
              <a:t>expelled. </a:t>
            </a:r>
          </a:p>
          <a:p>
            <a:pPr>
              <a:defRPr/>
            </a:pPr>
            <a:endParaRPr lang="en-US" altLang="en-US" sz="1200" dirty="0"/>
          </a:p>
          <a:p>
            <a:pPr algn="r">
              <a:defRPr/>
            </a:pPr>
            <a:r>
              <a:rPr lang="en-US" altLang="en-US" sz="2800" b="1" i="1" dirty="0" smtClean="0"/>
              <a:t>How can kids learn if they are not in class? </a:t>
            </a:r>
            <a:endParaRPr lang="en-US" altLang="en-US" sz="2800" i="1" dirty="0"/>
          </a:p>
          <a:p>
            <a:pPr algn="r">
              <a:defRPr/>
            </a:pPr>
            <a:endParaRPr lang="en-US" alt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3741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MDE &amp; MDHR Partnership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What does a child need to be successful? </a:t>
            </a:r>
            <a:r>
              <a:rPr lang="en-US" sz="2400" dirty="0" smtClean="0"/>
              <a:t>Safe</a:t>
            </a:r>
            <a:r>
              <a:rPr lang="en-US" sz="2400" dirty="0"/>
              <a:t>, </a:t>
            </a:r>
            <a:r>
              <a:rPr lang="en-US" sz="2400" dirty="0" smtClean="0"/>
              <a:t>supportive, </a:t>
            </a:r>
            <a:r>
              <a:rPr lang="en-US" sz="2400" dirty="0"/>
              <a:t>and welcoming schools play a pivotal role in ensuring students are engaged in learning and nothing hinders their ability to achieve their best in the classroom. </a:t>
            </a:r>
          </a:p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) Diversion Committee – quarterly. Made up of the 41 schools/charters </a:t>
            </a:r>
          </a:p>
          <a:p>
            <a:pPr marL="0" indent="0">
              <a:buNone/>
            </a:pPr>
            <a:r>
              <a:rPr lang="en-US" sz="2400" b="1" dirty="0" smtClean="0"/>
              <a:t>2) Improving </a:t>
            </a:r>
            <a:r>
              <a:rPr lang="en-US" sz="2400" b="1" dirty="0"/>
              <a:t>Academic Outcomes through Safe and Supportive </a:t>
            </a:r>
            <a:r>
              <a:rPr lang="en-US" sz="2400" b="1" dirty="0" smtClean="0"/>
              <a:t>Schools</a:t>
            </a:r>
            <a:endParaRPr lang="en-US" sz="2400" b="1" dirty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/>
              <a:t>School Safety Technical Assistance Center </a:t>
            </a:r>
            <a:r>
              <a:rPr lang="en-US" sz="2000" dirty="0"/>
              <a:t>is dedicated to helping schools and community members develop safe and supportive learning environments, thereby increasing academic success for all students</a:t>
            </a:r>
            <a:r>
              <a:rPr lang="en-US" sz="2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Suspensions &amp; Expulsions 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 smtClean="0">
                <a:solidFill>
                  <a:srgbClr val="000000"/>
                </a:solidFill>
              </a:rPr>
              <a:t>mn.gov/mdhr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8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4800" dirty="0"/>
              <a:t>Disciplinary Incident Reporting System (DIRS)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" y="1564640"/>
            <a:ext cx="10515600" cy="501904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 smtClean="0"/>
              <a:t>1. Districts/charters </a:t>
            </a:r>
            <a:r>
              <a:rPr lang="en-US" altLang="en-US" sz="3000" dirty="0"/>
              <a:t>provide data </a:t>
            </a:r>
            <a:r>
              <a:rPr lang="en-US" altLang="en-US" sz="3000" dirty="0" smtClean="0"/>
              <a:t>annually to MDE.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 smtClean="0"/>
              <a:t>2. They enter their own data into DIRS.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3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 smtClean="0"/>
              <a:t>3. Report suspensions and expulsions: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en-US" sz="2600" dirty="0" smtClean="0"/>
              <a:t>1 day+ for General Ed students;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en-US" sz="2600" dirty="0" smtClean="0"/>
              <a:t>½ day+ for SPED students ;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en-US" sz="2600" dirty="0" smtClean="0"/>
              <a:t>By ‘Incident’ - most egregious according to MDE; and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en-US" sz="2600" dirty="0" smtClean="0"/>
              <a:t>By ‘Action’- student data on race/ethnicity, age, gender, SPED status &amp; type.</a:t>
            </a:r>
            <a:endParaRPr lang="en-US" altLang="en-US" sz="2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30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dirty="0" smtClean="0"/>
              <a:t>4. MDHR reviewed 6 years of publically available data.</a:t>
            </a:r>
            <a:endParaRPr lang="en-US" alt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3000" b="1" dirty="0" smtClean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="1" i="1" dirty="0" smtClean="0"/>
              <a:t>Suspension </a:t>
            </a:r>
            <a:r>
              <a:rPr lang="en-US" altLang="en-US" sz="3000" b="1" i="1" dirty="0"/>
              <a:t>&amp; expulsion data suggests that many MN districts and charter schools are denying some groups of kids equal access to education. [363A.13, subd. 2 ]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85" y="1564640"/>
            <a:ext cx="3399954" cy="226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Why MN Kids are Suspended &amp; Expelled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/>
          <a:stretch/>
        </p:blipFill>
        <p:spPr>
          <a:xfrm>
            <a:off x="2650503" y="1335259"/>
            <a:ext cx="6786916" cy="5319541"/>
          </a:xfrm>
        </p:spPr>
      </p:pic>
      <p:sp>
        <p:nvSpPr>
          <p:cNvPr id="3" name="TextBox 2"/>
          <p:cNvSpPr txBox="1"/>
          <p:nvPr/>
        </p:nvSpPr>
        <p:spPr>
          <a:xfrm>
            <a:off x="9995210" y="3333750"/>
            <a:ext cx="16478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92D050"/>
                  </a:solidFill>
                </a:ln>
              </a:rPr>
              <a:t>55% of all S/E are for subjective reasons.</a:t>
            </a:r>
          </a:p>
          <a:p>
            <a:endParaRPr lang="en-US" dirty="0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3355429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1386-9537-4EA6-B9A3-FB7D154FAC23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C9447E-F997-462B-B617-BE5B3B6BA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18196</TotalTime>
  <Words>683</Words>
  <Application>Microsoft Office PowerPoint</Application>
  <PresentationFormat>Widescreen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NeueHaasGroteskText Std</vt:lpstr>
      <vt:lpstr>Times New Roman</vt:lpstr>
      <vt:lpstr>Wingdings</vt:lpstr>
      <vt:lpstr>MN.IT</vt:lpstr>
      <vt:lpstr>Disproportionality &amp; Differential Treatment in  Suspension &amp; Expulsions</vt:lpstr>
      <vt:lpstr>Opportunity for All in Minnesota</vt:lpstr>
      <vt:lpstr>Creating a Thriving Minnesota</vt:lpstr>
      <vt:lpstr>Creating a Thriving Minnesota – In Action</vt:lpstr>
      <vt:lpstr>Positive School Experience</vt:lpstr>
      <vt:lpstr>Not In Class</vt:lpstr>
      <vt:lpstr>MDE &amp; MDHR Partnership</vt:lpstr>
      <vt:lpstr>Disciplinary Incident Reporting System (DIRS)</vt:lpstr>
      <vt:lpstr>Why MN Kids are Suspended &amp; Expelled</vt:lpstr>
      <vt:lpstr>Who is Suspended &amp; Expelled in MN</vt:lpstr>
      <vt:lpstr>MDE &amp; MDHR Partnership</vt:lpstr>
      <vt:lpstr> Questions?  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Beutel, Scott (MDHR)</cp:lastModifiedBy>
  <cp:revision>673</cp:revision>
  <cp:lastPrinted>2019-03-01T19:18:11Z</cp:lastPrinted>
  <dcterms:created xsi:type="dcterms:W3CDTF">2016-01-06T16:54:03Z</dcterms:created>
  <dcterms:modified xsi:type="dcterms:W3CDTF">2019-03-26T23:44:57Z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