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4.xml" ContentType="application/vnd.openxmlformats-officedocument.presentationml.notesSlide+xml"/>
  <Override PartName="/ppt/charts/chart8.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9.xml" ContentType="application/vnd.openxmlformats-officedocument.drawingml.chart+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5" r:id="rId4"/>
  </p:sldMasterIdLst>
  <p:notesMasterIdLst>
    <p:notesMasterId r:id="rId42"/>
  </p:notesMasterIdLst>
  <p:handoutMasterIdLst>
    <p:handoutMasterId r:id="rId43"/>
  </p:handoutMasterIdLst>
  <p:sldIdLst>
    <p:sldId id="256" r:id="rId5"/>
    <p:sldId id="341" r:id="rId6"/>
    <p:sldId id="329" r:id="rId7"/>
    <p:sldId id="326" r:id="rId8"/>
    <p:sldId id="361" r:id="rId9"/>
    <p:sldId id="335" r:id="rId10"/>
    <p:sldId id="336" r:id="rId11"/>
    <p:sldId id="364" r:id="rId12"/>
    <p:sldId id="365" r:id="rId13"/>
    <p:sldId id="337" r:id="rId14"/>
    <p:sldId id="332" r:id="rId15"/>
    <p:sldId id="330" r:id="rId16"/>
    <p:sldId id="338" r:id="rId17"/>
    <p:sldId id="342" r:id="rId18"/>
    <p:sldId id="339" r:id="rId19"/>
    <p:sldId id="358" r:id="rId20"/>
    <p:sldId id="359" r:id="rId21"/>
    <p:sldId id="362" r:id="rId22"/>
    <p:sldId id="363" r:id="rId23"/>
    <p:sldId id="353" r:id="rId24"/>
    <p:sldId id="366" r:id="rId25"/>
    <p:sldId id="367" r:id="rId26"/>
    <p:sldId id="343" r:id="rId27"/>
    <p:sldId id="344" r:id="rId28"/>
    <p:sldId id="345" r:id="rId29"/>
    <p:sldId id="369" r:id="rId30"/>
    <p:sldId id="370" r:id="rId31"/>
    <p:sldId id="371" r:id="rId32"/>
    <p:sldId id="368" r:id="rId33"/>
    <p:sldId id="346" r:id="rId34"/>
    <p:sldId id="347" r:id="rId35"/>
    <p:sldId id="348" r:id="rId36"/>
    <p:sldId id="349" r:id="rId37"/>
    <p:sldId id="350" r:id="rId38"/>
    <p:sldId id="351" r:id="rId39"/>
    <p:sldId id="352" r:id="rId40"/>
    <p:sldId id="357"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0A7C"/>
    <a:srgbClr val="CCCCFF"/>
    <a:srgbClr val="9999FF"/>
    <a:srgbClr val="CC99FF"/>
    <a:srgbClr val="CCECFF"/>
    <a:srgbClr val="F3DBAB"/>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77" autoAdjust="0"/>
    <p:restoredTop sz="86447" autoAdjust="0"/>
  </p:normalViewPr>
  <p:slideViewPr>
    <p:cSldViewPr>
      <p:cViewPr>
        <p:scale>
          <a:sx n="80" d="100"/>
          <a:sy n="80" d="100"/>
        </p:scale>
        <p:origin x="-1032" y="-390"/>
      </p:cViewPr>
      <p:guideLst>
        <p:guide orient="horz" pos="2160"/>
        <p:guide pos="2880"/>
      </p:guideLst>
    </p:cSldViewPr>
  </p:slideViewPr>
  <p:notesTextViewPr>
    <p:cViewPr>
      <p:scale>
        <a:sx n="1" d="1"/>
        <a:sy n="1" d="1"/>
      </p:scale>
      <p:origin x="0" y="0"/>
    </p:cViewPr>
  </p:notesTextViewPr>
  <p:sorterViewPr>
    <p:cViewPr>
      <p:scale>
        <a:sx n="100" d="100"/>
        <a:sy n="100" d="100"/>
      </p:scale>
      <p:origin x="0" y="1302"/>
    </p:cViewPr>
  </p:sorterViewPr>
  <p:notesViewPr>
    <p:cSldViewPr>
      <p:cViewPr varScale="1">
        <p:scale>
          <a:sx n="68" d="100"/>
          <a:sy n="68" d="100"/>
        </p:scale>
        <p:origin x="-3306"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Annual Nursing Facility Admissions</a:t>
            </a:r>
          </a:p>
        </c:rich>
      </c:tx>
      <c:layout/>
      <c:overlay val="0"/>
    </c:title>
    <c:autoTitleDeleted val="0"/>
    <c:plotArea>
      <c:layout/>
      <c:lineChart>
        <c:grouping val="standard"/>
        <c:varyColors val="0"/>
        <c:ser>
          <c:idx val="1"/>
          <c:order val="0"/>
          <c:tx>
            <c:v>Number of Admissions</c:v>
          </c:tx>
          <c:cat>
            <c:numRef>
              <c:f>Sheet1!$A$77:$A$88</c:f>
              <c:numCache>
                <c:formatCode>0</c:formatCode>
                <c:ptCount val="12"/>
                <c:pt idx="0">
                  <c:v>2005</c:v>
                </c:pt>
                <c:pt idx="1">
                  <c:v>2006</c:v>
                </c:pt>
                <c:pt idx="2">
                  <c:v>2007</c:v>
                </c:pt>
                <c:pt idx="3">
                  <c:v>2008</c:v>
                </c:pt>
                <c:pt idx="4">
                  <c:v>2009</c:v>
                </c:pt>
                <c:pt idx="5">
                  <c:v>2010</c:v>
                </c:pt>
                <c:pt idx="6">
                  <c:v>2011</c:v>
                </c:pt>
                <c:pt idx="7">
                  <c:v>2012</c:v>
                </c:pt>
                <c:pt idx="8">
                  <c:v>2013</c:v>
                </c:pt>
                <c:pt idx="9" formatCode="General">
                  <c:v>2014</c:v>
                </c:pt>
                <c:pt idx="10" formatCode="General">
                  <c:v>2015</c:v>
                </c:pt>
                <c:pt idx="11" formatCode="General">
                  <c:v>2016</c:v>
                </c:pt>
              </c:numCache>
            </c:numRef>
          </c:cat>
          <c:val>
            <c:numRef>
              <c:f>Sheet1!$B$77:$B$88</c:f>
              <c:numCache>
                <c:formatCode>_(* #,##0_);_(* \(#,##0\);_(* "-"??_);_(@_)</c:formatCode>
                <c:ptCount val="12"/>
                <c:pt idx="0">
                  <c:v>49688</c:v>
                </c:pt>
                <c:pt idx="1">
                  <c:v>54183</c:v>
                </c:pt>
                <c:pt idx="2">
                  <c:v>54294</c:v>
                </c:pt>
                <c:pt idx="3">
                  <c:v>56019</c:v>
                </c:pt>
                <c:pt idx="4">
                  <c:v>58466</c:v>
                </c:pt>
                <c:pt idx="5">
                  <c:v>59673</c:v>
                </c:pt>
                <c:pt idx="6">
                  <c:v>62541</c:v>
                </c:pt>
                <c:pt idx="7">
                  <c:v>64673</c:v>
                </c:pt>
                <c:pt idx="8">
                  <c:v>66946</c:v>
                </c:pt>
              </c:numCache>
            </c:numRef>
          </c:val>
          <c:smooth val="0"/>
        </c:ser>
        <c:dLbls>
          <c:showLegendKey val="0"/>
          <c:showVal val="0"/>
          <c:showCatName val="0"/>
          <c:showSerName val="0"/>
          <c:showPercent val="0"/>
          <c:showBubbleSize val="0"/>
        </c:dLbls>
        <c:marker val="1"/>
        <c:smooth val="0"/>
        <c:axId val="103554048"/>
        <c:axId val="103576704"/>
      </c:lineChart>
      <c:catAx>
        <c:axId val="103554048"/>
        <c:scaling>
          <c:orientation val="minMax"/>
        </c:scaling>
        <c:delete val="0"/>
        <c:axPos val="b"/>
        <c:title>
          <c:tx>
            <c:rich>
              <a:bodyPr/>
              <a:lstStyle/>
              <a:p>
                <a:pPr>
                  <a:defRPr/>
                </a:pPr>
                <a:r>
                  <a:rPr lang="en-US"/>
                  <a:t>Year</a:t>
                </a:r>
              </a:p>
            </c:rich>
          </c:tx>
          <c:layout/>
          <c:overlay val="0"/>
        </c:title>
        <c:numFmt formatCode="0" sourceLinked="1"/>
        <c:majorTickMark val="out"/>
        <c:minorTickMark val="none"/>
        <c:tickLblPos val="nextTo"/>
        <c:txPr>
          <a:bodyPr/>
          <a:lstStyle/>
          <a:p>
            <a:pPr>
              <a:defRPr b="1"/>
            </a:pPr>
            <a:endParaRPr lang="en-US"/>
          </a:p>
        </c:txPr>
        <c:crossAx val="103576704"/>
        <c:crosses val="autoZero"/>
        <c:auto val="1"/>
        <c:lblAlgn val="ctr"/>
        <c:lblOffset val="100"/>
        <c:noMultiLvlLbl val="0"/>
      </c:catAx>
      <c:valAx>
        <c:axId val="103576704"/>
        <c:scaling>
          <c:orientation val="minMax"/>
        </c:scaling>
        <c:delete val="0"/>
        <c:axPos val="l"/>
        <c:majorGridlines/>
        <c:title>
          <c:tx>
            <c:rich>
              <a:bodyPr/>
              <a:lstStyle/>
              <a:p>
                <a:pPr>
                  <a:defRPr/>
                </a:pPr>
                <a:r>
                  <a:rPr lang="en-US"/>
                  <a:t>Number of</a:t>
                </a:r>
                <a:r>
                  <a:rPr lang="en-US" baseline="0"/>
                  <a:t> Admissions</a:t>
                </a:r>
                <a:endParaRPr lang="en-US"/>
              </a:p>
            </c:rich>
          </c:tx>
          <c:layout/>
          <c:overlay val="0"/>
        </c:title>
        <c:numFmt formatCode="_(* #,##0_);_(* \(#,##0\);_(* &quot;-&quot;??_);_(@_)" sourceLinked="1"/>
        <c:majorTickMark val="none"/>
        <c:minorTickMark val="none"/>
        <c:tickLblPos val="nextTo"/>
        <c:txPr>
          <a:bodyPr/>
          <a:lstStyle/>
          <a:p>
            <a:pPr>
              <a:defRPr b="1"/>
            </a:pPr>
            <a:endParaRPr lang="en-US"/>
          </a:p>
        </c:txPr>
        <c:crossAx val="103554048"/>
        <c:crosses val="autoZero"/>
        <c:crossBetween val="between"/>
      </c:valAx>
      <c:spPr>
        <a:noFill/>
        <a:ln w="25400">
          <a:no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Average Length of Stay in MN </a:t>
            </a:r>
            <a:r>
              <a:rPr lang="en-US" dirty="0" smtClean="0"/>
              <a:t>NFs</a:t>
            </a:r>
          </a:p>
          <a:p>
            <a:pPr>
              <a:defRPr/>
            </a:pPr>
            <a:r>
              <a:rPr lang="en-US" sz="1000" b="0" dirty="0" smtClean="0"/>
              <a:t>(Source</a:t>
            </a:r>
            <a:r>
              <a:rPr lang="en-US" sz="1000" b="0" dirty="0"/>
              <a:t>:</a:t>
            </a:r>
            <a:r>
              <a:rPr lang="en-US" sz="1000" b="0" baseline="0" dirty="0"/>
              <a:t> Minnesota </a:t>
            </a:r>
            <a:r>
              <a:rPr lang="en-US" sz="1000" b="0" baseline="0" dirty="0" smtClean="0"/>
              <a:t>Department </a:t>
            </a:r>
            <a:r>
              <a:rPr lang="en-US" sz="1000" b="0" baseline="0" dirty="0"/>
              <a:t>of Health)</a:t>
            </a:r>
            <a:endParaRPr lang="en-US" sz="1000" b="0" dirty="0"/>
          </a:p>
        </c:rich>
      </c:tx>
      <c:layout/>
      <c:overlay val="0"/>
    </c:title>
    <c:autoTitleDeleted val="0"/>
    <c:plotArea>
      <c:layout>
        <c:manualLayout>
          <c:layoutTarget val="inner"/>
          <c:xMode val="edge"/>
          <c:yMode val="edge"/>
          <c:x val="0.14497462817147858"/>
          <c:y val="0.19480351414406533"/>
          <c:w val="0.66005818022747154"/>
          <c:h val="0.59104512977544477"/>
        </c:manualLayout>
      </c:layout>
      <c:lineChart>
        <c:grouping val="standard"/>
        <c:varyColors val="0"/>
        <c:ser>
          <c:idx val="0"/>
          <c:order val="0"/>
          <c:tx>
            <c:strRef>
              <c:f>Sheet1!$B$1</c:f>
              <c:strCache>
                <c:ptCount val="1"/>
                <c:pt idx="0">
                  <c:v>Mean</c:v>
                </c:pt>
              </c:strCache>
            </c:strRef>
          </c:tx>
          <c:marker>
            <c:symbol val="none"/>
          </c:marker>
          <c:dLbls>
            <c:dLbl>
              <c:idx val="0"/>
              <c:layout>
                <c:manualLayout>
                  <c:x val="-2.2222222222222223E-2"/>
                  <c:y val="2.7777777777777776E-2"/>
                </c:manualLayout>
              </c:layout>
              <c:showLegendKey val="0"/>
              <c:showVal val="1"/>
              <c:showCatName val="0"/>
              <c:showSerName val="0"/>
              <c:showPercent val="0"/>
              <c:showBubbleSize val="0"/>
            </c:dLbl>
            <c:dLbl>
              <c:idx val="19"/>
              <c:layout/>
              <c:showLegendKey val="0"/>
              <c:showVal val="1"/>
              <c:showCatName val="0"/>
              <c:showSerName val="0"/>
              <c:showPercent val="0"/>
              <c:showBubbleSize val="0"/>
            </c:dLbl>
            <c:showLegendKey val="0"/>
            <c:showVal val="0"/>
            <c:showCatName val="0"/>
            <c:showSerName val="0"/>
            <c:showPercent val="0"/>
            <c:showBubbleSize val="0"/>
          </c:dLbls>
          <c:cat>
            <c:numRef>
              <c:f>Sheet1!$A$2:$A$22</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Sheet1!$B$2:$B$22</c:f>
              <c:numCache>
                <c:formatCode>General</c:formatCode>
                <c:ptCount val="21"/>
                <c:pt idx="0">
                  <c:v>658</c:v>
                </c:pt>
                <c:pt idx="1">
                  <c:v>666</c:v>
                </c:pt>
                <c:pt idx="2">
                  <c:v>634</c:v>
                </c:pt>
                <c:pt idx="3">
                  <c:v>624</c:v>
                </c:pt>
                <c:pt idx="4">
                  <c:v>583</c:v>
                </c:pt>
                <c:pt idx="5">
                  <c:v>591</c:v>
                </c:pt>
                <c:pt idx="6">
                  <c:v>542</c:v>
                </c:pt>
                <c:pt idx="7">
                  <c:v>517</c:v>
                </c:pt>
                <c:pt idx="8">
                  <c:v>497</c:v>
                </c:pt>
                <c:pt idx="9">
                  <c:v>502</c:v>
                </c:pt>
                <c:pt idx="10">
                  <c:v>474</c:v>
                </c:pt>
                <c:pt idx="11">
                  <c:v>502</c:v>
                </c:pt>
                <c:pt idx="12">
                  <c:v>415</c:v>
                </c:pt>
                <c:pt idx="13">
                  <c:v>377</c:v>
                </c:pt>
                <c:pt idx="14">
                  <c:v>338</c:v>
                </c:pt>
                <c:pt idx="15">
                  <c:v>298</c:v>
                </c:pt>
                <c:pt idx="16">
                  <c:v>322</c:v>
                </c:pt>
                <c:pt idx="17">
                  <c:v>268</c:v>
                </c:pt>
                <c:pt idx="18">
                  <c:v>258</c:v>
                </c:pt>
                <c:pt idx="19">
                  <c:v>248</c:v>
                </c:pt>
              </c:numCache>
            </c:numRef>
          </c:val>
          <c:smooth val="0"/>
        </c:ser>
        <c:ser>
          <c:idx val="1"/>
          <c:order val="1"/>
          <c:tx>
            <c:strRef>
              <c:f>Sheet1!$C$1</c:f>
              <c:strCache>
                <c:ptCount val="1"/>
                <c:pt idx="0">
                  <c:v>Median</c:v>
                </c:pt>
              </c:strCache>
            </c:strRef>
          </c:tx>
          <c:marker>
            <c:symbol val="none"/>
          </c:marker>
          <c:dLbls>
            <c:dLbl>
              <c:idx val="0"/>
              <c:layout>
                <c:manualLayout>
                  <c:x val="-2.7777777777777776E-2"/>
                  <c:y val="-5.5555555555555469E-2"/>
                </c:manualLayout>
              </c:layout>
              <c:showLegendKey val="0"/>
              <c:showVal val="1"/>
              <c:showCatName val="0"/>
              <c:showSerName val="0"/>
              <c:showPercent val="0"/>
              <c:showBubbleSize val="0"/>
            </c:dLbl>
            <c:dLbl>
              <c:idx val="19"/>
              <c:layout/>
              <c:showLegendKey val="0"/>
              <c:showVal val="1"/>
              <c:showCatName val="0"/>
              <c:showSerName val="0"/>
              <c:showPercent val="0"/>
              <c:showBubbleSize val="0"/>
            </c:dLbl>
            <c:showLegendKey val="0"/>
            <c:showVal val="0"/>
            <c:showCatName val="0"/>
            <c:showSerName val="0"/>
            <c:showPercent val="0"/>
            <c:showBubbleSize val="0"/>
          </c:dLbls>
          <c:cat>
            <c:numRef>
              <c:f>Sheet1!$A$2:$A$22</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Sheet1!$C$2:$C$22</c:f>
              <c:numCache>
                <c:formatCode>General</c:formatCode>
                <c:ptCount val="21"/>
                <c:pt idx="0">
                  <c:v>99</c:v>
                </c:pt>
                <c:pt idx="1">
                  <c:v>106</c:v>
                </c:pt>
                <c:pt idx="2">
                  <c:v>93.5</c:v>
                </c:pt>
                <c:pt idx="3">
                  <c:v>95.5</c:v>
                </c:pt>
                <c:pt idx="4">
                  <c:v>90.5</c:v>
                </c:pt>
                <c:pt idx="5">
                  <c:v>84</c:v>
                </c:pt>
                <c:pt idx="6">
                  <c:v>74.5</c:v>
                </c:pt>
                <c:pt idx="7">
                  <c:v>70</c:v>
                </c:pt>
                <c:pt idx="8">
                  <c:v>67.5</c:v>
                </c:pt>
                <c:pt idx="9">
                  <c:v>65.5</c:v>
                </c:pt>
                <c:pt idx="10">
                  <c:v>56</c:v>
                </c:pt>
                <c:pt idx="11">
                  <c:v>41</c:v>
                </c:pt>
                <c:pt idx="12">
                  <c:v>38</c:v>
                </c:pt>
                <c:pt idx="13">
                  <c:v>34</c:v>
                </c:pt>
                <c:pt idx="14">
                  <c:v>32</c:v>
                </c:pt>
                <c:pt idx="15">
                  <c:v>30</c:v>
                </c:pt>
                <c:pt idx="16">
                  <c:v>30</c:v>
                </c:pt>
                <c:pt idx="17">
                  <c:v>28</c:v>
                </c:pt>
                <c:pt idx="18">
                  <c:v>27.5</c:v>
                </c:pt>
                <c:pt idx="19">
                  <c:v>27.5</c:v>
                </c:pt>
              </c:numCache>
            </c:numRef>
          </c:val>
          <c:smooth val="0"/>
        </c:ser>
        <c:dLbls>
          <c:showLegendKey val="0"/>
          <c:showVal val="0"/>
          <c:showCatName val="0"/>
          <c:showSerName val="0"/>
          <c:showPercent val="0"/>
          <c:showBubbleSize val="0"/>
        </c:dLbls>
        <c:marker val="1"/>
        <c:smooth val="0"/>
        <c:axId val="103855616"/>
        <c:axId val="103857536"/>
      </c:lineChart>
      <c:catAx>
        <c:axId val="103855616"/>
        <c:scaling>
          <c:orientation val="minMax"/>
        </c:scaling>
        <c:delete val="0"/>
        <c:axPos val="b"/>
        <c:title>
          <c:tx>
            <c:rich>
              <a:bodyPr/>
              <a:lstStyle/>
              <a:p>
                <a:pPr>
                  <a:defRPr/>
                </a:pPr>
                <a:r>
                  <a:rPr lang="en-US"/>
                  <a:t>Calendar Year</a:t>
                </a:r>
              </a:p>
            </c:rich>
          </c:tx>
          <c:layout/>
          <c:overlay val="0"/>
        </c:title>
        <c:numFmt formatCode="General" sourceLinked="1"/>
        <c:majorTickMark val="out"/>
        <c:minorTickMark val="none"/>
        <c:tickLblPos val="nextTo"/>
        <c:txPr>
          <a:bodyPr/>
          <a:lstStyle/>
          <a:p>
            <a:pPr>
              <a:defRPr b="1"/>
            </a:pPr>
            <a:endParaRPr lang="en-US"/>
          </a:p>
        </c:txPr>
        <c:crossAx val="103857536"/>
        <c:crosses val="autoZero"/>
        <c:auto val="1"/>
        <c:lblAlgn val="ctr"/>
        <c:lblOffset val="100"/>
        <c:noMultiLvlLbl val="0"/>
      </c:catAx>
      <c:valAx>
        <c:axId val="103857536"/>
        <c:scaling>
          <c:orientation val="minMax"/>
        </c:scaling>
        <c:delete val="0"/>
        <c:axPos val="l"/>
        <c:majorGridlines/>
        <c:title>
          <c:tx>
            <c:rich>
              <a:bodyPr rot="-5400000" vert="horz"/>
              <a:lstStyle/>
              <a:p>
                <a:pPr>
                  <a:defRPr/>
                </a:pPr>
                <a:r>
                  <a:rPr lang="en-US"/>
                  <a:t>Number of Days</a:t>
                </a:r>
              </a:p>
            </c:rich>
          </c:tx>
          <c:layout>
            <c:manualLayout>
              <c:xMode val="edge"/>
              <c:yMode val="edge"/>
              <c:x val="4.4347053209257935E-2"/>
              <c:y val="0.35939672925499694"/>
            </c:manualLayout>
          </c:layout>
          <c:overlay val="0"/>
        </c:title>
        <c:numFmt formatCode="General" sourceLinked="1"/>
        <c:majorTickMark val="out"/>
        <c:minorTickMark val="none"/>
        <c:tickLblPos val="nextTo"/>
        <c:txPr>
          <a:bodyPr/>
          <a:lstStyle/>
          <a:p>
            <a:pPr>
              <a:defRPr b="1"/>
            </a:pPr>
            <a:endParaRPr lang="en-US"/>
          </a:p>
        </c:txPr>
        <c:crossAx val="103855616"/>
        <c:crosses val="autoZero"/>
        <c:crossBetween val="between"/>
      </c:valAx>
    </c:plotArea>
    <c:legend>
      <c:legendPos val="r"/>
      <c:layout>
        <c:manualLayout>
          <c:xMode val="edge"/>
          <c:yMode val="edge"/>
          <c:x val="0.8529490575041756"/>
          <c:y val="0.43000686452654957"/>
          <c:w val="0.13038427582915771"/>
          <c:h val="0.24179345850999395"/>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marker>
            <c:symbol val="none"/>
          </c:marker>
          <c:cat>
            <c:numRef>
              <c:f>Sheet1!$I$56:$I$70</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Sheet1!$K$56:$K$70</c:f>
              <c:numCache>
                <c:formatCode>General</c:formatCode>
                <c:ptCount val="15"/>
                <c:pt idx="0">
                  <c:v>13</c:v>
                </c:pt>
                <c:pt idx="1">
                  <c:v>4</c:v>
                </c:pt>
                <c:pt idx="2">
                  <c:v>6</c:v>
                </c:pt>
                <c:pt idx="3">
                  <c:v>6</c:v>
                </c:pt>
                <c:pt idx="4">
                  <c:v>10</c:v>
                </c:pt>
                <c:pt idx="5">
                  <c:v>6</c:v>
                </c:pt>
                <c:pt idx="6">
                  <c:v>3</c:v>
                </c:pt>
                <c:pt idx="7">
                  <c:v>6</c:v>
                </c:pt>
                <c:pt idx="8">
                  <c:v>6</c:v>
                </c:pt>
                <c:pt idx="9">
                  <c:v>3</c:v>
                </c:pt>
                <c:pt idx="10">
                  <c:v>3</c:v>
                </c:pt>
                <c:pt idx="11">
                  <c:v>2</c:v>
                </c:pt>
                <c:pt idx="12">
                  <c:v>3</c:v>
                </c:pt>
                <c:pt idx="13">
                  <c:v>5</c:v>
                </c:pt>
                <c:pt idx="14">
                  <c:v>2</c:v>
                </c:pt>
              </c:numCache>
            </c:numRef>
          </c:val>
          <c:smooth val="0"/>
        </c:ser>
        <c:dLbls>
          <c:showLegendKey val="0"/>
          <c:showVal val="0"/>
          <c:showCatName val="0"/>
          <c:showSerName val="0"/>
          <c:showPercent val="0"/>
          <c:showBubbleSize val="0"/>
        </c:dLbls>
        <c:marker val="1"/>
        <c:smooth val="0"/>
        <c:axId val="114053120"/>
        <c:axId val="114055040"/>
      </c:lineChart>
      <c:catAx>
        <c:axId val="114053120"/>
        <c:scaling>
          <c:orientation val="minMax"/>
        </c:scaling>
        <c:delete val="0"/>
        <c:axPos val="b"/>
        <c:title>
          <c:tx>
            <c:rich>
              <a:bodyPr/>
              <a:lstStyle/>
              <a:p>
                <a:pPr>
                  <a:defRPr sz="1400" b="1"/>
                </a:pPr>
                <a:r>
                  <a:rPr lang="en-US" sz="1400" b="1"/>
                  <a:t>Year</a:t>
                </a:r>
              </a:p>
            </c:rich>
          </c:tx>
          <c:layout/>
          <c:overlay val="0"/>
        </c:title>
        <c:numFmt formatCode="General" sourceLinked="1"/>
        <c:majorTickMark val="out"/>
        <c:minorTickMark val="none"/>
        <c:tickLblPos val="nextTo"/>
        <c:txPr>
          <a:bodyPr/>
          <a:lstStyle/>
          <a:p>
            <a:pPr>
              <a:defRPr b="1"/>
            </a:pPr>
            <a:endParaRPr lang="en-US"/>
          </a:p>
        </c:txPr>
        <c:crossAx val="114055040"/>
        <c:crosses val="autoZero"/>
        <c:auto val="1"/>
        <c:lblAlgn val="ctr"/>
        <c:lblOffset val="100"/>
        <c:noMultiLvlLbl val="0"/>
      </c:catAx>
      <c:valAx>
        <c:axId val="114055040"/>
        <c:scaling>
          <c:orientation val="minMax"/>
        </c:scaling>
        <c:delete val="0"/>
        <c:axPos val="l"/>
        <c:majorGridlines/>
        <c:title>
          <c:tx>
            <c:rich>
              <a:bodyPr rot="-5400000" vert="horz"/>
              <a:lstStyle/>
              <a:p>
                <a:pPr>
                  <a:defRPr sz="1400" b="1"/>
                </a:pPr>
                <a:r>
                  <a:rPr lang="en-US" sz="1400" b="1"/>
                  <a:t># of Facilities Closed Each Year</a:t>
                </a:r>
              </a:p>
            </c:rich>
          </c:tx>
          <c:layout/>
          <c:overlay val="0"/>
        </c:title>
        <c:numFmt formatCode="General" sourceLinked="1"/>
        <c:majorTickMark val="out"/>
        <c:minorTickMark val="none"/>
        <c:tickLblPos val="nextTo"/>
        <c:txPr>
          <a:bodyPr/>
          <a:lstStyle/>
          <a:p>
            <a:pPr>
              <a:defRPr b="1"/>
            </a:pPr>
            <a:endParaRPr lang="en-US"/>
          </a:p>
        </c:txPr>
        <c:crossAx val="114053120"/>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beds!$B$1</c:f>
              <c:strCache>
                <c:ptCount val="1"/>
                <c:pt idx="0">
                  <c:v>%</c:v>
                </c:pt>
              </c:strCache>
            </c:strRef>
          </c:tx>
          <c:spPr>
            <a:solidFill>
              <a:srgbClr val="003A61"/>
            </a:solidFill>
          </c:spPr>
          <c:invertIfNegative val="0"/>
          <c:dLbls>
            <c:txPr>
              <a:bodyPr/>
              <a:lstStyle/>
              <a:p>
                <a:pPr>
                  <a:defRPr sz="1600" b="1"/>
                </a:pPr>
                <a:endParaRPr lang="en-US"/>
              </a:p>
            </c:txPr>
            <c:dLblPos val="outEnd"/>
            <c:showLegendKey val="0"/>
            <c:showVal val="1"/>
            <c:showCatName val="0"/>
            <c:showSerName val="0"/>
            <c:showPercent val="0"/>
            <c:showBubbleSize val="0"/>
            <c:showLeaderLines val="0"/>
          </c:dLbls>
          <c:cat>
            <c:numRef>
              <c:f>beds!$A$2:$A$10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beds!$B$2:$B$10</c:f>
              <c:numCache>
                <c:formatCode>0%</c:formatCode>
                <c:ptCount val="9"/>
                <c:pt idx="0">
                  <c:v>0.26</c:v>
                </c:pt>
                <c:pt idx="1">
                  <c:v>0.28000000000000003</c:v>
                </c:pt>
                <c:pt idx="2">
                  <c:v>0.32</c:v>
                </c:pt>
                <c:pt idx="3">
                  <c:v>0.34</c:v>
                </c:pt>
                <c:pt idx="4">
                  <c:v>0.37</c:v>
                </c:pt>
                <c:pt idx="5">
                  <c:v>0.4</c:v>
                </c:pt>
                <c:pt idx="6">
                  <c:v>0.43</c:v>
                </c:pt>
                <c:pt idx="7">
                  <c:v>0.45</c:v>
                </c:pt>
                <c:pt idx="8">
                  <c:v>0.47</c:v>
                </c:pt>
              </c:numCache>
            </c:numRef>
          </c:val>
        </c:ser>
        <c:dLbls>
          <c:dLblPos val="outEnd"/>
          <c:showLegendKey val="0"/>
          <c:showVal val="1"/>
          <c:showCatName val="0"/>
          <c:showSerName val="0"/>
          <c:showPercent val="0"/>
          <c:showBubbleSize val="0"/>
        </c:dLbls>
        <c:gapWidth val="150"/>
        <c:axId val="117236096"/>
        <c:axId val="117238784"/>
      </c:barChart>
      <c:catAx>
        <c:axId val="117236096"/>
        <c:scaling>
          <c:orientation val="minMax"/>
        </c:scaling>
        <c:delete val="0"/>
        <c:axPos val="b"/>
        <c:numFmt formatCode="General" sourceLinked="1"/>
        <c:majorTickMark val="out"/>
        <c:minorTickMark val="none"/>
        <c:tickLblPos val="nextTo"/>
        <c:txPr>
          <a:bodyPr/>
          <a:lstStyle/>
          <a:p>
            <a:pPr>
              <a:defRPr sz="1600" b="1"/>
            </a:pPr>
            <a:endParaRPr lang="en-US"/>
          </a:p>
        </c:txPr>
        <c:crossAx val="117238784"/>
        <c:crosses val="autoZero"/>
        <c:auto val="1"/>
        <c:lblAlgn val="ctr"/>
        <c:lblOffset val="100"/>
        <c:noMultiLvlLbl val="0"/>
      </c:catAx>
      <c:valAx>
        <c:axId val="117238784"/>
        <c:scaling>
          <c:orientation val="minMax"/>
        </c:scaling>
        <c:delete val="1"/>
        <c:axPos val="l"/>
        <c:numFmt formatCode="0%" sourceLinked="1"/>
        <c:majorTickMark val="out"/>
        <c:minorTickMark val="none"/>
        <c:tickLblPos val="nextTo"/>
        <c:crossAx val="117236096"/>
        <c:crosses val="autoZero"/>
        <c:crossBetween val="between"/>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Lbls>
            <c:dLbl>
              <c:idx val="0"/>
              <c:layout/>
              <c:tx>
                <c:rich>
                  <a:bodyPr/>
                  <a:lstStyle/>
                  <a:p>
                    <a:pPr>
                      <a:defRPr sz="2000" b="1"/>
                    </a:pPr>
                    <a:r>
                      <a:rPr lang="en-US" sz="2000" dirty="0" smtClean="0"/>
                      <a:t>55.9%</a:t>
                    </a:r>
                    <a:endParaRPr lang="en-US" sz="2000" dirty="0"/>
                  </a:p>
                </c:rich>
              </c:tx>
              <c:spPr/>
              <c:showLegendKey val="0"/>
              <c:showVal val="1"/>
              <c:showCatName val="0"/>
              <c:showSerName val="0"/>
              <c:showPercent val="0"/>
              <c:showBubbleSize val="0"/>
            </c:dLbl>
            <c:dLbl>
              <c:idx val="1"/>
              <c:layout/>
              <c:tx>
                <c:rich>
                  <a:bodyPr/>
                  <a:lstStyle/>
                  <a:p>
                    <a:pPr>
                      <a:defRPr sz="2000" b="1"/>
                    </a:pPr>
                    <a:r>
                      <a:rPr lang="en-US" sz="2000" dirty="0" smtClean="0"/>
                      <a:t>25.6%</a:t>
                    </a:r>
                    <a:endParaRPr lang="en-US" dirty="0" smtClean="0"/>
                  </a:p>
                </c:rich>
              </c:tx>
              <c:spPr/>
              <c:showLegendKey val="0"/>
              <c:showVal val="1"/>
              <c:showCatName val="0"/>
              <c:showSerName val="0"/>
              <c:showPercent val="0"/>
              <c:showBubbleSize val="0"/>
            </c:dLbl>
            <c:dLbl>
              <c:idx val="2"/>
              <c:layout/>
              <c:tx>
                <c:rich>
                  <a:bodyPr/>
                  <a:lstStyle/>
                  <a:p>
                    <a:pPr>
                      <a:defRPr sz="2000" b="1"/>
                    </a:pPr>
                    <a:r>
                      <a:rPr lang="en-US" sz="2000" dirty="0" smtClean="0"/>
                      <a:t>9.3%</a:t>
                    </a:r>
                    <a:endParaRPr lang="en-US" sz="2000" dirty="0"/>
                  </a:p>
                </c:rich>
              </c:tx>
              <c:spPr/>
              <c:showLegendKey val="0"/>
              <c:showVal val="1"/>
              <c:showCatName val="0"/>
              <c:showSerName val="0"/>
              <c:showPercent val="0"/>
              <c:showBubbleSize val="0"/>
            </c:dLbl>
            <c:dLbl>
              <c:idx val="3"/>
              <c:layout/>
              <c:tx>
                <c:rich>
                  <a:bodyPr/>
                  <a:lstStyle/>
                  <a:p>
                    <a:pPr>
                      <a:defRPr sz="2000" b="1"/>
                    </a:pPr>
                    <a:r>
                      <a:rPr lang="en-US" sz="2000" dirty="0" smtClean="0"/>
                      <a:t>9.2%</a:t>
                    </a:r>
                    <a:endParaRPr lang="en-US" dirty="0"/>
                  </a:p>
                </c:rich>
              </c:tx>
              <c:spPr/>
              <c:showLegendKey val="0"/>
              <c:showVal val="1"/>
              <c:showCatName val="0"/>
              <c:showSerName val="0"/>
              <c:showPercent val="0"/>
              <c:showBubbleSize val="0"/>
            </c:dLbl>
            <c:txPr>
              <a:bodyPr/>
              <a:lstStyle/>
              <a:p>
                <a:pPr>
                  <a:defRPr sz="2000"/>
                </a:pPr>
                <a:endParaRPr lang="en-US"/>
              </a:p>
            </c:txPr>
            <c:showLegendKey val="0"/>
            <c:showVal val="1"/>
            <c:showCatName val="0"/>
            <c:showSerName val="0"/>
            <c:showPercent val="0"/>
            <c:showBubbleSize val="0"/>
            <c:showLeaderLines val="1"/>
          </c:dLbls>
          <c:cat>
            <c:strRef>
              <c:f>Sheet1!$F$46:$F$49</c:f>
              <c:strCache>
                <c:ptCount val="4"/>
                <c:pt idx="0">
                  <c:v>Medicaid</c:v>
                </c:pt>
                <c:pt idx="1">
                  <c:v>Private Pay</c:v>
                </c:pt>
                <c:pt idx="2">
                  <c:v>Medicare</c:v>
                </c:pt>
                <c:pt idx="3">
                  <c:v>Other</c:v>
                </c:pt>
              </c:strCache>
            </c:strRef>
          </c:cat>
          <c:val>
            <c:numRef>
              <c:f>Sheet1!$G$46:$G$49</c:f>
              <c:numCache>
                <c:formatCode>0%</c:formatCode>
                <c:ptCount val="4"/>
                <c:pt idx="0">
                  <c:v>0.55924534585635177</c:v>
                </c:pt>
                <c:pt idx="1">
                  <c:v>0.25559836765993843</c:v>
                </c:pt>
                <c:pt idx="2">
                  <c:v>9.3013131472850175E-2</c:v>
                </c:pt>
                <c:pt idx="3">
                  <c:v>9.2143155010859595E-2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268185397279886"/>
          <c:y val="0.32265172622652938"/>
          <c:w val="0.24439358148413268"/>
          <c:h val="0.43161962447001817"/>
        </c:manualLayout>
      </c:layout>
      <c:overlay val="0"/>
      <c:txPr>
        <a:bodyPr/>
        <a:lstStyle/>
        <a:p>
          <a:pPr>
            <a:defRPr sz="1800"/>
          </a:pPr>
          <a:endParaRPr lang="en-US"/>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Nursing Facility Total </a:t>
            </a:r>
            <a:r>
              <a:rPr lang="en-US" dirty="0"/>
              <a:t>Net Gain</a:t>
            </a:r>
            <a:r>
              <a:rPr lang="en-US" dirty="0" smtClean="0"/>
              <a:t>/(Loss)</a:t>
            </a:r>
          </a:p>
          <a:p>
            <a:pPr>
              <a:defRPr/>
            </a:pPr>
            <a:r>
              <a:rPr lang="en-US" sz="1400" b="0" dirty="0" smtClean="0"/>
              <a:t>(</a:t>
            </a:r>
            <a:r>
              <a:rPr lang="en-US" sz="1400" b="0" dirty="0"/>
              <a:t>in millions)</a:t>
            </a:r>
          </a:p>
        </c:rich>
      </c:tx>
      <c:layout>
        <c:manualLayout>
          <c:xMode val="edge"/>
          <c:yMode val="edge"/>
          <c:x val="0.14626509186351708"/>
          <c:y val="0"/>
        </c:manualLayout>
      </c:layout>
      <c:overlay val="0"/>
    </c:title>
    <c:autoTitleDeleted val="0"/>
    <c:plotArea>
      <c:layout/>
      <c:lineChart>
        <c:grouping val="standard"/>
        <c:varyColors val="0"/>
        <c:ser>
          <c:idx val="0"/>
          <c:order val="0"/>
          <c:tx>
            <c:strRef>
              <c:f>Sheet1!$J$2</c:f>
              <c:strCache>
                <c:ptCount val="1"/>
                <c:pt idx="0">
                  <c:v>All Nusring Facilities</c:v>
                </c:pt>
              </c:strCache>
            </c:strRef>
          </c:tx>
          <c:cat>
            <c:numRef>
              <c:f>Sheet1!$I$3:$I$8</c:f>
              <c:numCache>
                <c:formatCode>General</c:formatCode>
                <c:ptCount val="6"/>
                <c:pt idx="0">
                  <c:v>2008</c:v>
                </c:pt>
                <c:pt idx="1">
                  <c:v>2009</c:v>
                </c:pt>
                <c:pt idx="2">
                  <c:v>2010</c:v>
                </c:pt>
                <c:pt idx="3">
                  <c:v>2011</c:v>
                </c:pt>
                <c:pt idx="4">
                  <c:v>2012</c:v>
                </c:pt>
                <c:pt idx="5">
                  <c:v>2013</c:v>
                </c:pt>
              </c:numCache>
            </c:numRef>
          </c:cat>
          <c:val>
            <c:numRef>
              <c:f>Sheet1!$J$3:$J$8</c:f>
              <c:numCache>
                <c:formatCode>"$"#,##0.00_);[Red]\("$"#,##0.00\)</c:formatCode>
                <c:ptCount val="6"/>
                <c:pt idx="0">
                  <c:v>-32.799999999999997</c:v>
                </c:pt>
                <c:pt idx="1">
                  <c:v>13</c:v>
                </c:pt>
                <c:pt idx="2">
                  <c:v>-6.8</c:v>
                </c:pt>
                <c:pt idx="3">
                  <c:v>7.7</c:v>
                </c:pt>
                <c:pt idx="4">
                  <c:v>-37.6</c:v>
                </c:pt>
                <c:pt idx="5">
                  <c:v>-55.1</c:v>
                </c:pt>
              </c:numCache>
            </c:numRef>
          </c:val>
          <c:smooth val="0"/>
        </c:ser>
        <c:ser>
          <c:idx val="1"/>
          <c:order val="1"/>
          <c:tx>
            <c:strRef>
              <c:f>Sheet1!$K$2</c:f>
              <c:strCache>
                <c:ptCount val="1"/>
                <c:pt idx="0">
                  <c:v>Hosp Attached NFs</c:v>
                </c:pt>
              </c:strCache>
            </c:strRef>
          </c:tx>
          <c:cat>
            <c:numRef>
              <c:f>Sheet1!$I$3:$I$8</c:f>
              <c:numCache>
                <c:formatCode>General</c:formatCode>
                <c:ptCount val="6"/>
                <c:pt idx="0">
                  <c:v>2008</c:v>
                </c:pt>
                <c:pt idx="1">
                  <c:v>2009</c:v>
                </c:pt>
                <c:pt idx="2">
                  <c:v>2010</c:v>
                </c:pt>
                <c:pt idx="3">
                  <c:v>2011</c:v>
                </c:pt>
                <c:pt idx="4">
                  <c:v>2012</c:v>
                </c:pt>
                <c:pt idx="5">
                  <c:v>2013</c:v>
                </c:pt>
              </c:numCache>
            </c:numRef>
          </c:cat>
          <c:val>
            <c:numRef>
              <c:f>Sheet1!$K$3:$K$8</c:f>
              <c:numCache>
                <c:formatCode>"$"#,##0.00_);[Red]\("$"#,##0.00\)</c:formatCode>
                <c:ptCount val="6"/>
                <c:pt idx="0">
                  <c:v>-61.8</c:v>
                </c:pt>
                <c:pt idx="1">
                  <c:v>-53.8</c:v>
                </c:pt>
                <c:pt idx="2">
                  <c:v>-52.7</c:v>
                </c:pt>
                <c:pt idx="3">
                  <c:v>-57.6</c:v>
                </c:pt>
                <c:pt idx="4">
                  <c:v>-47.6</c:v>
                </c:pt>
                <c:pt idx="5">
                  <c:v>-52.3</c:v>
                </c:pt>
              </c:numCache>
            </c:numRef>
          </c:val>
          <c:smooth val="0"/>
        </c:ser>
        <c:ser>
          <c:idx val="2"/>
          <c:order val="2"/>
          <c:tx>
            <c:strRef>
              <c:f>Sheet1!$L$2</c:f>
              <c:strCache>
                <c:ptCount val="1"/>
                <c:pt idx="0">
                  <c:v>Freestanding and Board &amp; Care</c:v>
                </c:pt>
              </c:strCache>
            </c:strRef>
          </c:tx>
          <c:cat>
            <c:numRef>
              <c:f>Sheet1!$I$3:$I$8</c:f>
              <c:numCache>
                <c:formatCode>General</c:formatCode>
                <c:ptCount val="6"/>
                <c:pt idx="0">
                  <c:v>2008</c:v>
                </c:pt>
                <c:pt idx="1">
                  <c:v>2009</c:v>
                </c:pt>
                <c:pt idx="2">
                  <c:v>2010</c:v>
                </c:pt>
                <c:pt idx="3">
                  <c:v>2011</c:v>
                </c:pt>
                <c:pt idx="4">
                  <c:v>2012</c:v>
                </c:pt>
                <c:pt idx="5">
                  <c:v>2013</c:v>
                </c:pt>
              </c:numCache>
            </c:numRef>
          </c:cat>
          <c:val>
            <c:numRef>
              <c:f>Sheet1!$L$3:$L$8</c:f>
              <c:numCache>
                <c:formatCode>"$"#,##0.00_);[Red]\("$"#,##0.00\)</c:formatCode>
                <c:ptCount val="6"/>
                <c:pt idx="0">
                  <c:v>28.900000000000002</c:v>
                </c:pt>
                <c:pt idx="1">
                  <c:v>66.8</c:v>
                </c:pt>
                <c:pt idx="2">
                  <c:v>45.900000000000006</c:v>
                </c:pt>
                <c:pt idx="3">
                  <c:v>65.400000000000006</c:v>
                </c:pt>
                <c:pt idx="4">
                  <c:v>9.9</c:v>
                </c:pt>
                <c:pt idx="5">
                  <c:v>-2.8</c:v>
                </c:pt>
              </c:numCache>
            </c:numRef>
          </c:val>
          <c:smooth val="0"/>
        </c:ser>
        <c:dLbls>
          <c:showLegendKey val="0"/>
          <c:showVal val="0"/>
          <c:showCatName val="0"/>
          <c:showSerName val="0"/>
          <c:showPercent val="0"/>
          <c:showBubbleSize val="0"/>
        </c:dLbls>
        <c:marker val="1"/>
        <c:smooth val="0"/>
        <c:axId val="119474432"/>
        <c:axId val="119492608"/>
      </c:lineChart>
      <c:catAx>
        <c:axId val="119474432"/>
        <c:scaling>
          <c:orientation val="minMax"/>
        </c:scaling>
        <c:delete val="0"/>
        <c:axPos val="b"/>
        <c:numFmt formatCode="General" sourceLinked="1"/>
        <c:majorTickMark val="out"/>
        <c:minorTickMark val="none"/>
        <c:tickLblPos val="low"/>
        <c:txPr>
          <a:bodyPr/>
          <a:lstStyle/>
          <a:p>
            <a:pPr>
              <a:defRPr b="1"/>
            </a:pPr>
            <a:endParaRPr lang="en-US"/>
          </a:p>
        </c:txPr>
        <c:crossAx val="119492608"/>
        <c:crosses val="autoZero"/>
        <c:auto val="1"/>
        <c:lblAlgn val="ctr"/>
        <c:lblOffset val="100"/>
        <c:noMultiLvlLbl val="0"/>
      </c:catAx>
      <c:valAx>
        <c:axId val="119492608"/>
        <c:scaling>
          <c:orientation val="minMax"/>
        </c:scaling>
        <c:delete val="0"/>
        <c:axPos val="l"/>
        <c:majorGridlines/>
        <c:numFmt formatCode="&quot;$&quot;#,##0.00_);[Red]\(&quot;$&quot;#,##0.00\)" sourceLinked="1"/>
        <c:majorTickMark val="out"/>
        <c:minorTickMark val="none"/>
        <c:tickLblPos val="nextTo"/>
        <c:txPr>
          <a:bodyPr/>
          <a:lstStyle/>
          <a:p>
            <a:pPr>
              <a:defRPr b="1"/>
            </a:pPr>
            <a:endParaRPr lang="en-US"/>
          </a:p>
        </c:txPr>
        <c:crossAx val="11947443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Nursing Facility Total </a:t>
            </a:r>
            <a:r>
              <a:rPr lang="en-US" dirty="0"/>
              <a:t>Net Gain</a:t>
            </a:r>
            <a:r>
              <a:rPr lang="en-US" dirty="0" smtClean="0"/>
              <a:t>/(Loss) </a:t>
            </a:r>
            <a:r>
              <a:rPr lang="en-US" dirty="0"/>
              <a:t>by Peer </a:t>
            </a:r>
            <a:r>
              <a:rPr lang="en-US" dirty="0" smtClean="0"/>
              <a:t>Group (</a:t>
            </a:r>
            <a:r>
              <a:rPr lang="en-US" dirty="0"/>
              <a:t>in millions)</a:t>
            </a:r>
          </a:p>
        </c:rich>
      </c:tx>
      <c:layout/>
      <c:overlay val="0"/>
    </c:title>
    <c:autoTitleDeleted val="0"/>
    <c:plotArea>
      <c:layout/>
      <c:lineChart>
        <c:grouping val="standard"/>
        <c:varyColors val="0"/>
        <c:ser>
          <c:idx val="0"/>
          <c:order val="0"/>
          <c:tx>
            <c:strRef>
              <c:f>Sheet1!$J$16</c:f>
              <c:strCache>
                <c:ptCount val="1"/>
                <c:pt idx="0">
                  <c:v>Peer Group 1</c:v>
                </c:pt>
              </c:strCache>
            </c:strRef>
          </c:tx>
          <c:cat>
            <c:numRef>
              <c:f>Sheet1!$I$17:$I$21</c:f>
              <c:numCache>
                <c:formatCode>General</c:formatCode>
                <c:ptCount val="5"/>
                <c:pt idx="0">
                  <c:v>2009</c:v>
                </c:pt>
                <c:pt idx="1">
                  <c:v>2010</c:v>
                </c:pt>
                <c:pt idx="2">
                  <c:v>2011</c:v>
                </c:pt>
                <c:pt idx="3">
                  <c:v>2012</c:v>
                </c:pt>
                <c:pt idx="4">
                  <c:v>2013</c:v>
                </c:pt>
              </c:numCache>
            </c:numRef>
          </c:cat>
          <c:val>
            <c:numRef>
              <c:f>Sheet1!$J$17:$J$21</c:f>
              <c:numCache>
                <c:formatCode>"$"#,##0.00_);[Red]\("$"#,##0.00\)</c:formatCode>
                <c:ptCount val="5"/>
                <c:pt idx="0">
                  <c:v>50.6</c:v>
                </c:pt>
                <c:pt idx="1">
                  <c:v>42</c:v>
                </c:pt>
                <c:pt idx="2">
                  <c:v>62.4</c:v>
                </c:pt>
                <c:pt idx="3">
                  <c:v>16.3</c:v>
                </c:pt>
                <c:pt idx="4">
                  <c:v>2.6</c:v>
                </c:pt>
              </c:numCache>
            </c:numRef>
          </c:val>
          <c:smooth val="0"/>
        </c:ser>
        <c:ser>
          <c:idx val="1"/>
          <c:order val="1"/>
          <c:tx>
            <c:strRef>
              <c:f>Sheet1!$K$16</c:f>
              <c:strCache>
                <c:ptCount val="1"/>
                <c:pt idx="0">
                  <c:v>Peer Group 2</c:v>
                </c:pt>
              </c:strCache>
            </c:strRef>
          </c:tx>
          <c:cat>
            <c:numRef>
              <c:f>Sheet1!$I$17:$I$21</c:f>
              <c:numCache>
                <c:formatCode>General</c:formatCode>
                <c:ptCount val="5"/>
                <c:pt idx="0">
                  <c:v>2009</c:v>
                </c:pt>
                <c:pt idx="1">
                  <c:v>2010</c:v>
                </c:pt>
                <c:pt idx="2">
                  <c:v>2011</c:v>
                </c:pt>
                <c:pt idx="3">
                  <c:v>2012</c:v>
                </c:pt>
                <c:pt idx="4">
                  <c:v>2013</c:v>
                </c:pt>
              </c:numCache>
            </c:numRef>
          </c:cat>
          <c:val>
            <c:numRef>
              <c:f>Sheet1!$K$17:$K$21</c:f>
              <c:numCache>
                <c:formatCode>"$"#,##0.00_);[Red]\("$"#,##0.00\)</c:formatCode>
                <c:ptCount val="5"/>
                <c:pt idx="0">
                  <c:v>6.7</c:v>
                </c:pt>
                <c:pt idx="1">
                  <c:v>0.3</c:v>
                </c:pt>
                <c:pt idx="2">
                  <c:v>0.1</c:v>
                </c:pt>
                <c:pt idx="3">
                  <c:v>-1.8</c:v>
                </c:pt>
                <c:pt idx="4">
                  <c:v>0.7</c:v>
                </c:pt>
              </c:numCache>
            </c:numRef>
          </c:val>
          <c:smooth val="0"/>
        </c:ser>
        <c:ser>
          <c:idx val="2"/>
          <c:order val="2"/>
          <c:tx>
            <c:strRef>
              <c:f>Sheet1!$L$16</c:f>
              <c:strCache>
                <c:ptCount val="1"/>
                <c:pt idx="0">
                  <c:v>Peer Group 3</c:v>
                </c:pt>
              </c:strCache>
            </c:strRef>
          </c:tx>
          <c:cat>
            <c:numRef>
              <c:f>Sheet1!$I$17:$I$21</c:f>
              <c:numCache>
                <c:formatCode>General</c:formatCode>
                <c:ptCount val="5"/>
                <c:pt idx="0">
                  <c:v>2009</c:v>
                </c:pt>
                <c:pt idx="1">
                  <c:v>2010</c:v>
                </c:pt>
                <c:pt idx="2">
                  <c:v>2011</c:v>
                </c:pt>
                <c:pt idx="3">
                  <c:v>2012</c:v>
                </c:pt>
                <c:pt idx="4">
                  <c:v>2013</c:v>
                </c:pt>
              </c:numCache>
            </c:numRef>
          </c:cat>
          <c:val>
            <c:numRef>
              <c:f>Sheet1!$L$17:$L$21</c:f>
              <c:numCache>
                <c:formatCode>"$"#,##0.00_);[Red]\("$"#,##0.00\)</c:formatCode>
                <c:ptCount val="5"/>
                <c:pt idx="0">
                  <c:v>9.5</c:v>
                </c:pt>
                <c:pt idx="1">
                  <c:v>3.3</c:v>
                </c:pt>
                <c:pt idx="2">
                  <c:v>2.8</c:v>
                </c:pt>
                <c:pt idx="3">
                  <c:v>-4.5</c:v>
                </c:pt>
                <c:pt idx="4">
                  <c:v>-6.1</c:v>
                </c:pt>
              </c:numCache>
            </c:numRef>
          </c:val>
          <c:smooth val="0"/>
        </c:ser>
        <c:dLbls>
          <c:showLegendKey val="0"/>
          <c:showVal val="0"/>
          <c:showCatName val="0"/>
          <c:showSerName val="0"/>
          <c:showPercent val="0"/>
          <c:showBubbleSize val="0"/>
        </c:dLbls>
        <c:marker val="1"/>
        <c:smooth val="0"/>
        <c:axId val="129933696"/>
        <c:axId val="129935232"/>
      </c:lineChart>
      <c:catAx>
        <c:axId val="129933696"/>
        <c:scaling>
          <c:orientation val="minMax"/>
        </c:scaling>
        <c:delete val="0"/>
        <c:axPos val="b"/>
        <c:numFmt formatCode="General" sourceLinked="1"/>
        <c:majorTickMark val="out"/>
        <c:minorTickMark val="none"/>
        <c:tickLblPos val="low"/>
        <c:txPr>
          <a:bodyPr anchor="b" anchorCtr="1"/>
          <a:lstStyle/>
          <a:p>
            <a:pPr>
              <a:defRPr b="1"/>
            </a:pPr>
            <a:endParaRPr lang="en-US"/>
          </a:p>
        </c:txPr>
        <c:crossAx val="129935232"/>
        <c:crosses val="autoZero"/>
        <c:auto val="1"/>
        <c:lblAlgn val="ctr"/>
        <c:lblOffset val="100"/>
        <c:noMultiLvlLbl val="0"/>
      </c:catAx>
      <c:valAx>
        <c:axId val="129935232"/>
        <c:scaling>
          <c:orientation val="minMax"/>
        </c:scaling>
        <c:delete val="0"/>
        <c:axPos val="l"/>
        <c:majorGridlines/>
        <c:numFmt formatCode="&quot;$&quot;#,##0.00_);[Red]\(&quot;$&quot;#,##0.00\)" sourceLinked="1"/>
        <c:majorTickMark val="out"/>
        <c:minorTickMark val="none"/>
        <c:tickLblPos val="nextTo"/>
        <c:txPr>
          <a:bodyPr/>
          <a:lstStyle/>
          <a:p>
            <a:pPr>
              <a:defRPr b="1"/>
            </a:pPr>
            <a:endParaRPr lang="en-US"/>
          </a:p>
        </c:txPr>
        <c:crossAx val="129933696"/>
        <c:crosses val="autoZero"/>
        <c:crossBetween val="between"/>
      </c:valAx>
    </c:plotArea>
    <c:legend>
      <c:legendPos val="r"/>
      <c:layout/>
      <c:overlay val="0"/>
      <c:txPr>
        <a:bodyPr/>
        <a:lstStyle/>
        <a:p>
          <a:pPr>
            <a:defRPr b="1"/>
          </a:pPr>
          <a:endParaRPr lang="en-US"/>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Net Gain</a:t>
            </a:r>
            <a:r>
              <a:rPr lang="en-US" dirty="0" smtClean="0"/>
              <a:t>/(Loss) </a:t>
            </a:r>
            <a:r>
              <a:rPr lang="en-US" dirty="0"/>
              <a:t>by Ownership </a:t>
            </a:r>
            <a:r>
              <a:rPr lang="en-US" dirty="0" smtClean="0"/>
              <a:t>Type</a:t>
            </a:r>
          </a:p>
          <a:p>
            <a:pPr>
              <a:defRPr/>
            </a:pPr>
            <a:r>
              <a:rPr lang="en-US" dirty="0" smtClean="0"/>
              <a:t>(in </a:t>
            </a:r>
            <a:r>
              <a:rPr lang="en-US" dirty="0"/>
              <a:t>millions)</a:t>
            </a:r>
          </a:p>
        </c:rich>
      </c:tx>
      <c:layout/>
      <c:overlay val="0"/>
    </c:title>
    <c:autoTitleDeleted val="0"/>
    <c:plotArea>
      <c:layout/>
      <c:lineChart>
        <c:grouping val="standard"/>
        <c:varyColors val="0"/>
        <c:ser>
          <c:idx val="0"/>
          <c:order val="0"/>
          <c:tx>
            <c:strRef>
              <c:f>Sheet1!$C$47</c:f>
              <c:strCache>
                <c:ptCount val="1"/>
                <c:pt idx="0">
                  <c:v>For Profit</c:v>
                </c:pt>
              </c:strCache>
            </c:strRef>
          </c:tx>
          <c:marker>
            <c:symbol val="none"/>
          </c:marker>
          <c:cat>
            <c:numRef>
              <c:f>Sheet1!$B$48:$B$52</c:f>
              <c:numCache>
                <c:formatCode>General</c:formatCode>
                <c:ptCount val="5"/>
                <c:pt idx="0">
                  <c:v>2009</c:v>
                </c:pt>
                <c:pt idx="1">
                  <c:v>2010</c:v>
                </c:pt>
                <c:pt idx="2">
                  <c:v>2011</c:v>
                </c:pt>
                <c:pt idx="3">
                  <c:v>2012</c:v>
                </c:pt>
                <c:pt idx="4">
                  <c:v>2013</c:v>
                </c:pt>
              </c:numCache>
            </c:numRef>
          </c:cat>
          <c:val>
            <c:numRef>
              <c:f>Sheet1!$C$48:$C$52</c:f>
              <c:numCache>
                <c:formatCode>"$"#,##0.00_);[Red]\("$"#,##0.00\)</c:formatCode>
                <c:ptCount val="5"/>
                <c:pt idx="0">
                  <c:v>30.2</c:v>
                </c:pt>
                <c:pt idx="1">
                  <c:v>17.2</c:v>
                </c:pt>
                <c:pt idx="2">
                  <c:v>28.8</c:v>
                </c:pt>
                <c:pt idx="3">
                  <c:v>13</c:v>
                </c:pt>
                <c:pt idx="4">
                  <c:v>4.9000000000000004</c:v>
                </c:pt>
              </c:numCache>
            </c:numRef>
          </c:val>
          <c:smooth val="0"/>
        </c:ser>
        <c:ser>
          <c:idx val="1"/>
          <c:order val="1"/>
          <c:tx>
            <c:strRef>
              <c:f>Sheet1!$D$47</c:f>
              <c:strCache>
                <c:ptCount val="1"/>
                <c:pt idx="0">
                  <c:v>Not for Profit</c:v>
                </c:pt>
              </c:strCache>
            </c:strRef>
          </c:tx>
          <c:marker>
            <c:symbol val="none"/>
          </c:marker>
          <c:cat>
            <c:numRef>
              <c:f>Sheet1!$B$48:$B$52</c:f>
              <c:numCache>
                <c:formatCode>General</c:formatCode>
                <c:ptCount val="5"/>
                <c:pt idx="0">
                  <c:v>2009</c:v>
                </c:pt>
                <c:pt idx="1">
                  <c:v>2010</c:v>
                </c:pt>
                <c:pt idx="2">
                  <c:v>2011</c:v>
                </c:pt>
                <c:pt idx="3">
                  <c:v>2012</c:v>
                </c:pt>
                <c:pt idx="4">
                  <c:v>2013</c:v>
                </c:pt>
              </c:numCache>
            </c:numRef>
          </c:cat>
          <c:val>
            <c:numRef>
              <c:f>Sheet1!$D$48:$D$52</c:f>
              <c:numCache>
                <c:formatCode>"$"#,##0.00_);[Red]\("$"#,##0.00\)</c:formatCode>
                <c:ptCount val="5"/>
                <c:pt idx="0">
                  <c:v>36.299999999999997</c:v>
                </c:pt>
                <c:pt idx="1">
                  <c:v>32.6</c:v>
                </c:pt>
                <c:pt idx="2">
                  <c:v>39.700000000000003</c:v>
                </c:pt>
                <c:pt idx="3">
                  <c:v>-1.6</c:v>
                </c:pt>
                <c:pt idx="4">
                  <c:v>-7.2</c:v>
                </c:pt>
              </c:numCache>
            </c:numRef>
          </c:val>
          <c:smooth val="0"/>
        </c:ser>
        <c:ser>
          <c:idx val="2"/>
          <c:order val="2"/>
          <c:tx>
            <c:strRef>
              <c:f>Sheet1!$E$47</c:f>
              <c:strCache>
                <c:ptCount val="1"/>
                <c:pt idx="0">
                  <c:v>Government</c:v>
                </c:pt>
              </c:strCache>
            </c:strRef>
          </c:tx>
          <c:marker>
            <c:symbol val="none"/>
          </c:marker>
          <c:cat>
            <c:numRef>
              <c:f>Sheet1!$B$48:$B$52</c:f>
              <c:numCache>
                <c:formatCode>General</c:formatCode>
                <c:ptCount val="5"/>
                <c:pt idx="0">
                  <c:v>2009</c:v>
                </c:pt>
                <c:pt idx="1">
                  <c:v>2010</c:v>
                </c:pt>
                <c:pt idx="2">
                  <c:v>2011</c:v>
                </c:pt>
                <c:pt idx="3">
                  <c:v>2012</c:v>
                </c:pt>
                <c:pt idx="4">
                  <c:v>2013</c:v>
                </c:pt>
              </c:numCache>
            </c:numRef>
          </c:cat>
          <c:val>
            <c:numRef>
              <c:f>Sheet1!$E$48:$E$52</c:f>
              <c:numCache>
                <c:formatCode>"$"#,##0.00_);[Red]\("$"#,##0.00\)</c:formatCode>
                <c:ptCount val="5"/>
                <c:pt idx="0">
                  <c:v>0.3</c:v>
                </c:pt>
                <c:pt idx="1">
                  <c:v>4</c:v>
                </c:pt>
                <c:pt idx="2">
                  <c:v>-3.2</c:v>
                </c:pt>
                <c:pt idx="3">
                  <c:v>-1.4</c:v>
                </c:pt>
                <c:pt idx="4">
                  <c:v>-0.5</c:v>
                </c:pt>
              </c:numCache>
            </c:numRef>
          </c:val>
          <c:smooth val="0"/>
        </c:ser>
        <c:dLbls>
          <c:showLegendKey val="0"/>
          <c:showVal val="0"/>
          <c:showCatName val="0"/>
          <c:showSerName val="0"/>
          <c:showPercent val="0"/>
          <c:showBubbleSize val="0"/>
        </c:dLbls>
        <c:marker val="1"/>
        <c:smooth val="0"/>
        <c:axId val="172163456"/>
        <c:axId val="172164992"/>
      </c:lineChart>
      <c:catAx>
        <c:axId val="172163456"/>
        <c:scaling>
          <c:orientation val="minMax"/>
        </c:scaling>
        <c:delete val="0"/>
        <c:axPos val="b"/>
        <c:numFmt formatCode="General" sourceLinked="1"/>
        <c:majorTickMark val="out"/>
        <c:minorTickMark val="none"/>
        <c:tickLblPos val="low"/>
        <c:crossAx val="172164992"/>
        <c:crosses val="autoZero"/>
        <c:auto val="1"/>
        <c:lblAlgn val="ctr"/>
        <c:lblOffset val="100"/>
        <c:noMultiLvlLbl val="0"/>
      </c:catAx>
      <c:valAx>
        <c:axId val="172164992"/>
        <c:scaling>
          <c:orientation val="minMax"/>
        </c:scaling>
        <c:delete val="0"/>
        <c:axPos val="l"/>
        <c:majorGridlines/>
        <c:numFmt formatCode="&quot;$&quot;#,##0.00_);[Red]\(&quot;$&quot;#,##0.00\)" sourceLinked="1"/>
        <c:majorTickMark val="out"/>
        <c:minorTickMark val="none"/>
        <c:tickLblPos val="nextTo"/>
        <c:crossAx val="172163456"/>
        <c:crosses val="autoZero"/>
        <c:crossBetween val="between"/>
      </c:valAx>
    </c:plotArea>
    <c:legend>
      <c:legendPos val="r"/>
      <c:layout/>
      <c:overlay val="0"/>
    </c:legend>
    <c:plotVisOnly val="1"/>
    <c:dispBlanksAs val="gap"/>
    <c:showDLblsOverMax val="0"/>
  </c:chart>
  <c:txPr>
    <a:bodyPr/>
    <a:lstStyle/>
    <a:p>
      <a:pPr>
        <a:defRPr b="1"/>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600" b="1" i="0" u="none" strike="noStrike" baseline="0">
                <a:solidFill>
                  <a:srgbClr val="000000"/>
                </a:solidFill>
                <a:latin typeface="arial"/>
                <a:ea typeface="arial"/>
                <a:cs typeface="arial"/>
              </a:defRPr>
            </a:pPr>
            <a:r>
              <a:rPr lang="en-US" sz="1600" dirty="0"/>
              <a:t>Beds/1000 85+: Minnesota, US</a:t>
            </a:r>
          </a:p>
        </c:rich>
      </c:tx>
      <c:layout>
        <c:manualLayout>
          <c:xMode val="edge"/>
          <c:yMode val="edge"/>
          <c:x val="0.31764268670961582"/>
          <c:y val="2.8368867353119321E-2"/>
        </c:manualLayout>
      </c:layout>
      <c:overlay val="0"/>
      <c:spPr>
        <a:noFill/>
        <a:ln w="25400">
          <a:noFill/>
        </a:ln>
      </c:spPr>
    </c:title>
    <c:autoTitleDeleted val="0"/>
    <c:plotArea>
      <c:layout>
        <c:manualLayout>
          <c:layoutTarget val="inner"/>
          <c:xMode val="edge"/>
          <c:yMode val="edge"/>
          <c:x val="0.16457516105941303"/>
          <c:y val="0.12411366848374722"/>
          <c:w val="0.71165644171779141"/>
          <c:h val="0.71276719159877755"/>
        </c:manualLayout>
      </c:layout>
      <c:lineChart>
        <c:grouping val="standard"/>
        <c:varyColors val="0"/>
        <c:ser>
          <c:idx val="0"/>
          <c:order val="0"/>
          <c:tx>
            <c:v>MN Beds/1000</c:v>
          </c:tx>
          <c:spPr>
            <a:ln w="12700">
              <a:solidFill>
                <a:srgbClr val="800000"/>
              </a:solidFill>
              <a:prstDash val="solid"/>
            </a:ln>
          </c:spPr>
          <c:marker>
            <c:symbol val="diamond"/>
            <c:size val="5"/>
            <c:spPr>
              <a:solidFill>
                <a:srgbClr val="800000"/>
              </a:solidFill>
              <a:ln>
                <a:solidFill>
                  <a:srgbClr val="800000"/>
                </a:solidFill>
                <a:prstDash val="solid"/>
              </a:ln>
            </c:spPr>
          </c:marker>
          <c:cat>
            <c:numRef>
              <c:f>Sheet4!$A$3:$A$28</c:f>
              <c:numCache>
                <c:formatCode>General</c:formatCode>
                <c:ptCount val="26"/>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numCache>
            </c:numRef>
          </c:cat>
          <c:val>
            <c:numRef>
              <c:f>Sheet4!$L$3:$L$28</c:f>
              <c:numCache>
                <c:formatCode>#,##0.0</c:formatCode>
                <c:ptCount val="26"/>
                <c:pt idx="0">
                  <c:v>745.27137523527415</c:v>
                </c:pt>
                <c:pt idx="1">
                  <c:v>733.51059788801945</c:v>
                </c:pt>
                <c:pt idx="2">
                  <c:v>715.17207516850419</c:v>
                </c:pt>
                <c:pt idx="3">
                  <c:v>698.17552231857064</c:v>
                </c:pt>
                <c:pt idx="4">
                  <c:v>677.75526684895794</c:v>
                </c:pt>
                <c:pt idx="5">
                  <c:v>660.80433423629927</c:v>
                </c:pt>
                <c:pt idx="6">
                  <c:v>643.28516038068381</c:v>
                </c:pt>
                <c:pt idx="7">
                  <c:v>624.78182683662135</c:v>
                </c:pt>
                <c:pt idx="8">
                  <c:v>611.38251415687239</c:v>
                </c:pt>
                <c:pt idx="9">
                  <c:v>593.28908554572274</c:v>
                </c:pt>
                <c:pt idx="10">
                  <c:v>576.59914910507189</c:v>
                </c:pt>
                <c:pt idx="11">
                  <c:v>554.24456949234582</c:v>
                </c:pt>
                <c:pt idx="12">
                  <c:v>534.07933688573121</c:v>
                </c:pt>
                <c:pt idx="13">
                  <c:v>499.62982671262984</c:v>
                </c:pt>
                <c:pt idx="14">
                  <c:v>467.84286945716303</c:v>
                </c:pt>
                <c:pt idx="15">
                  <c:v>448.17242770972632</c:v>
                </c:pt>
                <c:pt idx="16">
                  <c:v>420.79129302404368</c:v>
                </c:pt>
                <c:pt idx="17">
                  <c:v>402.50145071706868</c:v>
                </c:pt>
                <c:pt idx="18">
                  <c:v>381.94381123167483</c:v>
                </c:pt>
                <c:pt idx="19">
                  <c:v>361.0347535833497</c:v>
                </c:pt>
                <c:pt idx="20">
                  <c:v>343.33040891058891</c:v>
                </c:pt>
                <c:pt idx="21">
                  <c:v>325.74353791154283</c:v>
                </c:pt>
                <c:pt idx="22">
                  <c:v>317.58085230589609</c:v>
                </c:pt>
                <c:pt idx="23">
                  <c:v>311.12789104231337</c:v>
                </c:pt>
                <c:pt idx="24">
                  <c:v>295.66243194192378</c:v>
                </c:pt>
                <c:pt idx="25">
                  <c:v>281.73164297876468</c:v>
                </c:pt>
              </c:numCache>
            </c:numRef>
          </c:val>
          <c:smooth val="0"/>
        </c:ser>
        <c:ser>
          <c:idx val="1"/>
          <c:order val="1"/>
          <c:tx>
            <c:v>US Beds/1000</c:v>
          </c:tx>
          <c:spPr>
            <a:ln w="12700">
              <a:solidFill>
                <a:srgbClr val="008000"/>
              </a:solidFill>
              <a:prstDash val="solid"/>
            </a:ln>
          </c:spPr>
          <c:marker>
            <c:symbol val="square"/>
            <c:size val="5"/>
            <c:spPr>
              <a:solidFill>
                <a:srgbClr val="008000"/>
              </a:solidFill>
              <a:ln>
                <a:solidFill>
                  <a:srgbClr val="008000"/>
                </a:solidFill>
                <a:prstDash val="solid"/>
              </a:ln>
            </c:spPr>
          </c:marker>
          <c:cat>
            <c:numRef>
              <c:f>Sheet4!$A$3:$A$28</c:f>
              <c:numCache>
                <c:formatCode>General</c:formatCode>
                <c:ptCount val="26"/>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numCache>
            </c:numRef>
          </c:cat>
          <c:val>
            <c:numRef>
              <c:f>Sheet4!$F$3:$F$28</c:f>
              <c:numCache>
                <c:formatCode>General</c:formatCode>
                <c:ptCount val="26"/>
                <c:pt idx="8" formatCode="#,##0.0">
                  <c:v>475.80393194596058</c:v>
                </c:pt>
                <c:pt idx="9" formatCode="#,##0.0">
                  <c:v>469.25498802073946</c:v>
                </c:pt>
                <c:pt idx="10" formatCode="#,##0.0">
                  <c:v>467.96216389500279</c:v>
                </c:pt>
                <c:pt idx="11" formatCode="#,##0.0">
                  <c:v>449.35902602209279</c:v>
                </c:pt>
                <c:pt idx="12" formatCode="#,##0.0">
                  <c:v>435.06913065855758</c:v>
                </c:pt>
                <c:pt idx="13" formatCode="#,##0.0">
                  <c:v>420.41427732119809</c:v>
                </c:pt>
                <c:pt idx="14" formatCode="#,##0.0">
                  <c:v>408.76531299095558</c:v>
                </c:pt>
                <c:pt idx="15" formatCode="#,##0.0">
                  <c:v>398.00767307800061</c:v>
                </c:pt>
                <c:pt idx="16" formatCode="#,##0.0">
                  <c:v>384.03769067448314</c:v>
                </c:pt>
                <c:pt idx="17" formatCode="#,##0.0">
                  <c:v>372.34715211504169</c:v>
                </c:pt>
                <c:pt idx="18" formatCode="#,##0.0">
                  <c:v>354.71351637970417</c:v>
                </c:pt>
                <c:pt idx="19" formatCode="#,##0.0">
                  <c:v>338.94454675379154</c:v>
                </c:pt>
                <c:pt idx="20" formatCode="#,##0.0">
                  <c:v>325.18583469658967</c:v>
                </c:pt>
                <c:pt idx="21" formatCode="#,##0.0">
                  <c:v>312.64548779122788</c:v>
                </c:pt>
                <c:pt idx="22" formatCode="#,##0.0">
                  <c:v>302.94986680959835</c:v>
                </c:pt>
                <c:pt idx="23" formatCode="#,##0.0">
                  <c:v>307.23381920727667</c:v>
                </c:pt>
                <c:pt idx="24" formatCode="#,##0.0">
                  <c:v>296.92080054061472</c:v>
                </c:pt>
              </c:numCache>
            </c:numRef>
          </c:val>
          <c:smooth val="0"/>
        </c:ser>
        <c:dLbls>
          <c:showLegendKey val="0"/>
          <c:showVal val="0"/>
          <c:showCatName val="0"/>
          <c:showSerName val="0"/>
          <c:showPercent val="0"/>
          <c:showBubbleSize val="0"/>
        </c:dLbls>
        <c:marker val="1"/>
        <c:smooth val="0"/>
        <c:axId val="171575552"/>
        <c:axId val="172238336"/>
      </c:lineChart>
      <c:catAx>
        <c:axId val="171575552"/>
        <c:scaling>
          <c:orientation val="minMax"/>
        </c:scaling>
        <c:delete val="0"/>
        <c:axPos val="b"/>
        <c:title>
          <c:tx>
            <c:rich>
              <a:bodyPr/>
              <a:lstStyle/>
              <a:p>
                <a:pPr>
                  <a:defRPr sz="1400" b="1" i="0" u="none" strike="noStrike" baseline="0">
                    <a:solidFill>
                      <a:srgbClr val="000000"/>
                    </a:solidFill>
                    <a:latin typeface="Arial"/>
                    <a:ea typeface="Arial"/>
                    <a:cs typeface="Arial"/>
                  </a:defRPr>
                </a:pPr>
                <a:r>
                  <a:rPr lang="en-US" sz="1400" dirty="0"/>
                  <a:t>Year</a:t>
                </a:r>
              </a:p>
            </c:rich>
          </c:tx>
          <c:layout>
            <c:manualLayout>
              <c:xMode val="edge"/>
              <c:yMode val="edge"/>
              <c:x val="0.47287604390360294"/>
              <c:y val="0.87706097314758735"/>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172238336"/>
        <c:crosses val="autoZero"/>
        <c:auto val="1"/>
        <c:lblAlgn val="ctr"/>
        <c:lblOffset val="100"/>
        <c:tickLblSkip val="3"/>
        <c:tickMarkSkip val="1"/>
        <c:noMultiLvlLbl val="0"/>
      </c:catAx>
      <c:valAx>
        <c:axId val="172238336"/>
        <c:scaling>
          <c:orientation val="minMax"/>
        </c:scaling>
        <c:delete val="0"/>
        <c:axPos val="l"/>
        <c:title>
          <c:tx>
            <c:rich>
              <a:bodyPr/>
              <a:lstStyle/>
              <a:p>
                <a:pPr>
                  <a:defRPr sz="1600" b="1" i="0" u="none" strike="noStrike" baseline="0">
                    <a:solidFill>
                      <a:srgbClr val="000000"/>
                    </a:solidFill>
                    <a:latin typeface="Arial"/>
                    <a:ea typeface="Arial"/>
                    <a:cs typeface="Arial"/>
                  </a:defRPr>
                </a:pPr>
                <a:r>
                  <a:rPr lang="en-US" sz="1600" dirty="0" smtClean="0"/>
                  <a:t>Beds / 1000</a:t>
                </a:r>
                <a:endParaRPr lang="en-US" sz="1600" dirty="0"/>
              </a:p>
            </c:rich>
          </c:tx>
          <c:layout>
            <c:manualLayout>
              <c:xMode val="edge"/>
              <c:yMode val="edge"/>
              <c:x val="5.9685874492961102E-2"/>
              <c:y val="0.3750415909549768"/>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171575552"/>
        <c:crosses val="autoZero"/>
        <c:crossBetween val="midCat"/>
      </c:valAx>
      <c:spPr>
        <a:solidFill>
          <a:srgbClr val="FFFFFF"/>
        </a:solidFill>
        <a:ln w="12700">
          <a:solidFill>
            <a:srgbClr val="000000"/>
          </a:solidFill>
          <a:prstDash val="solid"/>
        </a:ln>
      </c:spPr>
    </c:plotArea>
    <c:legend>
      <c:legendPos val="b"/>
      <c:legendEntry>
        <c:idx val="0"/>
        <c:txPr>
          <a:bodyPr/>
          <a:lstStyle/>
          <a:p>
            <a:pPr>
              <a:defRPr sz="1000" b="0" i="0" u="none" strike="noStrike" baseline="0">
                <a:solidFill>
                  <a:srgbClr val="000000"/>
                </a:solidFill>
                <a:latin typeface="Arial"/>
                <a:ea typeface="Arial"/>
                <a:cs typeface="Arial"/>
              </a:defRPr>
            </a:pPr>
            <a:endParaRPr lang="en-US"/>
          </a:p>
        </c:txPr>
      </c:legendEntry>
      <c:legendEntry>
        <c:idx val="1"/>
        <c:txPr>
          <a:bodyPr/>
          <a:lstStyle/>
          <a:p>
            <a:pPr>
              <a:defRPr sz="1000" b="0" i="0" u="none" strike="noStrike" baseline="0">
                <a:solidFill>
                  <a:srgbClr val="000000"/>
                </a:solidFill>
                <a:latin typeface="Arial"/>
                <a:ea typeface="Arial"/>
                <a:cs typeface="Arial"/>
              </a:defRPr>
            </a:pPr>
            <a:endParaRPr lang="en-US"/>
          </a:p>
        </c:txPr>
      </c:legendEntry>
      <c:layout>
        <c:manualLayout>
          <c:xMode val="edge"/>
          <c:yMode val="edge"/>
          <c:x val="0.15448043426389882"/>
          <c:y val="0.93990894407429837"/>
          <c:w val="0.72433536148890476"/>
          <c:h val="4.2553265170076272E-2"/>
        </c:manualLayout>
      </c:layout>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9268FC5-FF6F-4947-B1F2-FD33797B464E}" type="datetimeFigureOut">
              <a:rPr lang="en-US" smtClean="0"/>
              <a:t>1/20/2015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ED02389-FA8B-461E-AF00-4171A475411C}" type="slidenum">
              <a:rPr lang="en-US" smtClean="0"/>
              <a:t>‹#›</a:t>
            </a:fld>
            <a:endParaRPr lang="en-US" dirty="0"/>
          </a:p>
        </p:txBody>
      </p:sp>
    </p:spTree>
    <p:extLst>
      <p:ext uri="{BB962C8B-B14F-4D97-AF65-F5344CB8AC3E}">
        <p14:creationId xmlns:p14="http://schemas.microsoft.com/office/powerpoint/2010/main" val="211883807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D23A07A-4A90-400A-91B4-6E1DD971CC90}" type="datetimeFigureOut">
              <a:rPr lang="en-US" smtClean="0"/>
              <a:t>1/20/2015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0C3E6D7-0102-47A0-9DEA-19BEF28588AB}" type="slidenum">
              <a:rPr lang="en-US" smtClean="0"/>
              <a:t>‹#›</a:t>
            </a:fld>
            <a:endParaRPr lang="en-US" dirty="0"/>
          </a:p>
        </p:txBody>
      </p:sp>
    </p:spTree>
    <p:extLst>
      <p:ext uri="{BB962C8B-B14F-4D97-AF65-F5344CB8AC3E}">
        <p14:creationId xmlns:p14="http://schemas.microsoft.com/office/powerpoint/2010/main" val="415751835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78516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0" i="0" u="none" strike="noStrike" kern="1200" dirty="0" smtClean="0">
                <a:solidFill>
                  <a:schemeClr val="tx1"/>
                </a:solidFill>
                <a:effectLst/>
                <a:latin typeface="+mn-lt"/>
                <a:ea typeface="+mn-ea"/>
                <a:cs typeface="+mn-cs"/>
              </a:rPr>
              <a:t>Medicaid 5,460,825</a:t>
            </a:r>
          </a:p>
          <a:p>
            <a:pPr rtl="0" eaLnBrk="1" fontAlgn="t" latinLnBrk="0" hangingPunct="1"/>
            <a:r>
              <a:rPr lang="en-US" sz="1200" b="0" i="0" u="none" strike="noStrike" kern="1200" dirty="0" smtClean="0">
                <a:solidFill>
                  <a:schemeClr val="tx1"/>
                </a:solidFill>
                <a:effectLst/>
                <a:latin typeface="+mn-lt"/>
                <a:ea typeface="+mn-ea"/>
                <a:cs typeface="+mn-cs"/>
              </a:rPr>
              <a:t>Private</a:t>
            </a:r>
            <a:r>
              <a:rPr lang="en-US" sz="1200" b="0" i="0" u="none" strike="noStrike" kern="1200" baseline="0" dirty="0" smtClean="0">
                <a:solidFill>
                  <a:schemeClr val="tx1"/>
                </a:solidFill>
                <a:effectLst/>
                <a:latin typeface="+mn-lt"/>
                <a:ea typeface="+mn-ea"/>
                <a:cs typeface="+mn-cs"/>
              </a:rPr>
              <a:t> Pay 2,495,824</a:t>
            </a:r>
          </a:p>
          <a:p>
            <a:pPr rtl="0" eaLnBrk="1" fontAlgn="t" latinLnBrk="0" hangingPunct="1"/>
            <a:r>
              <a:rPr lang="en-US" sz="1200" b="0" i="0" u="none" strike="noStrike" kern="1200" dirty="0" smtClean="0">
                <a:solidFill>
                  <a:schemeClr val="tx1"/>
                </a:solidFill>
                <a:effectLst/>
                <a:latin typeface="+mn-lt"/>
                <a:ea typeface="+mn-ea"/>
                <a:cs typeface="+mn-cs"/>
              </a:rPr>
              <a:t>Medicare 908,239</a:t>
            </a:r>
          </a:p>
          <a:p>
            <a:pPr rtl="0" eaLnBrk="1" fontAlgn="t" latinLnBrk="0" hangingPunct="1"/>
            <a:r>
              <a:rPr lang="en-US" sz="1200" b="0" i="0" u="none" strike="noStrike" kern="1200" dirty="0" smtClean="0">
                <a:solidFill>
                  <a:schemeClr val="tx1"/>
                </a:solidFill>
                <a:effectLst/>
                <a:latin typeface="+mn-lt"/>
                <a:ea typeface="+mn-ea"/>
                <a:cs typeface="+mn-cs"/>
              </a:rPr>
              <a:t>Other 899,744</a:t>
            </a:r>
          </a:p>
          <a:p>
            <a:pPr rtl="0" eaLnBrk="1" fontAlgn="t" latinLnBrk="0" hangingPunct="1"/>
            <a:r>
              <a:rPr lang="en-US" sz="1200" b="0" i="0" u="none" strike="noStrike" kern="1200" dirty="0" smtClean="0">
                <a:solidFill>
                  <a:schemeClr val="tx1"/>
                </a:solidFill>
                <a:effectLst/>
                <a:latin typeface="+mn-lt"/>
                <a:ea typeface="+mn-ea"/>
                <a:cs typeface="+mn-cs"/>
              </a:rPr>
              <a:t>Total 9,764,632</a:t>
            </a:r>
            <a:endParaRPr lang="en-US" sz="1200" b="0" i="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431747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Medicaid days by RUG in RYE 2013 for PC1: 837,671 or 15% of all MA days</a:t>
            </a:r>
          </a:p>
          <a:p>
            <a:r>
              <a:rPr lang="en-US" sz="1200" b="0" i="0" u="none" strike="noStrike" kern="1200" baseline="0" dirty="0" smtClean="0">
                <a:solidFill>
                  <a:schemeClr val="tx1"/>
                </a:solidFill>
                <a:latin typeface="+mn-lt"/>
                <a:ea typeface="+mn-ea"/>
                <a:cs typeface="+mn-cs"/>
              </a:rPr>
              <a:t>PC1 - Moderately reduced physical functioning (ADLs) and little or no restorative nursing </a:t>
            </a:r>
          </a:p>
        </p:txBody>
      </p:sp>
    </p:spTree>
    <p:extLst>
      <p:ext uri="{BB962C8B-B14F-4D97-AF65-F5344CB8AC3E}">
        <p14:creationId xmlns:p14="http://schemas.microsoft.com/office/powerpoint/2010/main" val="3084510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Direct Care Revenues – $724,655,941.76</a:t>
            </a:r>
          </a:p>
          <a:p>
            <a:r>
              <a:rPr lang="en-US" baseline="0" dirty="0" smtClean="0"/>
              <a:t>Other Care Related – $172,313,092.36</a:t>
            </a:r>
          </a:p>
          <a:p>
            <a:r>
              <a:rPr lang="en-US" baseline="0" dirty="0" smtClean="0"/>
              <a:t>Other Operating – $453,121,004.21</a:t>
            </a:r>
          </a:p>
          <a:p>
            <a:r>
              <a:rPr lang="en-US" baseline="0" dirty="0" smtClean="0"/>
              <a:t>Total Operating – $1,350,090,038.60</a:t>
            </a:r>
          </a:p>
          <a:p>
            <a:endParaRPr lang="en-US" baseline="0" dirty="0" smtClean="0"/>
          </a:p>
          <a:p>
            <a:r>
              <a:rPr lang="en-US" baseline="0" dirty="0" smtClean="0"/>
              <a:t>External Fixed - $130,841,171.21/7,947,398 MA&amp;PP Days</a:t>
            </a:r>
          </a:p>
          <a:p>
            <a:r>
              <a:rPr lang="en-US" baseline="0" dirty="0" smtClean="0"/>
              <a:t>Property - $138,233,391.78/7,947,398 MA&amp;PP Days</a:t>
            </a:r>
          </a:p>
          <a:p>
            <a:endParaRPr lang="en-US" dirty="0" smtClean="0"/>
          </a:p>
          <a:p>
            <a:endParaRPr lang="en-US" dirty="0"/>
          </a:p>
        </p:txBody>
      </p:sp>
    </p:spTree>
    <p:extLst>
      <p:ext uri="{BB962C8B-B14F-4D97-AF65-F5344CB8AC3E}">
        <p14:creationId xmlns:p14="http://schemas.microsoft.com/office/powerpoint/2010/main" val="4161451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22571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ECPN – 37 participating</a:t>
            </a:r>
            <a:endParaRPr lang="en-US" dirty="0"/>
          </a:p>
        </p:txBody>
      </p:sp>
    </p:spTree>
    <p:extLst>
      <p:ext uri="{BB962C8B-B14F-4D97-AF65-F5344CB8AC3E}">
        <p14:creationId xmlns:p14="http://schemas.microsoft.com/office/powerpoint/2010/main" val="2978470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QAO in 2006, 2007, 2013</a:t>
            </a:r>
            <a:endParaRPr lang="en-US" dirty="0"/>
          </a:p>
        </p:txBody>
      </p:sp>
    </p:spTree>
    <p:extLst>
      <p:ext uri="{BB962C8B-B14F-4D97-AF65-F5344CB8AC3E}">
        <p14:creationId xmlns:p14="http://schemas.microsoft.com/office/powerpoint/2010/main" val="1191507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0319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1341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u="none" baseline="0" dirty="0" smtClean="0"/>
          </a:p>
        </p:txBody>
      </p:sp>
    </p:spTree>
    <p:extLst>
      <p:ext uri="{BB962C8B-B14F-4D97-AF65-F5344CB8AC3E}">
        <p14:creationId xmlns:p14="http://schemas.microsoft.com/office/powerpoint/2010/main" val="185559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2609645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baseline="0" dirty="0" smtClean="0"/>
          </a:p>
        </p:txBody>
      </p:sp>
    </p:spTree>
    <p:extLst>
      <p:ext uri="{BB962C8B-B14F-4D97-AF65-F5344CB8AC3E}">
        <p14:creationId xmlns:p14="http://schemas.microsoft.com/office/powerpoint/2010/main" val="2609645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geographically based groups encompass the entire state. Peer groups are defined by groups of counties, with metro being labeled as Peer Group 1 and deep rural as Peer Group 3 and come from the rebasing law.</a:t>
            </a:r>
            <a:endParaRPr lang="en-US" dirty="0"/>
          </a:p>
        </p:txBody>
      </p:sp>
    </p:spTree>
    <p:extLst>
      <p:ext uri="{BB962C8B-B14F-4D97-AF65-F5344CB8AC3E}">
        <p14:creationId xmlns:p14="http://schemas.microsoft.com/office/powerpoint/2010/main" val="2197966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2013 statistic: 89.4%</a:t>
            </a:r>
          </a:p>
          <a:p>
            <a:r>
              <a:rPr lang="en-US" baseline="0" dirty="0" smtClean="0"/>
              <a:t>Occupancy is defined as the percentage of days that nursing home beds are occupied.  It is calculated as the actual number of resident days of nursing home care provided during a year divided by the maximum capacity for that year, that is, the number of resident days that would have been provided if all beds in active service were occupied every day.</a:t>
            </a:r>
          </a:p>
          <a:p>
            <a:r>
              <a:rPr lang="en-US" baseline="0" dirty="0" smtClean="0"/>
              <a:t>Occupancy in Minnesota’s nursing homes has ranged between a high of 95.4% in 1993 and a low of 90.1% in 2012.  This rather narrow range of occupancy has been maintained in recent years largely by taking beds out of service.  Occupancy is important to monitor for two reasons. If occupancy were too high, consumers would have difficulty accessing nursing home care and would have limited choice. Low occupancy would likely put a financial strain on facilities, and perhaps, reduce the overall efficiency of the industry.</a:t>
            </a:r>
          </a:p>
        </p:txBody>
      </p:sp>
    </p:spTree>
    <p:extLst>
      <p:ext uri="{BB962C8B-B14F-4D97-AF65-F5344CB8AC3E}">
        <p14:creationId xmlns:p14="http://schemas.microsoft.com/office/powerpoint/2010/main" val="3769303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last year we have data on is 2009.</a:t>
            </a:r>
            <a:endParaRPr lang="en-US" dirty="0"/>
          </a:p>
        </p:txBody>
      </p:sp>
    </p:spTree>
    <p:extLst>
      <p:ext uri="{BB962C8B-B14F-4D97-AF65-F5344CB8AC3E}">
        <p14:creationId xmlns:p14="http://schemas.microsoft.com/office/powerpoint/2010/main" val="534412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YR	NFs</a:t>
            </a:r>
          </a:p>
          <a:p>
            <a:r>
              <a:rPr lang="da-DK" dirty="0" smtClean="0"/>
              <a:t>2000	13</a:t>
            </a:r>
          </a:p>
          <a:p>
            <a:r>
              <a:rPr lang="da-DK" dirty="0" smtClean="0"/>
              <a:t>2001	4</a:t>
            </a:r>
          </a:p>
          <a:p>
            <a:r>
              <a:rPr lang="da-DK" dirty="0" smtClean="0"/>
              <a:t>2002	6</a:t>
            </a:r>
          </a:p>
          <a:p>
            <a:r>
              <a:rPr lang="da-DK" dirty="0" smtClean="0"/>
              <a:t>2003	6</a:t>
            </a:r>
          </a:p>
          <a:p>
            <a:r>
              <a:rPr lang="da-DK" dirty="0" smtClean="0"/>
              <a:t>2004	10</a:t>
            </a:r>
          </a:p>
          <a:p>
            <a:r>
              <a:rPr lang="da-DK" dirty="0" smtClean="0"/>
              <a:t>2005	6</a:t>
            </a:r>
          </a:p>
          <a:p>
            <a:r>
              <a:rPr lang="da-DK" dirty="0" smtClean="0"/>
              <a:t>2006	3</a:t>
            </a:r>
          </a:p>
          <a:p>
            <a:r>
              <a:rPr lang="da-DK" dirty="0" smtClean="0"/>
              <a:t>2007	6</a:t>
            </a:r>
          </a:p>
          <a:p>
            <a:r>
              <a:rPr lang="da-DK" dirty="0" smtClean="0"/>
              <a:t>2008	6</a:t>
            </a:r>
          </a:p>
          <a:p>
            <a:r>
              <a:rPr lang="da-DK" dirty="0" smtClean="0"/>
              <a:t>2009	3</a:t>
            </a:r>
          </a:p>
          <a:p>
            <a:r>
              <a:rPr lang="da-DK" dirty="0" smtClean="0"/>
              <a:t>2010	3</a:t>
            </a:r>
          </a:p>
          <a:p>
            <a:r>
              <a:rPr lang="da-DK" dirty="0" smtClean="0"/>
              <a:t>2011	2</a:t>
            </a:r>
          </a:p>
          <a:p>
            <a:r>
              <a:rPr lang="da-DK" dirty="0" smtClean="0"/>
              <a:t>2012	3</a:t>
            </a:r>
          </a:p>
          <a:p>
            <a:r>
              <a:rPr lang="da-DK" dirty="0" smtClean="0"/>
              <a:t>2013	5</a:t>
            </a:r>
          </a:p>
          <a:p>
            <a:r>
              <a:rPr lang="da-DK" dirty="0" smtClean="0"/>
              <a:t>2014	2</a:t>
            </a:r>
          </a:p>
          <a:p>
            <a:endParaRPr lang="en-US" dirty="0"/>
          </a:p>
        </p:txBody>
      </p:sp>
    </p:spTree>
    <p:extLst>
      <p:ext uri="{BB962C8B-B14F-4D97-AF65-F5344CB8AC3E}">
        <p14:creationId xmlns:p14="http://schemas.microsoft.com/office/powerpoint/2010/main" val="2654107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baseline="0" dirty="0" smtClean="0"/>
              <a:t>Represents a huge shift, very intentional</a:t>
            </a:r>
          </a:p>
        </p:txBody>
      </p:sp>
    </p:spTree>
    <p:extLst>
      <p:ext uri="{BB962C8B-B14F-4D97-AF65-F5344CB8AC3E}">
        <p14:creationId xmlns:p14="http://schemas.microsoft.com/office/powerpoint/2010/main" val="26096458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6" name="Picture 5" descr="DHS logo and word mark in white" title="DHS logo and word mar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51" y="1600200"/>
            <a:ext cx="6073149" cy="1033679"/>
          </a:xfrm>
          <a:prstGeom prst="rect">
            <a:avLst/>
          </a:prstGeom>
          <a:effectLst>
            <a:outerShdw blurRad="63500" sx="102000" sy="102000" algn="ctr" rotWithShape="0">
              <a:prstClr val="black">
                <a:alpha val="40000"/>
              </a:prstClr>
            </a:outerShdw>
          </a:effectLst>
        </p:spPr>
      </p:pic>
      <p:sp>
        <p:nvSpPr>
          <p:cNvPr id="13" name="Subtitle 2"/>
          <p:cNvSpPr>
            <a:spLocks noGrp="1"/>
          </p:cNvSpPr>
          <p:nvPr>
            <p:ph type="subTitle" idx="1"/>
          </p:nvPr>
        </p:nvSpPr>
        <p:spPr>
          <a:xfrm>
            <a:off x="685800" y="4724400"/>
            <a:ext cx="7543800" cy="1066800"/>
          </a:xfrm>
        </p:spPr>
        <p:txBody>
          <a:bodyPr anchor="t">
            <a:normAutofit/>
          </a:bodyPr>
          <a:lstStyle>
            <a:lvl1pPr marL="0" indent="0" algn="l">
              <a:buFont typeface="Arial" panose="020B0604020202020204" pitchFamily="34" charset="0"/>
              <a:buNone/>
              <a:defRPr sz="2400" spc="0" baseline="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1"/>
          <p:cNvSpPr>
            <a:spLocks noGrp="1"/>
          </p:cNvSpPr>
          <p:nvPr>
            <p:ph type="ctrTitle"/>
          </p:nvPr>
        </p:nvSpPr>
        <p:spPr>
          <a:xfrm>
            <a:off x="685800" y="2783737"/>
            <a:ext cx="7543800" cy="1864463"/>
          </a:xfrm>
        </p:spPr>
        <p:txBody>
          <a:bodyPr anchor="ctr" anchorCtr="0"/>
          <a:lstStyle>
            <a:lvl1pPr>
              <a:lnSpc>
                <a:spcPct val="100000"/>
              </a:lnSpc>
              <a:defRPr sz="4800" spc="-100" baseline="0">
                <a:ln>
                  <a:noFill/>
                </a:ln>
                <a:solidFill>
                  <a:schemeClr val="tx2"/>
                </a:solidFill>
                <a:effectLst>
                  <a:outerShdw blurRad="50800" dist="12700" algn="l" rotWithShape="0">
                    <a:prstClr val="black">
                      <a:alpha val="40000"/>
                    </a:prst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3169807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85800" y="685800"/>
            <a:ext cx="7772400" cy="4114800"/>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Title 1"/>
          <p:cNvSpPr>
            <a:spLocks noGrp="1"/>
          </p:cNvSpPr>
          <p:nvPr>
            <p:ph type="title"/>
          </p:nvPr>
        </p:nvSpPr>
        <p:spPr>
          <a:xfrm>
            <a:off x="685800" y="4876800"/>
            <a:ext cx="7772400" cy="594360"/>
          </a:xfrm>
        </p:spPr>
        <p:txBody>
          <a:bodyPr anchor="b">
            <a:normAutofit/>
          </a:bodyPr>
          <a:lstStyle>
            <a:lvl1pPr algn="ctr">
              <a:defRPr sz="2800" b="1"/>
            </a:lvl1pPr>
          </a:lstStyle>
          <a:p>
            <a:r>
              <a:rPr lang="en-US" smtClean="0"/>
              <a:t>Click to edit Master title style</a:t>
            </a:r>
            <a:endParaRPr lang="en-US" dirty="0"/>
          </a:p>
        </p:txBody>
      </p:sp>
      <p:sp>
        <p:nvSpPr>
          <p:cNvPr id="6" name="Text Placeholder 3"/>
          <p:cNvSpPr>
            <a:spLocks noGrp="1"/>
          </p:cNvSpPr>
          <p:nvPr>
            <p:ph type="body" sz="half" idx="2"/>
          </p:nvPr>
        </p:nvSpPr>
        <p:spPr>
          <a:xfrm>
            <a:off x="685800" y="5562600"/>
            <a:ext cx="7772401" cy="762000"/>
          </a:xfrm>
        </p:spPr>
        <p:txBody>
          <a:bodyPr>
            <a:normAutofit/>
          </a:bodyPr>
          <a:lstStyle>
            <a:lvl1pPr marL="0" indent="0" algn="ctr">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9" name="Text Placeholder 2"/>
          <p:cNvSpPr>
            <a:spLocks noGrp="1"/>
          </p:cNvSpPr>
          <p:nvPr>
            <p:ph type="body" idx="10" hasCustomPrompt="1"/>
          </p:nvPr>
        </p:nvSpPr>
        <p:spPr>
          <a:xfrm>
            <a:off x="457200" y="2971800"/>
            <a:ext cx="8244826" cy="1981200"/>
          </a:xfrm>
        </p:spPr>
        <p:txBody>
          <a:bodyPr anchor="t">
            <a:normAutofit/>
          </a:bodyPr>
          <a:lstStyle>
            <a:lvl1pPr marL="0" indent="0" algn="l">
              <a:lnSpc>
                <a:spcPct val="100000"/>
              </a:lnSpc>
              <a:buNone/>
              <a:defRPr sz="3200" b="0" i="0" baseline="0">
                <a:solidFill>
                  <a:schemeClr val="tx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enter contact or other information</a:t>
            </a:r>
          </a:p>
        </p:txBody>
      </p:sp>
      <p:sp>
        <p:nvSpPr>
          <p:cNvPr id="10" name="Title 1"/>
          <p:cNvSpPr>
            <a:spLocks noGrp="1"/>
          </p:cNvSpPr>
          <p:nvPr>
            <p:ph type="title" hasCustomPrompt="1"/>
          </p:nvPr>
        </p:nvSpPr>
        <p:spPr>
          <a:xfrm>
            <a:off x="457200" y="1828800"/>
            <a:ext cx="8229600" cy="1143000"/>
          </a:xfrm>
        </p:spPr>
        <p:txBody>
          <a:bodyPr/>
          <a:lstStyle>
            <a:lvl1pPr>
              <a:defRPr baseline="0"/>
            </a:lvl1pPr>
          </a:lstStyle>
          <a:p>
            <a:r>
              <a:rPr lang="en-US" dirty="0" smtClean="0"/>
              <a:t>Click to edit closing title</a:t>
            </a:r>
            <a:endParaRPr lang="en-US" dirty="0"/>
          </a:p>
        </p:txBody>
      </p:sp>
    </p:spTree>
    <p:extLst>
      <p:ext uri="{BB962C8B-B14F-4D97-AF65-F5344CB8AC3E}">
        <p14:creationId xmlns:p14="http://schemas.microsoft.com/office/powerpoint/2010/main" val="28289419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371600"/>
            <a:ext cx="8382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371600"/>
            <a:ext cx="4038600" cy="4953000"/>
          </a:xfrm>
        </p:spPr>
        <p:txBody>
          <a:bodyPr/>
          <a:lstStyle>
            <a:lvl1pPr>
              <a:defRPr sz="28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0" y="1371600"/>
            <a:ext cx="4038600" cy="4953000"/>
          </a:xfrm>
        </p:spPr>
        <p:txBody>
          <a:bodyPr/>
          <a:lstStyle>
            <a:lvl1pPr>
              <a:defRPr sz="28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371600"/>
            <a:ext cx="4038600" cy="639762"/>
          </a:xfrm>
        </p:spPr>
        <p:txBody>
          <a:bodyPr anchor="b">
            <a:normAutofit/>
          </a:bodyPr>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057400"/>
            <a:ext cx="4038600" cy="4267200"/>
          </a:xfrm>
        </p:spPr>
        <p:txBody>
          <a:bodyPr/>
          <a:lstStyle>
            <a:lvl1pPr>
              <a:defRPr sz="24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4400" y="1371600"/>
            <a:ext cx="4038600" cy="639762"/>
          </a:xfrm>
        </p:spPr>
        <p:txBody>
          <a:bodyPr anchor="b">
            <a:normAutofit/>
          </a:bodyPr>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57400"/>
            <a:ext cx="4038600" cy="4267200"/>
          </a:xfrm>
        </p:spPr>
        <p:txBody>
          <a:bodyPr/>
          <a:lstStyle>
            <a:lvl1pPr>
              <a:defRPr sz="24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descr="Various shades of blue fill the background" title="Decorative background"/>
          <p:cNvPicPr>
            <a:picLocks noChangeAspect="1"/>
          </p:cNvPicPr>
          <p:nvPr/>
        </p:nvPicPr>
        <p:blipFill rotWithShape="1">
          <a:blip r:embed="rId2">
            <a:extLst>
              <a:ext uri="{28A0092B-C50C-407E-A947-70E740481C1C}">
                <a14:useLocalDpi xmlns:a14="http://schemas.microsoft.com/office/drawing/2010/main" val="0"/>
              </a:ext>
            </a:extLst>
          </a:blip>
          <a:srcRect l="7747" t="2775" r="7745" b="95921"/>
          <a:stretch/>
        </p:blipFill>
        <p:spPr bwMode="ltGray">
          <a:xfrm flipV="1">
            <a:off x="0" y="-2"/>
            <a:ext cx="9144000" cy="5105401"/>
          </a:xfrm>
          <a:prstGeom prst="rect">
            <a:avLst/>
          </a:prstGeom>
        </p:spPr>
      </p:pic>
      <p:pic>
        <p:nvPicPr>
          <p:cNvPr id="9" name="Picture 8" descr="Various shades of blue fill the background" title="Decorative background"/>
          <p:cNvPicPr>
            <a:picLocks noChangeAspect="1"/>
          </p:cNvPicPr>
          <p:nvPr/>
        </p:nvPicPr>
        <p:blipFill rotWithShape="1">
          <a:blip r:embed="rId2">
            <a:extLst>
              <a:ext uri="{28A0092B-C50C-407E-A947-70E740481C1C}">
                <a14:useLocalDpi xmlns:a14="http://schemas.microsoft.com/office/drawing/2010/main" val="0"/>
              </a:ext>
            </a:extLst>
          </a:blip>
          <a:srcRect l="7747" t="2775" r="7745" b="51512"/>
          <a:stretch/>
        </p:blipFill>
        <p:spPr bwMode="ltGray">
          <a:xfrm>
            <a:off x="0" y="5105401"/>
            <a:ext cx="9144000" cy="1752600"/>
          </a:xfrm>
          <a:prstGeom prst="rect">
            <a:avLst/>
          </a:prstGeom>
        </p:spPr>
      </p:pic>
      <p:sp>
        <p:nvSpPr>
          <p:cNvPr id="2" name="Title 1"/>
          <p:cNvSpPr>
            <a:spLocks noGrp="1"/>
          </p:cNvSpPr>
          <p:nvPr>
            <p:ph type="title"/>
          </p:nvPr>
        </p:nvSpPr>
        <p:spPr>
          <a:xfrm>
            <a:off x="341313" y="3124200"/>
            <a:ext cx="8421687" cy="1168400"/>
          </a:xfrm>
        </p:spPr>
        <p:txBody>
          <a:bodyPr anchor="b" anchorCtr="0"/>
          <a:lstStyle>
            <a:lvl1pPr algn="l">
              <a:defRPr sz="3600" b="0"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41313" y="4343400"/>
            <a:ext cx="6135687" cy="795337"/>
          </a:xfrm>
        </p:spPr>
        <p:txBody>
          <a:bodyPr anchor="t" anchorCtr="0">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5867400"/>
            <a:ext cx="1885716" cy="882540"/>
          </a:xfrm>
          <a:prstGeom prst="rect">
            <a:avLst/>
          </a:prstGeom>
          <a:effectLst>
            <a:outerShdw blurRad="50800" dist="38100" dir="5400000" algn="t"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nal Slide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2" name="Title 1"/>
          <p:cNvSpPr>
            <a:spLocks noGrp="1"/>
          </p:cNvSpPr>
          <p:nvPr>
            <p:ph type="title" hasCustomPrompt="1"/>
          </p:nvPr>
        </p:nvSpPr>
        <p:spPr>
          <a:xfrm>
            <a:off x="4114799" y="2215154"/>
            <a:ext cx="4648200" cy="1143000"/>
          </a:xfrm>
        </p:spPr>
        <p:txBody>
          <a:bodyPr/>
          <a:lstStyle>
            <a:lvl1pPr>
              <a:defRPr/>
            </a:lvl1pPr>
          </a:lstStyle>
          <a:p>
            <a:r>
              <a:rPr lang="en-US" dirty="0" smtClean="0"/>
              <a:t>Click to enter closing</a:t>
            </a:r>
            <a:endParaRPr lang="en-US" dirty="0"/>
          </a:p>
        </p:txBody>
      </p:sp>
      <p:sp>
        <p:nvSpPr>
          <p:cNvPr id="5" name="Text Placeholder 2"/>
          <p:cNvSpPr>
            <a:spLocks noGrp="1"/>
          </p:cNvSpPr>
          <p:nvPr>
            <p:ph type="body" idx="10" hasCustomPrompt="1"/>
          </p:nvPr>
        </p:nvSpPr>
        <p:spPr>
          <a:xfrm>
            <a:off x="4114798" y="3434354"/>
            <a:ext cx="4669561" cy="1765080"/>
          </a:xfrm>
        </p:spPr>
        <p:txBody>
          <a:bodyPr anchor="t">
            <a:normAutofit/>
          </a:bodyPr>
          <a:lstStyle>
            <a:lvl1pPr marL="0" indent="0" algn="l">
              <a:lnSpc>
                <a:spcPct val="100000"/>
              </a:lnSpc>
              <a:buNone/>
              <a:defRPr sz="2400" b="0" i="0" baseline="0">
                <a:solidFill>
                  <a:schemeClr val="tx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enter contact or other information</a:t>
            </a:r>
          </a:p>
        </p:txBody>
      </p:sp>
      <p:pic>
        <p:nvPicPr>
          <p:cNvPr id="10" name="Picture 9" descr="DHS logo and word mark in white" title="DHS logo and word ma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625" y="2519953"/>
            <a:ext cx="3282981" cy="153647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278919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953000"/>
            <a:ext cx="7772400" cy="594360"/>
          </a:xfrm>
        </p:spPr>
        <p:txBody>
          <a:bodyPr anchor="b">
            <a:normAutofit/>
          </a:bodyPr>
          <a:lstStyle>
            <a:lvl1pPr algn="ctr">
              <a:defRPr sz="28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5638800"/>
            <a:ext cx="7772401" cy="685800"/>
          </a:xfrm>
        </p:spPr>
        <p:txBody>
          <a:bodyPr>
            <a:normAutofit/>
          </a:bodyPr>
          <a:lstStyle>
            <a:lvl1pPr marL="0" indent="0" algn="ctr">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685800" y="457200"/>
            <a:ext cx="77724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Decorative gradient blue swoop banner at the top of the page fading to white" title="Decorative banner"/>
          <p:cNvPicPr>
            <a:picLocks noChangeAspect="1"/>
          </p:cNvPicPr>
          <p:nvPr/>
        </p:nvPicPr>
        <p:blipFill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brightnessContrast bright="80000"/>
                    </a14:imgEffect>
                  </a14:imgLayer>
                </a14:imgProps>
              </a:ext>
              <a:ext uri="{28A0092B-C50C-407E-A947-70E740481C1C}">
                <a14:useLocalDpi xmlns:a14="http://schemas.microsoft.com/office/drawing/2010/main" val="0"/>
              </a:ext>
            </a:extLst>
          </a:blip>
          <a:srcRect l="7747" r="7745"/>
          <a:stretch/>
        </p:blipFill>
        <p:spPr>
          <a:xfrm>
            <a:off x="0" y="0"/>
            <a:ext cx="9144000" cy="3505200"/>
          </a:xfrm>
          <a:prstGeom prst="rect">
            <a:avLst/>
          </a:prstGeom>
        </p:spPr>
      </p:pic>
      <p:pic>
        <p:nvPicPr>
          <p:cNvPr id="12" name="Picture 11" descr="Decorative gradient blue swoop banner at the top of the page fading to white" title="Decorative banner"/>
          <p:cNvPicPr>
            <a:picLocks noChangeAspect="1"/>
          </p:cNvPicPr>
          <p:nvPr/>
        </p:nvPicPr>
        <p:blipFill rotWithShape="1">
          <a:blip r:embed="rId15">
            <a:extLst>
              <a:ext uri="{28A0092B-C50C-407E-A947-70E740481C1C}">
                <a14:useLocalDpi xmlns:a14="http://schemas.microsoft.com/office/drawing/2010/main" val="0"/>
              </a:ext>
            </a:extLst>
          </a:blip>
          <a:srcRect l="7747" r="7745" b="96022"/>
          <a:stretch/>
        </p:blipFill>
        <p:spPr bwMode="ltGray">
          <a:xfrm>
            <a:off x="0" y="6477000"/>
            <a:ext cx="9144000" cy="382621"/>
          </a:xfrm>
          <a:prstGeom prst="rect">
            <a:avLst/>
          </a:prstGeom>
          <a:noFill/>
          <a:ln>
            <a:noFill/>
          </a:ln>
        </p:spPr>
      </p:pic>
      <p:sp>
        <p:nvSpPr>
          <p:cNvPr id="2" name="Title Placeholder 1"/>
          <p:cNvSpPr>
            <a:spLocks noGrp="1"/>
          </p:cNvSpPr>
          <p:nvPr>
            <p:ph type="title"/>
          </p:nvPr>
        </p:nvSpPr>
        <p:spPr>
          <a:xfrm>
            <a:off x="381000" y="152400"/>
            <a:ext cx="8382000" cy="1143000"/>
          </a:xfrm>
          <a:prstGeom prst="rect">
            <a:avLst/>
          </a:prstGeom>
          <a:effectLst/>
        </p:spPr>
        <p:txBody>
          <a:bodyPr vert="horz" lIns="91440" tIns="45720" rIns="91440" bIns="45720" rtlCol="0" anchor="ctr"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371600"/>
            <a:ext cx="83820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nvSpPr>
        <p:spPr>
          <a:xfrm>
            <a:off x="7924800" y="6531600"/>
            <a:ext cx="1066800" cy="250200"/>
          </a:xfrm>
          <a:prstGeom prst="rect">
            <a:avLst/>
          </a:prstGeom>
        </p:spPr>
        <p:txBody>
          <a:bodyPr vert="horz" lIns="0" tIns="0" rIns="0" bIns="0" rtlCol="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25930E7-3E6B-481A-91FC-13C136BFC0BF}" type="datetime1">
              <a:rPr lang="en-US" sz="1200" smtClean="0">
                <a:solidFill>
                  <a:schemeClr val="bg1"/>
                </a:solidFill>
                <a:latin typeface="Calibri" panose="020F0502020204030204" pitchFamily="34" charset="0"/>
              </a:rPr>
              <a:pPr algn="r"/>
              <a:t>1/20/2015</a:t>
            </a:fld>
            <a:endParaRPr lang="en-US" sz="1200" dirty="0">
              <a:solidFill>
                <a:schemeClr val="bg1"/>
              </a:solidFill>
              <a:latin typeface="Calibri" panose="020F0502020204030204" pitchFamily="34" charset="0"/>
            </a:endParaRPr>
          </a:p>
        </p:txBody>
      </p:sp>
      <p:sp>
        <p:nvSpPr>
          <p:cNvPr id="9" name="Slide Number Placeholder 5"/>
          <p:cNvSpPr>
            <a:spLocks noGrp="1"/>
          </p:cNvSpPr>
          <p:nvPr/>
        </p:nvSpPr>
        <p:spPr>
          <a:xfrm>
            <a:off x="152399" y="6531600"/>
            <a:ext cx="304802" cy="250200"/>
          </a:xfrm>
          <a:prstGeom prst="rect">
            <a:avLst/>
          </a:prstGeom>
        </p:spPr>
        <p:txBody>
          <a:bodyPr vert="horz" lIns="0" tIns="0" rIns="0" bIns="0" rtlCol="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1A37216-824F-4D01-A89F-9D0BF5A2BD59}" type="slidenum">
              <a:rPr lang="en-US" sz="1200" smtClean="0">
                <a:solidFill>
                  <a:schemeClr val="bg1"/>
                </a:solidFill>
                <a:latin typeface="Calibri" panose="020F0502020204030204" pitchFamily="34" charset="0"/>
              </a:rPr>
              <a:pPr algn="ctr"/>
              <a:t>‹#›</a:t>
            </a:fld>
            <a:endParaRPr lang="en-US" sz="1200" dirty="0">
              <a:solidFill>
                <a:schemeClr val="bg1"/>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ftr="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tx2"/>
        </a:buClr>
        <a:buFont typeface="Arial" pitchFamily="34" charset="0"/>
        <a:buChar char="•"/>
        <a:defRPr sz="3200" kern="1200" spc="0">
          <a:solidFill>
            <a:srgbClr val="000000"/>
          </a:solidFill>
          <a:latin typeface="Calibri" panose="020F0502020204030204" pitchFamily="34" charset="0"/>
          <a:ea typeface="+mn-ea"/>
          <a:cs typeface="+mn-cs"/>
        </a:defRPr>
      </a:lvl1pPr>
      <a:lvl2pPr marL="640080" indent="-228600" algn="l" defTabSz="914400" rtl="0" eaLnBrk="1" latinLnBrk="0" hangingPunct="1">
        <a:spcBef>
          <a:spcPct val="20000"/>
        </a:spcBef>
        <a:buClr>
          <a:schemeClr val="tx1">
            <a:lumMod val="75000"/>
            <a:lumOff val="25000"/>
          </a:schemeClr>
        </a:buClr>
        <a:buFont typeface="Arial" pitchFamily="34" charset="0"/>
        <a:buChar char="•"/>
        <a:defRPr sz="2800" kern="1200" spc="0">
          <a:solidFill>
            <a:srgbClr val="000000"/>
          </a:solidFill>
          <a:latin typeface="Calibri" panose="020F0502020204030204" pitchFamily="34" charset="0"/>
          <a:ea typeface="+mn-ea"/>
          <a:cs typeface="+mn-cs"/>
        </a:defRPr>
      </a:lvl2pPr>
      <a:lvl3pPr marL="1005840" indent="-228600" algn="l" defTabSz="914400" rtl="0" eaLnBrk="1" latinLnBrk="0" hangingPunct="1">
        <a:spcBef>
          <a:spcPct val="20000"/>
        </a:spcBef>
        <a:buClr>
          <a:schemeClr val="tx1">
            <a:lumMod val="50000"/>
            <a:lumOff val="50000"/>
          </a:schemeClr>
        </a:buClr>
        <a:buFont typeface="Arial" pitchFamily="34" charset="0"/>
        <a:buChar char="•"/>
        <a:defRPr sz="2400" kern="1200" spc="0">
          <a:solidFill>
            <a:srgbClr val="000000"/>
          </a:solidFill>
          <a:latin typeface="Calibri" panose="020F0502020204030204" pitchFamily="34" charset="0"/>
          <a:ea typeface="+mn-ea"/>
          <a:cs typeface="+mn-cs"/>
        </a:defRPr>
      </a:lvl3pPr>
      <a:lvl4pPr marL="1280160" indent="-228600" algn="l" defTabSz="914400" rtl="0" eaLnBrk="1" latinLnBrk="0" hangingPunct="1">
        <a:spcBef>
          <a:spcPct val="20000"/>
        </a:spcBef>
        <a:buClr>
          <a:schemeClr val="tx1">
            <a:lumMod val="25000"/>
            <a:lumOff val="75000"/>
          </a:schemeClr>
        </a:buClr>
        <a:buFont typeface="Arial" pitchFamily="34" charset="0"/>
        <a:buChar char="•"/>
        <a:defRPr sz="2400" kern="1200" spc="0">
          <a:solidFill>
            <a:srgbClr val="000000"/>
          </a:solidFill>
          <a:latin typeface="Calibri" panose="020F0502020204030204" pitchFamily="34" charset="0"/>
          <a:ea typeface="+mn-ea"/>
          <a:cs typeface="+mn-cs"/>
        </a:defRPr>
      </a:lvl4pPr>
      <a:lvl5pPr marL="1554480" indent="-228600" algn="l" defTabSz="914400" rtl="0" eaLnBrk="1" latinLnBrk="0" hangingPunct="1">
        <a:spcBef>
          <a:spcPct val="20000"/>
        </a:spcBef>
        <a:buClr>
          <a:schemeClr val="tx1">
            <a:lumMod val="10000"/>
            <a:lumOff val="90000"/>
          </a:schemeClr>
        </a:buClr>
        <a:buFont typeface="Arial" pitchFamily="34" charset="0"/>
        <a:buChar char="•"/>
        <a:defRPr sz="2400" kern="1200" spc="0" baseline="0">
          <a:solidFill>
            <a:srgbClr val="000000"/>
          </a:solidFill>
          <a:latin typeface="Calibri" panose="020F0502020204030204" pitchFamily="34" charset="0"/>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nhreportcard.dhs.mn.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alpha val="82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lnSpcReduction="20000"/>
          </a:bodyPr>
          <a:lstStyle/>
          <a:p>
            <a:r>
              <a:rPr lang="en-US" dirty="0" smtClean="0"/>
              <a:t>Robert Held, Director</a:t>
            </a:r>
          </a:p>
          <a:p>
            <a:r>
              <a:rPr lang="en-US" dirty="0" smtClean="0"/>
              <a:t>Nursing Facility Rates and Policy Division</a:t>
            </a:r>
          </a:p>
          <a:p>
            <a:r>
              <a:rPr lang="en-US" dirty="0" smtClean="0"/>
              <a:t>January 21, 2015</a:t>
            </a:r>
          </a:p>
        </p:txBody>
      </p:sp>
      <p:sp>
        <p:nvSpPr>
          <p:cNvPr id="2" name="Title 1"/>
          <p:cNvSpPr>
            <a:spLocks noGrp="1"/>
          </p:cNvSpPr>
          <p:nvPr>
            <p:ph type="ctrTitle"/>
          </p:nvPr>
        </p:nvSpPr>
        <p:spPr/>
        <p:txBody>
          <a:bodyPr>
            <a:normAutofit fontScale="90000"/>
          </a:bodyPr>
          <a:lstStyle/>
          <a:p>
            <a:r>
              <a:rPr lang="en-US" dirty="0" smtClean="0"/>
              <a:t>Overview of Nursing Facilities and Medicaid Payment Rates</a:t>
            </a:r>
            <a:endParaRPr lang="en-US" dirty="0"/>
          </a:p>
        </p:txBody>
      </p:sp>
    </p:spTree>
    <p:extLst>
      <p:ext uri="{BB962C8B-B14F-4D97-AF65-F5344CB8AC3E}">
        <p14:creationId xmlns:p14="http://schemas.microsoft.com/office/powerpoint/2010/main" val="3366127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Facility Closures by Year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6437533"/>
              </p:ext>
            </p:extLst>
          </p:nvPr>
        </p:nvGraphicFramePr>
        <p:xfrm>
          <a:off x="381000" y="1371600"/>
          <a:ext cx="83820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4293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Beds in Nursing Facilities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27760161"/>
              </p:ext>
            </p:extLst>
          </p:nvPr>
        </p:nvGraphicFramePr>
        <p:xfrm>
          <a:off x="685800" y="1523996"/>
          <a:ext cx="7543800" cy="4343405"/>
        </p:xfrm>
        <a:graphic>
          <a:graphicData uri="http://schemas.openxmlformats.org/drawingml/2006/table">
            <a:tbl>
              <a:tblPr firstRow="1" bandRow="1">
                <a:tableStyleId>{5C22544A-7EE6-4342-B048-85BDC9FD1C3A}</a:tableStyleId>
              </a:tblPr>
              <a:tblGrid>
                <a:gridCol w="3536158"/>
                <a:gridCol w="4007642"/>
              </a:tblGrid>
              <a:tr h="1012985">
                <a:tc>
                  <a:txBody>
                    <a:bodyPr/>
                    <a:lstStyle/>
                    <a:p>
                      <a:pPr algn="ctr"/>
                      <a:endParaRPr lang="en-US" dirty="0" smtClean="0"/>
                    </a:p>
                    <a:p>
                      <a:pPr algn="ctr"/>
                      <a:r>
                        <a:rPr lang="en-US" dirty="0" smtClean="0"/>
                        <a:t>Bed</a:t>
                      </a:r>
                      <a:r>
                        <a:rPr lang="en-US" baseline="0" dirty="0" smtClean="0"/>
                        <a:t> Type</a:t>
                      </a:r>
                      <a:endParaRPr lang="en-US" dirty="0"/>
                    </a:p>
                  </a:txBody>
                  <a:tcPr>
                    <a:solidFill>
                      <a:schemeClr val="tx2"/>
                    </a:solidFill>
                  </a:tcPr>
                </a:tc>
                <a:tc>
                  <a:txBody>
                    <a:bodyPr/>
                    <a:lstStyle/>
                    <a:p>
                      <a:pPr algn="ctr"/>
                      <a:endParaRPr lang="en-US" dirty="0" smtClean="0"/>
                    </a:p>
                    <a:p>
                      <a:pPr algn="ctr"/>
                      <a:r>
                        <a:rPr lang="en-US" dirty="0" smtClean="0"/>
                        <a:t>Percentage of</a:t>
                      </a:r>
                      <a:r>
                        <a:rPr lang="en-US" baseline="0" dirty="0" smtClean="0"/>
                        <a:t> Each Bed Type</a:t>
                      </a:r>
                      <a:endParaRPr lang="en-US" dirty="0"/>
                    </a:p>
                  </a:txBody>
                  <a:tcPr>
                    <a:solidFill>
                      <a:schemeClr val="tx2"/>
                    </a:solidFill>
                  </a:tcPr>
                </a:tc>
              </a:tr>
              <a:tr h="666084">
                <a:tc>
                  <a:txBody>
                    <a:bodyPr/>
                    <a:lstStyle/>
                    <a:p>
                      <a:pPr algn="l"/>
                      <a:r>
                        <a:rPr lang="en-US" dirty="0" smtClean="0"/>
                        <a:t>3</a:t>
                      </a:r>
                      <a:r>
                        <a:rPr lang="en-US" baseline="0" dirty="0" smtClean="0"/>
                        <a:t> and 4 bed-rooms</a:t>
                      </a:r>
                      <a:endParaRPr lang="en-US" dirty="0"/>
                    </a:p>
                  </a:txBody>
                  <a:tcPr/>
                </a:tc>
                <a:tc>
                  <a:txBody>
                    <a:bodyPr/>
                    <a:lstStyle/>
                    <a:p>
                      <a:pPr algn="ctr"/>
                      <a:r>
                        <a:rPr lang="en-US" dirty="0" smtClean="0"/>
                        <a:t>1%</a:t>
                      </a:r>
                      <a:endParaRPr lang="en-US" dirty="0"/>
                    </a:p>
                  </a:txBody>
                  <a:tcPr/>
                </a:tc>
              </a:tr>
              <a:tr h="666084">
                <a:tc>
                  <a:txBody>
                    <a:bodyPr/>
                    <a:lstStyle/>
                    <a:p>
                      <a:pPr algn="l"/>
                      <a:r>
                        <a:rPr lang="en-US" dirty="0" smtClean="0"/>
                        <a:t>Semi-private</a:t>
                      </a:r>
                    </a:p>
                    <a:p>
                      <a:pPr algn="l"/>
                      <a:r>
                        <a:rPr lang="en-US" dirty="0" smtClean="0"/>
                        <a:t>(Two beds per room)</a:t>
                      </a:r>
                      <a:endParaRPr lang="en-US" dirty="0"/>
                    </a:p>
                  </a:txBody>
                  <a:tcPr/>
                </a:tc>
                <a:tc>
                  <a:txBody>
                    <a:bodyPr/>
                    <a:lstStyle/>
                    <a:p>
                      <a:pPr algn="ctr"/>
                      <a:r>
                        <a:rPr lang="en-US" dirty="0" smtClean="0"/>
                        <a:t>47%</a:t>
                      </a:r>
                      <a:endParaRPr lang="en-US" dirty="0"/>
                    </a:p>
                  </a:txBody>
                  <a:tcPr/>
                </a:tc>
              </a:tr>
              <a:tr h="666084">
                <a:tc>
                  <a:txBody>
                    <a:bodyPr/>
                    <a:lstStyle/>
                    <a:p>
                      <a:pPr algn="l"/>
                      <a:r>
                        <a:rPr lang="en-US" dirty="0" smtClean="0"/>
                        <a:t>Split</a:t>
                      </a:r>
                      <a:r>
                        <a:rPr lang="en-US" baseline="0" dirty="0" smtClean="0"/>
                        <a:t> Double</a:t>
                      </a:r>
                      <a:endParaRPr lang="en-US" dirty="0" smtClean="0"/>
                    </a:p>
                  </a:txBody>
                  <a:tcPr/>
                </a:tc>
                <a:tc>
                  <a:txBody>
                    <a:bodyPr/>
                    <a:lstStyle/>
                    <a:p>
                      <a:pPr algn="ctr"/>
                      <a:r>
                        <a:rPr lang="en-US" dirty="0" smtClean="0"/>
                        <a:t>6%</a:t>
                      </a:r>
                      <a:endParaRPr lang="en-US" dirty="0"/>
                    </a:p>
                  </a:txBody>
                  <a:tcPr/>
                </a:tc>
              </a:tr>
              <a:tr h="666084">
                <a:tc>
                  <a:txBody>
                    <a:bodyPr/>
                    <a:lstStyle/>
                    <a:p>
                      <a:pPr algn="l"/>
                      <a:r>
                        <a:rPr lang="en-US" dirty="0" smtClean="0"/>
                        <a:t>Private</a:t>
                      </a:r>
                    </a:p>
                    <a:p>
                      <a:pPr algn="l"/>
                      <a:r>
                        <a:rPr lang="en-US" sz="1500" dirty="0" smtClean="0"/>
                        <a:t>(has private bedroom &amp; bathroom)</a:t>
                      </a:r>
                      <a:endParaRPr lang="en-US" sz="1500" dirty="0"/>
                    </a:p>
                  </a:txBody>
                  <a:tcPr/>
                </a:tc>
                <a:tc>
                  <a:txBody>
                    <a:bodyPr/>
                    <a:lstStyle/>
                    <a:p>
                      <a:pPr algn="ctr"/>
                      <a:r>
                        <a:rPr lang="en-US" dirty="0" smtClean="0"/>
                        <a:t>34%</a:t>
                      </a:r>
                      <a:endParaRPr lang="en-US" dirty="0"/>
                    </a:p>
                  </a:txBody>
                  <a:tcPr/>
                </a:tc>
              </a:tr>
              <a:tr h="666084">
                <a:tc>
                  <a:txBody>
                    <a:bodyPr/>
                    <a:lstStyle/>
                    <a:p>
                      <a:pPr algn="l"/>
                      <a:r>
                        <a:rPr lang="en-US" dirty="0" smtClean="0"/>
                        <a:t>Single</a:t>
                      </a:r>
                      <a:endParaRPr lang="en-US" dirty="0"/>
                    </a:p>
                  </a:txBody>
                  <a:tcPr/>
                </a:tc>
                <a:tc>
                  <a:txBody>
                    <a:bodyPr/>
                    <a:lstStyle/>
                    <a:p>
                      <a:pPr algn="ctr"/>
                      <a:r>
                        <a:rPr lang="en-US" dirty="0" smtClean="0"/>
                        <a:t>13%</a:t>
                      </a:r>
                      <a:endParaRPr lang="en-US" dirty="0"/>
                    </a:p>
                  </a:txBody>
                  <a:tcPr/>
                </a:tc>
              </a:tr>
            </a:tbl>
          </a:graphicData>
        </a:graphic>
      </p:graphicFrame>
    </p:spTree>
    <p:extLst>
      <p:ext uri="{BB962C8B-B14F-4D97-AF65-F5344CB8AC3E}">
        <p14:creationId xmlns:p14="http://schemas.microsoft.com/office/powerpoint/2010/main" val="1630918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Percentage of Beds in </a:t>
            </a:r>
            <a:br>
              <a:rPr lang="en-US" dirty="0" smtClean="0"/>
            </a:br>
            <a:r>
              <a:rPr lang="en-US" dirty="0" smtClean="0"/>
              <a:t>Single-Bed Rooms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50435136"/>
              </p:ext>
            </p:extLst>
          </p:nvPr>
        </p:nvGraphicFramePr>
        <p:xfrm>
          <a:off x="381000" y="1371600"/>
          <a:ext cx="83820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1854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Payor Mix </a:t>
            </a:r>
            <a:r>
              <a:rPr lang="en-US" dirty="0"/>
              <a:t>in Nursing Facilities </a:t>
            </a:r>
            <a:r>
              <a:rPr lang="en-US" sz="1600" dirty="0"/>
              <a:t>(Source: 2013 Medicaid Cost Reports)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69122607"/>
              </p:ext>
            </p:extLst>
          </p:nvPr>
        </p:nvGraphicFramePr>
        <p:xfrm>
          <a:off x="381000" y="1371600"/>
          <a:ext cx="83820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8100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47800"/>
            <a:ext cx="8382000" cy="3048000"/>
          </a:xfrm>
        </p:spPr>
        <p:txBody>
          <a:bodyPr>
            <a:normAutofit/>
          </a:bodyPr>
          <a:lstStyle/>
          <a:p>
            <a:r>
              <a:rPr lang="en-US" sz="9600" dirty="0" smtClean="0"/>
              <a:t>Comparison </a:t>
            </a:r>
            <a:br>
              <a:rPr lang="en-US" sz="9600" dirty="0" smtClean="0"/>
            </a:br>
            <a:r>
              <a:rPr lang="en-US" sz="9600" dirty="0" smtClean="0"/>
              <a:t>of Rates</a:t>
            </a:r>
            <a:endParaRPr lang="en-US" sz="9600" dirty="0"/>
          </a:p>
        </p:txBody>
      </p:sp>
      <p:sp>
        <p:nvSpPr>
          <p:cNvPr id="3" name="Content Placeholder 2"/>
          <p:cNvSpPr>
            <a:spLocks noGrp="1"/>
          </p:cNvSpPr>
          <p:nvPr>
            <p:ph idx="1"/>
          </p:nvPr>
        </p:nvSpPr>
        <p:spPr>
          <a:xfrm>
            <a:off x="381000" y="304800"/>
            <a:ext cx="8382000" cy="838200"/>
          </a:xfrm>
        </p:spPr>
        <p:txBody>
          <a:bodyPr/>
          <a:lstStyle/>
          <a:p>
            <a:pPr marL="114300" indent="0">
              <a:buNone/>
            </a:pPr>
            <a:r>
              <a:rPr lang="en-US" dirty="0" smtClean="0"/>
              <a:t> </a:t>
            </a:r>
            <a:endParaRPr lang="en-US" dirty="0"/>
          </a:p>
        </p:txBody>
      </p:sp>
    </p:spTree>
    <p:extLst>
      <p:ext uri="{BB962C8B-B14F-4D97-AF65-F5344CB8AC3E}">
        <p14:creationId xmlns:p14="http://schemas.microsoft.com/office/powerpoint/2010/main" val="806683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PC1 Rate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60166463"/>
              </p:ext>
            </p:extLst>
          </p:nvPr>
        </p:nvGraphicFramePr>
        <p:xfrm>
          <a:off x="152399" y="1371600"/>
          <a:ext cx="8839202" cy="4419600"/>
        </p:xfrm>
        <a:graphic>
          <a:graphicData uri="http://schemas.openxmlformats.org/drawingml/2006/table">
            <a:tbl>
              <a:tblPr firstRow="1" bandRow="1">
                <a:tableStyleId>{5C22544A-7EE6-4342-B048-85BDC9FD1C3A}</a:tableStyleId>
              </a:tblPr>
              <a:tblGrid>
                <a:gridCol w="1143001"/>
                <a:gridCol w="981363"/>
                <a:gridCol w="952301"/>
                <a:gridCol w="961936"/>
                <a:gridCol w="1066800"/>
                <a:gridCol w="1047826"/>
                <a:gridCol w="895325"/>
                <a:gridCol w="895325"/>
                <a:gridCol w="895325"/>
              </a:tblGrid>
              <a:tr h="883920">
                <a:tc>
                  <a:txBody>
                    <a:bodyPr/>
                    <a:lstStyle/>
                    <a:p>
                      <a:pPr algn="ctr"/>
                      <a:r>
                        <a:rPr lang="en-US" dirty="0" smtClean="0"/>
                        <a:t>Facility</a:t>
                      </a:r>
                      <a:endParaRPr lang="en-US" dirty="0"/>
                    </a:p>
                  </a:txBody>
                  <a:tcPr>
                    <a:solidFill>
                      <a:schemeClr val="tx2"/>
                    </a:solidFill>
                  </a:tcPr>
                </a:tc>
                <a:tc>
                  <a:txBody>
                    <a:bodyPr/>
                    <a:lstStyle/>
                    <a:p>
                      <a:pPr algn="ctr"/>
                      <a:r>
                        <a:rPr lang="en-US" dirty="0" smtClean="0"/>
                        <a:t>A</a:t>
                      </a:r>
                      <a:endParaRPr lang="en-US" dirty="0"/>
                    </a:p>
                  </a:txBody>
                  <a:tcPr>
                    <a:solidFill>
                      <a:schemeClr val="tx2"/>
                    </a:solidFill>
                  </a:tcPr>
                </a:tc>
                <a:tc>
                  <a:txBody>
                    <a:bodyPr/>
                    <a:lstStyle/>
                    <a:p>
                      <a:pPr algn="ctr"/>
                      <a:r>
                        <a:rPr lang="en-US" dirty="0" smtClean="0"/>
                        <a:t>B</a:t>
                      </a:r>
                      <a:endParaRPr lang="en-US" dirty="0"/>
                    </a:p>
                  </a:txBody>
                  <a:tcPr>
                    <a:solidFill>
                      <a:schemeClr val="tx2"/>
                    </a:solidFill>
                  </a:tcPr>
                </a:tc>
                <a:tc>
                  <a:txBody>
                    <a:bodyPr/>
                    <a:lstStyle/>
                    <a:p>
                      <a:pPr algn="ctr"/>
                      <a:r>
                        <a:rPr lang="en-US" dirty="0" smtClean="0"/>
                        <a:t>C</a:t>
                      </a:r>
                      <a:endParaRPr lang="en-US" dirty="0"/>
                    </a:p>
                  </a:txBody>
                  <a:tcPr>
                    <a:solidFill>
                      <a:schemeClr val="tx2"/>
                    </a:solidFill>
                  </a:tcPr>
                </a:tc>
                <a:tc>
                  <a:txBody>
                    <a:bodyPr/>
                    <a:lstStyle/>
                    <a:p>
                      <a:pPr algn="ctr"/>
                      <a:r>
                        <a:rPr lang="en-US" dirty="0" smtClean="0"/>
                        <a:t>D</a:t>
                      </a:r>
                      <a:endParaRPr lang="en-US" dirty="0"/>
                    </a:p>
                  </a:txBody>
                  <a:tcPr>
                    <a:solidFill>
                      <a:schemeClr val="tx2"/>
                    </a:solidFill>
                  </a:tcPr>
                </a:tc>
                <a:tc>
                  <a:txBody>
                    <a:bodyPr/>
                    <a:lstStyle/>
                    <a:p>
                      <a:pPr algn="ctr"/>
                      <a:r>
                        <a:rPr lang="en-US" dirty="0" smtClean="0"/>
                        <a:t>E</a:t>
                      </a:r>
                      <a:endParaRPr lang="en-US" dirty="0"/>
                    </a:p>
                  </a:txBody>
                  <a:tcPr>
                    <a:solidFill>
                      <a:schemeClr val="tx2"/>
                    </a:solidFill>
                  </a:tcPr>
                </a:tc>
                <a:tc>
                  <a:txBody>
                    <a:bodyPr/>
                    <a:lstStyle/>
                    <a:p>
                      <a:pPr algn="ctr"/>
                      <a:r>
                        <a:rPr lang="en-US" dirty="0" smtClean="0"/>
                        <a:t>F</a:t>
                      </a:r>
                      <a:endParaRPr lang="en-US" dirty="0"/>
                    </a:p>
                  </a:txBody>
                  <a:tcPr>
                    <a:solidFill>
                      <a:schemeClr val="tx2"/>
                    </a:solidFill>
                  </a:tcPr>
                </a:tc>
                <a:tc>
                  <a:txBody>
                    <a:bodyPr/>
                    <a:lstStyle/>
                    <a:p>
                      <a:pPr algn="ctr"/>
                      <a:r>
                        <a:rPr lang="en-US" dirty="0" smtClean="0"/>
                        <a:t>G</a:t>
                      </a:r>
                      <a:endParaRPr lang="en-US" dirty="0"/>
                    </a:p>
                  </a:txBody>
                  <a:tcPr>
                    <a:solidFill>
                      <a:schemeClr val="tx2"/>
                    </a:solidFill>
                  </a:tcPr>
                </a:tc>
                <a:tc>
                  <a:txBody>
                    <a:bodyPr/>
                    <a:lstStyle/>
                    <a:p>
                      <a:pPr algn="ctr"/>
                      <a:r>
                        <a:rPr lang="en-US" dirty="0" smtClean="0"/>
                        <a:t>H</a:t>
                      </a:r>
                      <a:endParaRPr lang="en-US" dirty="0"/>
                    </a:p>
                  </a:txBody>
                  <a:tcPr>
                    <a:solidFill>
                      <a:schemeClr val="tx2"/>
                    </a:solidFill>
                  </a:tcPr>
                </a:tc>
              </a:tr>
              <a:tr h="883920">
                <a:tc>
                  <a:txBody>
                    <a:bodyPr/>
                    <a:lstStyle/>
                    <a:p>
                      <a:pPr algn="ctr"/>
                      <a:r>
                        <a:rPr lang="en-US" b="0" dirty="0" smtClean="0"/>
                        <a:t>PC1</a:t>
                      </a:r>
                      <a:r>
                        <a:rPr lang="en-US" b="0" baseline="0" dirty="0" smtClean="0"/>
                        <a:t> </a:t>
                      </a:r>
                      <a:r>
                        <a:rPr lang="en-US" b="0" dirty="0" smtClean="0"/>
                        <a:t>Rate</a:t>
                      </a:r>
                      <a:endParaRPr lang="en-US" b="0" dirty="0"/>
                    </a:p>
                  </a:txBody>
                  <a:tcPr/>
                </a:tc>
                <a:tc>
                  <a:txBody>
                    <a:bodyPr/>
                    <a:lstStyle/>
                    <a:p>
                      <a:pPr algn="ctr"/>
                      <a:r>
                        <a:rPr lang="en-US" dirty="0" smtClean="0"/>
                        <a:t>$ 172</a:t>
                      </a:r>
                      <a:endParaRPr lang="en-US" dirty="0"/>
                    </a:p>
                  </a:txBody>
                  <a:tcPr/>
                </a:tc>
                <a:tc>
                  <a:txBody>
                    <a:bodyPr/>
                    <a:lstStyle/>
                    <a:p>
                      <a:pPr algn="ctr"/>
                      <a:r>
                        <a:rPr lang="en-US" dirty="0" smtClean="0"/>
                        <a:t>$ 230</a:t>
                      </a:r>
                      <a:endParaRPr lang="en-US" dirty="0"/>
                    </a:p>
                  </a:txBody>
                  <a:tcPr/>
                </a:tc>
                <a:tc>
                  <a:txBody>
                    <a:bodyPr/>
                    <a:lstStyle/>
                    <a:p>
                      <a:pPr algn="ctr"/>
                      <a:r>
                        <a:rPr lang="en-US" dirty="0" smtClean="0"/>
                        <a:t>$ 156</a:t>
                      </a:r>
                      <a:endParaRPr lang="en-US" dirty="0"/>
                    </a:p>
                  </a:txBody>
                  <a:tcPr/>
                </a:tc>
                <a:tc>
                  <a:txBody>
                    <a:bodyPr/>
                    <a:lstStyle/>
                    <a:p>
                      <a:pPr algn="ctr"/>
                      <a:r>
                        <a:rPr lang="en-US" dirty="0" smtClean="0"/>
                        <a:t>$ 171</a:t>
                      </a:r>
                      <a:endParaRPr lang="en-US" dirty="0"/>
                    </a:p>
                  </a:txBody>
                  <a:tcPr/>
                </a:tc>
                <a:tc>
                  <a:txBody>
                    <a:bodyPr/>
                    <a:lstStyle/>
                    <a:p>
                      <a:pPr algn="ctr"/>
                      <a:r>
                        <a:rPr lang="en-US" dirty="0" smtClean="0"/>
                        <a:t>$ 167</a:t>
                      </a:r>
                      <a:endParaRPr lang="en-US" dirty="0"/>
                    </a:p>
                  </a:txBody>
                  <a:tcPr/>
                </a:tc>
                <a:tc>
                  <a:txBody>
                    <a:bodyPr/>
                    <a:lstStyle/>
                    <a:p>
                      <a:pPr algn="ctr"/>
                      <a:r>
                        <a:rPr lang="en-US" dirty="0" smtClean="0"/>
                        <a:t>$ 138</a:t>
                      </a:r>
                      <a:endParaRPr lang="en-US" dirty="0"/>
                    </a:p>
                  </a:txBody>
                  <a:tcPr/>
                </a:tc>
                <a:tc>
                  <a:txBody>
                    <a:bodyPr/>
                    <a:lstStyle/>
                    <a:p>
                      <a:pPr algn="ctr"/>
                      <a:r>
                        <a:rPr lang="en-US" dirty="0" smtClean="0"/>
                        <a:t>$ 156</a:t>
                      </a:r>
                      <a:endParaRPr lang="en-US" dirty="0"/>
                    </a:p>
                  </a:txBody>
                  <a:tcPr/>
                </a:tc>
                <a:tc>
                  <a:txBody>
                    <a:bodyPr/>
                    <a:lstStyle/>
                    <a:p>
                      <a:pPr algn="ctr"/>
                      <a:r>
                        <a:rPr lang="en-US" dirty="0" smtClean="0"/>
                        <a:t>$ 164</a:t>
                      </a:r>
                      <a:endParaRPr lang="en-US" dirty="0"/>
                    </a:p>
                  </a:txBody>
                  <a:tcPr/>
                </a:tc>
              </a:tr>
              <a:tr h="883920">
                <a:tc>
                  <a:txBody>
                    <a:bodyPr/>
                    <a:lstStyle/>
                    <a:p>
                      <a:pPr algn="ctr"/>
                      <a:r>
                        <a:rPr lang="en-US" b="0" dirty="0" smtClean="0"/>
                        <a:t>Locale</a:t>
                      </a:r>
                      <a:endParaRPr lang="en-US" b="0" dirty="0"/>
                    </a:p>
                  </a:txBody>
                  <a:tcPr/>
                </a:tc>
                <a:tc>
                  <a:txBody>
                    <a:bodyPr/>
                    <a:lstStyle/>
                    <a:p>
                      <a:pPr algn="ctr"/>
                      <a:r>
                        <a:rPr lang="en-US" dirty="0" smtClean="0"/>
                        <a:t>Metro</a:t>
                      </a:r>
                      <a:endParaRPr lang="en-US" dirty="0"/>
                    </a:p>
                  </a:txBody>
                  <a:tcPr/>
                </a:tc>
                <a:tc>
                  <a:txBody>
                    <a:bodyPr/>
                    <a:lstStyle/>
                    <a:p>
                      <a:pPr algn="ctr"/>
                      <a:r>
                        <a:rPr lang="en-US" dirty="0" smtClean="0"/>
                        <a:t>Metro</a:t>
                      </a:r>
                      <a:endParaRPr lang="en-US" dirty="0"/>
                    </a:p>
                  </a:txBody>
                  <a:tcPr/>
                </a:tc>
                <a:tc>
                  <a:txBody>
                    <a:bodyPr/>
                    <a:lstStyle/>
                    <a:p>
                      <a:pPr algn="ctr"/>
                      <a:r>
                        <a:rPr lang="en-US" dirty="0" smtClean="0"/>
                        <a:t>Metro</a:t>
                      </a:r>
                      <a:endParaRPr lang="en-US" dirty="0"/>
                    </a:p>
                  </a:txBody>
                  <a:tcPr/>
                </a:tc>
                <a:tc>
                  <a:txBody>
                    <a:bodyPr/>
                    <a:lstStyle/>
                    <a:p>
                      <a:pPr algn="ctr"/>
                      <a:r>
                        <a:rPr lang="en-US" dirty="0" smtClean="0"/>
                        <a:t>Metro</a:t>
                      </a:r>
                      <a:endParaRPr lang="en-US" dirty="0"/>
                    </a:p>
                  </a:txBody>
                  <a:tcPr/>
                </a:tc>
                <a:tc>
                  <a:txBody>
                    <a:bodyPr/>
                    <a:lstStyle/>
                    <a:p>
                      <a:pPr algn="ctr"/>
                      <a:r>
                        <a:rPr lang="en-US" dirty="0" smtClean="0"/>
                        <a:t>Non-metro</a:t>
                      </a:r>
                      <a:endParaRPr lang="en-US" dirty="0"/>
                    </a:p>
                  </a:txBody>
                  <a:tcPr/>
                </a:tc>
                <a:tc>
                  <a:txBody>
                    <a:bodyPr/>
                    <a:lstStyle/>
                    <a:p>
                      <a:pPr algn="ctr"/>
                      <a:r>
                        <a:rPr lang="en-US" dirty="0" smtClean="0"/>
                        <a:t>Non-metro</a:t>
                      </a:r>
                      <a:endParaRPr lang="en-US" dirty="0"/>
                    </a:p>
                  </a:txBody>
                  <a:tcPr/>
                </a:tc>
                <a:tc>
                  <a:txBody>
                    <a:bodyPr/>
                    <a:lstStyle/>
                    <a:p>
                      <a:pPr algn="ctr"/>
                      <a:r>
                        <a:rPr lang="en-US" dirty="0" smtClean="0"/>
                        <a:t>Non-metro</a:t>
                      </a:r>
                      <a:endParaRPr lang="en-US" dirty="0"/>
                    </a:p>
                  </a:txBody>
                  <a:tcPr/>
                </a:tc>
                <a:tc>
                  <a:txBody>
                    <a:bodyPr/>
                    <a:lstStyle/>
                    <a:p>
                      <a:pPr algn="ctr"/>
                      <a:r>
                        <a:rPr lang="en-US" dirty="0" smtClean="0"/>
                        <a:t>Non-metro</a:t>
                      </a:r>
                      <a:endParaRPr lang="en-US" dirty="0"/>
                    </a:p>
                  </a:txBody>
                  <a:tcPr/>
                </a:tc>
              </a:tr>
              <a:tr h="883920">
                <a:tc>
                  <a:txBody>
                    <a:bodyPr/>
                    <a:lstStyle/>
                    <a:p>
                      <a:pPr algn="ctr"/>
                      <a:r>
                        <a:rPr lang="en-US" b="0" dirty="0" smtClean="0"/>
                        <a:t>Quality</a:t>
                      </a:r>
                      <a:r>
                        <a:rPr lang="en-US" b="0" baseline="0" dirty="0" smtClean="0"/>
                        <a:t> Score</a:t>
                      </a:r>
                      <a:endParaRPr lang="en-US" b="0" dirty="0"/>
                    </a:p>
                  </a:txBody>
                  <a:tcPr/>
                </a:tc>
                <a:tc>
                  <a:txBody>
                    <a:bodyPr/>
                    <a:lstStyle/>
                    <a:p>
                      <a:pPr algn="ctr"/>
                      <a:r>
                        <a:rPr lang="en-US" dirty="0" smtClean="0"/>
                        <a:t>82.83</a:t>
                      </a:r>
                      <a:endParaRPr lang="en-US" dirty="0"/>
                    </a:p>
                  </a:txBody>
                  <a:tcPr/>
                </a:tc>
                <a:tc>
                  <a:txBody>
                    <a:bodyPr/>
                    <a:lstStyle/>
                    <a:p>
                      <a:pPr algn="ctr"/>
                      <a:r>
                        <a:rPr lang="en-US" dirty="0" smtClean="0"/>
                        <a:t>68.59</a:t>
                      </a:r>
                      <a:endParaRPr lang="en-US" dirty="0"/>
                    </a:p>
                  </a:txBody>
                  <a:tcPr/>
                </a:tc>
                <a:tc>
                  <a:txBody>
                    <a:bodyPr/>
                    <a:lstStyle/>
                    <a:p>
                      <a:pPr algn="ctr"/>
                      <a:r>
                        <a:rPr lang="en-US" dirty="0" smtClean="0"/>
                        <a:t>81.14</a:t>
                      </a:r>
                      <a:endParaRPr lang="en-US" dirty="0"/>
                    </a:p>
                  </a:txBody>
                  <a:tcPr/>
                </a:tc>
                <a:tc>
                  <a:txBody>
                    <a:bodyPr/>
                    <a:lstStyle/>
                    <a:p>
                      <a:pPr algn="ctr"/>
                      <a:r>
                        <a:rPr lang="en-US" dirty="0" smtClean="0"/>
                        <a:t>49.78</a:t>
                      </a:r>
                      <a:endParaRPr lang="en-US" dirty="0"/>
                    </a:p>
                  </a:txBody>
                  <a:tcPr/>
                </a:tc>
                <a:tc>
                  <a:txBody>
                    <a:bodyPr/>
                    <a:lstStyle/>
                    <a:p>
                      <a:pPr algn="ctr"/>
                      <a:r>
                        <a:rPr lang="en-US" dirty="0" smtClean="0"/>
                        <a:t>75.40</a:t>
                      </a:r>
                      <a:endParaRPr lang="en-US" dirty="0"/>
                    </a:p>
                  </a:txBody>
                  <a:tcPr/>
                </a:tc>
                <a:tc>
                  <a:txBody>
                    <a:bodyPr/>
                    <a:lstStyle/>
                    <a:p>
                      <a:pPr algn="ctr"/>
                      <a:r>
                        <a:rPr lang="en-US" dirty="0" smtClean="0"/>
                        <a:t>52.38</a:t>
                      </a:r>
                      <a:endParaRPr lang="en-US" dirty="0"/>
                    </a:p>
                  </a:txBody>
                  <a:tcPr/>
                </a:tc>
                <a:tc>
                  <a:txBody>
                    <a:bodyPr/>
                    <a:lstStyle/>
                    <a:p>
                      <a:pPr algn="ctr"/>
                      <a:r>
                        <a:rPr lang="en-US" dirty="0" smtClean="0"/>
                        <a:t>70.69</a:t>
                      </a:r>
                      <a:endParaRPr lang="en-US" dirty="0"/>
                    </a:p>
                  </a:txBody>
                  <a:tcPr/>
                </a:tc>
                <a:tc>
                  <a:txBody>
                    <a:bodyPr/>
                    <a:lstStyle/>
                    <a:p>
                      <a:pPr algn="ctr"/>
                      <a:r>
                        <a:rPr lang="en-US" dirty="0" smtClean="0"/>
                        <a:t>55.77</a:t>
                      </a:r>
                      <a:endParaRPr lang="en-US" dirty="0"/>
                    </a:p>
                  </a:txBody>
                  <a:tcPr/>
                </a:tc>
              </a:tr>
              <a:tr h="883920">
                <a:tc>
                  <a:txBody>
                    <a:bodyPr/>
                    <a:lstStyle/>
                    <a:p>
                      <a:pPr algn="ctr"/>
                      <a:r>
                        <a:rPr lang="en-US" b="0" dirty="0" smtClean="0"/>
                        <a:t>Owner Type</a:t>
                      </a:r>
                      <a:endParaRPr lang="en-US" b="0" dirty="0"/>
                    </a:p>
                  </a:txBody>
                  <a:tcPr/>
                </a:tc>
                <a:tc>
                  <a:txBody>
                    <a:bodyPr/>
                    <a:lstStyle/>
                    <a:p>
                      <a:pPr algn="ctr"/>
                      <a:r>
                        <a:rPr lang="en-US" dirty="0" smtClean="0"/>
                        <a:t>Non-profit</a:t>
                      </a:r>
                      <a:endParaRPr lang="en-US" dirty="0"/>
                    </a:p>
                  </a:txBody>
                  <a:tcPr/>
                </a:tc>
                <a:tc>
                  <a:txBody>
                    <a:bodyPr/>
                    <a:lstStyle/>
                    <a:p>
                      <a:pPr algn="ctr"/>
                      <a:r>
                        <a:rPr lang="en-US" dirty="0" smtClean="0"/>
                        <a:t>Gov’t</a:t>
                      </a:r>
                      <a:endParaRPr lang="en-US" dirty="0"/>
                    </a:p>
                  </a:txBody>
                  <a:tcPr/>
                </a:tc>
                <a:tc>
                  <a:txBody>
                    <a:bodyPr/>
                    <a:lstStyle/>
                    <a:p>
                      <a:pPr algn="ctr"/>
                      <a:r>
                        <a:rPr lang="en-US" dirty="0" smtClean="0"/>
                        <a:t>Non-profit</a:t>
                      </a:r>
                      <a:endParaRPr lang="en-US" dirty="0"/>
                    </a:p>
                  </a:txBody>
                  <a:tcPr/>
                </a:tc>
                <a:tc>
                  <a:txBody>
                    <a:bodyPr/>
                    <a:lstStyle/>
                    <a:p>
                      <a:pPr algn="ctr"/>
                      <a:r>
                        <a:rPr lang="en-US" dirty="0" smtClean="0"/>
                        <a:t>For</a:t>
                      </a:r>
                      <a:r>
                        <a:rPr lang="en-US" baseline="0" dirty="0" smtClean="0"/>
                        <a:t> profit</a:t>
                      </a:r>
                      <a:endParaRPr lang="en-US" dirty="0"/>
                    </a:p>
                  </a:txBody>
                  <a:tcPr/>
                </a:tc>
                <a:tc>
                  <a:txBody>
                    <a:bodyPr/>
                    <a:lstStyle/>
                    <a:p>
                      <a:pPr algn="ctr"/>
                      <a:r>
                        <a:rPr lang="en-US" dirty="0" smtClean="0"/>
                        <a:t>Non-profit</a:t>
                      </a:r>
                      <a:endParaRPr lang="en-US" dirty="0"/>
                    </a:p>
                  </a:txBody>
                  <a:tcPr/>
                </a:tc>
                <a:tc>
                  <a:txBody>
                    <a:bodyPr/>
                    <a:lstStyle/>
                    <a:p>
                      <a:pPr algn="ctr"/>
                      <a:r>
                        <a:rPr lang="en-US" dirty="0" smtClean="0"/>
                        <a:t>Gov’t</a:t>
                      </a:r>
                      <a:endParaRPr lang="en-US" dirty="0"/>
                    </a:p>
                  </a:txBody>
                  <a:tcPr/>
                </a:tc>
                <a:tc>
                  <a:txBody>
                    <a:bodyPr/>
                    <a:lstStyle/>
                    <a:p>
                      <a:pPr algn="ctr"/>
                      <a:r>
                        <a:rPr lang="en-US" dirty="0" smtClean="0"/>
                        <a:t>Non-profit</a:t>
                      </a:r>
                      <a:endParaRPr lang="en-US" dirty="0"/>
                    </a:p>
                  </a:txBody>
                  <a:tcPr/>
                </a:tc>
                <a:tc>
                  <a:txBody>
                    <a:bodyPr/>
                    <a:lstStyle/>
                    <a:p>
                      <a:pPr algn="ctr"/>
                      <a:r>
                        <a:rPr lang="en-US" dirty="0" smtClean="0"/>
                        <a:t>For profit</a:t>
                      </a:r>
                      <a:endParaRPr lang="en-US" dirty="0"/>
                    </a:p>
                  </a:txBody>
                  <a:tcPr/>
                </a:tc>
              </a:tr>
            </a:tbl>
          </a:graphicData>
        </a:graphic>
      </p:graphicFrame>
    </p:spTree>
    <p:extLst>
      <p:ext uri="{BB962C8B-B14F-4D97-AF65-F5344CB8AC3E}">
        <p14:creationId xmlns:p14="http://schemas.microsoft.com/office/powerpoint/2010/main" val="1515861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does each NF have 50 rates? Why adjust for case mix?</a:t>
            </a:r>
            <a:endParaRPr lang="en-US" dirty="0"/>
          </a:p>
        </p:txBody>
      </p:sp>
      <p:sp>
        <p:nvSpPr>
          <p:cNvPr id="3" name="Content Placeholder 2"/>
          <p:cNvSpPr>
            <a:spLocks noGrp="1"/>
          </p:cNvSpPr>
          <p:nvPr>
            <p:ph idx="1"/>
          </p:nvPr>
        </p:nvSpPr>
        <p:spPr/>
        <p:txBody>
          <a:bodyPr/>
          <a:lstStyle/>
          <a:p>
            <a:endParaRPr lang="en-US" dirty="0" smtClean="0"/>
          </a:p>
          <a:p>
            <a:r>
              <a:rPr lang="en-US" dirty="0" smtClean="0"/>
              <a:t>Adjust for acuity</a:t>
            </a:r>
          </a:p>
          <a:p>
            <a:r>
              <a:rPr lang="en-US" dirty="0" smtClean="0"/>
              <a:t>Adjust for resources needed</a:t>
            </a:r>
          </a:p>
          <a:p>
            <a:r>
              <a:rPr lang="en-US" dirty="0" smtClean="0"/>
              <a:t>Financial incentives</a:t>
            </a:r>
            <a:endParaRPr lang="en-US" dirty="0"/>
          </a:p>
        </p:txBody>
      </p:sp>
    </p:spTree>
    <p:extLst>
      <p:ext uri="{BB962C8B-B14F-4D97-AF65-F5344CB8AC3E}">
        <p14:creationId xmlns:p14="http://schemas.microsoft.com/office/powerpoint/2010/main" val="2223795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adjust for case mix?</a:t>
            </a:r>
            <a:endParaRPr lang="en-US" dirty="0"/>
          </a:p>
        </p:txBody>
      </p:sp>
      <p:sp>
        <p:nvSpPr>
          <p:cNvPr id="3" name="Content Placeholder 2"/>
          <p:cNvSpPr>
            <a:spLocks noGrp="1"/>
          </p:cNvSpPr>
          <p:nvPr>
            <p:ph idx="1"/>
          </p:nvPr>
        </p:nvSpPr>
        <p:spPr/>
        <p:txBody>
          <a:bodyPr/>
          <a:lstStyle/>
          <a:p>
            <a:r>
              <a:rPr lang="en-US" dirty="0" smtClean="0"/>
              <a:t>We use the federally provided Resource Utilization Groups (RUG) system</a:t>
            </a:r>
          </a:p>
          <a:p>
            <a:pPr lvl="1"/>
            <a:r>
              <a:rPr lang="en-US" dirty="0" smtClean="0"/>
              <a:t>Intensively researched</a:t>
            </a:r>
          </a:p>
          <a:p>
            <a:pPr lvl="1"/>
            <a:r>
              <a:rPr lang="en-US" dirty="0" smtClean="0"/>
              <a:t>Best explanation of variation</a:t>
            </a:r>
          </a:p>
          <a:p>
            <a:pPr lvl="1"/>
            <a:r>
              <a:rPr lang="en-US" dirty="0" smtClean="0"/>
              <a:t>Minimize burden on facilities</a:t>
            </a:r>
          </a:p>
          <a:p>
            <a:pPr lvl="0">
              <a:buClr>
                <a:srgbClr val="003A61"/>
              </a:buClr>
            </a:pPr>
            <a:r>
              <a:rPr lang="en-US" dirty="0"/>
              <a:t>Based on federally mandated </a:t>
            </a:r>
            <a:r>
              <a:rPr lang="en-US" dirty="0" smtClean="0"/>
              <a:t>assessment </a:t>
            </a:r>
            <a:r>
              <a:rPr lang="en-US" dirty="0"/>
              <a:t>–at least every 90 </a:t>
            </a:r>
            <a:r>
              <a:rPr lang="en-US" dirty="0" smtClean="0"/>
              <a:t>days</a:t>
            </a:r>
          </a:p>
          <a:p>
            <a:pPr lvl="0">
              <a:buClr>
                <a:srgbClr val="003A61"/>
              </a:buClr>
            </a:pPr>
            <a:r>
              <a:rPr lang="en-US" dirty="0" smtClean="0"/>
              <a:t>50 groups</a:t>
            </a:r>
          </a:p>
          <a:p>
            <a:pPr lvl="0">
              <a:buClr>
                <a:srgbClr val="003A61"/>
              </a:buClr>
            </a:pPr>
            <a:r>
              <a:rPr lang="en-US" dirty="0" smtClean="0"/>
              <a:t>New classification assigned quarterly</a:t>
            </a:r>
          </a:p>
        </p:txBody>
      </p:sp>
    </p:spTree>
    <p:extLst>
      <p:ext uri="{BB962C8B-B14F-4D97-AF65-F5344CB8AC3E}">
        <p14:creationId xmlns:p14="http://schemas.microsoft.com/office/powerpoint/2010/main" val="451676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Rates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Operating </a:t>
            </a:r>
            <a:r>
              <a:rPr lang="en-US" b="1" dirty="0" smtClean="0"/>
              <a:t>$</a:t>
            </a:r>
            <a:r>
              <a:rPr lang="en-US" b="1" dirty="0" smtClean="0">
                <a:solidFill>
                  <a:schemeClr val="tx1"/>
                </a:solidFill>
              </a:rPr>
              <a:t>145.46</a:t>
            </a:r>
          </a:p>
          <a:p>
            <a:pPr lvl="1"/>
            <a:r>
              <a:rPr lang="en-US" dirty="0" smtClean="0"/>
              <a:t>Direct care – case mix adjusted 53.7% of Operating</a:t>
            </a:r>
            <a:endParaRPr lang="en-US" dirty="0"/>
          </a:p>
          <a:p>
            <a:pPr lvl="1"/>
            <a:r>
              <a:rPr lang="en-US" dirty="0" smtClean="0"/>
              <a:t>Other care related 12.7% of Operating</a:t>
            </a:r>
            <a:endParaRPr lang="en-US" dirty="0" smtClean="0">
              <a:solidFill>
                <a:srgbClr val="FF0000"/>
              </a:solidFill>
            </a:endParaRPr>
          </a:p>
          <a:p>
            <a:pPr lvl="1"/>
            <a:r>
              <a:rPr lang="en-US" dirty="0" smtClean="0"/>
              <a:t>Other operating 33.6% of Operating</a:t>
            </a:r>
            <a:endParaRPr lang="en-US" dirty="0" smtClean="0">
              <a:solidFill>
                <a:srgbClr val="FF0000"/>
              </a:solidFill>
            </a:endParaRPr>
          </a:p>
          <a:p>
            <a:pPr lvl="0">
              <a:buClr>
                <a:srgbClr val="003A61"/>
              </a:buClr>
            </a:pPr>
            <a:r>
              <a:rPr lang="en-US" dirty="0" smtClean="0"/>
              <a:t>External fixed – adjusted annually, covers surcharge, license fee, scholarships, family advisory councils, Planned Closure Rate Adjustments, property insurance and taxes, Public Employee Retirement Account and Single-bed incentives </a:t>
            </a:r>
            <a:r>
              <a:rPr lang="en-US" b="1" dirty="0" smtClean="0"/>
              <a:t>$</a:t>
            </a:r>
            <a:r>
              <a:rPr lang="en-US" b="1" dirty="0" smtClean="0">
                <a:solidFill>
                  <a:schemeClr val="tx1"/>
                </a:solidFill>
              </a:rPr>
              <a:t>16.46</a:t>
            </a:r>
          </a:p>
          <a:p>
            <a:pPr lvl="0">
              <a:buClr>
                <a:srgbClr val="003A61"/>
              </a:buClr>
            </a:pPr>
            <a:r>
              <a:rPr lang="en-US" dirty="0" smtClean="0"/>
              <a:t>Property – adjusted when construction projects are completed </a:t>
            </a:r>
            <a:r>
              <a:rPr lang="en-US" b="1" dirty="0" smtClean="0"/>
              <a:t>$17.39</a:t>
            </a:r>
          </a:p>
          <a:p>
            <a:pPr lvl="0">
              <a:buClr>
                <a:srgbClr val="003A61"/>
              </a:buClr>
            </a:pPr>
            <a:r>
              <a:rPr lang="en-US" b="1" dirty="0" smtClean="0"/>
              <a:t>Total - $179.72</a:t>
            </a:r>
          </a:p>
          <a:p>
            <a:pPr lvl="0">
              <a:buClr>
                <a:srgbClr val="003A61"/>
              </a:buClr>
            </a:pPr>
            <a:r>
              <a:rPr lang="en-US" dirty="0" smtClean="0"/>
              <a:t>Average single bed room fee for private pay - </a:t>
            </a:r>
            <a:r>
              <a:rPr lang="en-US" b="1" dirty="0" smtClean="0"/>
              <a:t>$23.76</a:t>
            </a:r>
          </a:p>
        </p:txBody>
      </p:sp>
    </p:spTree>
    <p:extLst>
      <p:ext uri="{BB962C8B-B14F-4D97-AF65-F5344CB8AC3E}">
        <p14:creationId xmlns:p14="http://schemas.microsoft.com/office/powerpoint/2010/main" val="657003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 NFs have different rates, even for the same RUG class?</a:t>
            </a:r>
            <a:endParaRPr lang="en-US" dirty="0"/>
          </a:p>
        </p:txBody>
      </p:sp>
      <p:sp>
        <p:nvSpPr>
          <p:cNvPr id="3" name="Content Placeholder 2"/>
          <p:cNvSpPr>
            <a:spLocks noGrp="1"/>
          </p:cNvSpPr>
          <p:nvPr>
            <p:ph idx="1"/>
          </p:nvPr>
        </p:nvSpPr>
        <p:spPr/>
        <p:txBody>
          <a:bodyPr>
            <a:normAutofit/>
          </a:bodyPr>
          <a:lstStyle/>
          <a:p>
            <a:r>
              <a:rPr lang="en-US" dirty="0" smtClean="0"/>
              <a:t>Until late 1990’s MN had a cost-based system</a:t>
            </a:r>
          </a:p>
          <a:p>
            <a:r>
              <a:rPr lang="en-US" dirty="0" smtClean="0"/>
              <a:t>In late 1990’s, MN adopted the Alternative Payment System (APS) method; rate-on-rate</a:t>
            </a:r>
          </a:p>
          <a:p>
            <a:r>
              <a:rPr lang="en-US" dirty="0"/>
              <a:t>Transition from cost-based rates to rate-on-rate method started with existing rates</a:t>
            </a:r>
          </a:p>
          <a:p>
            <a:r>
              <a:rPr lang="en-US" dirty="0" smtClean="0"/>
              <a:t>Existing rates are adjusted annually for inflation or as directed by legislation</a:t>
            </a:r>
          </a:p>
          <a:p>
            <a:r>
              <a:rPr lang="en-US" dirty="0" smtClean="0"/>
              <a:t>Today’s rates differ between facilities because costs in the mid 1990’s were different</a:t>
            </a:r>
            <a:endParaRPr lang="en-US" dirty="0"/>
          </a:p>
        </p:txBody>
      </p:sp>
    </p:spTree>
    <p:extLst>
      <p:ext uri="{BB962C8B-B14F-4D97-AF65-F5344CB8AC3E}">
        <p14:creationId xmlns:p14="http://schemas.microsoft.com/office/powerpoint/2010/main" val="481931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5867400"/>
          </a:xfrm>
        </p:spPr>
        <p:txBody>
          <a:bodyPr>
            <a:normAutofit/>
          </a:bodyPr>
          <a:lstStyle/>
          <a:p>
            <a:r>
              <a:rPr lang="en-US" sz="9600" dirty="0" smtClean="0"/>
              <a:t>Background Statistics</a:t>
            </a:r>
            <a:r>
              <a:rPr lang="en-US" dirty="0"/>
              <a:t/>
            </a:r>
            <a:br>
              <a:rPr lang="en-US" dirty="0"/>
            </a:br>
            <a:endParaRPr lang="en-US" dirty="0"/>
          </a:p>
        </p:txBody>
      </p:sp>
      <p:sp>
        <p:nvSpPr>
          <p:cNvPr id="3" name="Content Placeholder 2"/>
          <p:cNvSpPr>
            <a:spLocks noGrp="1"/>
          </p:cNvSpPr>
          <p:nvPr>
            <p:ph idx="1"/>
          </p:nvPr>
        </p:nvSpPr>
        <p:spPr>
          <a:xfrm>
            <a:off x="381000" y="304800"/>
            <a:ext cx="8382000" cy="762000"/>
          </a:xfrm>
        </p:spPr>
        <p:txBody>
          <a:bodyPr/>
          <a:lstStyle/>
          <a:p>
            <a:pPr marL="114300" indent="0">
              <a:buNone/>
            </a:pPr>
            <a:r>
              <a:rPr lang="en-US" dirty="0" smtClean="0"/>
              <a:t> </a:t>
            </a:r>
            <a:endParaRPr lang="en-US" dirty="0"/>
          </a:p>
        </p:txBody>
      </p:sp>
    </p:spTree>
    <p:extLst>
      <p:ext uri="{BB962C8B-B14F-4D97-AF65-F5344CB8AC3E}">
        <p14:creationId xmlns:p14="http://schemas.microsoft.com/office/powerpoint/2010/main" val="3633157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Financial Performance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22667401"/>
              </p:ext>
            </p:extLst>
          </p:nvPr>
        </p:nvGraphicFramePr>
        <p:xfrm>
          <a:off x="381000" y="1371600"/>
          <a:ext cx="83820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404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Financial Performance by Peer Group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69375637"/>
              </p:ext>
            </p:extLst>
          </p:nvPr>
        </p:nvGraphicFramePr>
        <p:xfrm>
          <a:off x="381000" y="1371600"/>
          <a:ext cx="83820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4795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Financial Performance by Ownership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30073193"/>
              </p:ext>
            </p:extLst>
          </p:nvPr>
        </p:nvGraphicFramePr>
        <p:xfrm>
          <a:off x="381000" y="1371600"/>
          <a:ext cx="83820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2365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6096000"/>
          </a:xfrm>
        </p:spPr>
        <p:txBody>
          <a:bodyPr>
            <a:normAutofit/>
          </a:bodyPr>
          <a:lstStyle/>
          <a:p>
            <a:r>
              <a:rPr lang="en-US" sz="9600" dirty="0" smtClean="0"/>
              <a:t>Quality</a:t>
            </a:r>
            <a:endParaRPr lang="en-US" sz="9600" dirty="0"/>
          </a:p>
        </p:txBody>
      </p:sp>
      <p:sp>
        <p:nvSpPr>
          <p:cNvPr id="3" name="Content Placeholder 2"/>
          <p:cNvSpPr>
            <a:spLocks noGrp="1"/>
          </p:cNvSpPr>
          <p:nvPr>
            <p:ph idx="1"/>
          </p:nvPr>
        </p:nvSpPr>
        <p:spPr/>
        <p:txBody>
          <a:bodyPr/>
          <a:lstStyle/>
          <a:p>
            <a:pPr marL="114300" indent="0">
              <a:buNone/>
            </a:pPr>
            <a:r>
              <a:rPr lang="en-US" dirty="0" smtClean="0"/>
              <a:t> </a:t>
            </a:r>
            <a:endParaRPr lang="en-US" dirty="0"/>
          </a:p>
        </p:txBody>
      </p:sp>
    </p:spTree>
    <p:extLst>
      <p:ext uri="{BB962C8B-B14F-4D97-AF65-F5344CB8AC3E}">
        <p14:creationId xmlns:p14="http://schemas.microsoft.com/office/powerpoint/2010/main" val="4073603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Development of Quality Measures</a:t>
            </a:r>
            <a:endParaRPr lang="en-US" dirty="0"/>
          </a:p>
        </p:txBody>
      </p:sp>
      <p:sp>
        <p:nvSpPr>
          <p:cNvPr id="3" name="Content Placeholder 2"/>
          <p:cNvSpPr>
            <a:spLocks noGrp="1"/>
          </p:cNvSpPr>
          <p:nvPr>
            <p:ph idx="1"/>
          </p:nvPr>
        </p:nvSpPr>
        <p:spPr/>
        <p:txBody>
          <a:bodyPr/>
          <a:lstStyle/>
          <a:p>
            <a:r>
              <a:rPr lang="en-US" dirty="0" smtClean="0"/>
              <a:t>What aspects of nursing home care are important to consumers and providers</a:t>
            </a:r>
          </a:p>
          <a:p>
            <a:r>
              <a:rPr lang="en-US" dirty="0" smtClean="0"/>
              <a:t>What aspects can we measure – objectively and accurately</a:t>
            </a:r>
          </a:p>
          <a:p>
            <a:r>
              <a:rPr lang="en-US" dirty="0" smtClean="0"/>
              <a:t>What measures are efficient</a:t>
            </a:r>
          </a:p>
          <a:p>
            <a:r>
              <a:rPr lang="en-US" dirty="0" smtClean="0"/>
              <a:t>What measures are actionable – facilities can do something once they have the information</a:t>
            </a:r>
            <a:endParaRPr lang="en-US" dirty="0"/>
          </a:p>
        </p:txBody>
      </p:sp>
    </p:spTree>
    <p:extLst>
      <p:ext uri="{BB962C8B-B14F-4D97-AF65-F5344CB8AC3E}">
        <p14:creationId xmlns:p14="http://schemas.microsoft.com/office/powerpoint/2010/main" val="1626885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Quality </a:t>
            </a:r>
            <a:r>
              <a:rPr lang="en-US" dirty="0"/>
              <a:t>M</a:t>
            </a:r>
            <a:r>
              <a:rPr lang="en-US" dirty="0" smtClean="0"/>
              <a:t>easures</a:t>
            </a:r>
            <a:endParaRPr lang="en-US" dirty="0"/>
          </a:p>
        </p:txBody>
      </p:sp>
      <p:sp>
        <p:nvSpPr>
          <p:cNvPr id="3" name="Content Placeholder 2"/>
          <p:cNvSpPr>
            <a:spLocks noGrp="1"/>
          </p:cNvSpPr>
          <p:nvPr>
            <p:ph idx="1"/>
          </p:nvPr>
        </p:nvSpPr>
        <p:spPr/>
        <p:txBody>
          <a:bodyPr/>
          <a:lstStyle/>
          <a:p>
            <a:r>
              <a:rPr lang="en-US" dirty="0" smtClean="0"/>
              <a:t>Clinical – Minnesota Quality Indicators</a:t>
            </a:r>
          </a:p>
          <a:p>
            <a:r>
              <a:rPr lang="en-US" dirty="0" smtClean="0"/>
              <a:t>Quality of Life and satisfaction</a:t>
            </a:r>
          </a:p>
          <a:p>
            <a:r>
              <a:rPr lang="en-US" dirty="0" smtClean="0"/>
              <a:t>Regulatory compliance – MDH survey findings</a:t>
            </a:r>
          </a:p>
          <a:p>
            <a:r>
              <a:rPr lang="en-US" dirty="0" smtClean="0"/>
              <a:t>Staffing:</a:t>
            </a:r>
          </a:p>
          <a:p>
            <a:pPr lvl="1"/>
            <a:r>
              <a:rPr lang="en-US" dirty="0" smtClean="0"/>
              <a:t>Amount of direct care staff</a:t>
            </a:r>
          </a:p>
          <a:p>
            <a:pPr lvl="1"/>
            <a:r>
              <a:rPr lang="en-US" dirty="0" smtClean="0"/>
              <a:t>Direct care staff retention</a:t>
            </a:r>
          </a:p>
          <a:p>
            <a:pPr lvl="1"/>
            <a:r>
              <a:rPr lang="en-US" dirty="0" smtClean="0"/>
              <a:t>Use of outside pool staff</a:t>
            </a:r>
          </a:p>
          <a:p>
            <a:r>
              <a:rPr lang="en-US" dirty="0" smtClean="0"/>
              <a:t>Environment – percent of beds in single bed rooms</a:t>
            </a:r>
            <a:endParaRPr lang="en-US" dirty="0"/>
          </a:p>
        </p:txBody>
      </p:sp>
    </p:spTree>
    <p:extLst>
      <p:ext uri="{BB962C8B-B14F-4D97-AF65-F5344CB8AC3E}">
        <p14:creationId xmlns:p14="http://schemas.microsoft.com/office/powerpoint/2010/main" val="1865672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Card</a:t>
            </a:r>
            <a:endParaRPr lang="en-US" dirty="0"/>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2228" y="1371600"/>
            <a:ext cx="7459543" cy="4953000"/>
          </a:xfrm>
        </p:spPr>
      </p:pic>
    </p:spTree>
    <p:extLst>
      <p:ext uri="{BB962C8B-B14F-4D97-AF65-F5344CB8AC3E}">
        <p14:creationId xmlns:p14="http://schemas.microsoft.com/office/powerpoint/2010/main" val="416365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 – Quality of Life</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1447800"/>
            <a:ext cx="4495800" cy="4876799"/>
          </a:xfrm>
        </p:spPr>
      </p:pic>
    </p:spTree>
    <p:extLst>
      <p:ext uri="{BB962C8B-B14F-4D97-AF65-F5344CB8AC3E}">
        <p14:creationId xmlns:p14="http://schemas.microsoft.com/office/powerpoint/2010/main" val="2412550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 – Quality Indicators</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5686" y="1143000"/>
            <a:ext cx="4972628" cy="5181600"/>
          </a:xfrm>
        </p:spPr>
      </p:pic>
    </p:spTree>
    <p:extLst>
      <p:ext uri="{BB962C8B-B14F-4D97-AF65-F5344CB8AC3E}">
        <p14:creationId xmlns:p14="http://schemas.microsoft.com/office/powerpoint/2010/main" val="1409199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Trend</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219200"/>
            <a:ext cx="7543800" cy="4876800"/>
          </a:xfrm>
          <a:prstGeom prst="rect">
            <a:avLst/>
          </a:prstGeom>
          <a:noFill/>
        </p:spPr>
      </p:pic>
    </p:spTree>
    <p:extLst>
      <p:ext uri="{BB962C8B-B14F-4D97-AF65-F5344CB8AC3E}">
        <p14:creationId xmlns:p14="http://schemas.microsoft.com/office/powerpoint/2010/main" val="2627914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Facility (NF) Statistics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88732894"/>
              </p:ext>
            </p:extLst>
          </p:nvPr>
        </p:nvGraphicFramePr>
        <p:xfrm>
          <a:off x="381000" y="1493004"/>
          <a:ext cx="8382000" cy="4515237"/>
        </p:xfrm>
        <a:graphic>
          <a:graphicData uri="http://schemas.openxmlformats.org/drawingml/2006/table">
            <a:tbl>
              <a:tblPr firstRow="1" bandRow="1">
                <a:tableStyleId>{5C22544A-7EE6-4342-B048-85BDC9FD1C3A}</a:tableStyleId>
              </a:tblPr>
              <a:tblGrid>
                <a:gridCol w="2095500"/>
                <a:gridCol w="2095500"/>
                <a:gridCol w="2095500"/>
                <a:gridCol w="2095500"/>
              </a:tblGrid>
              <a:tr h="883403">
                <a:tc>
                  <a:txBody>
                    <a:bodyPr/>
                    <a:lstStyle/>
                    <a:p>
                      <a:pPr algn="ctr"/>
                      <a:r>
                        <a:rPr lang="en-US" dirty="0" smtClean="0"/>
                        <a:t>Provider Enrollment Status</a:t>
                      </a:r>
                      <a:endParaRPr lang="en-US" dirty="0"/>
                    </a:p>
                  </a:txBody>
                  <a:tcPr>
                    <a:solidFill>
                      <a:srgbClr val="002060"/>
                    </a:solidFill>
                  </a:tcPr>
                </a:tc>
                <a:tc>
                  <a:txBody>
                    <a:bodyPr/>
                    <a:lstStyle/>
                    <a:p>
                      <a:pPr algn="ctr"/>
                      <a:r>
                        <a:rPr lang="en-US" dirty="0" smtClean="0"/>
                        <a:t>Number of Nursing</a:t>
                      </a:r>
                      <a:r>
                        <a:rPr lang="en-US" baseline="0" dirty="0" smtClean="0"/>
                        <a:t> Facilities</a:t>
                      </a:r>
                      <a:endParaRPr lang="en-US" dirty="0"/>
                    </a:p>
                  </a:txBody>
                  <a:tcPr>
                    <a:solidFill>
                      <a:srgbClr val="002060"/>
                    </a:solidFill>
                  </a:tcPr>
                </a:tc>
                <a:tc>
                  <a:txBody>
                    <a:bodyPr/>
                    <a:lstStyle/>
                    <a:p>
                      <a:pPr algn="ctr"/>
                      <a:r>
                        <a:rPr lang="en-US" dirty="0" smtClean="0"/>
                        <a:t>Percentage</a:t>
                      </a:r>
                      <a:r>
                        <a:rPr lang="en-US" baseline="0" dirty="0" smtClean="0"/>
                        <a:t> of NF Beds in Minnesota</a:t>
                      </a:r>
                      <a:endParaRPr lang="en-US" dirty="0"/>
                    </a:p>
                  </a:txBody>
                  <a:tcPr>
                    <a:solidFill>
                      <a:srgbClr val="002060"/>
                    </a:solidFill>
                  </a:tcPr>
                </a:tc>
                <a:tc>
                  <a:txBody>
                    <a:bodyPr/>
                    <a:lstStyle/>
                    <a:p>
                      <a:pPr algn="ctr"/>
                      <a:r>
                        <a:rPr lang="en-US" dirty="0" smtClean="0"/>
                        <a:t>Number of Nursing Facility Beds</a:t>
                      </a:r>
                      <a:endParaRPr lang="en-US" dirty="0"/>
                    </a:p>
                  </a:txBody>
                  <a:tcPr>
                    <a:solidFill>
                      <a:srgbClr val="002060"/>
                    </a:solidFill>
                  </a:tcPr>
                </a:tc>
              </a:tr>
              <a:tr h="864999">
                <a:tc>
                  <a:txBody>
                    <a:bodyPr/>
                    <a:lstStyle/>
                    <a:p>
                      <a:r>
                        <a:rPr lang="en-US" sz="2000" b="1" dirty="0" smtClean="0"/>
                        <a:t>Medicaid Facilities</a:t>
                      </a:r>
                    </a:p>
                  </a:txBody>
                  <a:tcPr/>
                </a:tc>
                <a:tc>
                  <a:txBody>
                    <a:bodyPr/>
                    <a:lstStyle/>
                    <a:p>
                      <a:pPr algn="ctr"/>
                      <a:endParaRPr lang="en-US" sz="2000" b="0" dirty="0" smtClean="0"/>
                    </a:p>
                    <a:p>
                      <a:pPr algn="ctr"/>
                      <a:r>
                        <a:rPr lang="en-US" sz="2000" b="0" dirty="0" smtClean="0"/>
                        <a:t>367</a:t>
                      </a:r>
                      <a:endParaRPr lang="en-US" sz="2000" b="0" dirty="0"/>
                    </a:p>
                  </a:txBody>
                  <a:tcPr/>
                </a:tc>
                <a:tc>
                  <a:txBody>
                    <a:bodyPr/>
                    <a:lstStyle/>
                    <a:p>
                      <a:pPr algn="ctr"/>
                      <a:endParaRPr lang="en-US" sz="2000" b="0" dirty="0" smtClean="0"/>
                    </a:p>
                    <a:p>
                      <a:pPr algn="ctr"/>
                      <a:r>
                        <a:rPr lang="en-US" sz="2000" b="0" dirty="0" smtClean="0"/>
                        <a:t>95%</a:t>
                      </a:r>
                      <a:endParaRPr lang="en-US" sz="2000" b="0" dirty="0"/>
                    </a:p>
                  </a:txBody>
                  <a:tcPr/>
                </a:tc>
                <a:tc>
                  <a:txBody>
                    <a:bodyPr/>
                    <a:lstStyle/>
                    <a:p>
                      <a:pPr algn="ctr"/>
                      <a:endParaRPr lang="en-US" sz="2000" b="0" dirty="0" smtClean="0"/>
                    </a:p>
                    <a:p>
                      <a:pPr algn="ctr"/>
                      <a:r>
                        <a:rPr lang="en-US" sz="2000" b="0" dirty="0" smtClean="0"/>
                        <a:t>29,570*</a:t>
                      </a:r>
                      <a:endParaRPr lang="en-US" sz="2000" b="0" dirty="0"/>
                    </a:p>
                  </a:txBody>
                  <a:tcPr/>
                </a:tc>
              </a:tr>
              <a:tr h="864999">
                <a:tc>
                  <a:txBody>
                    <a:bodyPr/>
                    <a:lstStyle/>
                    <a:p>
                      <a:r>
                        <a:rPr lang="en-US" sz="2000" b="1" dirty="0" smtClean="0"/>
                        <a:t>Non-Medicaid Facilities</a:t>
                      </a:r>
                      <a:endParaRPr lang="en-US" sz="2000" b="1" dirty="0"/>
                    </a:p>
                  </a:txBody>
                  <a:tcPr/>
                </a:tc>
                <a:tc>
                  <a:txBody>
                    <a:bodyPr/>
                    <a:lstStyle/>
                    <a:p>
                      <a:pPr algn="ctr"/>
                      <a:endParaRPr lang="en-US" sz="2000" b="0" dirty="0" smtClean="0"/>
                    </a:p>
                    <a:p>
                      <a:pPr algn="ctr"/>
                      <a:r>
                        <a:rPr lang="en-US" sz="2000" b="0" dirty="0" smtClean="0"/>
                        <a:t>17</a:t>
                      </a:r>
                      <a:endParaRPr lang="en-US" sz="2000" b="0" dirty="0"/>
                    </a:p>
                  </a:txBody>
                  <a:tcPr/>
                </a:tc>
                <a:tc>
                  <a:txBody>
                    <a:bodyPr/>
                    <a:lstStyle/>
                    <a:p>
                      <a:pPr algn="ctr"/>
                      <a:endParaRPr lang="en-US" sz="2000" b="0" dirty="0" smtClean="0"/>
                    </a:p>
                    <a:p>
                      <a:pPr algn="ctr"/>
                      <a:r>
                        <a:rPr lang="en-US" sz="2000" b="0" dirty="0" smtClean="0"/>
                        <a:t>5%</a:t>
                      </a:r>
                      <a:endParaRPr lang="en-US" sz="2000" b="0" dirty="0"/>
                    </a:p>
                  </a:txBody>
                  <a:tcPr/>
                </a:tc>
                <a:tc>
                  <a:txBody>
                    <a:bodyPr/>
                    <a:lstStyle/>
                    <a:p>
                      <a:pPr algn="ctr"/>
                      <a:endParaRPr lang="en-US" sz="2000" b="0" dirty="0" smtClean="0"/>
                    </a:p>
                    <a:p>
                      <a:pPr algn="ctr"/>
                      <a:r>
                        <a:rPr lang="en-US" sz="2000" b="0" dirty="0" smtClean="0"/>
                        <a:t>1,570</a:t>
                      </a:r>
                      <a:endParaRPr lang="en-US" sz="2000" b="0" dirty="0"/>
                    </a:p>
                  </a:txBody>
                  <a:tcPr/>
                </a:tc>
              </a:tr>
              <a:tr h="864999">
                <a:tc>
                  <a:txBody>
                    <a:bodyPr/>
                    <a:lstStyle/>
                    <a:p>
                      <a:endParaRPr lang="en-US" sz="2000" b="1" dirty="0" smtClean="0"/>
                    </a:p>
                    <a:p>
                      <a:r>
                        <a:rPr lang="en-US" sz="2000" b="1" dirty="0" smtClean="0"/>
                        <a:t>Total</a:t>
                      </a:r>
                      <a:endParaRPr lang="en-US" sz="2000" b="1" dirty="0"/>
                    </a:p>
                  </a:txBody>
                  <a:tcPr/>
                </a:tc>
                <a:tc>
                  <a:txBody>
                    <a:bodyPr/>
                    <a:lstStyle/>
                    <a:p>
                      <a:pPr algn="ctr"/>
                      <a:endParaRPr lang="en-US" sz="2000" b="1" dirty="0" smtClean="0"/>
                    </a:p>
                    <a:p>
                      <a:pPr algn="ctr"/>
                      <a:r>
                        <a:rPr lang="en-US" sz="2000" b="1" dirty="0" smtClean="0"/>
                        <a:t>384</a:t>
                      </a:r>
                      <a:endParaRPr lang="en-US" sz="2000" b="1" dirty="0"/>
                    </a:p>
                  </a:txBody>
                  <a:tcPr/>
                </a:tc>
                <a:tc>
                  <a:txBody>
                    <a:bodyPr/>
                    <a:lstStyle/>
                    <a:p>
                      <a:pPr algn="ctr"/>
                      <a:endParaRPr lang="en-US" sz="2000" b="1"/>
                    </a:p>
                  </a:txBody>
                  <a:tcPr/>
                </a:tc>
                <a:tc>
                  <a:txBody>
                    <a:bodyPr/>
                    <a:lstStyle/>
                    <a:p>
                      <a:pPr algn="ctr"/>
                      <a:endParaRPr lang="en-US" sz="2000" b="1" dirty="0" smtClean="0"/>
                    </a:p>
                    <a:p>
                      <a:pPr algn="ctr"/>
                      <a:r>
                        <a:rPr lang="en-US" sz="2000" b="1" dirty="0" smtClean="0"/>
                        <a:t>31,140</a:t>
                      </a:r>
                      <a:endParaRPr lang="en-US" sz="2000" b="1" dirty="0"/>
                    </a:p>
                  </a:txBody>
                  <a:tcPr/>
                </a:tc>
              </a:tr>
              <a:tr h="864999">
                <a:tc gridSpan="4">
                  <a:txBody>
                    <a:bodyPr/>
                    <a:lstStyle/>
                    <a:p>
                      <a:r>
                        <a:rPr lang="en-US" sz="1600" dirty="0" smtClean="0"/>
                        <a:t>* An additional 1,667 beds are currently in lay-away status.</a:t>
                      </a:r>
                      <a:endParaRPr lang="en-US" sz="1600" dirty="0"/>
                    </a:p>
                  </a:txBody>
                  <a:tcPr>
                    <a:noFill/>
                  </a:tcPr>
                </a:tc>
                <a:tc hMerge="1">
                  <a:txBody>
                    <a:bodyPr/>
                    <a:lstStyle/>
                    <a:p>
                      <a:endParaRPr lang="en-US" dirty="0"/>
                    </a:p>
                  </a:txBody>
                  <a:tcPr>
                    <a:noFill/>
                  </a:tcPr>
                </a:tc>
                <a:tc hMerge="1">
                  <a:txBody>
                    <a:bodyPr/>
                    <a:lstStyle/>
                    <a:p>
                      <a:endParaRPr lang="en-US" dirty="0"/>
                    </a:p>
                  </a:txBody>
                  <a:tcPr>
                    <a:noFill/>
                  </a:tcPr>
                </a:tc>
                <a:tc hMerge="1">
                  <a:txBody>
                    <a:bodyPr/>
                    <a:lstStyle/>
                    <a:p>
                      <a:endParaRPr lang="en-US" dirty="0"/>
                    </a:p>
                  </a:txBody>
                  <a:tcPr>
                    <a:noFill/>
                  </a:tcPr>
                </a:tc>
              </a:tr>
            </a:tbl>
          </a:graphicData>
        </a:graphic>
      </p:graphicFrame>
    </p:spTree>
    <p:extLst>
      <p:ext uri="{BB962C8B-B14F-4D97-AF65-F5344CB8AC3E}">
        <p14:creationId xmlns:p14="http://schemas.microsoft.com/office/powerpoint/2010/main" val="3876515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1828800"/>
          </a:xfrm>
        </p:spPr>
        <p:txBody>
          <a:bodyPr>
            <a:normAutofit/>
          </a:bodyPr>
          <a:lstStyle/>
          <a:p>
            <a:r>
              <a:rPr lang="en-US" dirty="0" smtClean="0"/>
              <a:t>Quality Measures Under Development</a:t>
            </a:r>
            <a:endParaRPr lang="en-US" dirty="0"/>
          </a:p>
        </p:txBody>
      </p:sp>
      <p:sp>
        <p:nvSpPr>
          <p:cNvPr id="3" name="Content Placeholder 2"/>
          <p:cNvSpPr>
            <a:spLocks noGrp="1"/>
          </p:cNvSpPr>
          <p:nvPr>
            <p:ph idx="1"/>
          </p:nvPr>
        </p:nvSpPr>
        <p:spPr>
          <a:xfrm>
            <a:off x="381000" y="1981200"/>
            <a:ext cx="8382000" cy="4343400"/>
          </a:xfrm>
        </p:spPr>
        <p:txBody>
          <a:bodyPr/>
          <a:lstStyle/>
          <a:p>
            <a:r>
              <a:rPr lang="en-US" dirty="0" smtClean="0"/>
              <a:t>Family satisfaction</a:t>
            </a:r>
          </a:p>
          <a:p>
            <a:r>
              <a:rPr lang="en-US" dirty="0" smtClean="0"/>
              <a:t>Re-hospitalization</a:t>
            </a:r>
          </a:p>
          <a:p>
            <a:r>
              <a:rPr lang="en-US" dirty="0" smtClean="0"/>
              <a:t>Discharge back to the community</a:t>
            </a:r>
            <a:endParaRPr lang="en-US" dirty="0"/>
          </a:p>
        </p:txBody>
      </p:sp>
    </p:spTree>
    <p:extLst>
      <p:ext uri="{BB962C8B-B14F-4D97-AF65-F5344CB8AC3E}">
        <p14:creationId xmlns:p14="http://schemas.microsoft.com/office/powerpoint/2010/main" val="2746119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Improvement Strategies</a:t>
            </a:r>
            <a:endParaRPr lang="en-US" dirty="0"/>
          </a:p>
        </p:txBody>
      </p:sp>
      <p:sp>
        <p:nvSpPr>
          <p:cNvPr id="3" name="Content Placeholder 2"/>
          <p:cNvSpPr>
            <a:spLocks noGrp="1"/>
          </p:cNvSpPr>
          <p:nvPr>
            <p:ph idx="1"/>
          </p:nvPr>
        </p:nvSpPr>
        <p:spPr/>
        <p:txBody>
          <a:bodyPr/>
          <a:lstStyle/>
          <a:p>
            <a:r>
              <a:rPr lang="en-US" dirty="0" smtClean="0"/>
              <a:t>Public disclosure – the Minnesota Nursing Home </a:t>
            </a:r>
            <a:r>
              <a:rPr lang="en-US" dirty="0"/>
              <a:t>Report Card at </a:t>
            </a:r>
            <a:r>
              <a:rPr lang="en-US" dirty="0">
                <a:hlinkClick r:id="rId3"/>
              </a:rPr>
              <a:t>http://nhreportcard.dhs.mn.gov</a:t>
            </a:r>
            <a:r>
              <a:rPr lang="en-US" dirty="0" smtClean="0">
                <a:hlinkClick r:id="rId3"/>
              </a:rPr>
              <a:t>/</a:t>
            </a:r>
            <a:r>
              <a:rPr lang="en-US" dirty="0" smtClean="0"/>
              <a:t> </a:t>
            </a:r>
          </a:p>
          <a:p>
            <a:r>
              <a:rPr lang="en-US" dirty="0" smtClean="0"/>
              <a:t>Performance-based Incentive Payment Program (PIPP)</a:t>
            </a:r>
          </a:p>
          <a:p>
            <a:r>
              <a:rPr lang="en-US" dirty="0" smtClean="0"/>
              <a:t>Quality Improvement Incentive Payment (QIIP)</a:t>
            </a:r>
          </a:p>
          <a:p>
            <a:r>
              <a:rPr lang="en-US" dirty="0" smtClean="0"/>
              <a:t>Quality Add-On</a:t>
            </a:r>
            <a:endParaRPr lang="en-US" dirty="0"/>
          </a:p>
        </p:txBody>
      </p:sp>
    </p:spTree>
    <p:extLst>
      <p:ext uri="{BB962C8B-B14F-4D97-AF65-F5344CB8AC3E}">
        <p14:creationId xmlns:p14="http://schemas.microsoft.com/office/powerpoint/2010/main" val="1409874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6172200"/>
          </a:xfrm>
        </p:spPr>
        <p:txBody>
          <a:bodyPr>
            <a:normAutofit/>
          </a:bodyPr>
          <a:lstStyle/>
          <a:p>
            <a:r>
              <a:rPr lang="en-US" sz="9600" dirty="0" smtClean="0"/>
              <a:t>Rebalancing</a:t>
            </a:r>
            <a:endParaRPr lang="en-US" sz="9600" dirty="0"/>
          </a:p>
        </p:txBody>
      </p:sp>
      <p:sp>
        <p:nvSpPr>
          <p:cNvPr id="3" name="Content Placeholder 2"/>
          <p:cNvSpPr>
            <a:spLocks noGrp="1"/>
          </p:cNvSpPr>
          <p:nvPr>
            <p:ph idx="1"/>
          </p:nvPr>
        </p:nvSpPr>
        <p:spPr>
          <a:xfrm>
            <a:off x="381000" y="1371600"/>
            <a:ext cx="8382000" cy="914400"/>
          </a:xfrm>
        </p:spPr>
        <p:txBody>
          <a:bodyPr/>
          <a:lstStyle/>
          <a:p>
            <a:pPr marL="114300" indent="0">
              <a:buNone/>
            </a:pPr>
            <a:r>
              <a:rPr lang="en-US" dirty="0" smtClean="0"/>
              <a:t> </a:t>
            </a:r>
            <a:endParaRPr lang="en-US" dirty="0"/>
          </a:p>
        </p:txBody>
      </p:sp>
    </p:spTree>
    <p:extLst>
      <p:ext uri="{BB962C8B-B14F-4D97-AF65-F5344CB8AC3E}">
        <p14:creationId xmlns:p14="http://schemas.microsoft.com/office/powerpoint/2010/main" val="773277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Rebalancing – Why?</a:t>
            </a:r>
            <a:endParaRPr lang="en-US" dirty="0"/>
          </a:p>
        </p:txBody>
      </p:sp>
      <p:sp>
        <p:nvSpPr>
          <p:cNvPr id="3" name="Content Placeholder 2"/>
          <p:cNvSpPr>
            <a:spLocks noGrp="1"/>
          </p:cNvSpPr>
          <p:nvPr>
            <p:ph idx="1"/>
          </p:nvPr>
        </p:nvSpPr>
        <p:spPr/>
        <p:txBody>
          <a:bodyPr/>
          <a:lstStyle/>
          <a:p>
            <a:r>
              <a:rPr lang="en-US" dirty="0" smtClean="0"/>
              <a:t>Consumers prefer to stay in their own home</a:t>
            </a:r>
          </a:p>
          <a:p>
            <a:r>
              <a:rPr lang="en-US" dirty="0" smtClean="0"/>
              <a:t>Improve efficiency of use of financial and human resources</a:t>
            </a:r>
          </a:p>
          <a:p>
            <a:r>
              <a:rPr lang="en-US" dirty="0" smtClean="0"/>
              <a:t>Historically, Minnesota was an over-bedded state</a:t>
            </a:r>
          </a:p>
          <a:p>
            <a:r>
              <a:rPr lang="en-US" dirty="0" smtClean="0"/>
              <a:t>Preserve industry financial viability while the market transitions</a:t>
            </a:r>
            <a:endParaRPr lang="en-US" dirty="0"/>
          </a:p>
        </p:txBody>
      </p:sp>
    </p:spTree>
    <p:extLst>
      <p:ext uri="{BB962C8B-B14F-4D97-AF65-F5344CB8AC3E}">
        <p14:creationId xmlns:p14="http://schemas.microsoft.com/office/powerpoint/2010/main" val="1124464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Rebalancing – How?</a:t>
            </a:r>
            <a:endParaRPr lang="en-US" dirty="0"/>
          </a:p>
        </p:txBody>
      </p:sp>
      <p:sp>
        <p:nvSpPr>
          <p:cNvPr id="3" name="Content Placeholder 2"/>
          <p:cNvSpPr>
            <a:spLocks noGrp="1"/>
          </p:cNvSpPr>
          <p:nvPr>
            <p:ph idx="1"/>
          </p:nvPr>
        </p:nvSpPr>
        <p:spPr/>
        <p:txBody>
          <a:bodyPr/>
          <a:lstStyle/>
          <a:p>
            <a:r>
              <a:rPr lang="en-US" dirty="0" smtClean="0"/>
              <a:t>Moratorium</a:t>
            </a:r>
          </a:p>
          <a:p>
            <a:r>
              <a:rPr lang="en-US" dirty="0" smtClean="0"/>
              <a:t>Pre-admission screening</a:t>
            </a:r>
          </a:p>
          <a:p>
            <a:r>
              <a:rPr lang="en-US" dirty="0" smtClean="0"/>
              <a:t>Elderly Waiver and Alternative Care</a:t>
            </a:r>
          </a:p>
          <a:p>
            <a:r>
              <a:rPr lang="en-US" dirty="0" smtClean="0"/>
              <a:t>Layaway</a:t>
            </a:r>
          </a:p>
          <a:p>
            <a:r>
              <a:rPr lang="en-US" dirty="0" smtClean="0"/>
              <a:t>Planned closures</a:t>
            </a:r>
          </a:p>
          <a:p>
            <a:r>
              <a:rPr lang="en-US" dirty="0" smtClean="0"/>
              <a:t>Single-bed incentive</a:t>
            </a:r>
          </a:p>
          <a:p>
            <a:r>
              <a:rPr lang="en-US" dirty="0" smtClean="0"/>
              <a:t>Return to community</a:t>
            </a:r>
          </a:p>
          <a:p>
            <a:r>
              <a:rPr lang="en-US" dirty="0" smtClean="0"/>
              <a:t>Moving Home Minnesota</a:t>
            </a:r>
            <a:endParaRPr lang="en-US" dirty="0"/>
          </a:p>
        </p:txBody>
      </p:sp>
    </p:spTree>
    <p:extLst>
      <p:ext uri="{BB962C8B-B14F-4D97-AF65-F5344CB8AC3E}">
        <p14:creationId xmlns:p14="http://schemas.microsoft.com/office/powerpoint/2010/main" val="695677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Number of NF Beds in MN &amp; U.S.</a:t>
            </a:r>
            <a:endParaRPr lang="en-US" dirty="0"/>
          </a:p>
        </p:txBody>
      </p:sp>
      <p:graphicFrame>
        <p:nvGraphicFramePr>
          <p:cNvPr id="4" name="Content Placeholder 3" descr="Ex. 30 line graph of beds per 1000 population 85 in US and MN&#10; United States Minnesota&#10;year 85+ bpt 85+ bpt&#10;1987  745.3&#10;1988  733.5&#10;1989  715.2&#10;1990  698.2&#10;1991  677.8&#10;1992  660.8&#10;1993  643.3&#10;1994  624.8&#10;1995 475.8 611.4&#10;1996 469.3 593.3&#10;1997 468.0 576.6&#10;1998 449.4 554.2&#10;1999 435.1 534.1&#10;2000 420.4 499.6&#10;2001 408.8 467.8&#10;2002 398.0 448.2&#10;2003 384.0 420.8&#10;2004 372.3 402.5&#10;2005 354.7 381.9&#10;2006 338.9 361.0&#10;2007 325.2 343.3&#10;2008 312.6 325.7&#10;2009 302.9 317.6&#10;2010 307.2 311.1&#10;2011 296.9 295.7&#10;2012  282.0&#10;"/>
          <p:cNvGraphicFramePr>
            <a:graphicFrameLocks noGrp="1"/>
          </p:cNvGraphicFramePr>
          <p:nvPr>
            <p:ph idx="1"/>
            <p:extLst>
              <p:ext uri="{D42A27DB-BD31-4B8C-83A1-F6EECF244321}">
                <p14:modId xmlns:p14="http://schemas.microsoft.com/office/powerpoint/2010/main" val="2120770465"/>
              </p:ext>
            </p:extLst>
          </p:nvPr>
        </p:nvGraphicFramePr>
        <p:xfrm>
          <a:off x="381000" y="1371600"/>
          <a:ext cx="83820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7419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Utilization</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24029931"/>
              </p:ext>
            </p:extLst>
          </p:nvPr>
        </p:nvGraphicFramePr>
        <p:xfrm>
          <a:off x="422909" y="1371597"/>
          <a:ext cx="8298181" cy="4305304"/>
        </p:xfrm>
        <a:graphic>
          <a:graphicData uri="http://schemas.openxmlformats.org/drawingml/2006/table">
            <a:tbl>
              <a:tblPr firstRow="1" firstCol="1" bandRow="1" bandCol="1">
                <a:tableStyleId>{5C22544A-7EE6-4342-B048-85BDC9FD1C3A}</a:tableStyleId>
              </a:tblPr>
              <a:tblGrid>
                <a:gridCol w="1659106"/>
                <a:gridCol w="1603419"/>
                <a:gridCol w="1715676"/>
                <a:gridCol w="1659990"/>
                <a:gridCol w="1659990"/>
              </a:tblGrid>
              <a:tr h="453189">
                <a:tc>
                  <a:txBody>
                    <a:bodyPr/>
                    <a:lstStyle/>
                    <a:p>
                      <a:pPr marL="228600" marR="0" indent="-228600" algn="ctr">
                        <a:spcBef>
                          <a:spcPts val="0"/>
                        </a:spcBef>
                        <a:spcAft>
                          <a:spcPts val="0"/>
                        </a:spcAft>
                      </a:pPr>
                      <a:r>
                        <a:rPr lang="en-US" sz="1200" dirty="0">
                          <a:effectLst/>
                        </a:rPr>
                        <a:t>Year</a:t>
                      </a:r>
                      <a:endParaRPr lang="en-US" sz="1100" dirty="0">
                        <a:effectLst/>
                        <a:latin typeface="Calibri"/>
                        <a:ea typeface="Calibri"/>
                        <a:cs typeface="Times New Roman"/>
                      </a:endParaRPr>
                    </a:p>
                  </a:txBody>
                  <a:tcPr marL="19050" marR="19050" marT="0" marB="0">
                    <a:solidFill>
                      <a:schemeClr val="tx2"/>
                    </a:solidFill>
                  </a:tcPr>
                </a:tc>
                <a:tc>
                  <a:txBody>
                    <a:bodyPr/>
                    <a:lstStyle/>
                    <a:p>
                      <a:pPr marL="228600" marR="0" indent="-228600" algn="ctr">
                        <a:spcBef>
                          <a:spcPts val="0"/>
                        </a:spcBef>
                        <a:spcAft>
                          <a:spcPts val="0"/>
                        </a:spcAft>
                      </a:pPr>
                      <a:r>
                        <a:rPr lang="en-US" sz="1200" dirty="0">
                          <a:effectLst/>
                        </a:rPr>
                        <a:t>65+ Utilization</a:t>
                      </a:r>
                      <a:endParaRPr lang="en-US" sz="1100" dirty="0">
                        <a:effectLst/>
                        <a:latin typeface="Calibri"/>
                        <a:ea typeface="Calibri"/>
                        <a:cs typeface="Times New Roman"/>
                      </a:endParaRPr>
                    </a:p>
                  </a:txBody>
                  <a:tcPr marL="19050" marR="19050" marT="0" marB="0">
                    <a:solidFill>
                      <a:schemeClr val="tx2"/>
                    </a:solidFill>
                  </a:tcPr>
                </a:tc>
                <a:tc>
                  <a:txBody>
                    <a:bodyPr/>
                    <a:lstStyle/>
                    <a:p>
                      <a:pPr marL="228600" marR="0" indent="-228600" algn="ctr">
                        <a:spcBef>
                          <a:spcPts val="0"/>
                        </a:spcBef>
                        <a:spcAft>
                          <a:spcPts val="0"/>
                        </a:spcAft>
                      </a:pPr>
                      <a:r>
                        <a:rPr lang="en-US" sz="1200" dirty="0">
                          <a:effectLst/>
                        </a:rPr>
                        <a:t>Annual Rate of Change</a:t>
                      </a:r>
                      <a:endParaRPr lang="en-US" sz="1100" dirty="0">
                        <a:effectLst/>
                        <a:latin typeface="Calibri"/>
                        <a:ea typeface="Calibri"/>
                        <a:cs typeface="Times New Roman"/>
                      </a:endParaRPr>
                    </a:p>
                  </a:txBody>
                  <a:tcPr marL="19050" marR="19050" marT="0" marB="0">
                    <a:solidFill>
                      <a:schemeClr val="tx2"/>
                    </a:solidFill>
                  </a:tcPr>
                </a:tc>
                <a:tc>
                  <a:txBody>
                    <a:bodyPr/>
                    <a:lstStyle/>
                    <a:p>
                      <a:pPr marL="228600" marR="0" indent="-228600" algn="ctr">
                        <a:spcBef>
                          <a:spcPts val="0"/>
                        </a:spcBef>
                        <a:spcAft>
                          <a:spcPts val="0"/>
                        </a:spcAft>
                      </a:pPr>
                      <a:r>
                        <a:rPr lang="en-US" sz="1200" dirty="0">
                          <a:effectLst/>
                        </a:rPr>
                        <a:t>85+ Utilization</a:t>
                      </a:r>
                      <a:endParaRPr lang="en-US" sz="1100" dirty="0">
                        <a:effectLst/>
                        <a:latin typeface="Calibri"/>
                        <a:ea typeface="Calibri"/>
                        <a:cs typeface="Times New Roman"/>
                      </a:endParaRPr>
                    </a:p>
                  </a:txBody>
                  <a:tcPr marL="19050" marR="19050" marT="0" marB="0">
                    <a:solidFill>
                      <a:schemeClr val="tx2"/>
                    </a:solidFill>
                  </a:tcPr>
                </a:tc>
                <a:tc>
                  <a:txBody>
                    <a:bodyPr/>
                    <a:lstStyle/>
                    <a:p>
                      <a:pPr marL="228600" marR="0" indent="-228600" algn="ctr">
                        <a:spcBef>
                          <a:spcPts val="0"/>
                        </a:spcBef>
                        <a:spcAft>
                          <a:spcPts val="0"/>
                        </a:spcAft>
                      </a:pPr>
                      <a:r>
                        <a:rPr lang="en-US" sz="1200" dirty="0">
                          <a:effectLst/>
                        </a:rPr>
                        <a:t>Annual Rate of Change</a:t>
                      </a:r>
                      <a:endParaRPr lang="en-US" sz="1100" dirty="0">
                        <a:effectLst/>
                        <a:latin typeface="Calibri"/>
                        <a:ea typeface="Calibri"/>
                        <a:cs typeface="Times New Roman"/>
                      </a:endParaRPr>
                    </a:p>
                  </a:txBody>
                  <a:tcPr marL="19050" marR="19050" marT="0" marB="0">
                    <a:solidFill>
                      <a:schemeClr val="tx2"/>
                    </a:solidFill>
                  </a:tcPr>
                </a:tc>
              </a:tr>
              <a:tr h="226595">
                <a:tc>
                  <a:txBody>
                    <a:bodyPr/>
                    <a:lstStyle/>
                    <a:p>
                      <a:pPr marL="228600" marR="0" indent="-228600" algn="ctr">
                        <a:spcBef>
                          <a:spcPts val="0"/>
                        </a:spcBef>
                        <a:spcAft>
                          <a:spcPts val="0"/>
                        </a:spcAft>
                      </a:pPr>
                      <a:r>
                        <a:rPr lang="en-US" sz="1200" dirty="0">
                          <a:effectLst/>
                        </a:rPr>
                        <a:t>1984</a:t>
                      </a:r>
                      <a:endParaRPr lang="en-US" sz="1100" dirty="0">
                        <a:effectLst/>
                        <a:latin typeface="Calibri"/>
                        <a:ea typeface="Calibri"/>
                        <a:cs typeface="Times New Roman"/>
                      </a:endParaRPr>
                    </a:p>
                  </a:txBody>
                  <a:tcPr marL="19050" marR="19050" marT="0" marB="0">
                    <a:solidFill>
                      <a:schemeClr val="tx2"/>
                    </a:solidFill>
                  </a:tcPr>
                </a:tc>
                <a:tc>
                  <a:txBody>
                    <a:bodyPr/>
                    <a:lstStyle/>
                    <a:p>
                      <a:pPr marL="228600" marR="0" indent="-228600" algn="ctr">
                        <a:spcBef>
                          <a:spcPts val="0"/>
                        </a:spcBef>
                        <a:spcAft>
                          <a:spcPts val="0"/>
                        </a:spcAft>
                      </a:pPr>
                      <a:r>
                        <a:rPr lang="en-US" sz="1200">
                          <a:effectLst/>
                        </a:rPr>
                        <a:t>8.4%</a:t>
                      </a:r>
                      <a:endParaRPr lang="en-US" sz="1100">
                        <a:effectLst/>
                        <a:latin typeface="Calibri"/>
                        <a:ea typeface="Calibri"/>
                        <a:cs typeface="Times New Roman"/>
                      </a:endParaRPr>
                    </a:p>
                  </a:txBody>
                  <a:tcPr marL="19050" marR="19050" marT="0" marB="0"/>
                </a:tc>
                <a:tc>
                  <a:txBody>
                    <a:bodyPr/>
                    <a:lstStyle/>
                    <a:p>
                      <a:pPr marL="228600" marR="0" indent="-228600" algn="ctr">
                        <a:spcBef>
                          <a:spcPts val="0"/>
                        </a:spcBef>
                        <a:spcAft>
                          <a:spcPts val="0"/>
                        </a:spcAft>
                      </a:pPr>
                      <a:r>
                        <a:rPr lang="en-US" sz="1200">
                          <a:effectLst/>
                        </a:rPr>
                        <a:t> </a:t>
                      </a:r>
                      <a:endParaRPr lang="en-US" sz="1100">
                        <a:effectLst/>
                        <a:latin typeface="Calibri"/>
                        <a:ea typeface="Calibri"/>
                        <a:cs typeface="Times New Roman"/>
                      </a:endParaRPr>
                    </a:p>
                  </a:txBody>
                  <a:tcPr marL="19050" marR="19050" marT="0" marB="0"/>
                </a:tc>
                <a:tc>
                  <a:txBody>
                    <a:bodyPr/>
                    <a:lstStyle/>
                    <a:p>
                      <a:pPr marL="228600" marR="0" indent="-228600" algn="ctr">
                        <a:spcBef>
                          <a:spcPts val="0"/>
                        </a:spcBef>
                        <a:spcAft>
                          <a:spcPts val="0"/>
                        </a:spcAft>
                      </a:pPr>
                      <a:r>
                        <a:rPr lang="en-US" sz="1200">
                          <a:effectLst/>
                        </a:rPr>
                        <a:t>36.4%</a:t>
                      </a:r>
                      <a:endParaRPr lang="en-US" sz="1100">
                        <a:effectLst/>
                        <a:latin typeface="Calibri"/>
                        <a:ea typeface="Calibri"/>
                        <a:cs typeface="Times New Roman"/>
                      </a:endParaRPr>
                    </a:p>
                  </a:txBody>
                  <a:tcPr marL="19050" marR="19050" marT="0" marB="0"/>
                </a:tc>
                <a:tc>
                  <a:txBody>
                    <a:bodyPr/>
                    <a:lstStyle/>
                    <a:p>
                      <a:pPr marL="228600" marR="0" indent="-228600" algn="ctr">
                        <a:spcBef>
                          <a:spcPts val="0"/>
                        </a:spcBef>
                        <a:spcAft>
                          <a:spcPts val="0"/>
                        </a:spcAft>
                      </a:pPr>
                      <a:r>
                        <a:rPr lang="en-US" sz="1200">
                          <a:effectLst/>
                        </a:rPr>
                        <a:t> </a:t>
                      </a:r>
                      <a:endParaRPr lang="en-US" sz="1100">
                        <a:effectLst/>
                        <a:latin typeface="Calibri"/>
                        <a:ea typeface="Calibri"/>
                        <a:cs typeface="Times New Roman"/>
                      </a:endParaRPr>
                    </a:p>
                  </a:txBody>
                  <a:tcPr marL="19050" marR="19050" marT="0" marB="0"/>
                </a:tc>
              </a:tr>
              <a:tr h="226595">
                <a:tc>
                  <a:txBody>
                    <a:bodyPr/>
                    <a:lstStyle/>
                    <a:p>
                      <a:pPr marL="228600" marR="0" indent="-228600" algn="ctr">
                        <a:spcBef>
                          <a:spcPts val="0"/>
                        </a:spcBef>
                        <a:spcAft>
                          <a:spcPts val="0"/>
                        </a:spcAft>
                      </a:pPr>
                      <a:r>
                        <a:rPr lang="en-US" sz="1200" dirty="0">
                          <a:effectLst/>
                        </a:rPr>
                        <a:t>1987</a:t>
                      </a:r>
                      <a:endParaRPr lang="en-US" sz="1100" dirty="0">
                        <a:effectLst/>
                        <a:latin typeface="Calibri"/>
                        <a:ea typeface="Calibri"/>
                        <a:cs typeface="Times New Roman"/>
                      </a:endParaRPr>
                    </a:p>
                  </a:txBody>
                  <a:tcPr marL="19050" marR="19050" marT="0" marB="0">
                    <a:solidFill>
                      <a:schemeClr val="tx2"/>
                    </a:solidFill>
                  </a:tcPr>
                </a:tc>
                <a:tc>
                  <a:txBody>
                    <a:bodyPr/>
                    <a:lstStyle/>
                    <a:p>
                      <a:pPr marL="228600" marR="0" indent="-228600" algn="ctr">
                        <a:spcBef>
                          <a:spcPts val="0"/>
                        </a:spcBef>
                        <a:spcAft>
                          <a:spcPts val="0"/>
                        </a:spcAft>
                      </a:pPr>
                      <a:r>
                        <a:rPr lang="en-US" sz="1200">
                          <a:effectLst/>
                        </a:rPr>
                        <a:t>8.1%</a:t>
                      </a:r>
                      <a:endParaRPr lang="en-US" sz="1100">
                        <a:effectLst/>
                        <a:latin typeface="Calibri"/>
                        <a:ea typeface="Calibri"/>
                        <a:cs typeface="Times New Roman"/>
                      </a:endParaRPr>
                    </a:p>
                  </a:txBody>
                  <a:tcPr marL="19050" marR="19050" marT="0" marB="0"/>
                </a:tc>
                <a:tc>
                  <a:txBody>
                    <a:bodyPr/>
                    <a:lstStyle/>
                    <a:p>
                      <a:pPr marL="228600" marR="0" indent="-228600" algn="ctr">
                        <a:spcBef>
                          <a:spcPts val="0"/>
                        </a:spcBef>
                        <a:spcAft>
                          <a:spcPts val="0"/>
                        </a:spcAft>
                      </a:pPr>
                      <a:r>
                        <a:rPr lang="en-US" sz="1200">
                          <a:effectLst/>
                        </a:rPr>
                        <a:t>-1.2%</a:t>
                      </a:r>
                      <a:endParaRPr lang="en-US" sz="1100">
                        <a:effectLst/>
                        <a:latin typeface="Calibri"/>
                        <a:ea typeface="Calibri"/>
                        <a:cs typeface="Times New Roman"/>
                      </a:endParaRPr>
                    </a:p>
                  </a:txBody>
                  <a:tcPr marL="19050" marR="19050" marT="0" marB="0"/>
                </a:tc>
                <a:tc>
                  <a:txBody>
                    <a:bodyPr/>
                    <a:lstStyle/>
                    <a:p>
                      <a:pPr marL="228600" marR="0" indent="-228600" algn="ctr">
                        <a:spcBef>
                          <a:spcPts val="0"/>
                        </a:spcBef>
                        <a:spcAft>
                          <a:spcPts val="0"/>
                        </a:spcAft>
                      </a:pPr>
                      <a:r>
                        <a:rPr lang="en-US" sz="1200">
                          <a:effectLst/>
                        </a:rPr>
                        <a:t>35.1%</a:t>
                      </a:r>
                      <a:endParaRPr lang="en-US" sz="1100">
                        <a:effectLst/>
                        <a:latin typeface="Calibri"/>
                        <a:ea typeface="Calibri"/>
                        <a:cs typeface="Times New Roman"/>
                      </a:endParaRPr>
                    </a:p>
                  </a:txBody>
                  <a:tcPr marL="19050" marR="19050" marT="0" marB="0"/>
                </a:tc>
                <a:tc>
                  <a:txBody>
                    <a:bodyPr/>
                    <a:lstStyle/>
                    <a:p>
                      <a:pPr marL="228600" marR="0" indent="-228600" algn="ctr">
                        <a:spcBef>
                          <a:spcPts val="0"/>
                        </a:spcBef>
                        <a:spcAft>
                          <a:spcPts val="0"/>
                        </a:spcAft>
                      </a:pPr>
                      <a:r>
                        <a:rPr lang="en-US" sz="1200">
                          <a:effectLst/>
                        </a:rPr>
                        <a:t>-1.2%</a:t>
                      </a:r>
                      <a:endParaRPr lang="en-US" sz="1100">
                        <a:effectLst/>
                        <a:latin typeface="Calibri"/>
                        <a:ea typeface="Calibri"/>
                        <a:cs typeface="Times New Roman"/>
                      </a:endParaRPr>
                    </a:p>
                  </a:txBody>
                  <a:tcPr marL="19050" marR="19050" marT="0" marB="0"/>
                </a:tc>
              </a:tr>
              <a:tr h="226595">
                <a:tc>
                  <a:txBody>
                    <a:bodyPr/>
                    <a:lstStyle/>
                    <a:p>
                      <a:pPr marL="228600" marR="0" indent="-228600" algn="ctr">
                        <a:spcBef>
                          <a:spcPts val="0"/>
                        </a:spcBef>
                        <a:spcAft>
                          <a:spcPts val="0"/>
                        </a:spcAft>
                      </a:pPr>
                      <a:r>
                        <a:rPr lang="en-US" sz="1200" dirty="0">
                          <a:effectLst/>
                        </a:rPr>
                        <a:t>1989</a:t>
                      </a:r>
                      <a:endParaRPr lang="en-US" sz="1100" dirty="0">
                        <a:effectLst/>
                        <a:latin typeface="Calibri"/>
                        <a:ea typeface="Calibri"/>
                        <a:cs typeface="Times New Roman"/>
                      </a:endParaRPr>
                    </a:p>
                  </a:txBody>
                  <a:tcPr marL="19050" marR="19050" marT="0" marB="0">
                    <a:solidFill>
                      <a:schemeClr val="tx2"/>
                    </a:solidFill>
                  </a:tcPr>
                </a:tc>
                <a:tc>
                  <a:txBody>
                    <a:bodyPr/>
                    <a:lstStyle/>
                    <a:p>
                      <a:pPr marL="228600" marR="0" indent="-228600" algn="ctr">
                        <a:spcBef>
                          <a:spcPts val="0"/>
                        </a:spcBef>
                        <a:spcAft>
                          <a:spcPts val="0"/>
                        </a:spcAft>
                      </a:pPr>
                      <a:r>
                        <a:rPr lang="en-US" sz="1200">
                          <a:effectLst/>
                        </a:rPr>
                        <a:t>7.8%</a:t>
                      </a:r>
                      <a:endParaRPr lang="en-US" sz="1100">
                        <a:effectLst/>
                        <a:latin typeface="Calibri"/>
                        <a:ea typeface="Calibri"/>
                        <a:cs typeface="Times New Roman"/>
                      </a:endParaRPr>
                    </a:p>
                  </a:txBody>
                  <a:tcPr marL="19050" marR="19050" marT="0" marB="0"/>
                </a:tc>
                <a:tc>
                  <a:txBody>
                    <a:bodyPr/>
                    <a:lstStyle/>
                    <a:p>
                      <a:pPr marL="228600" marR="0" indent="-228600" algn="ctr">
                        <a:spcBef>
                          <a:spcPts val="0"/>
                        </a:spcBef>
                        <a:spcAft>
                          <a:spcPts val="0"/>
                        </a:spcAft>
                      </a:pPr>
                      <a:r>
                        <a:rPr lang="en-US" sz="1200">
                          <a:effectLst/>
                        </a:rPr>
                        <a:t>-1.9%</a:t>
                      </a:r>
                      <a:endParaRPr lang="en-US" sz="1100">
                        <a:effectLst/>
                        <a:latin typeface="Calibri"/>
                        <a:ea typeface="Calibri"/>
                        <a:cs typeface="Times New Roman"/>
                      </a:endParaRPr>
                    </a:p>
                  </a:txBody>
                  <a:tcPr marL="19050" marR="19050" marT="0" marB="0"/>
                </a:tc>
                <a:tc>
                  <a:txBody>
                    <a:bodyPr/>
                    <a:lstStyle/>
                    <a:p>
                      <a:pPr marL="228600" marR="0" indent="-228600" algn="ctr">
                        <a:spcBef>
                          <a:spcPts val="0"/>
                        </a:spcBef>
                        <a:spcAft>
                          <a:spcPts val="0"/>
                        </a:spcAft>
                      </a:pPr>
                      <a:r>
                        <a:rPr lang="en-US" sz="1200">
                          <a:effectLst/>
                        </a:rPr>
                        <a:t>33.4%</a:t>
                      </a:r>
                      <a:endParaRPr lang="en-US" sz="1100">
                        <a:effectLst/>
                        <a:latin typeface="Calibri"/>
                        <a:ea typeface="Calibri"/>
                        <a:cs typeface="Times New Roman"/>
                      </a:endParaRPr>
                    </a:p>
                  </a:txBody>
                  <a:tcPr marL="19050" marR="19050" marT="0" marB="0"/>
                </a:tc>
                <a:tc>
                  <a:txBody>
                    <a:bodyPr/>
                    <a:lstStyle/>
                    <a:p>
                      <a:pPr marL="228600" marR="0" indent="-228600" algn="ctr">
                        <a:spcBef>
                          <a:spcPts val="0"/>
                        </a:spcBef>
                        <a:spcAft>
                          <a:spcPts val="0"/>
                        </a:spcAft>
                      </a:pPr>
                      <a:r>
                        <a:rPr lang="en-US" sz="1200">
                          <a:effectLst/>
                        </a:rPr>
                        <a:t>-2.5%</a:t>
                      </a:r>
                      <a:endParaRPr lang="en-US" sz="1100">
                        <a:effectLst/>
                        <a:latin typeface="Calibri"/>
                        <a:ea typeface="Calibri"/>
                        <a:cs typeface="Times New Roman"/>
                      </a:endParaRPr>
                    </a:p>
                  </a:txBody>
                  <a:tcPr marL="19050" marR="19050" marT="0" marB="0"/>
                </a:tc>
              </a:tr>
              <a:tr h="226595">
                <a:tc>
                  <a:txBody>
                    <a:bodyPr/>
                    <a:lstStyle/>
                    <a:p>
                      <a:pPr marL="228600" marR="0" indent="-228600" algn="ctr">
                        <a:spcBef>
                          <a:spcPts val="0"/>
                        </a:spcBef>
                        <a:spcAft>
                          <a:spcPts val="0"/>
                        </a:spcAft>
                      </a:pPr>
                      <a:r>
                        <a:rPr lang="en-US" sz="1200" dirty="0">
                          <a:effectLst/>
                        </a:rPr>
                        <a:t>1993</a:t>
                      </a:r>
                      <a:endParaRPr lang="en-US" sz="1100" dirty="0">
                        <a:effectLst/>
                        <a:latin typeface="Calibri"/>
                        <a:ea typeface="Calibri"/>
                        <a:cs typeface="Times New Roman"/>
                      </a:endParaRPr>
                    </a:p>
                  </a:txBody>
                  <a:tcPr marL="19050" marR="19050" marT="0" marB="0">
                    <a:solidFill>
                      <a:schemeClr val="tx2"/>
                    </a:solidFill>
                  </a:tcPr>
                </a:tc>
                <a:tc>
                  <a:txBody>
                    <a:bodyPr/>
                    <a:lstStyle/>
                    <a:p>
                      <a:pPr marL="228600" marR="0" indent="-228600" algn="ctr">
                        <a:spcBef>
                          <a:spcPts val="0"/>
                        </a:spcBef>
                        <a:spcAft>
                          <a:spcPts val="0"/>
                        </a:spcAft>
                      </a:pPr>
                      <a:r>
                        <a:rPr lang="en-US" sz="1200">
                          <a:effectLst/>
                        </a:rPr>
                        <a:t>7.6%</a:t>
                      </a:r>
                      <a:endParaRPr lang="en-US" sz="1100">
                        <a:effectLst/>
                        <a:latin typeface="Calibri"/>
                        <a:ea typeface="Calibri"/>
                        <a:cs typeface="Times New Roman"/>
                      </a:endParaRPr>
                    </a:p>
                  </a:txBody>
                  <a:tcPr marL="19050" marR="19050" marT="0" marB="0"/>
                </a:tc>
                <a:tc>
                  <a:txBody>
                    <a:bodyPr/>
                    <a:lstStyle/>
                    <a:p>
                      <a:pPr marL="228600" marR="0" indent="-228600" algn="ctr">
                        <a:spcBef>
                          <a:spcPts val="0"/>
                        </a:spcBef>
                        <a:spcAft>
                          <a:spcPts val="0"/>
                        </a:spcAft>
                      </a:pPr>
                      <a:r>
                        <a:rPr lang="en-US" sz="1200">
                          <a:effectLst/>
                        </a:rPr>
                        <a:t>-0.6%</a:t>
                      </a:r>
                      <a:endParaRPr lang="en-US" sz="1100">
                        <a:effectLst/>
                        <a:latin typeface="Calibri"/>
                        <a:ea typeface="Calibri"/>
                        <a:cs typeface="Times New Roman"/>
                      </a:endParaRPr>
                    </a:p>
                  </a:txBody>
                  <a:tcPr marL="19050" marR="19050" marT="0" marB="0"/>
                </a:tc>
                <a:tc>
                  <a:txBody>
                    <a:bodyPr/>
                    <a:lstStyle/>
                    <a:p>
                      <a:pPr marL="228600" marR="0" indent="-228600" algn="ctr">
                        <a:spcBef>
                          <a:spcPts val="0"/>
                        </a:spcBef>
                        <a:spcAft>
                          <a:spcPts val="0"/>
                        </a:spcAft>
                      </a:pPr>
                      <a:r>
                        <a:rPr lang="en-US" sz="1200">
                          <a:effectLst/>
                        </a:rPr>
                        <a:t>30.8%</a:t>
                      </a:r>
                      <a:endParaRPr lang="en-US" sz="1100">
                        <a:effectLst/>
                        <a:latin typeface="Calibri"/>
                        <a:ea typeface="Calibri"/>
                        <a:cs typeface="Times New Roman"/>
                      </a:endParaRPr>
                    </a:p>
                  </a:txBody>
                  <a:tcPr marL="19050" marR="19050" marT="0" marB="0"/>
                </a:tc>
                <a:tc>
                  <a:txBody>
                    <a:bodyPr/>
                    <a:lstStyle/>
                    <a:p>
                      <a:pPr marL="228600" marR="0" indent="-228600" algn="ctr">
                        <a:spcBef>
                          <a:spcPts val="0"/>
                        </a:spcBef>
                        <a:spcAft>
                          <a:spcPts val="0"/>
                        </a:spcAft>
                      </a:pPr>
                      <a:r>
                        <a:rPr lang="en-US" sz="1200">
                          <a:effectLst/>
                        </a:rPr>
                        <a:t>-2.0%</a:t>
                      </a:r>
                      <a:endParaRPr lang="en-US" sz="1100">
                        <a:effectLst/>
                        <a:latin typeface="Calibri"/>
                        <a:ea typeface="Calibri"/>
                        <a:cs typeface="Times New Roman"/>
                      </a:endParaRPr>
                    </a:p>
                  </a:txBody>
                  <a:tcPr marL="19050" marR="19050" marT="0" marB="0"/>
                </a:tc>
              </a:tr>
              <a:tr h="226595">
                <a:tc>
                  <a:txBody>
                    <a:bodyPr/>
                    <a:lstStyle/>
                    <a:p>
                      <a:pPr marL="228600" marR="0" indent="-228600" algn="ctr">
                        <a:spcBef>
                          <a:spcPts val="0"/>
                        </a:spcBef>
                        <a:spcAft>
                          <a:spcPts val="0"/>
                        </a:spcAft>
                      </a:pPr>
                      <a:r>
                        <a:rPr lang="en-US" sz="1200" dirty="0">
                          <a:effectLst/>
                        </a:rPr>
                        <a:t>1994</a:t>
                      </a:r>
                      <a:endParaRPr lang="en-US" sz="1100" dirty="0">
                        <a:effectLst/>
                        <a:latin typeface="Calibri"/>
                        <a:ea typeface="Calibri"/>
                        <a:cs typeface="Times New Roman"/>
                      </a:endParaRPr>
                    </a:p>
                  </a:txBody>
                  <a:tcPr marL="19050" marR="19050" marT="0" marB="0">
                    <a:solidFill>
                      <a:schemeClr val="tx2"/>
                    </a:solidFill>
                  </a:tcPr>
                </a:tc>
                <a:tc>
                  <a:txBody>
                    <a:bodyPr/>
                    <a:lstStyle/>
                    <a:p>
                      <a:pPr marL="228600" marR="0" indent="-228600" algn="ctr">
                        <a:spcBef>
                          <a:spcPts val="0"/>
                        </a:spcBef>
                        <a:spcAft>
                          <a:spcPts val="0"/>
                        </a:spcAft>
                      </a:pPr>
                      <a:r>
                        <a:rPr lang="en-US" sz="1200">
                          <a:effectLst/>
                        </a:rPr>
                        <a:t>7.1%</a:t>
                      </a:r>
                      <a:endParaRPr lang="en-US" sz="1100">
                        <a:effectLst/>
                        <a:latin typeface="Calibri"/>
                        <a:ea typeface="Calibri"/>
                        <a:cs typeface="Times New Roman"/>
                      </a:endParaRPr>
                    </a:p>
                  </a:txBody>
                  <a:tcPr marL="19050" marR="19050" marT="0" marB="0"/>
                </a:tc>
                <a:tc>
                  <a:txBody>
                    <a:bodyPr/>
                    <a:lstStyle/>
                    <a:p>
                      <a:pPr marL="228600" marR="0" indent="-228600" algn="ctr">
                        <a:spcBef>
                          <a:spcPts val="0"/>
                        </a:spcBef>
                        <a:spcAft>
                          <a:spcPts val="0"/>
                        </a:spcAft>
                      </a:pPr>
                      <a:r>
                        <a:rPr lang="en-US" sz="1200">
                          <a:effectLst/>
                        </a:rPr>
                        <a:t>-6.6%</a:t>
                      </a:r>
                      <a:endParaRPr lang="en-US" sz="1100">
                        <a:effectLst/>
                        <a:latin typeface="Calibri"/>
                        <a:ea typeface="Calibri"/>
                        <a:cs typeface="Times New Roman"/>
                      </a:endParaRPr>
                    </a:p>
                  </a:txBody>
                  <a:tcPr marL="19050" marR="19050" marT="0" marB="0"/>
                </a:tc>
                <a:tc>
                  <a:txBody>
                    <a:bodyPr/>
                    <a:lstStyle/>
                    <a:p>
                      <a:pPr marL="228600" marR="0" indent="-228600" algn="ctr">
                        <a:spcBef>
                          <a:spcPts val="0"/>
                        </a:spcBef>
                        <a:spcAft>
                          <a:spcPts val="0"/>
                        </a:spcAft>
                      </a:pPr>
                      <a:r>
                        <a:rPr lang="en-US" sz="1200">
                          <a:effectLst/>
                        </a:rPr>
                        <a:t>28.7%</a:t>
                      </a:r>
                      <a:endParaRPr lang="en-US" sz="1100">
                        <a:effectLst/>
                        <a:latin typeface="Calibri"/>
                        <a:ea typeface="Calibri"/>
                        <a:cs typeface="Times New Roman"/>
                      </a:endParaRPr>
                    </a:p>
                  </a:txBody>
                  <a:tcPr marL="19050" marR="19050" marT="0" marB="0"/>
                </a:tc>
                <a:tc>
                  <a:txBody>
                    <a:bodyPr/>
                    <a:lstStyle/>
                    <a:p>
                      <a:pPr marL="228600" marR="0" indent="-228600" algn="ctr">
                        <a:spcBef>
                          <a:spcPts val="0"/>
                        </a:spcBef>
                        <a:spcAft>
                          <a:spcPts val="0"/>
                        </a:spcAft>
                      </a:pPr>
                      <a:r>
                        <a:rPr lang="en-US" sz="1200">
                          <a:effectLst/>
                        </a:rPr>
                        <a:t>-6.8%</a:t>
                      </a:r>
                      <a:endParaRPr lang="en-US" sz="1100">
                        <a:effectLst/>
                        <a:latin typeface="Calibri"/>
                        <a:ea typeface="Calibri"/>
                        <a:cs typeface="Times New Roman"/>
                      </a:endParaRPr>
                    </a:p>
                  </a:txBody>
                  <a:tcPr marL="19050" marR="19050" marT="0" marB="0"/>
                </a:tc>
              </a:tr>
              <a:tr h="226595">
                <a:tc>
                  <a:txBody>
                    <a:bodyPr/>
                    <a:lstStyle/>
                    <a:p>
                      <a:pPr marL="228600" marR="0" indent="-228600" algn="ctr">
                        <a:spcBef>
                          <a:spcPts val="0"/>
                        </a:spcBef>
                        <a:spcAft>
                          <a:spcPts val="0"/>
                        </a:spcAft>
                      </a:pPr>
                      <a:r>
                        <a:rPr lang="en-US" sz="1200" dirty="0">
                          <a:effectLst/>
                        </a:rPr>
                        <a:t>1996</a:t>
                      </a:r>
                      <a:endParaRPr lang="en-US" sz="1100" dirty="0">
                        <a:effectLst/>
                        <a:latin typeface="Calibri"/>
                        <a:ea typeface="Calibri"/>
                        <a:cs typeface="Times New Roman"/>
                      </a:endParaRPr>
                    </a:p>
                  </a:txBody>
                  <a:tcPr marL="19050" marR="19050" marT="0" marB="0">
                    <a:solidFill>
                      <a:schemeClr val="tx2"/>
                    </a:solidFill>
                  </a:tcPr>
                </a:tc>
                <a:tc>
                  <a:txBody>
                    <a:bodyPr/>
                    <a:lstStyle/>
                    <a:p>
                      <a:pPr marL="228600" marR="0" indent="-228600" algn="ctr">
                        <a:spcBef>
                          <a:spcPts val="0"/>
                        </a:spcBef>
                        <a:spcAft>
                          <a:spcPts val="0"/>
                        </a:spcAft>
                      </a:pPr>
                      <a:r>
                        <a:rPr lang="en-US" sz="1200">
                          <a:effectLst/>
                        </a:rPr>
                        <a:t>6.9%</a:t>
                      </a:r>
                      <a:endParaRPr lang="en-US" sz="1100">
                        <a:effectLst/>
                        <a:latin typeface="Calibri"/>
                        <a:ea typeface="Calibri"/>
                        <a:cs typeface="Times New Roman"/>
                      </a:endParaRPr>
                    </a:p>
                  </a:txBody>
                  <a:tcPr marL="19050" marR="19050" marT="0" marB="0"/>
                </a:tc>
                <a:tc>
                  <a:txBody>
                    <a:bodyPr/>
                    <a:lstStyle/>
                    <a:p>
                      <a:pPr marL="228600" marR="0" indent="-228600" algn="ctr">
                        <a:spcBef>
                          <a:spcPts val="0"/>
                        </a:spcBef>
                        <a:spcAft>
                          <a:spcPts val="0"/>
                        </a:spcAft>
                      </a:pPr>
                      <a:r>
                        <a:rPr lang="en-US" sz="1200">
                          <a:effectLst/>
                        </a:rPr>
                        <a:t>-1.4%</a:t>
                      </a:r>
                      <a:endParaRPr lang="en-US" sz="1100">
                        <a:effectLst/>
                        <a:latin typeface="Calibri"/>
                        <a:ea typeface="Calibri"/>
                        <a:cs typeface="Times New Roman"/>
                      </a:endParaRPr>
                    </a:p>
                  </a:txBody>
                  <a:tcPr marL="19050" marR="19050" marT="0" marB="0"/>
                </a:tc>
                <a:tc>
                  <a:txBody>
                    <a:bodyPr/>
                    <a:lstStyle/>
                    <a:p>
                      <a:pPr marL="228600" marR="0" indent="-228600" algn="ctr">
                        <a:spcBef>
                          <a:spcPts val="0"/>
                        </a:spcBef>
                        <a:spcAft>
                          <a:spcPts val="0"/>
                        </a:spcAft>
                      </a:pPr>
                      <a:r>
                        <a:rPr lang="en-US" sz="1200">
                          <a:effectLst/>
                        </a:rPr>
                        <a:t>28.2%</a:t>
                      </a:r>
                      <a:endParaRPr lang="en-US" sz="1100">
                        <a:effectLst/>
                        <a:latin typeface="Calibri"/>
                        <a:ea typeface="Calibri"/>
                        <a:cs typeface="Times New Roman"/>
                      </a:endParaRPr>
                    </a:p>
                  </a:txBody>
                  <a:tcPr marL="19050" marR="19050" marT="0" marB="0"/>
                </a:tc>
                <a:tc>
                  <a:txBody>
                    <a:bodyPr/>
                    <a:lstStyle/>
                    <a:p>
                      <a:pPr marL="228600" marR="0" indent="-228600" algn="ctr">
                        <a:spcBef>
                          <a:spcPts val="0"/>
                        </a:spcBef>
                        <a:spcAft>
                          <a:spcPts val="0"/>
                        </a:spcAft>
                      </a:pPr>
                      <a:r>
                        <a:rPr lang="en-US" sz="1200">
                          <a:effectLst/>
                        </a:rPr>
                        <a:t>-0.9%</a:t>
                      </a:r>
                      <a:endParaRPr lang="en-US" sz="1100">
                        <a:effectLst/>
                        <a:latin typeface="Calibri"/>
                        <a:ea typeface="Calibri"/>
                        <a:cs typeface="Times New Roman"/>
                      </a:endParaRPr>
                    </a:p>
                  </a:txBody>
                  <a:tcPr marL="19050" marR="19050" marT="0" marB="0"/>
                </a:tc>
              </a:tr>
              <a:tr h="226595">
                <a:tc>
                  <a:txBody>
                    <a:bodyPr/>
                    <a:lstStyle/>
                    <a:p>
                      <a:pPr marL="228600" marR="0" indent="-228600" algn="ctr">
                        <a:spcBef>
                          <a:spcPts val="0"/>
                        </a:spcBef>
                        <a:spcAft>
                          <a:spcPts val="0"/>
                        </a:spcAft>
                      </a:pPr>
                      <a:r>
                        <a:rPr lang="en-US" sz="1200" dirty="0">
                          <a:effectLst/>
                        </a:rPr>
                        <a:t>1998</a:t>
                      </a:r>
                      <a:endParaRPr lang="en-US" sz="1100" dirty="0">
                        <a:effectLst/>
                        <a:latin typeface="Calibri"/>
                        <a:ea typeface="Calibri"/>
                        <a:cs typeface="Times New Roman"/>
                      </a:endParaRPr>
                    </a:p>
                  </a:txBody>
                  <a:tcPr marL="19050" marR="19050" marT="0" marB="0">
                    <a:solidFill>
                      <a:schemeClr val="tx2"/>
                    </a:solidFill>
                  </a:tcPr>
                </a:tc>
                <a:tc>
                  <a:txBody>
                    <a:bodyPr/>
                    <a:lstStyle/>
                    <a:p>
                      <a:pPr marL="228600" marR="0" indent="-228600" algn="ctr">
                        <a:spcBef>
                          <a:spcPts val="0"/>
                        </a:spcBef>
                        <a:spcAft>
                          <a:spcPts val="0"/>
                        </a:spcAft>
                      </a:pPr>
                      <a:r>
                        <a:rPr lang="en-US" sz="1200">
                          <a:effectLst/>
                        </a:rPr>
                        <a:t>6.1%</a:t>
                      </a:r>
                      <a:endParaRPr lang="en-US" sz="1100">
                        <a:effectLst/>
                        <a:latin typeface="Calibri"/>
                        <a:ea typeface="Calibri"/>
                        <a:cs typeface="Times New Roman"/>
                      </a:endParaRPr>
                    </a:p>
                  </a:txBody>
                  <a:tcPr marL="19050" marR="19050" marT="0" marB="0"/>
                </a:tc>
                <a:tc>
                  <a:txBody>
                    <a:bodyPr/>
                    <a:lstStyle/>
                    <a:p>
                      <a:pPr marL="228600" marR="0" indent="-228600" algn="ctr">
                        <a:spcBef>
                          <a:spcPts val="0"/>
                        </a:spcBef>
                        <a:spcAft>
                          <a:spcPts val="0"/>
                        </a:spcAft>
                      </a:pPr>
                      <a:r>
                        <a:rPr lang="en-US" sz="1200">
                          <a:effectLst/>
                        </a:rPr>
                        <a:t>-6.8%</a:t>
                      </a:r>
                      <a:endParaRPr lang="en-US" sz="1100">
                        <a:effectLst/>
                        <a:latin typeface="Calibri"/>
                        <a:ea typeface="Calibri"/>
                        <a:cs typeface="Times New Roman"/>
                      </a:endParaRPr>
                    </a:p>
                  </a:txBody>
                  <a:tcPr marL="19050" marR="19050" marT="0" marB="0"/>
                </a:tc>
                <a:tc>
                  <a:txBody>
                    <a:bodyPr/>
                    <a:lstStyle/>
                    <a:p>
                      <a:pPr marL="228600" marR="0" indent="-228600" algn="ctr">
                        <a:spcBef>
                          <a:spcPts val="0"/>
                        </a:spcBef>
                        <a:spcAft>
                          <a:spcPts val="0"/>
                        </a:spcAft>
                      </a:pPr>
                      <a:r>
                        <a:rPr lang="en-US" sz="1200">
                          <a:effectLst/>
                        </a:rPr>
                        <a:t>24.3%</a:t>
                      </a:r>
                      <a:endParaRPr lang="en-US" sz="1100">
                        <a:effectLst/>
                        <a:latin typeface="Calibri"/>
                        <a:ea typeface="Calibri"/>
                        <a:cs typeface="Times New Roman"/>
                      </a:endParaRPr>
                    </a:p>
                  </a:txBody>
                  <a:tcPr marL="19050" marR="19050" marT="0" marB="0"/>
                </a:tc>
                <a:tc>
                  <a:txBody>
                    <a:bodyPr/>
                    <a:lstStyle/>
                    <a:p>
                      <a:pPr marL="228600" marR="0" indent="-228600" algn="ctr">
                        <a:spcBef>
                          <a:spcPts val="0"/>
                        </a:spcBef>
                        <a:spcAft>
                          <a:spcPts val="0"/>
                        </a:spcAft>
                      </a:pPr>
                      <a:r>
                        <a:rPr lang="en-US" sz="1200">
                          <a:effectLst/>
                        </a:rPr>
                        <a:t>-7.2%</a:t>
                      </a:r>
                      <a:endParaRPr lang="en-US" sz="1100">
                        <a:effectLst/>
                        <a:latin typeface="Calibri"/>
                        <a:ea typeface="Calibri"/>
                        <a:cs typeface="Times New Roman"/>
                      </a:endParaRPr>
                    </a:p>
                  </a:txBody>
                  <a:tcPr marL="19050" marR="19050" marT="0" marB="0"/>
                </a:tc>
              </a:tr>
              <a:tr h="226595">
                <a:tc>
                  <a:txBody>
                    <a:bodyPr/>
                    <a:lstStyle/>
                    <a:p>
                      <a:pPr marL="228600" marR="0" indent="-228600" algn="ctr">
                        <a:spcBef>
                          <a:spcPts val="0"/>
                        </a:spcBef>
                        <a:spcAft>
                          <a:spcPts val="0"/>
                        </a:spcAft>
                      </a:pPr>
                      <a:r>
                        <a:rPr lang="en-US" sz="1200" dirty="0">
                          <a:effectLst/>
                        </a:rPr>
                        <a:t>2000</a:t>
                      </a:r>
                      <a:endParaRPr lang="en-US" sz="1100" dirty="0">
                        <a:effectLst/>
                        <a:latin typeface="Calibri"/>
                        <a:ea typeface="Calibri"/>
                        <a:cs typeface="Times New Roman"/>
                      </a:endParaRPr>
                    </a:p>
                  </a:txBody>
                  <a:tcPr marL="19050" marR="19050" marT="0" marB="0">
                    <a:solidFill>
                      <a:schemeClr val="tx2"/>
                    </a:solidFill>
                  </a:tcPr>
                </a:tc>
                <a:tc>
                  <a:txBody>
                    <a:bodyPr/>
                    <a:lstStyle/>
                    <a:p>
                      <a:pPr marL="228600" marR="0" indent="-228600" algn="ctr">
                        <a:spcBef>
                          <a:spcPts val="0"/>
                        </a:spcBef>
                        <a:spcAft>
                          <a:spcPts val="0"/>
                        </a:spcAft>
                      </a:pPr>
                      <a:r>
                        <a:rPr lang="en-US" sz="1200">
                          <a:effectLst/>
                        </a:rPr>
                        <a:t>5.8%</a:t>
                      </a:r>
                      <a:endParaRPr lang="en-US" sz="1100">
                        <a:effectLst/>
                        <a:latin typeface="Calibri"/>
                        <a:ea typeface="Calibri"/>
                        <a:cs typeface="Times New Roman"/>
                      </a:endParaRPr>
                    </a:p>
                  </a:txBody>
                  <a:tcPr marL="19050" marR="19050" marT="0" marB="0"/>
                </a:tc>
                <a:tc>
                  <a:txBody>
                    <a:bodyPr/>
                    <a:lstStyle/>
                    <a:p>
                      <a:pPr marL="228600" marR="0" indent="-228600" algn="ctr">
                        <a:spcBef>
                          <a:spcPts val="0"/>
                        </a:spcBef>
                        <a:spcAft>
                          <a:spcPts val="0"/>
                        </a:spcAft>
                      </a:pPr>
                      <a:r>
                        <a:rPr lang="en-US" sz="1200">
                          <a:effectLst/>
                        </a:rPr>
                        <a:t> </a:t>
                      </a:r>
                      <a:endParaRPr lang="en-US" sz="1100">
                        <a:effectLst/>
                        <a:latin typeface="Calibri"/>
                        <a:ea typeface="Calibri"/>
                        <a:cs typeface="Times New Roman"/>
                      </a:endParaRPr>
                    </a:p>
                  </a:txBody>
                  <a:tcPr marL="19050" marR="19050" marT="0" marB="0"/>
                </a:tc>
                <a:tc>
                  <a:txBody>
                    <a:bodyPr/>
                    <a:lstStyle/>
                    <a:p>
                      <a:pPr marL="228600" marR="0" indent="-228600" algn="ctr">
                        <a:spcBef>
                          <a:spcPts val="0"/>
                        </a:spcBef>
                        <a:spcAft>
                          <a:spcPts val="0"/>
                        </a:spcAft>
                      </a:pPr>
                      <a:r>
                        <a:rPr lang="en-US" sz="1200">
                          <a:effectLst/>
                        </a:rPr>
                        <a:t>22.8%</a:t>
                      </a:r>
                      <a:endParaRPr lang="en-US" sz="1100">
                        <a:effectLst/>
                        <a:latin typeface="Calibri"/>
                        <a:ea typeface="Calibri"/>
                        <a:cs typeface="Times New Roman"/>
                      </a:endParaRPr>
                    </a:p>
                  </a:txBody>
                  <a:tcPr marL="19050" marR="19050" marT="0" marB="0"/>
                </a:tc>
                <a:tc>
                  <a:txBody>
                    <a:bodyPr/>
                    <a:lstStyle/>
                    <a:p>
                      <a:pPr marL="228600" marR="0" indent="-228600" algn="ctr">
                        <a:spcBef>
                          <a:spcPts val="0"/>
                        </a:spcBef>
                        <a:spcAft>
                          <a:spcPts val="0"/>
                        </a:spcAft>
                      </a:pPr>
                      <a:r>
                        <a:rPr lang="en-US" sz="1200">
                          <a:effectLst/>
                        </a:rPr>
                        <a:t> </a:t>
                      </a:r>
                      <a:endParaRPr lang="en-US" sz="1100">
                        <a:effectLst/>
                        <a:latin typeface="Calibri"/>
                        <a:ea typeface="Calibri"/>
                        <a:cs typeface="Times New Roman"/>
                      </a:endParaRPr>
                    </a:p>
                  </a:txBody>
                  <a:tcPr marL="19050" marR="19050" marT="0" marB="0"/>
                </a:tc>
              </a:tr>
              <a:tr h="226595">
                <a:tc>
                  <a:txBody>
                    <a:bodyPr/>
                    <a:lstStyle/>
                    <a:p>
                      <a:pPr marL="228600" marR="0" indent="-228600" algn="ctr">
                        <a:spcBef>
                          <a:spcPts val="0"/>
                        </a:spcBef>
                        <a:spcAft>
                          <a:spcPts val="0"/>
                        </a:spcAft>
                      </a:pPr>
                      <a:r>
                        <a:rPr lang="en-US" sz="1200" dirty="0">
                          <a:effectLst/>
                        </a:rPr>
                        <a:t>2001</a:t>
                      </a:r>
                      <a:endParaRPr lang="en-US" sz="1100" dirty="0">
                        <a:effectLst/>
                        <a:latin typeface="Calibri"/>
                        <a:ea typeface="Calibri"/>
                        <a:cs typeface="Times New Roman"/>
                      </a:endParaRPr>
                    </a:p>
                  </a:txBody>
                  <a:tcPr marL="19050" marR="19050" marT="0" marB="0">
                    <a:solidFill>
                      <a:schemeClr val="tx2"/>
                    </a:solidFill>
                  </a:tcPr>
                </a:tc>
                <a:tc>
                  <a:txBody>
                    <a:bodyPr/>
                    <a:lstStyle/>
                    <a:p>
                      <a:pPr marL="228600" marR="0" indent="-228600" algn="ctr">
                        <a:spcBef>
                          <a:spcPts val="0"/>
                        </a:spcBef>
                        <a:spcAft>
                          <a:spcPts val="0"/>
                        </a:spcAft>
                      </a:pPr>
                      <a:r>
                        <a:rPr lang="en-US" sz="1200">
                          <a:effectLst/>
                        </a:rPr>
                        <a:t>5.6%</a:t>
                      </a:r>
                      <a:endParaRPr lang="en-US" sz="1100">
                        <a:effectLst/>
                        <a:latin typeface="Calibri"/>
                        <a:ea typeface="Calibri"/>
                        <a:cs typeface="Times New Roman"/>
                      </a:endParaRPr>
                    </a:p>
                  </a:txBody>
                  <a:tcPr marL="19050" marR="19050" marT="0" marB="0"/>
                </a:tc>
                <a:tc>
                  <a:txBody>
                    <a:bodyPr/>
                    <a:lstStyle/>
                    <a:p>
                      <a:pPr marL="228600" marR="0" indent="-228600" algn="ctr">
                        <a:spcBef>
                          <a:spcPts val="0"/>
                        </a:spcBef>
                        <a:spcAft>
                          <a:spcPts val="0"/>
                        </a:spcAft>
                      </a:pPr>
                      <a:r>
                        <a:rPr lang="en-US" sz="1200">
                          <a:effectLst/>
                        </a:rPr>
                        <a:t>-4.3%</a:t>
                      </a:r>
                      <a:endParaRPr lang="en-US" sz="1100">
                        <a:effectLst/>
                        <a:latin typeface="Calibri"/>
                        <a:ea typeface="Calibri"/>
                        <a:cs typeface="Times New Roman"/>
                      </a:endParaRPr>
                    </a:p>
                  </a:txBody>
                  <a:tcPr marL="19050" marR="19050" marT="0" marB="0"/>
                </a:tc>
                <a:tc>
                  <a:txBody>
                    <a:bodyPr/>
                    <a:lstStyle/>
                    <a:p>
                      <a:pPr marL="228600" marR="0" indent="-228600" algn="ctr">
                        <a:spcBef>
                          <a:spcPts val="0"/>
                        </a:spcBef>
                        <a:spcAft>
                          <a:spcPts val="0"/>
                        </a:spcAft>
                      </a:pPr>
                      <a:r>
                        <a:rPr lang="en-US" sz="1200">
                          <a:effectLst/>
                        </a:rPr>
                        <a:t>21.3%</a:t>
                      </a:r>
                      <a:endParaRPr lang="en-US" sz="1100">
                        <a:effectLst/>
                        <a:latin typeface="Calibri"/>
                        <a:ea typeface="Calibri"/>
                        <a:cs typeface="Times New Roman"/>
                      </a:endParaRPr>
                    </a:p>
                  </a:txBody>
                  <a:tcPr marL="19050" marR="19050" marT="0" marB="0"/>
                </a:tc>
                <a:tc>
                  <a:txBody>
                    <a:bodyPr/>
                    <a:lstStyle/>
                    <a:p>
                      <a:pPr marL="228600" marR="0" indent="-228600" algn="ctr">
                        <a:spcBef>
                          <a:spcPts val="0"/>
                        </a:spcBef>
                        <a:spcAft>
                          <a:spcPts val="0"/>
                        </a:spcAft>
                      </a:pPr>
                      <a:r>
                        <a:rPr lang="en-US" sz="1200">
                          <a:effectLst/>
                        </a:rPr>
                        <a:t>-6.5%</a:t>
                      </a:r>
                      <a:endParaRPr lang="en-US" sz="1100">
                        <a:effectLst/>
                        <a:latin typeface="Calibri"/>
                        <a:ea typeface="Calibri"/>
                        <a:cs typeface="Times New Roman"/>
                      </a:endParaRPr>
                    </a:p>
                  </a:txBody>
                  <a:tcPr marL="19050" marR="19050" marT="0" marB="0"/>
                </a:tc>
              </a:tr>
              <a:tr h="226595">
                <a:tc>
                  <a:txBody>
                    <a:bodyPr/>
                    <a:lstStyle/>
                    <a:p>
                      <a:pPr marL="228600" marR="0" indent="-228600" algn="ctr">
                        <a:spcBef>
                          <a:spcPts val="0"/>
                        </a:spcBef>
                        <a:spcAft>
                          <a:spcPts val="0"/>
                        </a:spcAft>
                      </a:pPr>
                      <a:r>
                        <a:rPr lang="en-US" sz="1200" dirty="0">
                          <a:effectLst/>
                        </a:rPr>
                        <a:t>2002</a:t>
                      </a:r>
                      <a:endParaRPr lang="en-US" sz="1100" dirty="0">
                        <a:effectLst/>
                        <a:latin typeface="Calibri"/>
                        <a:ea typeface="Calibri"/>
                        <a:cs typeface="Times New Roman"/>
                      </a:endParaRPr>
                    </a:p>
                  </a:txBody>
                  <a:tcPr marL="19050" marR="19050" marT="0" marB="0">
                    <a:solidFill>
                      <a:schemeClr val="tx2"/>
                    </a:solidFill>
                  </a:tcPr>
                </a:tc>
                <a:tc>
                  <a:txBody>
                    <a:bodyPr/>
                    <a:lstStyle/>
                    <a:p>
                      <a:pPr marL="228600" marR="0" indent="-228600" algn="ctr">
                        <a:spcBef>
                          <a:spcPts val="0"/>
                        </a:spcBef>
                        <a:spcAft>
                          <a:spcPts val="0"/>
                        </a:spcAft>
                      </a:pPr>
                      <a:r>
                        <a:rPr lang="en-US" sz="1200">
                          <a:effectLst/>
                        </a:rPr>
                        <a:t>5.5%</a:t>
                      </a:r>
                      <a:endParaRPr lang="en-US" sz="1100">
                        <a:effectLst/>
                        <a:latin typeface="Calibri"/>
                        <a:ea typeface="Calibri"/>
                        <a:cs typeface="Times New Roman"/>
                      </a:endParaRPr>
                    </a:p>
                  </a:txBody>
                  <a:tcPr marL="19050" marR="19050" marT="0" marB="0"/>
                </a:tc>
                <a:tc>
                  <a:txBody>
                    <a:bodyPr/>
                    <a:lstStyle/>
                    <a:p>
                      <a:pPr marL="228600" marR="0" indent="-228600" algn="ctr">
                        <a:spcBef>
                          <a:spcPts val="0"/>
                        </a:spcBef>
                        <a:spcAft>
                          <a:spcPts val="0"/>
                        </a:spcAft>
                      </a:pPr>
                      <a:r>
                        <a:rPr lang="en-US" sz="1200">
                          <a:effectLst/>
                        </a:rPr>
                        <a:t>-1.3%</a:t>
                      </a:r>
                      <a:endParaRPr lang="en-US" sz="1100">
                        <a:effectLst/>
                        <a:latin typeface="Calibri"/>
                        <a:ea typeface="Calibri"/>
                        <a:cs typeface="Times New Roman"/>
                      </a:endParaRPr>
                    </a:p>
                  </a:txBody>
                  <a:tcPr marL="19050" marR="19050" marT="0" marB="0"/>
                </a:tc>
                <a:tc>
                  <a:txBody>
                    <a:bodyPr/>
                    <a:lstStyle/>
                    <a:p>
                      <a:pPr marL="228600" marR="0" indent="-228600" algn="ctr">
                        <a:spcBef>
                          <a:spcPts val="0"/>
                        </a:spcBef>
                        <a:spcAft>
                          <a:spcPts val="0"/>
                        </a:spcAft>
                      </a:pPr>
                      <a:r>
                        <a:rPr lang="en-US" sz="1200">
                          <a:effectLst/>
                        </a:rPr>
                        <a:t>20.6%</a:t>
                      </a:r>
                      <a:endParaRPr lang="en-US" sz="1100">
                        <a:effectLst/>
                        <a:latin typeface="Calibri"/>
                        <a:ea typeface="Calibri"/>
                        <a:cs typeface="Times New Roman"/>
                      </a:endParaRPr>
                    </a:p>
                  </a:txBody>
                  <a:tcPr marL="19050" marR="19050" marT="0" marB="0"/>
                </a:tc>
                <a:tc>
                  <a:txBody>
                    <a:bodyPr/>
                    <a:lstStyle/>
                    <a:p>
                      <a:pPr marL="228600" marR="0" indent="-228600" algn="ctr">
                        <a:spcBef>
                          <a:spcPts val="0"/>
                        </a:spcBef>
                        <a:spcAft>
                          <a:spcPts val="0"/>
                        </a:spcAft>
                      </a:pPr>
                      <a:r>
                        <a:rPr lang="en-US" sz="1200">
                          <a:effectLst/>
                        </a:rPr>
                        <a:t>-3.2%</a:t>
                      </a:r>
                      <a:endParaRPr lang="en-US" sz="1100">
                        <a:effectLst/>
                        <a:latin typeface="Calibri"/>
                        <a:ea typeface="Calibri"/>
                        <a:cs typeface="Times New Roman"/>
                      </a:endParaRPr>
                    </a:p>
                  </a:txBody>
                  <a:tcPr marL="19050" marR="19050" marT="0" marB="0"/>
                </a:tc>
              </a:tr>
              <a:tr h="226595">
                <a:tc>
                  <a:txBody>
                    <a:bodyPr/>
                    <a:lstStyle/>
                    <a:p>
                      <a:pPr marL="228600" marR="0" indent="-228600" algn="ctr">
                        <a:spcBef>
                          <a:spcPts val="0"/>
                        </a:spcBef>
                        <a:spcAft>
                          <a:spcPts val="0"/>
                        </a:spcAft>
                      </a:pPr>
                      <a:r>
                        <a:rPr lang="en-US" sz="1200" dirty="0">
                          <a:effectLst/>
                        </a:rPr>
                        <a:t>2005</a:t>
                      </a:r>
                      <a:endParaRPr lang="en-US" sz="1100" dirty="0">
                        <a:effectLst/>
                        <a:latin typeface="Calibri"/>
                        <a:ea typeface="Calibri"/>
                        <a:cs typeface="Times New Roman"/>
                      </a:endParaRPr>
                    </a:p>
                  </a:txBody>
                  <a:tcPr marL="19050" marR="19050" marT="0" marB="0">
                    <a:solidFill>
                      <a:schemeClr val="tx2"/>
                    </a:solidFill>
                  </a:tcPr>
                </a:tc>
                <a:tc>
                  <a:txBody>
                    <a:bodyPr/>
                    <a:lstStyle/>
                    <a:p>
                      <a:pPr marL="228600" marR="0" indent="-228600" algn="ctr">
                        <a:spcBef>
                          <a:spcPts val="0"/>
                        </a:spcBef>
                        <a:spcAft>
                          <a:spcPts val="0"/>
                        </a:spcAft>
                      </a:pPr>
                      <a:r>
                        <a:rPr lang="en-US" sz="1200">
                          <a:effectLst/>
                        </a:rPr>
                        <a:t>5.2%</a:t>
                      </a:r>
                      <a:endParaRPr lang="en-US" sz="1100">
                        <a:effectLst/>
                        <a:latin typeface="Calibri"/>
                        <a:ea typeface="Calibri"/>
                        <a:cs typeface="Times New Roman"/>
                      </a:endParaRPr>
                    </a:p>
                  </a:txBody>
                  <a:tcPr marL="19050" marR="19050" marT="0" marB="0"/>
                </a:tc>
                <a:tc>
                  <a:txBody>
                    <a:bodyPr/>
                    <a:lstStyle/>
                    <a:p>
                      <a:pPr marL="228600" marR="0" indent="-228600" algn="ctr">
                        <a:spcBef>
                          <a:spcPts val="0"/>
                        </a:spcBef>
                        <a:spcAft>
                          <a:spcPts val="0"/>
                        </a:spcAft>
                      </a:pPr>
                      <a:r>
                        <a:rPr lang="en-US" sz="1200">
                          <a:effectLst/>
                        </a:rPr>
                        <a:t>-2.1%</a:t>
                      </a:r>
                      <a:endParaRPr lang="en-US" sz="1100">
                        <a:effectLst/>
                        <a:latin typeface="Calibri"/>
                        <a:ea typeface="Calibri"/>
                        <a:cs typeface="Times New Roman"/>
                      </a:endParaRPr>
                    </a:p>
                  </a:txBody>
                  <a:tcPr marL="19050" marR="19050" marT="0" marB="0"/>
                </a:tc>
                <a:tc>
                  <a:txBody>
                    <a:bodyPr/>
                    <a:lstStyle/>
                    <a:p>
                      <a:pPr marL="228600" marR="0" indent="-228600" algn="ctr">
                        <a:spcBef>
                          <a:spcPts val="0"/>
                        </a:spcBef>
                        <a:spcAft>
                          <a:spcPts val="0"/>
                        </a:spcAft>
                      </a:pPr>
                      <a:r>
                        <a:rPr lang="en-US" sz="1200">
                          <a:effectLst/>
                        </a:rPr>
                        <a:t>20.1%</a:t>
                      </a:r>
                      <a:endParaRPr lang="en-US" sz="1100">
                        <a:effectLst/>
                        <a:latin typeface="Calibri"/>
                        <a:ea typeface="Calibri"/>
                        <a:cs typeface="Times New Roman"/>
                      </a:endParaRPr>
                    </a:p>
                  </a:txBody>
                  <a:tcPr marL="19050" marR="19050" marT="0" marB="0"/>
                </a:tc>
                <a:tc>
                  <a:txBody>
                    <a:bodyPr/>
                    <a:lstStyle/>
                    <a:p>
                      <a:pPr marL="228600" marR="0" indent="-228600" algn="ctr">
                        <a:spcBef>
                          <a:spcPts val="0"/>
                        </a:spcBef>
                        <a:spcAft>
                          <a:spcPts val="0"/>
                        </a:spcAft>
                      </a:pPr>
                      <a:r>
                        <a:rPr lang="en-US" sz="1200">
                          <a:effectLst/>
                        </a:rPr>
                        <a:t>-0.8%</a:t>
                      </a:r>
                      <a:endParaRPr lang="en-US" sz="1100">
                        <a:effectLst/>
                        <a:latin typeface="Calibri"/>
                        <a:ea typeface="Calibri"/>
                        <a:cs typeface="Times New Roman"/>
                      </a:endParaRPr>
                    </a:p>
                  </a:txBody>
                  <a:tcPr marL="19050" marR="19050" marT="0" marB="0"/>
                </a:tc>
              </a:tr>
              <a:tr h="226595">
                <a:tc>
                  <a:txBody>
                    <a:bodyPr/>
                    <a:lstStyle/>
                    <a:p>
                      <a:pPr marL="228600" marR="0" indent="-228600" algn="ctr">
                        <a:spcBef>
                          <a:spcPts val="0"/>
                        </a:spcBef>
                        <a:spcAft>
                          <a:spcPts val="0"/>
                        </a:spcAft>
                      </a:pPr>
                      <a:r>
                        <a:rPr lang="en-US" sz="1200" dirty="0">
                          <a:effectLst/>
                        </a:rPr>
                        <a:t>2006</a:t>
                      </a:r>
                      <a:endParaRPr lang="en-US" sz="1100" dirty="0">
                        <a:effectLst/>
                        <a:latin typeface="Calibri"/>
                        <a:ea typeface="Calibri"/>
                        <a:cs typeface="Times New Roman"/>
                      </a:endParaRPr>
                    </a:p>
                  </a:txBody>
                  <a:tcPr marL="19050" marR="19050" marT="0" marB="0">
                    <a:solidFill>
                      <a:schemeClr val="tx2"/>
                    </a:solidFill>
                  </a:tcPr>
                </a:tc>
                <a:tc>
                  <a:txBody>
                    <a:bodyPr/>
                    <a:lstStyle/>
                    <a:p>
                      <a:pPr marL="228600" marR="0" indent="-228600" algn="ctr">
                        <a:spcBef>
                          <a:spcPts val="0"/>
                        </a:spcBef>
                        <a:spcAft>
                          <a:spcPts val="0"/>
                        </a:spcAft>
                      </a:pPr>
                      <a:r>
                        <a:rPr lang="en-US" sz="1200">
                          <a:effectLst/>
                        </a:rPr>
                        <a:t>4.9%</a:t>
                      </a:r>
                      <a:endParaRPr lang="en-US" sz="1100">
                        <a:effectLst/>
                        <a:latin typeface="Calibri"/>
                        <a:ea typeface="Calibri"/>
                        <a:cs typeface="Times New Roman"/>
                      </a:endParaRPr>
                    </a:p>
                  </a:txBody>
                  <a:tcPr marL="19050" marR="19050" marT="0" marB="0"/>
                </a:tc>
                <a:tc>
                  <a:txBody>
                    <a:bodyPr/>
                    <a:lstStyle/>
                    <a:p>
                      <a:pPr marL="228600" marR="0" indent="-228600" algn="ctr">
                        <a:spcBef>
                          <a:spcPts val="0"/>
                        </a:spcBef>
                        <a:spcAft>
                          <a:spcPts val="0"/>
                        </a:spcAft>
                      </a:pPr>
                      <a:r>
                        <a:rPr lang="en-US" sz="1200">
                          <a:effectLst/>
                        </a:rPr>
                        <a:t>-5.6%</a:t>
                      </a:r>
                      <a:endParaRPr lang="en-US" sz="1100">
                        <a:effectLst/>
                        <a:latin typeface="Calibri"/>
                        <a:ea typeface="Calibri"/>
                        <a:cs typeface="Times New Roman"/>
                      </a:endParaRPr>
                    </a:p>
                  </a:txBody>
                  <a:tcPr marL="19050" marR="19050" marT="0" marB="0"/>
                </a:tc>
                <a:tc>
                  <a:txBody>
                    <a:bodyPr/>
                    <a:lstStyle/>
                    <a:p>
                      <a:pPr marL="228600" marR="0" indent="-228600" algn="ctr">
                        <a:spcBef>
                          <a:spcPts val="0"/>
                        </a:spcBef>
                        <a:spcAft>
                          <a:spcPts val="0"/>
                        </a:spcAft>
                      </a:pPr>
                      <a:r>
                        <a:rPr lang="en-US" sz="1200">
                          <a:effectLst/>
                        </a:rPr>
                        <a:t>18.7%</a:t>
                      </a:r>
                      <a:endParaRPr lang="en-US" sz="1100">
                        <a:effectLst/>
                        <a:latin typeface="Calibri"/>
                        <a:ea typeface="Calibri"/>
                        <a:cs typeface="Times New Roman"/>
                      </a:endParaRPr>
                    </a:p>
                  </a:txBody>
                  <a:tcPr marL="19050" marR="19050" marT="0" marB="0"/>
                </a:tc>
                <a:tc>
                  <a:txBody>
                    <a:bodyPr/>
                    <a:lstStyle/>
                    <a:p>
                      <a:pPr marL="228600" marR="0" indent="-228600" algn="ctr">
                        <a:spcBef>
                          <a:spcPts val="0"/>
                        </a:spcBef>
                        <a:spcAft>
                          <a:spcPts val="0"/>
                        </a:spcAft>
                      </a:pPr>
                      <a:r>
                        <a:rPr lang="en-US" sz="1200">
                          <a:effectLst/>
                        </a:rPr>
                        <a:t>-7.3%</a:t>
                      </a:r>
                      <a:endParaRPr lang="en-US" sz="1100">
                        <a:effectLst/>
                        <a:latin typeface="Calibri"/>
                        <a:ea typeface="Calibri"/>
                        <a:cs typeface="Times New Roman"/>
                      </a:endParaRPr>
                    </a:p>
                  </a:txBody>
                  <a:tcPr marL="19050" marR="19050" marT="0" marB="0"/>
                </a:tc>
              </a:tr>
              <a:tr h="226595">
                <a:tc>
                  <a:txBody>
                    <a:bodyPr/>
                    <a:lstStyle/>
                    <a:p>
                      <a:pPr marL="228600" marR="0" indent="-228600" algn="ctr">
                        <a:spcBef>
                          <a:spcPts val="0"/>
                        </a:spcBef>
                        <a:spcAft>
                          <a:spcPts val="0"/>
                        </a:spcAft>
                      </a:pPr>
                      <a:r>
                        <a:rPr lang="en-US" sz="1200" dirty="0">
                          <a:effectLst/>
                        </a:rPr>
                        <a:t>2007</a:t>
                      </a:r>
                      <a:endParaRPr lang="en-US" sz="1100" dirty="0">
                        <a:effectLst/>
                        <a:latin typeface="Calibri"/>
                        <a:ea typeface="Calibri"/>
                        <a:cs typeface="Times New Roman"/>
                      </a:endParaRPr>
                    </a:p>
                  </a:txBody>
                  <a:tcPr marL="19050" marR="19050" marT="0" marB="0">
                    <a:solidFill>
                      <a:schemeClr val="tx2"/>
                    </a:solidFill>
                  </a:tcPr>
                </a:tc>
                <a:tc>
                  <a:txBody>
                    <a:bodyPr/>
                    <a:lstStyle/>
                    <a:p>
                      <a:pPr marL="228600" marR="0" indent="-228600" algn="ctr">
                        <a:spcBef>
                          <a:spcPts val="0"/>
                        </a:spcBef>
                        <a:spcAft>
                          <a:spcPts val="0"/>
                        </a:spcAft>
                      </a:pPr>
                      <a:r>
                        <a:rPr lang="en-US" sz="1200">
                          <a:effectLst/>
                        </a:rPr>
                        <a:t>4.7%</a:t>
                      </a:r>
                      <a:endParaRPr lang="en-US" sz="1100">
                        <a:effectLst/>
                        <a:latin typeface="Calibri"/>
                        <a:ea typeface="Calibri"/>
                        <a:cs typeface="Times New Roman"/>
                      </a:endParaRPr>
                    </a:p>
                  </a:txBody>
                  <a:tcPr marL="19050" marR="19050" marT="0" marB="0"/>
                </a:tc>
                <a:tc>
                  <a:txBody>
                    <a:bodyPr/>
                    <a:lstStyle/>
                    <a:p>
                      <a:pPr marL="228600" marR="0" indent="-228600" algn="ctr">
                        <a:spcBef>
                          <a:spcPts val="0"/>
                        </a:spcBef>
                        <a:spcAft>
                          <a:spcPts val="0"/>
                        </a:spcAft>
                      </a:pPr>
                      <a:r>
                        <a:rPr lang="en-US" sz="1200">
                          <a:effectLst/>
                        </a:rPr>
                        <a:t>-4.3%</a:t>
                      </a:r>
                      <a:endParaRPr lang="en-US" sz="1100">
                        <a:effectLst/>
                        <a:latin typeface="Calibri"/>
                        <a:ea typeface="Calibri"/>
                        <a:cs typeface="Times New Roman"/>
                      </a:endParaRPr>
                    </a:p>
                  </a:txBody>
                  <a:tcPr marL="19050" marR="19050" marT="0" marB="0"/>
                </a:tc>
                <a:tc>
                  <a:txBody>
                    <a:bodyPr/>
                    <a:lstStyle/>
                    <a:p>
                      <a:pPr marL="228600" marR="0" indent="-228600" algn="ctr">
                        <a:spcBef>
                          <a:spcPts val="0"/>
                        </a:spcBef>
                        <a:spcAft>
                          <a:spcPts val="0"/>
                        </a:spcAft>
                      </a:pPr>
                      <a:r>
                        <a:rPr lang="en-US" sz="1200">
                          <a:effectLst/>
                        </a:rPr>
                        <a:t>17.6%</a:t>
                      </a:r>
                      <a:endParaRPr lang="en-US" sz="1100">
                        <a:effectLst/>
                        <a:latin typeface="Calibri"/>
                        <a:ea typeface="Calibri"/>
                        <a:cs typeface="Times New Roman"/>
                      </a:endParaRPr>
                    </a:p>
                  </a:txBody>
                  <a:tcPr marL="19050" marR="19050" marT="0" marB="0"/>
                </a:tc>
                <a:tc>
                  <a:txBody>
                    <a:bodyPr/>
                    <a:lstStyle/>
                    <a:p>
                      <a:pPr marL="228600" marR="0" indent="-228600" algn="ctr">
                        <a:spcBef>
                          <a:spcPts val="0"/>
                        </a:spcBef>
                        <a:spcAft>
                          <a:spcPts val="0"/>
                        </a:spcAft>
                      </a:pPr>
                      <a:r>
                        <a:rPr lang="en-US" sz="1200">
                          <a:effectLst/>
                        </a:rPr>
                        <a:t>-5.7%</a:t>
                      </a:r>
                      <a:endParaRPr lang="en-US" sz="1100">
                        <a:effectLst/>
                        <a:latin typeface="Calibri"/>
                        <a:ea typeface="Calibri"/>
                        <a:cs typeface="Times New Roman"/>
                      </a:endParaRPr>
                    </a:p>
                  </a:txBody>
                  <a:tcPr marL="19050" marR="19050" marT="0" marB="0"/>
                </a:tc>
              </a:tr>
              <a:tr h="226595">
                <a:tc>
                  <a:txBody>
                    <a:bodyPr/>
                    <a:lstStyle/>
                    <a:p>
                      <a:pPr marL="228600" marR="0" indent="-228600" algn="ctr">
                        <a:spcBef>
                          <a:spcPts val="0"/>
                        </a:spcBef>
                        <a:spcAft>
                          <a:spcPts val="0"/>
                        </a:spcAft>
                      </a:pPr>
                      <a:r>
                        <a:rPr lang="en-US" sz="1200" dirty="0">
                          <a:effectLst/>
                        </a:rPr>
                        <a:t>2008</a:t>
                      </a:r>
                      <a:endParaRPr lang="en-US" sz="1100" dirty="0">
                        <a:effectLst/>
                        <a:latin typeface="Calibri"/>
                        <a:ea typeface="Calibri"/>
                        <a:cs typeface="Times New Roman"/>
                      </a:endParaRPr>
                    </a:p>
                  </a:txBody>
                  <a:tcPr marL="19050" marR="19050" marT="0" marB="0">
                    <a:solidFill>
                      <a:schemeClr val="tx2"/>
                    </a:solidFill>
                  </a:tcPr>
                </a:tc>
                <a:tc>
                  <a:txBody>
                    <a:bodyPr/>
                    <a:lstStyle/>
                    <a:p>
                      <a:pPr marL="228600" marR="0" indent="-228600" algn="ctr">
                        <a:spcBef>
                          <a:spcPts val="0"/>
                        </a:spcBef>
                        <a:spcAft>
                          <a:spcPts val="0"/>
                        </a:spcAft>
                      </a:pPr>
                      <a:r>
                        <a:rPr lang="en-US" sz="1200">
                          <a:effectLst/>
                        </a:rPr>
                        <a:t>4.4%</a:t>
                      </a:r>
                      <a:endParaRPr lang="en-US" sz="1100">
                        <a:effectLst/>
                        <a:latin typeface="Calibri"/>
                        <a:ea typeface="Calibri"/>
                        <a:cs typeface="Times New Roman"/>
                      </a:endParaRPr>
                    </a:p>
                  </a:txBody>
                  <a:tcPr marL="19050" marR="19050" marT="0" marB="0"/>
                </a:tc>
                <a:tc>
                  <a:txBody>
                    <a:bodyPr/>
                    <a:lstStyle/>
                    <a:p>
                      <a:pPr marL="228600" marR="0" indent="-228600" algn="ctr">
                        <a:spcBef>
                          <a:spcPts val="0"/>
                        </a:spcBef>
                        <a:spcAft>
                          <a:spcPts val="0"/>
                        </a:spcAft>
                      </a:pPr>
                      <a:r>
                        <a:rPr lang="en-US" sz="1200">
                          <a:effectLst/>
                        </a:rPr>
                        <a:t>-6.8%</a:t>
                      </a:r>
                      <a:endParaRPr lang="en-US" sz="1100">
                        <a:effectLst/>
                        <a:latin typeface="Calibri"/>
                        <a:ea typeface="Calibri"/>
                        <a:cs typeface="Times New Roman"/>
                      </a:endParaRPr>
                    </a:p>
                  </a:txBody>
                  <a:tcPr marL="19050" marR="19050" marT="0" marB="0"/>
                </a:tc>
                <a:tc>
                  <a:txBody>
                    <a:bodyPr/>
                    <a:lstStyle/>
                    <a:p>
                      <a:pPr marL="228600" marR="0" indent="-228600" algn="ctr">
                        <a:spcBef>
                          <a:spcPts val="0"/>
                        </a:spcBef>
                        <a:spcAft>
                          <a:spcPts val="0"/>
                        </a:spcAft>
                      </a:pPr>
                      <a:r>
                        <a:rPr lang="en-US" sz="1200">
                          <a:effectLst/>
                        </a:rPr>
                        <a:t>17.1%</a:t>
                      </a:r>
                      <a:endParaRPr lang="en-US" sz="1100">
                        <a:effectLst/>
                        <a:latin typeface="Calibri"/>
                        <a:ea typeface="Calibri"/>
                        <a:cs typeface="Times New Roman"/>
                      </a:endParaRPr>
                    </a:p>
                  </a:txBody>
                  <a:tcPr marL="19050" marR="19050" marT="0" marB="0"/>
                </a:tc>
                <a:tc>
                  <a:txBody>
                    <a:bodyPr/>
                    <a:lstStyle/>
                    <a:p>
                      <a:pPr marL="228600" marR="0" indent="-228600" algn="ctr">
                        <a:spcBef>
                          <a:spcPts val="0"/>
                        </a:spcBef>
                        <a:spcAft>
                          <a:spcPts val="0"/>
                        </a:spcAft>
                      </a:pPr>
                      <a:r>
                        <a:rPr lang="en-US" sz="1200">
                          <a:effectLst/>
                        </a:rPr>
                        <a:t>-2.9%</a:t>
                      </a:r>
                      <a:endParaRPr lang="en-US" sz="1100">
                        <a:effectLst/>
                        <a:latin typeface="Calibri"/>
                        <a:ea typeface="Calibri"/>
                        <a:cs typeface="Times New Roman"/>
                      </a:endParaRPr>
                    </a:p>
                  </a:txBody>
                  <a:tcPr marL="19050" marR="19050" marT="0" marB="0"/>
                </a:tc>
              </a:tr>
              <a:tr h="226595">
                <a:tc>
                  <a:txBody>
                    <a:bodyPr/>
                    <a:lstStyle/>
                    <a:p>
                      <a:pPr marL="228600" marR="0" indent="-228600" algn="ctr">
                        <a:spcBef>
                          <a:spcPts val="0"/>
                        </a:spcBef>
                        <a:spcAft>
                          <a:spcPts val="0"/>
                        </a:spcAft>
                      </a:pPr>
                      <a:r>
                        <a:rPr lang="en-US" sz="1200" dirty="0">
                          <a:effectLst/>
                        </a:rPr>
                        <a:t>2009</a:t>
                      </a:r>
                      <a:endParaRPr lang="en-US" sz="1100" dirty="0">
                        <a:effectLst/>
                        <a:latin typeface="Calibri"/>
                        <a:ea typeface="Calibri"/>
                        <a:cs typeface="Times New Roman"/>
                      </a:endParaRPr>
                    </a:p>
                  </a:txBody>
                  <a:tcPr marL="19050" marR="19050" marT="0" marB="0">
                    <a:solidFill>
                      <a:schemeClr val="tx2"/>
                    </a:solidFill>
                  </a:tcPr>
                </a:tc>
                <a:tc>
                  <a:txBody>
                    <a:bodyPr/>
                    <a:lstStyle/>
                    <a:p>
                      <a:pPr marL="228600" marR="0" indent="-228600" algn="ctr">
                        <a:spcBef>
                          <a:spcPts val="0"/>
                        </a:spcBef>
                        <a:spcAft>
                          <a:spcPts val="0"/>
                        </a:spcAft>
                      </a:pPr>
                      <a:r>
                        <a:rPr lang="en-US" sz="1200">
                          <a:effectLst/>
                        </a:rPr>
                        <a:t>4.0 %</a:t>
                      </a:r>
                      <a:endParaRPr lang="en-US" sz="1100">
                        <a:effectLst/>
                        <a:latin typeface="Calibri"/>
                        <a:ea typeface="Calibri"/>
                        <a:cs typeface="Times New Roman"/>
                      </a:endParaRPr>
                    </a:p>
                  </a:txBody>
                  <a:tcPr marL="19050" marR="19050" marT="0" marB="0"/>
                </a:tc>
                <a:tc>
                  <a:txBody>
                    <a:bodyPr/>
                    <a:lstStyle/>
                    <a:p>
                      <a:pPr marL="228600" marR="0" indent="-228600" algn="ctr">
                        <a:spcBef>
                          <a:spcPts val="0"/>
                        </a:spcBef>
                        <a:spcAft>
                          <a:spcPts val="0"/>
                        </a:spcAft>
                      </a:pPr>
                      <a:r>
                        <a:rPr lang="en-US" sz="1200">
                          <a:effectLst/>
                        </a:rPr>
                        <a:t>-8.0%</a:t>
                      </a:r>
                      <a:endParaRPr lang="en-US" sz="1100">
                        <a:effectLst/>
                        <a:latin typeface="Calibri"/>
                        <a:ea typeface="Calibri"/>
                        <a:cs typeface="Times New Roman"/>
                      </a:endParaRPr>
                    </a:p>
                  </a:txBody>
                  <a:tcPr marL="19050" marR="19050" marT="0" marB="0"/>
                </a:tc>
                <a:tc>
                  <a:txBody>
                    <a:bodyPr/>
                    <a:lstStyle/>
                    <a:p>
                      <a:pPr marL="228600" marR="0" indent="-228600" algn="ctr">
                        <a:spcBef>
                          <a:spcPts val="0"/>
                        </a:spcBef>
                        <a:spcAft>
                          <a:spcPts val="0"/>
                        </a:spcAft>
                      </a:pPr>
                      <a:r>
                        <a:rPr lang="en-US" sz="1200">
                          <a:effectLst/>
                        </a:rPr>
                        <a:t>15.1%</a:t>
                      </a:r>
                      <a:endParaRPr lang="en-US" sz="1100">
                        <a:effectLst/>
                        <a:latin typeface="Calibri"/>
                        <a:ea typeface="Calibri"/>
                        <a:cs typeface="Times New Roman"/>
                      </a:endParaRPr>
                    </a:p>
                  </a:txBody>
                  <a:tcPr marL="19050" marR="19050" marT="0" marB="0"/>
                </a:tc>
                <a:tc>
                  <a:txBody>
                    <a:bodyPr/>
                    <a:lstStyle/>
                    <a:p>
                      <a:pPr marL="228600" marR="0" indent="-228600" algn="ctr">
                        <a:spcBef>
                          <a:spcPts val="0"/>
                        </a:spcBef>
                        <a:spcAft>
                          <a:spcPts val="0"/>
                        </a:spcAft>
                      </a:pPr>
                      <a:r>
                        <a:rPr lang="en-US" sz="1200">
                          <a:effectLst/>
                        </a:rPr>
                        <a:t>-11.9%</a:t>
                      </a:r>
                      <a:endParaRPr lang="en-US" sz="1100">
                        <a:effectLst/>
                        <a:latin typeface="Calibri"/>
                        <a:ea typeface="Calibri"/>
                        <a:cs typeface="Times New Roman"/>
                      </a:endParaRPr>
                    </a:p>
                  </a:txBody>
                  <a:tcPr marL="19050" marR="19050" marT="0" marB="0"/>
                </a:tc>
              </a:tr>
              <a:tr h="226595">
                <a:tc>
                  <a:txBody>
                    <a:bodyPr/>
                    <a:lstStyle/>
                    <a:p>
                      <a:pPr marL="228600" marR="0" indent="-228600" algn="ctr">
                        <a:spcBef>
                          <a:spcPts val="0"/>
                        </a:spcBef>
                        <a:spcAft>
                          <a:spcPts val="0"/>
                        </a:spcAft>
                      </a:pPr>
                      <a:r>
                        <a:rPr lang="en-US" sz="1200" dirty="0">
                          <a:effectLst/>
                        </a:rPr>
                        <a:t>2010</a:t>
                      </a:r>
                      <a:endParaRPr lang="en-US" sz="1100" dirty="0">
                        <a:effectLst/>
                        <a:latin typeface="Calibri"/>
                        <a:ea typeface="Calibri"/>
                        <a:cs typeface="Times New Roman"/>
                      </a:endParaRPr>
                    </a:p>
                  </a:txBody>
                  <a:tcPr marL="19050" marR="19050" marT="0" marB="0">
                    <a:solidFill>
                      <a:schemeClr val="tx2"/>
                    </a:solidFill>
                  </a:tcPr>
                </a:tc>
                <a:tc>
                  <a:txBody>
                    <a:bodyPr/>
                    <a:lstStyle/>
                    <a:p>
                      <a:pPr marL="228600" marR="0" indent="-228600" algn="ctr">
                        <a:spcBef>
                          <a:spcPts val="0"/>
                        </a:spcBef>
                        <a:spcAft>
                          <a:spcPts val="0"/>
                        </a:spcAft>
                      </a:pPr>
                      <a:r>
                        <a:rPr lang="en-US" sz="1200">
                          <a:effectLst/>
                        </a:rPr>
                        <a:t>3.9%</a:t>
                      </a:r>
                      <a:endParaRPr lang="en-US" sz="1100">
                        <a:effectLst/>
                        <a:latin typeface="Calibri"/>
                        <a:ea typeface="Calibri"/>
                        <a:cs typeface="Times New Roman"/>
                      </a:endParaRPr>
                    </a:p>
                  </a:txBody>
                  <a:tcPr marL="19050" marR="19050" marT="0" marB="0"/>
                </a:tc>
                <a:tc>
                  <a:txBody>
                    <a:bodyPr/>
                    <a:lstStyle/>
                    <a:p>
                      <a:pPr marL="228600" marR="0" indent="-228600" algn="ctr">
                        <a:spcBef>
                          <a:spcPts val="0"/>
                        </a:spcBef>
                        <a:spcAft>
                          <a:spcPts val="0"/>
                        </a:spcAft>
                      </a:pPr>
                      <a:r>
                        <a:rPr lang="en-US" sz="1200">
                          <a:effectLst/>
                        </a:rPr>
                        <a:t>-3.6%</a:t>
                      </a:r>
                      <a:endParaRPr lang="en-US" sz="1100">
                        <a:effectLst/>
                        <a:latin typeface="Calibri"/>
                        <a:ea typeface="Calibri"/>
                        <a:cs typeface="Times New Roman"/>
                      </a:endParaRPr>
                    </a:p>
                  </a:txBody>
                  <a:tcPr marL="19050" marR="19050" marT="0" marB="0"/>
                </a:tc>
                <a:tc>
                  <a:txBody>
                    <a:bodyPr/>
                    <a:lstStyle/>
                    <a:p>
                      <a:pPr marL="228600" marR="0" indent="-228600" algn="ctr">
                        <a:spcBef>
                          <a:spcPts val="0"/>
                        </a:spcBef>
                        <a:spcAft>
                          <a:spcPts val="0"/>
                        </a:spcAft>
                      </a:pPr>
                      <a:r>
                        <a:rPr lang="en-US" sz="1200">
                          <a:effectLst/>
                        </a:rPr>
                        <a:t>14.9%</a:t>
                      </a:r>
                      <a:endParaRPr lang="en-US" sz="1100">
                        <a:effectLst/>
                        <a:latin typeface="Calibri"/>
                        <a:ea typeface="Calibri"/>
                        <a:cs typeface="Times New Roman"/>
                      </a:endParaRPr>
                    </a:p>
                  </a:txBody>
                  <a:tcPr marL="19050" marR="19050" marT="0" marB="0"/>
                </a:tc>
                <a:tc>
                  <a:txBody>
                    <a:bodyPr/>
                    <a:lstStyle/>
                    <a:p>
                      <a:pPr marL="228600" marR="0" indent="-228600" algn="ctr">
                        <a:spcBef>
                          <a:spcPts val="0"/>
                        </a:spcBef>
                        <a:spcAft>
                          <a:spcPts val="0"/>
                        </a:spcAft>
                      </a:pPr>
                      <a:r>
                        <a:rPr lang="en-US" sz="1200">
                          <a:effectLst/>
                        </a:rPr>
                        <a:t>-0.9%</a:t>
                      </a:r>
                      <a:endParaRPr lang="en-US" sz="1100">
                        <a:effectLst/>
                        <a:latin typeface="Calibri"/>
                        <a:ea typeface="Calibri"/>
                        <a:cs typeface="Times New Roman"/>
                      </a:endParaRPr>
                    </a:p>
                  </a:txBody>
                  <a:tcPr marL="19050" marR="19050" marT="0" marB="0"/>
                </a:tc>
              </a:tr>
              <a:tr h="226595">
                <a:tc>
                  <a:txBody>
                    <a:bodyPr/>
                    <a:lstStyle/>
                    <a:p>
                      <a:pPr marL="228600" marR="0" indent="-228600" algn="ctr">
                        <a:spcBef>
                          <a:spcPts val="0"/>
                        </a:spcBef>
                        <a:spcAft>
                          <a:spcPts val="0"/>
                        </a:spcAft>
                      </a:pPr>
                      <a:r>
                        <a:rPr lang="en-US" sz="1200" dirty="0">
                          <a:effectLst/>
                        </a:rPr>
                        <a:t>2011</a:t>
                      </a:r>
                      <a:endParaRPr lang="en-US" sz="1100" dirty="0">
                        <a:effectLst/>
                        <a:latin typeface="Calibri"/>
                        <a:ea typeface="Calibri"/>
                        <a:cs typeface="Times New Roman"/>
                      </a:endParaRPr>
                    </a:p>
                  </a:txBody>
                  <a:tcPr marL="19050" marR="19050" marT="0" marB="0">
                    <a:solidFill>
                      <a:schemeClr val="tx2"/>
                    </a:solidFill>
                  </a:tcPr>
                </a:tc>
                <a:tc>
                  <a:txBody>
                    <a:bodyPr/>
                    <a:lstStyle/>
                    <a:p>
                      <a:pPr marL="228600" marR="0" indent="-228600" algn="ctr">
                        <a:spcBef>
                          <a:spcPts val="0"/>
                        </a:spcBef>
                        <a:spcAft>
                          <a:spcPts val="0"/>
                        </a:spcAft>
                      </a:pPr>
                      <a:r>
                        <a:rPr lang="en-US" sz="1200">
                          <a:effectLst/>
                        </a:rPr>
                        <a:t>3.7%</a:t>
                      </a:r>
                      <a:endParaRPr lang="en-US" sz="1100">
                        <a:effectLst/>
                        <a:latin typeface="Calibri"/>
                        <a:ea typeface="Calibri"/>
                        <a:cs typeface="Times New Roman"/>
                      </a:endParaRPr>
                    </a:p>
                  </a:txBody>
                  <a:tcPr marL="19050" marR="19050" marT="0" marB="0"/>
                </a:tc>
                <a:tc>
                  <a:txBody>
                    <a:bodyPr/>
                    <a:lstStyle/>
                    <a:p>
                      <a:pPr marL="228600" marR="0" indent="-228600" algn="ctr">
                        <a:spcBef>
                          <a:spcPts val="0"/>
                        </a:spcBef>
                        <a:spcAft>
                          <a:spcPts val="0"/>
                        </a:spcAft>
                      </a:pPr>
                      <a:r>
                        <a:rPr lang="en-US" sz="1200" dirty="0">
                          <a:effectLst/>
                        </a:rPr>
                        <a:t>-3.7%</a:t>
                      </a:r>
                      <a:endParaRPr lang="en-US" sz="1100" dirty="0">
                        <a:effectLst/>
                        <a:latin typeface="Calibri"/>
                        <a:ea typeface="Calibri"/>
                        <a:cs typeface="Times New Roman"/>
                      </a:endParaRPr>
                    </a:p>
                  </a:txBody>
                  <a:tcPr marL="19050" marR="19050" marT="0" marB="0"/>
                </a:tc>
                <a:tc>
                  <a:txBody>
                    <a:bodyPr/>
                    <a:lstStyle/>
                    <a:p>
                      <a:pPr marL="228600" marR="0" indent="-228600" algn="ctr">
                        <a:spcBef>
                          <a:spcPts val="0"/>
                        </a:spcBef>
                        <a:spcAft>
                          <a:spcPts val="0"/>
                        </a:spcAft>
                      </a:pPr>
                      <a:r>
                        <a:rPr lang="en-US" sz="1200">
                          <a:effectLst/>
                        </a:rPr>
                        <a:t>14.1%</a:t>
                      </a:r>
                      <a:endParaRPr lang="en-US" sz="1100">
                        <a:effectLst/>
                        <a:latin typeface="Calibri"/>
                        <a:ea typeface="Calibri"/>
                        <a:cs typeface="Times New Roman"/>
                      </a:endParaRPr>
                    </a:p>
                  </a:txBody>
                  <a:tcPr marL="19050" marR="19050" marT="0" marB="0"/>
                </a:tc>
                <a:tc>
                  <a:txBody>
                    <a:bodyPr/>
                    <a:lstStyle/>
                    <a:p>
                      <a:pPr marL="228600" marR="0" indent="-228600" algn="ctr">
                        <a:spcBef>
                          <a:spcPts val="0"/>
                        </a:spcBef>
                        <a:spcAft>
                          <a:spcPts val="0"/>
                        </a:spcAft>
                      </a:pPr>
                      <a:r>
                        <a:rPr lang="en-US" sz="1200" dirty="0">
                          <a:effectLst/>
                        </a:rPr>
                        <a:t>-5.3%</a:t>
                      </a:r>
                      <a:endParaRPr lang="en-US" sz="1100" dirty="0">
                        <a:effectLst/>
                        <a:latin typeface="Calibri"/>
                        <a:ea typeface="Calibri"/>
                        <a:cs typeface="Times New Roman"/>
                      </a:endParaRPr>
                    </a:p>
                  </a:txBody>
                  <a:tcPr marL="19050" marR="19050" marT="0" marB="0"/>
                </a:tc>
              </a:tr>
            </a:tbl>
          </a:graphicData>
        </a:graphic>
      </p:graphicFrame>
    </p:spTree>
    <p:extLst>
      <p:ext uri="{BB962C8B-B14F-4D97-AF65-F5344CB8AC3E}">
        <p14:creationId xmlns:p14="http://schemas.microsoft.com/office/powerpoint/2010/main" val="2710190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114300" indent="0">
              <a:buNone/>
            </a:pPr>
            <a:r>
              <a:rPr lang="en-US" dirty="0" smtClean="0"/>
              <a:t>Please contact:</a:t>
            </a:r>
          </a:p>
          <a:p>
            <a:pPr marL="114300" indent="0">
              <a:buNone/>
            </a:pPr>
            <a:r>
              <a:rPr lang="en-US" sz="2400" dirty="0"/>
              <a:t>Robert Held, Director</a:t>
            </a:r>
          </a:p>
          <a:p>
            <a:pPr marL="114300" indent="0">
              <a:buNone/>
            </a:pPr>
            <a:r>
              <a:rPr lang="en-US" sz="2400" dirty="0"/>
              <a:t>Nursing Facility Rates and Policy </a:t>
            </a:r>
            <a:r>
              <a:rPr lang="en-US" sz="2400" dirty="0" smtClean="0"/>
              <a:t>Division</a:t>
            </a:r>
          </a:p>
          <a:p>
            <a:pPr marL="114300" indent="0">
              <a:buNone/>
            </a:pPr>
            <a:r>
              <a:rPr lang="en-US" sz="2400" dirty="0" smtClean="0"/>
              <a:t>651-431-2261</a:t>
            </a:r>
          </a:p>
          <a:p>
            <a:pPr marL="114300" indent="0">
              <a:buNone/>
            </a:pPr>
            <a:r>
              <a:rPr lang="en-US" sz="2400" dirty="0"/>
              <a:t>r</a:t>
            </a:r>
            <a:r>
              <a:rPr lang="en-US" sz="2400" dirty="0" smtClean="0"/>
              <a:t>obert.held@state.mn.us</a:t>
            </a:r>
            <a:endParaRPr lang="en-US" sz="2400" dirty="0"/>
          </a:p>
          <a:p>
            <a:pPr marL="114300" indent="0">
              <a:buNone/>
            </a:pPr>
            <a:endParaRPr lang="en-US" dirty="0"/>
          </a:p>
        </p:txBody>
      </p:sp>
    </p:spTree>
    <p:extLst>
      <p:ext uri="{BB962C8B-B14F-4D97-AF65-F5344CB8AC3E}">
        <p14:creationId xmlns:p14="http://schemas.microsoft.com/office/powerpoint/2010/main" val="753552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Demographics of NFs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7831700"/>
              </p:ext>
            </p:extLst>
          </p:nvPr>
        </p:nvGraphicFramePr>
        <p:xfrm>
          <a:off x="685800" y="1523996"/>
          <a:ext cx="7467601" cy="4491592"/>
        </p:xfrm>
        <a:graphic>
          <a:graphicData uri="http://schemas.openxmlformats.org/drawingml/2006/table">
            <a:tbl>
              <a:tblPr firstRow="1" bandRow="1">
                <a:tableStyleId>{5C22544A-7EE6-4342-B048-85BDC9FD1C3A}</a:tableStyleId>
              </a:tblPr>
              <a:tblGrid>
                <a:gridCol w="2333627"/>
                <a:gridCol w="2489199"/>
                <a:gridCol w="2644775"/>
              </a:tblGrid>
              <a:tr h="987409">
                <a:tc>
                  <a:txBody>
                    <a:bodyPr/>
                    <a:lstStyle/>
                    <a:p>
                      <a:pPr algn="ctr"/>
                      <a:endParaRPr lang="en-US" dirty="0" smtClean="0"/>
                    </a:p>
                    <a:p>
                      <a:pPr algn="ctr"/>
                      <a:r>
                        <a:rPr lang="en-US" dirty="0" smtClean="0"/>
                        <a:t>Characteristic</a:t>
                      </a:r>
                      <a:endParaRPr lang="en-US" dirty="0"/>
                    </a:p>
                  </a:txBody>
                  <a:tcPr>
                    <a:solidFill>
                      <a:schemeClr val="tx2"/>
                    </a:solidFill>
                  </a:tcPr>
                </a:tc>
                <a:tc>
                  <a:txBody>
                    <a:bodyPr/>
                    <a:lstStyle/>
                    <a:p>
                      <a:pPr algn="ctr"/>
                      <a:endParaRPr lang="en-US" dirty="0" smtClean="0"/>
                    </a:p>
                    <a:p>
                      <a:pPr algn="ctr"/>
                      <a:r>
                        <a:rPr lang="en-US" dirty="0" smtClean="0"/>
                        <a:t>Number of Nursing</a:t>
                      </a:r>
                      <a:r>
                        <a:rPr lang="en-US" baseline="0" dirty="0" smtClean="0"/>
                        <a:t> Facilities</a:t>
                      </a:r>
                      <a:endParaRPr lang="en-US" dirty="0"/>
                    </a:p>
                  </a:txBody>
                  <a:tcPr>
                    <a:solidFill>
                      <a:schemeClr val="tx2"/>
                    </a:solidFill>
                  </a:tcPr>
                </a:tc>
                <a:tc>
                  <a:txBody>
                    <a:bodyPr/>
                    <a:lstStyle/>
                    <a:p>
                      <a:pPr algn="ctr"/>
                      <a:endParaRPr lang="en-US" dirty="0" smtClean="0"/>
                    </a:p>
                    <a:p>
                      <a:pPr algn="ctr"/>
                      <a:r>
                        <a:rPr lang="en-US" dirty="0" smtClean="0"/>
                        <a:t>Percentage</a:t>
                      </a:r>
                      <a:r>
                        <a:rPr lang="en-US" baseline="0" dirty="0" smtClean="0"/>
                        <a:t> of Nursing Facilities</a:t>
                      </a:r>
                      <a:endParaRPr lang="en-US" dirty="0"/>
                    </a:p>
                  </a:txBody>
                  <a:tcPr>
                    <a:solidFill>
                      <a:schemeClr val="tx2"/>
                    </a:solidFill>
                  </a:tcPr>
                </a:tc>
              </a:tr>
              <a:tr h="400449">
                <a:tc>
                  <a:txBody>
                    <a:bodyPr/>
                    <a:lstStyle/>
                    <a:p>
                      <a:pPr algn="l"/>
                      <a:r>
                        <a:rPr lang="en-US" sz="2000" b="1" dirty="0" smtClean="0"/>
                        <a:t>Facility Type</a:t>
                      </a:r>
                      <a:endParaRPr lang="en-US" sz="2000" b="1" dirty="0"/>
                    </a:p>
                  </a:txBody>
                  <a:tcPr/>
                </a:tc>
                <a:tc>
                  <a:txBody>
                    <a:bodyPr/>
                    <a:lstStyle/>
                    <a:p>
                      <a:pPr algn="ctr"/>
                      <a:endParaRPr lang="en-US" sz="2000" dirty="0"/>
                    </a:p>
                  </a:txBody>
                  <a:tcPr>
                    <a:noFill/>
                  </a:tcPr>
                </a:tc>
                <a:tc>
                  <a:txBody>
                    <a:bodyPr/>
                    <a:lstStyle/>
                    <a:p>
                      <a:pPr algn="ctr"/>
                      <a:endParaRPr lang="en-US" sz="2000" dirty="0"/>
                    </a:p>
                  </a:txBody>
                  <a:tcPr>
                    <a:noFill/>
                  </a:tcPr>
                </a:tc>
              </a:tr>
              <a:tr h="400449">
                <a:tc>
                  <a:txBody>
                    <a:bodyPr/>
                    <a:lstStyle/>
                    <a:p>
                      <a:pPr algn="l"/>
                      <a:r>
                        <a:rPr lang="en-US" sz="2000" dirty="0" smtClean="0"/>
                        <a:t>Hospital</a:t>
                      </a:r>
                      <a:r>
                        <a:rPr lang="en-US" sz="2000" baseline="0" dirty="0" smtClean="0"/>
                        <a:t> Attached</a:t>
                      </a:r>
                    </a:p>
                  </a:txBody>
                  <a:tcPr/>
                </a:tc>
                <a:tc>
                  <a:txBody>
                    <a:bodyPr/>
                    <a:lstStyle/>
                    <a:p>
                      <a:pPr algn="ctr"/>
                      <a:r>
                        <a:rPr lang="en-US" sz="2000" dirty="0" smtClean="0"/>
                        <a:t>55</a:t>
                      </a:r>
                      <a:endParaRPr lang="en-US" sz="2000" dirty="0"/>
                    </a:p>
                  </a:txBody>
                  <a:tcPr/>
                </a:tc>
                <a:tc>
                  <a:txBody>
                    <a:bodyPr/>
                    <a:lstStyle/>
                    <a:p>
                      <a:pPr algn="ctr"/>
                      <a:r>
                        <a:rPr lang="en-US" sz="2000" dirty="0" smtClean="0"/>
                        <a:t>15%</a:t>
                      </a:r>
                      <a:endParaRPr lang="en-US" sz="2000" dirty="0"/>
                    </a:p>
                  </a:txBody>
                  <a:tcPr/>
                </a:tc>
              </a:tr>
              <a:tr h="400449">
                <a:tc>
                  <a:txBody>
                    <a:bodyPr/>
                    <a:lstStyle/>
                    <a:p>
                      <a:pPr algn="l"/>
                      <a:r>
                        <a:rPr lang="en-US" sz="2000" dirty="0" smtClean="0"/>
                        <a:t>Freestanding</a:t>
                      </a:r>
                      <a:endParaRPr lang="en-US" sz="2000" dirty="0"/>
                    </a:p>
                  </a:txBody>
                  <a:tcPr/>
                </a:tc>
                <a:tc>
                  <a:txBody>
                    <a:bodyPr/>
                    <a:lstStyle/>
                    <a:p>
                      <a:pPr algn="ctr"/>
                      <a:r>
                        <a:rPr lang="en-US" sz="2000" dirty="0" smtClean="0"/>
                        <a:t>312</a:t>
                      </a:r>
                      <a:endParaRPr lang="en-US" sz="2000" dirty="0"/>
                    </a:p>
                  </a:txBody>
                  <a:tcPr/>
                </a:tc>
                <a:tc>
                  <a:txBody>
                    <a:bodyPr/>
                    <a:lstStyle/>
                    <a:p>
                      <a:pPr algn="ctr"/>
                      <a:r>
                        <a:rPr lang="en-US" sz="2000" dirty="0" smtClean="0"/>
                        <a:t>85%</a:t>
                      </a:r>
                      <a:endParaRPr lang="en-US" sz="2000" dirty="0"/>
                    </a:p>
                  </a:txBody>
                  <a:tcPr/>
                </a:tc>
              </a:tr>
              <a:tr h="400449">
                <a:tc>
                  <a:txBody>
                    <a:bodyPr/>
                    <a:lstStyle/>
                    <a:p>
                      <a:pPr algn="l"/>
                      <a:endParaRPr lang="en-US" sz="2000" dirty="0"/>
                    </a:p>
                  </a:txBody>
                  <a:tcPr>
                    <a:noFill/>
                  </a:tcPr>
                </a:tc>
                <a:tc>
                  <a:txBody>
                    <a:bodyPr/>
                    <a:lstStyle/>
                    <a:p>
                      <a:pPr algn="ctr"/>
                      <a:endParaRPr lang="en-US" sz="2000" dirty="0"/>
                    </a:p>
                  </a:txBody>
                  <a:tcPr>
                    <a:noFill/>
                  </a:tcPr>
                </a:tc>
                <a:tc>
                  <a:txBody>
                    <a:bodyPr/>
                    <a:lstStyle/>
                    <a:p>
                      <a:pPr algn="ctr"/>
                      <a:endParaRPr lang="en-US" sz="2000" dirty="0"/>
                    </a:p>
                  </a:txBody>
                  <a:tcPr>
                    <a:noFill/>
                  </a:tcPr>
                </a:tc>
              </a:tr>
              <a:tr h="400449">
                <a:tc>
                  <a:txBody>
                    <a:bodyPr/>
                    <a:lstStyle/>
                    <a:p>
                      <a:pPr algn="l"/>
                      <a:r>
                        <a:rPr lang="en-US" sz="2000" b="1" dirty="0" smtClean="0"/>
                        <a:t>Owner Type</a:t>
                      </a:r>
                    </a:p>
                  </a:txBody>
                  <a:tcPr/>
                </a:tc>
                <a:tc>
                  <a:txBody>
                    <a:bodyPr/>
                    <a:lstStyle/>
                    <a:p>
                      <a:pPr algn="ctr"/>
                      <a:endParaRPr lang="en-US" sz="2000" dirty="0"/>
                    </a:p>
                  </a:txBody>
                  <a:tcPr>
                    <a:noFill/>
                  </a:tcPr>
                </a:tc>
                <a:tc>
                  <a:txBody>
                    <a:bodyPr/>
                    <a:lstStyle/>
                    <a:p>
                      <a:pPr algn="ctr"/>
                      <a:endParaRPr lang="en-US" sz="2000" dirty="0"/>
                    </a:p>
                  </a:txBody>
                  <a:tcPr>
                    <a:noFill/>
                  </a:tcPr>
                </a:tc>
              </a:tr>
              <a:tr h="400449">
                <a:tc>
                  <a:txBody>
                    <a:bodyPr/>
                    <a:lstStyle/>
                    <a:p>
                      <a:pPr algn="l"/>
                      <a:r>
                        <a:rPr lang="en-US" sz="2000" dirty="0" smtClean="0"/>
                        <a:t>Propriety</a:t>
                      </a:r>
                      <a:endParaRPr lang="en-US" sz="2000" dirty="0"/>
                    </a:p>
                  </a:txBody>
                  <a:tcPr/>
                </a:tc>
                <a:tc>
                  <a:txBody>
                    <a:bodyPr/>
                    <a:lstStyle/>
                    <a:p>
                      <a:pPr algn="ctr"/>
                      <a:r>
                        <a:rPr lang="en-US" sz="2000" dirty="0" smtClean="0"/>
                        <a:t>107</a:t>
                      </a:r>
                      <a:endParaRPr lang="en-US" sz="2000" dirty="0"/>
                    </a:p>
                  </a:txBody>
                  <a:tcPr/>
                </a:tc>
                <a:tc>
                  <a:txBody>
                    <a:bodyPr/>
                    <a:lstStyle/>
                    <a:p>
                      <a:pPr algn="ctr"/>
                      <a:r>
                        <a:rPr lang="en-US" sz="2000" dirty="0" smtClean="0"/>
                        <a:t>29%</a:t>
                      </a:r>
                      <a:endParaRPr lang="en-US" sz="2000" dirty="0"/>
                    </a:p>
                  </a:txBody>
                  <a:tcPr/>
                </a:tc>
              </a:tr>
              <a:tr h="400449">
                <a:tc>
                  <a:txBody>
                    <a:bodyPr/>
                    <a:lstStyle/>
                    <a:p>
                      <a:pPr algn="l"/>
                      <a:r>
                        <a:rPr lang="en-US" sz="2000" dirty="0" smtClean="0"/>
                        <a:t>Non-Profit</a:t>
                      </a:r>
                      <a:endParaRPr lang="en-US" sz="2000" dirty="0"/>
                    </a:p>
                  </a:txBody>
                  <a:tcPr/>
                </a:tc>
                <a:tc>
                  <a:txBody>
                    <a:bodyPr/>
                    <a:lstStyle/>
                    <a:p>
                      <a:pPr algn="ctr"/>
                      <a:r>
                        <a:rPr lang="en-US" sz="2000" dirty="0" smtClean="0"/>
                        <a:t>225</a:t>
                      </a:r>
                      <a:endParaRPr lang="en-US" sz="2000" dirty="0"/>
                    </a:p>
                  </a:txBody>
                  <a:tcPr/>
                </a:tc>
                <a:tc>
                  <a:txBody>
                    <a:bodyPr/>
                    <a:lstStyle/>
                    <a:p>
                      <a:pPr algn="ctr"/>
                      <a:r>
                        <a:rPr lang="en-US" sz="2000" dirty="0" smtClean="0"/>
                        <a:t>61%</a:t>
                      </a:r>
                      <a:endParaRPr lang="en-US" sz="2000" dirty="0"/>
                    </a:p>
                  </a:txBody>
                  <a:tcPr/>
                </a:tc>
              </a:tr>
              <a:tr h="400449">
                <a:tc>
                  <a:txBody>
                    <a:bodyPr/>
                    <a:lstStyle/>
                    <a:p>
                      <a:pPr algn="l"/>
                      <a:r>
                        <a:rPr lang="en-US" sz="2000" dirty="0" smtClean="0"/>
                        <a:t>Government</a:t>
                      </a:r>
                      <a:endParaRPr lang="en-US" sz="2000" dirty="0"/>
                    </a:p>
                  </a:txBody>
                  <a:tcPr/>
                </a:tc>
                <a:tc>
                  <a:txBody>
                    <a:bodyPr/>
                    <a:lstStyle/>
                    <a:p>
                      <a:pPr algn="ctr"/>
                      <a:r>
                        <a:rPr lang="en-US" sz="2000" dirty="0" smtClean="0"/>
                        <a:t>35</a:t>
                      </a:r>
                      <a:endParaRPr lang="en-US" sz="2000" dirty="0"/>
                    </a:p>
                  </a:txBody>
                  <a:tcPr/>
                </a:tc>
                <a:tc>
                  <a:txBody>
                    <a:bodyPr/>
                    <a:lstStyle/>
                    <a:p>
                      <a:pPr algn="ctr"/>
                      <a:r>
                        <a:rPr lang="en-US" sz="2000" dirty="0" smtClean="0"/>
                        <a:t>10%</a:t>
                      </a:r>
                      <a:endParaRPr lang="en-US" sz="2000" dirty="0"/>
                    </a:p>
                  </a:txBody>
                  <a:tcPr/>
                </a:tc>
              </a:tr>
            </a:tbl>
          </a:graphicData>
        </a:graphic>
      </p:graphicFrame>
    </p:spTree>
    <p:extLst>
      <p:ext uri="{BB962C8B-B14F-4D97-AF65-F5344CB8AC3E}">
        <p14:creationId xmlns:p14="http://schemas.microsoft.com/office/powerpoint/2010/main" val="3780232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Affiliation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2474401"/>
              </p:ext>
            </p:extLst>
          </p:nvPr>
        </p:nvGraphicFramePr>
        <p:xfrm>
          <a:off x="685800" y="1523996"/>
          <a:ext cx="7543800" cy="4016224"/>
        </p:xfrm>
        <a:graphic>
          <a:graphicData uri="http://schemas.openxmlformats.org/drawingml/2006/table">
            <a:tbl>
              <a:tblPr firstRow="1" bandRow="1">
                <a:tableStyleId>{5C22544A-7EE6-4342-B048-85BDC9FD1C3A}</a:tableStyleId>
              </a:tblPr>
              <a:tblGrid>
                <a:gridCol w="2309328"/>
                <a:gridCol w="2617236"/>
                <a:gridCol w="2617236"/>
              </a:tblGrid>
              <a:tr h="685804">
                <a:tc>
                  <a:txBody>
                    <a:bodyPr/>
                    <a:lstStyle/>
                    <a:p>
                      <a:pPr algn="ctr"/>
                      <a:endParaRPr lang="en-US" dirty="0" smtClean="0"/>
                    </a:p>
                  </a:txBody>
                  <a:tcPr>
                    <a:solidFill>
                      <a:schemeClr val="tx2"/>
                    </a:solidFill>
                  </a:tcPr>
                </a:tc>
                <a:tc>
                  <a:txBody>
                    <a:bodyPr/>
                    <a:lstStyle/>
                    <a:p>
                      <a:pPr algn="ctr"/>
                      <a:endParaRPr lang="en-US" dirty="0" smtClean="0"/>
                    </a:p>
                    <a:p>
                      <a:pPr algn="ctr"/>
                      <a:r>
                        <a:rPr lang="en-US" dirty="0" smtClean="0"/>
                        <a:t>Number</a:t>
                      </a:r>
                      <a:endParaRPr lang="en-US" dirty="0"/>
                    </a:p>
                  </a:txBody>
                  <a:tcPr>
                    <a:solidFill>
                      <a:schemeClr val="tx2"/>
                    </a:solidFill>
                  </a:tcPr>
                </a:tc>
                <a:tc>
                  <a:txBody>
                    <a:bodyPr/>
                    <a:lstStyle/>
                    <a:p>
                      <a:pPr algn="ctr"/>
                      <a:endParaRPr lang="en-US" dirty="0" smtClean="0"/>
                    </a:p>
                    <a:p>
                      <a:pPr algn="ctr"/>
                      <a:r>
                        <a:rPr lang="en-US" dirty="0" smtClean="0"/>
                        <a:t>Percent</a:t>
                      </a:r>
                      <a:endParaRPr lang="en-US" dirty="0"/>
                    </a:p>
                  </a:txBody>
                  <a:tcPr>
                    <a:solidFill>
                      <a:schemeClr val="tx2"/>
                    </a:solidFill>
                  </a:tcPr>
                </a:tc>
              </a:tr>
              <a:tr h="666084">
                <a:tc>
                  <a:txBody>
                    <a:bodyPr/>
                    <a:lstStyle/>
                    <a:p>
                      <a:pPr algn="l"/>
                      <a:r>
                        <a:rPr lang="en-US" dirty="0" smtClean="0"/>
                        <a:t>Non-affiliated</a:t>
                      </a:r>
                      <a:endParaRPr lang="en-US" dirty="0"/>
                    </a:p>
                  </a:txBody>
                  <a:tcPr/>
                </a:tc>
                <a:tc>
                  <a:txBody>
                    <a:bodyPr/>
                    <a:lstStyle/>
                    <a:p>
                      <a:pPr algn="ctr"/>
                      <a:r>
                        <a:rPr lang="en-US" dirty="0" smtClean="0"/>
                        <a:t>169</a:t>
                      </a:r>
                      <a:endParaRPr lang="en-US" dirty="0"/>
                    </a:p>
                  </a:txBody>
                  <a:tcPr/>
                </a:tc>
                <a:tc>
                  <a:txBody>
                    <a:bodyPr/>
                    <a:lstStyle/>
                    <a:p>
                      <a:pPr algn="ctr"/>
                      <a:r>
                        <a:rPr lang="en-US" dirty="0" smtClean="0"/>
                        <a:t>45.5%</a:t>
                      </a:r>
                      <a:endParaRPr lang="en-US" dirty="0"/>
                    </a:p>
                  </a:txBody>
                  <a:tcPr/>
                </a:tc>
              </a:tr>
              <a:tr h="666084">
                <a:tc>
                  <a:txBody>
                    <a:bodyPr/>
                    <a:lstStyle/>
                    <a:p>
                      <a:pPr algn="l"/>
                      <a:r>
                        <a:rPr lang="en-US" dirty="0" smtClean="0"/>
                        <a:t>In groups</a:t>
                      </a:r>
                      <a:r>
                        <a:rPr lang="en-US" baseline="0" dirty="0" smtClean="0"/>
                        <a:t> of</a:t>
                      </a:r>
                      <a:endParaRPr lang="en-US" dirty="0"/>
                    </a:p>
                  </a:txBody>
                  <a:tcPr/>
                </a:tc>
                <a:tc>
                  <a:txBody>
                    <a:bodyPr/>
                    <a:lstStyle/>
                    <a:p>
                      <a:pPr algn="ctr"/>
                      <a:endParaRPr lang="en-US" dirty="0"/>
                    </a:p>
                  </a:txBody>
                  <a:tcPr/>
                </a:tc>
                <a:tc>
                  <a:txBody>
                    <a:bodyPr/>
                    <a:lstStyle/>
                    <a:p>
                      <a:pPr algn="ctr"/>
                      <a:endParaRPr lang="en-US" dirty="0"/>
                    </a:p>
                  </a:txBody>
                  <a:tcPr/>
                </a:tc>
              </a:tr>
              <a:tr h="666084">
                <a:tc>
                  <a:txBody>
                    <a:bodyPr/>
                    <a:lstStyle/>
                    <a:p>
                      <a:pPr algn="l"/>
                      <a:r>
                        <a:rPr lang="en-US" dirty="0" smtClean="0"/>
                        <a:t>2-3</a:t>
                      </a:r>
                    </a:p>
                  </a:txBody>
                  <a:tcPr/>
                </a:tc>
                <a:tc>
                  <a:txBody>
                    <a:bodyPr/>
                    <a:lstStyle/>
                    <a:p>
                      <a:pPr algn="ctr"/>
                      <a:r>
                        <a:rPr lang="en-US" dirty="0" smtClean="0"/>
                        <a:t>33</a:t>
                      </a:r>
                      <a:endParaRPr lang="en-US" dirty="0"/>
                    </a:p>
                  </a:txBody>
                  <a:tcPr/>
                </a:tc>
                <a:tc>
                  <a:txBody>
                    <a:bodyPr/>
                    <a:lstStyle/>
                    <a:p>
                      <a:pPr algn="ctr"/>
                      <a:r>
                        <a:rPr lang="en-US" dirty="0" smtClean="0"/>
                        <a:t>8.9%</a:t>
                      </a:r>
                      <a:endParaRPr lang="en-US" dirty="0"/>
                    </a:p>
                  </a:txBody>
                  <a:tcPr/>
                </a:tc>
              </a:tr>
              <a:tr h="666084">
                <a:tc>
                  <a:txBody>
                    <a:bodyPr/>
                    <a:lstStyle/>
                    <a:p>
                      <a:pPr algn="l"/>
                      <a:r>
                        <a:rPr lang="en-US" sz="1500" dirty="0" smtClean="0"/>
                        <a:t>4-8</a:t>
                      </a:r>
                      <a:endParaRPr lang="en-US" sz="1500" dirty="0"/>
                    </a:p>
                  </a:txBody>
                  <a:tcPr/>
                </a:tc>
                <a:tc>
                  <a:txBody>
                    <a:bodyPr/>
                    <a:lstStyle/>
                    <a:p>
                      <a:pPr algn="ctr"/>
                      <a:r>
                        <a:rPr lang="en-US" dirty="0" smtClean="0"/>
                        <a:t>43</a:t>
                      </a:r>
                      <a:endParaRPr lang="en-US" dirty="0"/>
                    </a:p>
                  </a:txBody>
                  <a:tcPr/>
                </a:tc>
                <a:tc>
                  <a:txBody>
                    <a:bodyPr/>
                    <a:lstStyle/>
                    <a:p>
                      <a:pPr algn="ctr"/>
                      <a:r>
                        <a:rPr lang="en-US" dirty="0" smtClean="0"/>
                        <a:t>11.6%</a:t>
                      </a:r>
                      <a:endParaRPr lang="en-US" dirty="0"/>
                    </a:p>
                  </a:txBody>
                  <a:tcPr/>
                </a:tc>
              </a:tr>
              <a:tr h="666084">
                <a:tc>
                  <a:txBody>
                    <a:bodyPr/>
                    <a:lstStyle/>
                    <a:p>
                      <a:pPr algn="l"/>
                      <a:r>
                        <a:rPr lang="en-US" dirty="0" smtClean="0"/>
                        <a:t>9+</a:t>
                      </a:r>
                      <a:endParaRPr lang="en-US" dirty="0"/>
                    </a:p>
                  </a:txBody>
                  <a:tcPr/>
                </a:tc>
                <a:tc>
                  <a:txBody>
                    <a:bodyPr/>
                    <a:lstStyle/>
                    <a:p>
                      <a:pPr algn="ctr"/>
                      <a:r>
                        <a:rPr lang="en-US" dirty="0" smtClean="0"/>
                        <a:t>126</a:t>
                      </a:r>
                      <a:endParaRPr lang="en-US" dirty="0"/>
                    </a:p>
                  </a:txBody>
                  <a:tcPr/>
                </a:tc>
                <a:tc>
                  <a:txBody>
                    <a:bodyPr/>
                    <a:lstStyle/>
                    <a:p>
                      <a:pPr algn="ctr"/>
                      <a:r>
                        <a:rPr lang="en-US" dirty="0" smtClean="0"/>
                        <a:t>34.0%</a:t>
                      </a:r>
                      <a:endParaRPr lang="en-US" dirty="0"/>
                    </a:p>
                  </a:txBody>
                  <a:tcPr/>
                </a:tc>
              </a:tr>
            </a:tbl>
          </a:graphicData>
        </a:graphic>
      </p:graphicFrame>
    </p:spTree>
    <p:extLst>
      <p:ext uri="{BB962C8B-B14F-4D97-AF65-F5344CB8AC3E}">
        <p14:creationId xmlns:p14="http://schemas.microsoft.com/office/powerpoint/2010/main" val="1585100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84884" y="1295400"/>
            <a:ext cx="4277878" cy="4648200"/>
          </a:xfrm>
        </p:spPr>
      </p:pic>
      <p:sp>
        <p:nvSpPr>
          <p:cNvPr id="2" name="Title 1"/>
          <p:cNvSpPr>
            <a:spLocks noGrp="1"/>
          </p:cNvSpPr>
          <p:nvPr>
            <p:ph type="title"/>
          </p:nvPr>
        </p:nvSpPr>
        <p:spPr/>
        <p:txBody>
          <a:bodyPr>
            <a:normAutofit fontScale="90000"/>
          </a:bodyPr>
          <a:lstStyle/>
          <a:p>
            <a:r>
              <a:rPr lang="en-US" dirty="0" smtClean="0"/>
              <a:t>Nursing Facility Geographic Groups</a:t>
            </a:r>
            <a:endParaRPr lang="en-US"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612392346"/>
              </p:ext>
            </p:extLst>
          </p:nvPr>
        </p:nvGraphicFramePr>
        <p:xfrm>
          <a:off x="4419600" y="3429000"/>
          <a:ext cx="4191000" cy="1752600"/>
        </p:xfrm>
        <a:graphic>
          <a:graphicData uri="http://schemas.openxmlformats.org/drawingml/2006/table">
            <a:tbl>
              <a:tblPr firstRow="1" bandRow="1">
                <a:tableStyleId>{5C22544A-7EE6-4342-B048-85BDC9FD1C3A}</a:tableStyleId>
              </a:tblPr>
              <a:tblGrid>
                <a:gridCol w="1651000"/>
                <a:gridCol w="787400"/>
                <a:gridCol w="1752600"/>
              </a:tblGrid>
              <a:tr h="370840">
                <a:tc>
                  <a:txBody>
                    <a:bodyPr/>
                    <a:lstStyle/>
                    <a:p>
                      <a:pPr algn="ctr"/>
                      <a:r>
                        <a:rPr lang="en-US" baseline="0" dirty="0" smtClean="0">
                          <a:solidFill>
                            <a:schemeClr val="tx1"/>
                          </a:solidFill>
                        </a:rPr>
                        <a:t>Group</a:t>
                      </a:r>
                      <a:endParaRPr lang="en-US" dirty="0">
                        <a:solidFill>
                          <a:schemeClr val="tx1"/>
                        </a:solidFill>
                      </a:endParaRPr>
                    </a:p>
                  </a:txBody>
                  <a:tcPr>
                    <a:solidFill>
                      <a:schemeClr val="tx2">
                        <a:lumMod val="10000"/>
                        <a:lumOff val="90000"/>
                      </a:schemeClr>
                    </a:solidFill>
                  </a:tcPr>
                </a:tc>
                <a:tc>
                  <a:txBody>
                    <a:bodyPr/>
                    <a:lstStyle/>
                    <a:p>
                      <a:pPr algn="ctr"/>
                      <a:r>
                        <a:rPr lang="en-US" dirty="0" smtClean="0">
                          <a:solidFill>
                            <a:schemeClr val="tx1"/>
                          </a:solidFill>
                        </a:rPr>
                        <a:t>#</a:t>
                      </a:r>
                      <a:r>
                        <a:rPr lang="en-US" baseline="0" dirty="0" smtClean="0">
                          <a:solidFill>
                            <a:schemeClr val="tx1"/>
                          </a:solidFill>
                        </a:rPr>
                        <a:t> of NFs</a:t>
                      </a:r>
                      <a:endParaRPr lang="en-US" dirty="0">
                        <a:solidFill>
                          <a:schemeClr val="tx1"/>
                        </a:solidFill>
                      </a:endParaRPr>
                    </a:p>
                  </a:txBody>
                  <a:tcPr>
                    <a:solidFill>
                      <a:schemeClr val="tx2">
                        <a:lumMod val="10000"/>
                        <a:lumOff val="90000"/>
                      </a:schemeClr>
                    </a:solidFill>
                  </a:tcPr>
                </a:tc>
                <a:tc>
                  <a:txBody>
                    <a:bodyPr/>
                    <a:lstStyle/>
                    <a:p>
                      <a:pPr algn="ctr"/>
                      <a:r>
                        <a:rPr lang="en-US" dirty="0" smtClean="0">
                          <a:solidFill>
                            <a:schemeClr val="tx1"/>
                          </a:solidFill>
                        </a:rPr>
                        <a:t>% of NFs</a:t>
                      </a:r>
                      <a:endParaRPr lang="en-US" dirty="0">
                        <a:solidFill>
                          <a:schemeClr val="tx1"/>
                        </a:solidFill>
                      </a:endParaRPr>
                    </a:p>
                  </a:txBody>
                  <a:tcPr>
                    <a:solidFill>
                      <a:schemeClr val="tx2">
                        <a:lumMod val="10000"/>
                        <a:lumOff val="90000"/>
                      </a:schemeClr>
                    </a:solidFill>
                  </a:tcPr>
                </a:tc>
              </a:tr>
              <a:tr h="370840">
                <a:tc>
                  <a:txBody>
                    <a:bodyPr/>
                    <a:lstStyle/>
                    <a:p>
                      <a:pPr marL="0" indent="0">
                        <a:buNone/>
                      </a:pPr>
                      <a:r>
                        <a:rPr lang="en-US" b="1" dirty="0" smtClean="0">
                          <a:solidFill>
                            <a:schemeClr val="bg1"/>
                          </a:solidFill>
                        </a:rPr>
                        <a:t>Metro</a:t>
                      </a:r>
                      <a:endParaRPr lang="en-US" b="1" dirty="0">
                        <a:solidFill>
                          <a:schemeClr val="bg1"/>
                        </a:solidFill>
                      </a:endParaRPr>
                    </a:p>
                  </a:txBody>
                  <a:tcPr>
                    <a:solidFill>
                      <a:srgbClr val="380A7C"/>
                    </a:solidFill>
                  </a:tcPr>
                </a:tc>
                <a:tc>
                  <a:txBody>
                    <a:bodyPr/>
                    <a:lstStyle/>
                    <a:p>
                      <a:r>
                        <a:rPr lang="en-US" b="1" dirty="0" smtClean="0">
                          <a:solidFill>
                            <a:schemeClr val="bg1"/>
                          </a:solidFill>
                        </a:rPr>
                        <a:t>191</a:t>
                      </a:r>
                      <a:endParaRPr lang="en-US" b="1" dirty="0">
                        <a:solidFill>
                          <a:schemeClr val="bg1"/>
                        </a:solidFill>
                      </a:endParaRPr>
                    </a:p>
                  </a:txBody>
                  <a:tcPr>
                    <a:solidFill>
                      <a:srgbClr val="380A7C"/>
                    </a:solidFill>
                  </a:tcPr>
                </a:tc>
                <a:tc>
                  <a:txBody>
                    <a:bodyPr/>
                    <a:lstStyle/>
                    <a:p>
                      <a:r>
                        <a:rPr lang="en-US" b="1" dirty="0" smtClean="0">
                          <a:solidFill>
                            <a:schemeClr val="bg1"/>
                          </a:solidFill>
                        </a:rPr>
                        <a:t>52%</a:t>
                      </a:r>
                      <a:endParaRPr lang="en-US" b="1" dirty="0">
                        <a:solidFill>
                          <a:schemeClr val="bg1"/>
                        </a:solidFill>
                      </a:endParaRPr>
                    </a:p>
                  </a:txBody>
                  <a:tcPr>
                    <a:solidFill>
                      <a:srgbClr val="380A7C"/>
                    </a:solidFill>
                  </a:tcPr>
                </a:tc>
              </a:tr>
              <a:tr h="370840">
                <a:tc>
                  <a:txBody>
                    <a:bodyPr/>
                    <a:lstStyle/>
                    <a:p>
                      <a:r>
                        <a:rPr lang="en-US" b="1" dirty="0" smtClean="0"/>
                        <a:t>Semi-rural</a:t>
                      </a:r>
                      <a:endParaRPr lang="en-US" b="1" dirty="0"/>
                    </a:p>
                  </a:txBody>
                  <a:tcPr>
                    <a:solidFill>
                      <a:srgbClr val="9999FF"/>
                    </a:solidFill>
                  </a:tcPr>
                </a:tc>
                <a:tc>
                  <a:txBody>
                    <a:bodyPr/>
                    <a:lstStyle/>
                    <a:p>
                      <a:r>
                        <a:rPr lang="en-US" b="1" dirty="0" smtClean="0"/>
                        <a:t>92</a:t>
                      </a:r>
                      <a:endParaRPr lang="en-US" b="1" dirty="0"/>
                    </a:p>
                  </a:txBody>
                  <a:tcPr>
                    <a:solidFill>
                      <a:srgbClr val="9999FF"/>
                    </a:solidFill>
                  </a:tcPr>
                </a:tc>
                <a:tc>
                  <a:txBody>
                    <a:bodyPr/>
                    <a:lstStyle/>
                    <a:p>
                      <a:r>
                        <a:rPr lang="en-US" b="1" dirty="0" smtClean="0"/>
                        <a:t>25%</a:t>
                      </a:r>
                      <a:endParaRPr lang="en-US" b="1" dirty="0"/>
                    </a:p>
                  </a:txBody>
                  <a:tcPr>
                    <a:solidFill>
                      <a:srgbClr val="9999FF"/>
                    </a:solidFill>
                  </a:tcPr>
                </a:tc>
              </a:tr>
              <a:tr h="370840">
                <a:tc>
                  <a:txBody>
                    <a:bodyPr/>
                    <a:lstStyle/>
                    <a:p>
                      <a:r>
                        <a:rPr lang="en-US" b="1" dirty="0" smtClean="0"/>
                        <a:t>Rural</a:t>
                      </a:r>
                      <a:endParaRPr lang="en-US" b="1" dirty="0"/>
                    </a:p>
                  </a:txBody>
                  <a:tcPr>
                    <a:solidFill>
                      <a:srgbClr val="CCCCFF"/>
                    </a:solidFill>
                  </a:tcPr>
                </a:tc>
                <a:tc>
                  <a:txBody>
                    <a:bodyPr/>
                    <a:lstStyle/>
                    <a:p>
                      <a:r>
                        <a:rPr lang="en-US" b="1" dirty="0" smtClean="0"/>
                        <a:t>84</a:t>
                      </a:r>
                      <a:endParaRPr lang="en-US" b="1" dirty="0"/>
                    </a:p>
                  </a:txBody>
                  <a:tcPr>
                    <a:solidFill>
                      <a:srgbClr val="CCCCFF"/>
                    </a:solidFill>
                  </a:tcPr>
                </a:tc>
                <a:tc>
                  <a:txBody>
                    <a:bodyPr/>
                    <a:lstStyle/>
                    <a:p>
                      <a:r>
                        <a:rPr lang="en-US" b="1" dirty="0" smtClean="0"/>
                        <a:t>23%</a:t>
                      </a:r>
                      <a:endParaRPr lang="en-US" b="1" dirty="0"/>
                    </a:p>
                  </a:txBody>
                  <a:tcPr>
                    <a:solidFill>
                      <a:srgbClr val="CCCCFF"/>
                    </a:solidFill>
                  </a:tcPr>
                </a:tc>
              </a:tr>
            </a:tbl>
          </a:graphicData>
        </a:graphic>
      </p:graphicFrame>
    </p:spTree>
    <p:extLst>
      <p:ext uri="{BB962C8B-B14F-4D97-AF65-F5344CB8AC3E}">
        <p14:creationId xmlns:p14="http://schemas.microsoft.com/office/powerpoint/2010/main" val="1397550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Occupancy Rates for Minnesota Nursing Facilities</a:t>
            </a:r>
            <a:endParaRPr lang="en-US" dirty="0"/>
          </a:p>
        </p:txBody>
      </p:sp>
      <p:sp>
        <p:nvSpPr>
          <p:cNvPr id="3" name="Content Placeholder 2"/>
          <p:cNvSpPr>
            <a:spLocks noGrp="1"/>
          </p:cNvSpPr>
          <p:nvPr>
            <p:ph idx="1"/>
          </p:nvPr>
        </p:nvSpPr>
        <p:spPr/>
        <p:txBody>
          <a:bodyPr/>
          <a:lstStyle/>
          <a:p>
            <a:pPr marL="114300" indent="0">
              <a:buNone/>
            </a:pPr>
            <a:r>
              <a:rPr lang="en-US" dirty="0" smtClean="0"/>
              <a:t> </a:t>
            </a:r>
            <a:endParaRPr lang="en-US"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841762"/>
            <a:ext cx="7714119" cy="4164900"/>
          </a:xfrm>
          <a:prstGeom prst="rect">
            <a:avLst/>
          </a:prstGeom>
        </p:spPr>
      </p:pic>
    </p:spTree>
    <p:extLst>
      <p:ext uri="{BB962C8B-B14F-4D97-AF65-F5344CB8AC3E}">
        <p14:creationId xmlns:p14="http://schemas.microsoft.com/office/powerpoint/2010/main" val="2382972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NF Admissions Trend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41960429"/>
              </p:ext>
            </p:extLst>
          </p:nvPr>
        </p:nvGraphicFramePr>
        <p:xfrm>
          <a:off x="381000" y="1371600"/>
          <a:ext cx="83820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89422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Length of Stay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0662364"/>
              </p:ext>
            </p:extLst>
          </p:nvPr>
        </p:nvGraphicFramePr>
        <p:xfrm>
          <a:off x="381000" y="1371600"/>
          <a:ext cx="83820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9030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HS Presentation2-blueswoop">
  <a:themeElements>
    <a:clrScheme name="DHS Template 2">
      <a:dk1>
        <a:srgbClr val="000508"/>
      </a:dk1>
      <a:lt1>
        <a:srgbClr val="FFFFFF"/>
      </a:lt1>
      <a:dk2>
        <a:srgbClr val="003A61"/>
      </a:dk2>
      <a:lt2>
        <a:srgbClr val="A9A57C"/>
      </a:lt2>
      <a:accent1>
        <a:srgbClr val="5DB30B"/>
      </a:accent1>
      <a:accent2>
        <a:srgbClr val="33A6B2"/>
      </a:accent2>
      <a:accent3>
        <a:srgbClr val="F95F17"/>
      </a:accent3>
      <a:accent4>
        <a:srgbClr val="196674"/>
      </a:accent4>
      <a:accent5>
        <a:srgbClr val="C5EC61"/>
      </a:accent5>
      <a:accent6>
        <a:srgbClr val="B1A089"/>
      </a:accent6>
      <a:hlink>
        <a:srgbClr val="D25814"/>
      </a:hlink>
      <a:folHlink>
        <a:srgbClr val="849A0A"/>
      </a:folHlink>
    </a:clrScheme>
    <a:fontScheme name="DHS-Template1">
      <a:majorFont>
        <a:latin typeface="Georgia"/>
        <a:ea typeface=""/>
        <a:cs typeface=""/>
      </a:majorFont>
      <a:minorFont>
        <a:latin typeface="Verdana"/>
        <a:ea typeface=""/>
        <a:cs typeface=""/>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45AF6A50E045E468E9C0AE670A38725" ma:contentTypeVersion="0" ma:contentTypeDescription="Create a new document." ma:contentTypeScope="" ma:versionID="3aa06c037b4079d7ac3271c8a0f104e8">
  <xsd:schema xmlns:xsd="http://www.w3.org/2001/XMLSchema" xmlns:xs="http://www.w3.org/2001/XMLSchema" xmlns:p="http://schemas.microsoft.com/office/2006/metadata/properties" targetNamespace="http://schemas.microsoft.com/office/2006/metadata/properties" ma:root="true" ma:fieldsID="8022916f55ab85163ee9a5069dec31d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CB2B2F-895D-48F8-9129-D03F60D99122}">
  <ds:schemaRefs>
    <ds:schemaRef ds:uri="http://purl.org/dc/terms/"/>
    <ds:schemaRef ds:uri="http://schemas.microsoft.com/office/2006/metadata/properties"/>
    <ds:schemaRef ds:uri="http://www.w3.org/XML/1998/namespace"/>
    <ds:schemaRef ds:uri="http://purl.org/dc/elements/1.1/"/>
    <ds:schemaRef ds:uri="http://schemas.microsoft.com/office/2006/documentManagement/types"/>
    <ds:schemaRef ds:uri="http://schemas.openxmlformats.org/package/2006/metadata/core-properties"/>
    <ds:schemaRef ds:uri="http://purl.org/dc/dcmitype/"/>
    <ds:schemaRef ds:uri="http://schemas.microsoft.com/office/infopath/2007/PartnerControls"/>
  </ds:schemaRefs>
</ds:datastoreItem>
</file>

<file path=customXml/itemProps2.xml><?xml version="1.0" encoding="utf-8"?>
<ds:datastoreItem xmlns:ds="http://schemas.openxmlformats.org/officeDocument/2006/customXml" ds:itemID="{8288E22B-4E82-4775-8422-B496285AE4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8656366-CB6B-43F6-B2DB-91AF887D15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DHS Template2-bluewebbackground</Template>
  <TotalTime>2953</TotalTime>
  <Words>1386</Words>
  <Application>Microsoft Office PowerPoint</Application>
  <PresentationFormat>On-screen Show (4:3)</PresentationFormat>
  <Paragraphs>396</Paragraphs>
  <Slides>37</Slides>
  <Notes>17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DHS Presentation2-blueswoop</vt:lpstr>
      <vt:lpstr>Overview of Nursing Facilities and Medicaid Payment Rates</vt:lpstr>
      <vt:lpstr>Background Statistics </vt:lpstr>
      <vt:lpstr>Nursing Facility (NF) Statistics</vt:lpstr>
      <vt:lpstr>Current Demographics of NFs</vt:lpstr>
      <vt:lpstr>Affiliation</vt:lpstr>
      <vt:lpstr>Nursing Facility Geographic Groups</vt:lpstr>
      <vt:lpstr>Occupancy Rates for Minnesota Nursing Facilities</vt:lpstr>
      <vt:lpstr>NF Admissions Trend</vt:lpstr>
      <vt:lpstr>Average Length of Stay</vt:lpstr>
      <vt:lpstr>Facility Closures by Year</vt:lpstr>
      <vt:lpstr>Types of Beds in Nursing Facilities</vt:lpstr>
      <vt:lpstr>Percentage of Beds in  Single-Bed Rooms</vt:lpstr>
      <vt:lpstr>Payor Mix in Nursing Facilities (Source: 2013 Medicaid Cost Reports)</vt:lpstr>
      <vt:lpstr>Comparison  of Rates</vt:lpstr>
      <vt:lpstr>Comparison of PC1 Rate</vt:lpstr>
      <vt:lpstr>Why does each NF have 50 rates? Why adjust for case mix?</vt:lpstr>
      <vt:lpstr>How do we adjust for case mix?</vt:lpstr>
      <vt:lpstr>Average Rates</vt:lpstr>
      <vt:lpstr>Why do NFs have different rates, even for the same RUG class?</vt:lpstr>
      <vt:lpstr>Industry Financial Performance</vt:lpstr>
      <vt:lpstr>Financial Performance by Peer Group</vt:lpstr>
      <vt:lpstr>Financial Performance by Ownership</vt:lpstr>
      <vt:lpstr>Quality</vt:lpstr>
      <vt:lpstr>Development of Quality Measures</vt:lpstr>
      <vt:lpstr>Initial Quality Measures</vt:lpstr>
      <vt:lpstr>Report Card</vt:lpstr>
      <vt:lpstr>Detail – Quality of Life</vt:lpstr>
      <vt:lpstr>Detail – Quality Indicators</vt:lpstr>
      <vt:lpstr>Quality Trend</vt:lpstr>
      <vt:lpstr>Quality Measures Under Development</vt:lpstr>
      <vt:lpstr>Quality Improvement Strategies</vt:lpstr>
      <vt:lpstr>Rebalancing</vt:lpstr>
      <vt:lpstr>Rebalancing – Why?</vt:lpstr>
      <vt:lpstr>Rebalancing – How?</vt:lpstr>
      <vt:lpstr>Number of NF Beds in MN &amp; U.S.</vt:lpstr>
      <vt:lpstr>Utilization</vt:lpstr>
      <vt:lpstr>Questions?</vt:lpstr>
    </vt:vector>
  </TitlesOfParts>
  <Company>MN Dept of Human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(Administration)</dc:title>
  <dc:creator>Mintz, Kathryn A</dc:creator>
  <cp:lastModifiedBy>Brenne, Kimberly</cp:lastModifiedBy>
  <cp:revision>309</cp:revision>
  <cp:lastPrinted>2015-01-20T19:39:07Z</cp:lastPrinted>
  <dcterms:created xsi:type="dcterms:W3CDTF">2014-11-07T15:55:40Z</dcterms:created>
  <dcterms:modified xsi:type="dcterms:W3CDTF">2015-01-20T20:46:09Z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0x010100D45AF6A50E045E468E9C0AE670A38725</vt:lpwstr>
  </property>
</Properties>
</file>