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300" r:id="rId2"/>
    <p:sldId id="387" r:id="rId3"/>
    <p:sldId id="381" r:id="rId4"/>
    <p:sldId id="382" r:id="rId5"/>
    <p:sldId id="383" r:id="rId6"/>
    <p:sldId id="384" r:id="rId7"/>
    <p:sldId id="385" r:id="rId8"/>
    <p:sldId id="386" r:id="rId9"/>
    <p:sldId id="391" r:id="rId10"/>
    <p:sldId id="399" r:id="rId11"/>
    <p:sldId id="361" r:id="rId12"/>
    <p:sldId id="366" r:id="rId13"/>
    <p:sldId id="365" r:id="rId14"/>
    <p:sldId id="372" r:id="rId15"/>
    <p:sldId id="373" r:id="rId16"/>
    <p:sldId id="393" r:id="rId17"/>
    <p:sldId id="400" r:id="rId18"/>
    <p:sldId id="370" r:id="rId19"/>
    <p:sldId id="375" r:id="rId20"/>
    <p:sldId id="401" r:id="rId21"/>
    <p:sldId id="369" r:id="rId22"/>
    <p:sldId id="396" r:id="rId23"/>
    <p:sldId id="392" r:id="rId24"/>
    <p:sldId id="402" r:id="rId2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ni, Adosh" initials="UA" lastIdx="1" clrIdx="0">
    <p:extLst>
      <p:ext uri="{19B8F6BF-5375-455C-9EA6-DF929625EA0E}">
        <p15:presenceInfo xmlns:p15="http://schemas.microsoft.com/office/powerpoint/2012/main" userId="S-1-5-21-2432509816-4247194023-3791653442-115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B63"/>
    <a:srgbClr val="FDF195"/>
    <a:srgbClr val="D2232A"/>
    <a:srgbClr val="FDE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8" autoAdjust="0"/>
    <p:restoredTop sz="73072" autoAdjust="0"/>
  </p:normalViewPr>
  <p:slideViewPr>
    <p:cSldViewPr>
      <p:cViewPr varScale="1">
        <p:scale>
          <a:sx n="54" d="100"/>
          <a:sy n="54" d="100"/>
        </p:scale>
        <p:origin x="171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30C6BDE-5748-6642-B22E-731F1A59055A}" type="datetimeFigureOut">
              <a:rPr lang="en-US" smtClean="0"/>
              <a:t>1/11/2017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94D1AE8-ABC1-154C-9C05-36884D9756C0}" type="slidenum">
              <a:rPr lang="en-US" smtClean="0"/>
              <a:t>‹#›</a:t>
            </a:fld>
            <a:endParaRPr lang="en-US" dirty="0"/>
          </a:p>
        </p:txBody>
      </p:sp>
    </p:spTree>
    <p:extLst>
      <p:ext uri="{BB962C8B-B14F-4D97-AF65-F5344CB8AC3E}">
        <p14:creationId xmlns:p14="http://schemas.microsoft.com/office/powerpoint/2010/main" val="1596449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5A14C536-ED96-4861-A91C-1A1913D48549}" type="datetimeFigureOut">
              <a:rPr lang="en-US"/>
              <a:pPr>
                <a:defRPr/>
              </a:pPr>
              <a:t>1/11/2017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B52B7416-3FF9-402E-B102-1BA3A952E6CD}" type="slidenum">
              <a:rPr lang="en-US"/>
              <a:pPr>
                <a:defRPr/>
              </a:pPr>
              <a:t>‹#›</a:t>
            </a:fld>
            <a:endParaRPr lang="en-US" dirty="0"/>
          </a:p>
        </p:txBody>
      </p:sp>
    </p:spTree>
    <p:extLst>
      <p:ext uri="{BB962C8B-B14F-4D97-AF65-F5344CB8AC3E}">
        <p14:creationId xmlns:p14="http://schemas.microsoft.com/office/powerpoint/2010/main" val="18649931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a:t>
            </a:fld>
            <a:endParaRPr lang="en-US" dirty="0"/>
          </a:p>
        </p:txBody>
      </p:sp>
    </p:spTree>
    <p:extLst>
      <p:ext uri="{BB962C8B-B14F-4D97-AF65-F5344CB8AC3E}">
        <p14:creationId xmlns:p14="http://schemas.microsoft.com/office/powerpoint/2010/main" val="3885889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10</a:t>
            </a:fld>
            <a:endParaRPr lang="en-US" dirty="0"/>
          </a:p>
        </p:txBody>
      </p:sp>
    </p:spTree>
    <p:extLst>
      <p:ext uri="{BB962C8B-B14F-4D97-AF65-F5344CB8AC3E}">
        <p14:creationId xmlns:p14="http://schemas.microsoft.com/office/powerpoint/2010/main" val="9316962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11</a:t>
            </a:fld>
            <a:endParaRPr lang="en-US" dirty="0"/>
          </a:p>
        </p:txBody>
      </p:sp>
    </p:spTree>
    <p:extLst>
      <p:ext uri="{BB962C8B-B14F-4D97-AF65-F5344CB8AC3E}">
        <p14:creationId xmlns:p14="http://schemas.microsoft.com/office/powerpoint/2010/main" val="1064293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12</a:t>
            </a:fld>
            <a:endParaRPr lang="en-US" dirty="0"/>
          </a:p>
        </p:txBody>
      </p:sp>
    </p:spTree>
    <p:extLst>
      <p:ext uri="{BB962C8B-B14F-4D97-AF65-F5344CB8AC3E}">
        <p14:creationId xmlns:p14="http://schemas.microsoft.com/office/powerpoint/2010/main" val="3229862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13</a:t>
            </a:fld>
            <a:endParaRPr lang="en-US" dirty="0"/>
          </a:p>
        </p:txBody>
      </p:sp>
    </p:spTree>
    <p:extLst>
      <p:ext uri="{BB962C8B-B14F-4D97-AF65-F5344CB8AC3E}">
        <p14:creationId xmlns:p14="http://schemas.microsoft.com/office/powerpoint/2010/main" val="954619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14</a:t>
            </a:fld>
            <a:endParaRPr lang="en-US" dirty="0"/>
          </a:p>
        </p:txBody>
      </p:sp>
    </p:spTree>
    <p:extLst>
      <p:ext uri="{BB962C8B-B14F-4D97-AF65-F5344CB8AC3E}">
        <p14:creationId xmlns:p14="http://schemas.microsoft.com/office/powerpoint/2010/main" val="629267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15</a:t>
            </a:fld>
            <a:endParaRPr lang="en-US" dirty="0"/>
          </a:p>
        </p:txBody>
      </p:sp>
    </p:spTree>
    <p:extLst>
      <p:ext uri="{BB962C8B-B14F-4D97-AF65-F5344CB8AC3E}">
        <p14:creationId xmlns:p14="http://schemas.microsoft.com/office/powerpoint/2010/main" val="1685594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16</a:t>
            </a:fld>
            <a:endParaRPr lang="en-US" dirty="0"/>
          </a:p>
        </p:txBody>
      </p:sp>
    </p:spTree>
    <p:extLst>
      <p:ext uri="{BB962C8B-B14F-4D97-AF65-F5344CB8AC3E}">
        <p14:creationId xmlns:p14="http://schemas.microsoft.com/office/powerpoint/2010/main" val="3685043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17</a:t>
            </a:fld>
            <a:endParaRPr lang="en-US" dirty="0"/>
          </a:p>
        </p:txBody>
      </p:sp>
    </p:spTree>
    <p:extLst>
      <p:ext uri="{BB962C8B-B14F-4D97-AF65-F5344CB8AC3E}">
        <p14:creationId xmlns:p14="http://schemas.microsoft.com/office/powerpoint/2010/main" val="3511247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18</a:t>
            </a:fld>
            <a:endParaRPr lang="en-US" dirty="0"/>
          </a:p>
        </p:txBody>
      </p:sp>
    </p:spTree>
    <p:extLst>
      <p:ext uri="{BB962C8B-B14F-4D97-AF65-F5344CB8AC3E}">
        <p14:creationId xmlns:p14="http://schemas.microsoft.com/office/powerpoint/2010/main" val="33299486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19</a:t>
            </a:fld>
            <a:endParaRPr lang="en-US" dirty="0"/>
          </a:p>
        </p:txBody>
      </p:sp>
    </p:spTree>
    <p:extLst>
      <p:ext uri="{BB962C8B-B14F-4D97-AF65-F5344CB8AC3E}">
        <p14:creationId xmlns:p14="http://schemas.microsoft.com/office/powerpoint/2010/main" val="753457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a:t>
            </a:fld>
            <a:endParaRPr lang="en-US" dirty="0"/>
          </a:p>
        </p:txBody>
      </p:sp>
    </p:spTree>
    <p:extLst>
      <p:ext uri="{BB962C8B-B14F-4D97-AF65-F5344CB8AC3E}">
        <p14:creationId xmlns:p14="http://schemas.microsoft.com/office/powerpoint/2010/main" val="18957779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20</a:t>
            </a:fld>
            <a:endParaRPr lang="en-US" dirty="0"/>
          </a:p>
        </p:txBody>
      </p:sp>
    </p:spTree>
    <p:extLst>
      <p:ext uri="{BB962C8B-B14F-4D97-AF65-F5344CB8AC3E}">
        <p14:creationId xmlns:p14="http://schemas.microsoft.com/office/powerpoint/2010/main" val="11060596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21</a:t>
            </a:fld>
            <a:endParaRPr lang="en-US" dirty="0"/>
          </a:p>
        </p:txBody>
      </p:sp>
    </p:spTree>
    <p:extLst>
      <p:ext uri="{BB962C8B-B14F-4D97-AF65-F5344CB8AC3E}">
        <p14:creationId xmlns:p14="http://schemas.microsoft.com/office/powerpoint/2010/main" val="36307705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22</a:t>
            </a:fld>
            <a:endParaRPr lang="en-US" dirty="0"/>
          </a:p>
        </p:txBody>
      </p:sp>
    </p:spTree>
    <p:extLst>
      <p:ext uri="{BB962C8B-B14F-4D97-AF65-F5344CB8AC3E}">
        <p14:creationId xmlns:p14="http://schemas.microsoft.com/office/powerpoint/2010/main" val="24142875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smtClean="0">
              <a:latin typeface="+mn-lt"/>
            </a:endParaRPr>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23</a:t>
            </a:fld>
            <a:endParaRPr lang="en-US" dirty="0"/>
          </a:p>
        </p:txBody>
      </p:sp>
    </p:spTree>
    <p:extLst>
      <p:ext uri="{BB962C8B-B14F-4D97-AF65-F5344CB8AC3E}">
        <p14:creationId xmlns:p14="http://schemas.microsoft.com/office/powerpoint/2010/main" val="19374688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24</a:t>
            </a:fld>
            <a:endParaRPr lang="en-US" dirty="0"/>
          </a:p>
        </p:txBody>
      </p:sp>
    </p:spTree>
    <p:extLst>
      <p:ext uri="{BB962C8B-B14F-4D97-AF65-F5344CB8AC3E}">
        <p14:creationId xmlns:p14="http://schemas.microsoft.com/office/powerpoint/2010/main" val="706796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3</a:t>
            </a:fld>
            <a:endParaRPr lang="en-US" dirty="0"/>
          </a:p>
        </p:txBody>
      </p:sp>
    </p:spTree>
    <p:extLst>
      <p:ext uri="{BB962C8B-B14F-4D97-AF65-F5344CB8AC3E}">
        <p14:creationId xmlns:p14="http://schemas.microsoft.com/office/powerpoint/2010/main" val="442374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0" baseline="0" dirty="0" smtClean="0">
              <a:solidFill>
                <a:srgbClr val="FF0000"/>
              </a:solidFill>
            </a:endParaRPr>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4</a:t>
            </a:fld>
            <a:endParaRPr lang="en-US" dirty="0"/>
          </a:p>
        </p:txBody>
      </p:sp>
    </p:spTree>
    <p:extLst>
      <p:ext uri="{BB962C8B-B14F-4D97-AF65-F5344CB8AC3E}">
        <p14:creationId xmlns:p14="http://schemas.microsoft.com/office/powerpoint/2010/main" val="3371313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5</a:t>
            </a:fld>
            <a:endParaRPr lang="en-US" dirty="0"/>
          </a:p>
        </p:txBody>
      </p:sp>
    </p:spTree>
    <p:extLst>
      <p:ext uri="{BB962C8B-B14F-4D97-AF65-F5344CB8AC3E}">
        <p14:creationId xmlns:p14="http://schemas.microsoft.com/office/powerpoint/2010/main" val="1285741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6</a:t>
            </a:fld>
            <a:endParaRPr lang="en-US" dirty="0"/>
          </a:p>
        </p:txBody>
      </p:sp>
    </p:spTree>
    <p:extLst>
      <p:ext uri="{BB962C8B-B14F-4D97-AF65-F5344CB8AC3E}">
        <p14:creationId xmlns:p14="http://schemas.microsoft.com/office/powerpoint/2010/main" val="3226625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7</a:t>
            </a:fld>
            <a:endParaRPr lang="en-US" dirty="0"/>
          </a:p>
        </p:txBody>
      </p:sp>
    </p:spTree>
    <p:extLst>
      <p:ext uri="{BB962C8B-B14F-4D97-AF65-F5344CB8AC3E}">
        <p14:creationId xmlns:p14="http://schemas.microsoft.com/office/powerpoint/2010/main" val="1427251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8</a:t>
            </a:fld>
            <a:endParaRPr lang="en-US" dirty="0"/>
          </a:p>
        </p:txBody>
      </p:sp>
    </p:spTree>
    <p:extLst>
      <p:ext uri="{BB962C8B-B14F-4D97-AF65-F5344CB8AC3E}">
        <p14:creationId xmlns:p14="http://schemas.microsoft.com/office/powerpoint/2010/main" val="771237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52B7416-3FF9-402E-B102-1BA3A952E6CD}" type="slidenum">
              <a:rPr lang="en-US" smtClean="0"/>
              <a:pPr>
                <a:defRPr/>
              </a:pPr>
              <a:t>9</a:t>
            </a:fld>
            <a:endParaRPr lang="en-US" dirty="0"/>
          </a:p>
        </p:txBody>
      </p:sp>
    </p:spTree>
    <p:extLst>
      <p:ext uri="{BB962C8B-B14F-4D97-AF65-F5344CB8AC3E}">
        <p14:creationId xmlns:p14="http://schemas.microsoft.com/office/powerpoint/2010/main" val="2000034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8" y="6019800"/>
            <a:ext cx="2081212"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685800" y="1752600"/>
            <a:ext cx="7772400" cy="1470025"/>
          </a:xfrm>
          <a:prstGeom prst="rect">
            <a:avLst/>
          </a:prstGeom>
        </p:spPr>
        <p:txBody>
          <a:bodyPr/>
          <a:lstStyle>
            <a:lvl1pPr>
              <a:defRPr>
                <a:solidFill>
                  <a:schemeClr val="tx1"/>
                </a:solidFill>
              </a:defRPr>
            </a:lvl1pPr>
          </a:lstStyle>
          <a:p>
            <a:r>
              <a:rPr lang="en-US" dirty="0" smtClean="0"/>
              <a:t>Your Presentation Title here</a:t>
            </a:r>
            <a:endParaRPr lang="en-US" dirty="0"/>
          </a:p>
        </p:txBody>
      </p:sp>
      <p:sp>
        <p:nvSpPr>
          <p:cNvPr id="3" name="Subtitle 2"/>
          <p:cNvSpPr>
            <a:spLocks noGrp="1"/>
          </p:cNvSpPr>
          <p:nvPr>
            <p:ph type="subTitle" idx="1" hasCustomPrompt="1"/>
          </p:nvPr>
        </p:nvSpPr>
        <p:spPr>
          <a:xfrm>
            <a:off x="1371600" y="3352800"/>
            <a:ext cx="6400800" cy="1981200"/>
          </a:xfr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Add subtitle,</a:t>
            </a:r>
            <a:br>
              <a:rPr lang="en-US" dirty="0" smtClean="0"/>
            </a:br>
            <a:r>
              <a:rPr lang="en-US" dirty="0" smtClean="0"/>
              <a:t>author, date etc. or delete</a:t>
            </a:r>
            <a:endParaRPr lang="en-US" dirty="0"/>
          </a:p>
        </p:txBody>
      </p:sp>
      <p:sp>
        <p:nvSpPr>
          <p:cNvPr id="6" name="Footer Placeholder 4"/>
          <p:cNvSpPr>
            <a:spLocks noGrp="1"/>
          </p:cNvSpPr>
          <p:nvPr>
            <p:ph type="ftr" sz="quarter" idx="10"/>
          </p:nvPr>
        </p:nvSpPr>
        <p:spPr>
          <a:xfrm>
            <a:off x="3048000" y="6343650"/>
            <a:ext cx="4876800" cy="365125"/>
          </a:xfrm>
        </p:spPr>
        <p:txBody>
          <a:bodyPr/>
          <a:lstStyle>
            <a:lvl1pPr algn="l">
              <a:defRPr sz="1400" i="1" dirty="0" smtClean="0">
                <a:solidFill>
                  <a:schemeClr val="tx1"/>
                </a:solidFill>
                <a:latin typeface="Myriad Pro Cond" pitchFamily="34" charset="0"/>
              </a:defRPr>
            </a:lvl1pPr>
          </a:lstStyle>
          <a:p>
            <a:pPr>
              <a:defRPr/>
            </a:pPr>
            <a:r>
              <a:rPr lang="en-US" dirty="0"/>
              <a:t>“Leading for educational excellence and equity. Every day for every one.”</a:t>
            </a:r>
          </a:p>
        </p:txBody>
      </p:sp>
    </p:spTree>
    <p:extLst>
      <p:ext uri="{BB962C8B-B14F-4D97-AF65-F5344CB8AC3E}">
        <p14:creationId xmlns:p14="http://schemas.microsoft.com/office/powerpoint/2010/main" val="300117051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baseline="0"/>
            </a:lvl1pPr>
            <a:lvl4pPr>
              <a:defRPr b="0">
                <a:latin typeface="Arial" pitchFamily="34" charset="0"/>
                <a:cs typeface="Arial" pitchFamily="34" charset="0"/>
              </a:defRPr>
            </a:lvl4pPr>
          </a:lstStyle>
          <a:p>
            <a:pPr lvl="0"/>
            <a:r>
              <a:rPr lang="en-US" dirty="0" smtClean="0"/>
              <a:t>Your information here</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457200" y="304800"/>
            <a:ext cx="8229600" cy="1143000"/>
          </a:xfrm>
          <a:prstGeom prst="rect">
            <a:avLst/>
          </a:prstGeom>
        </p:spPr>
        <p:txBody>
          <a:bodyPr/>
          <a:lstStyle>
            <a:lvl1pPr>
              <a:defRPr baseline="0">
                <a:solidFill>
                  <a:schemeClr val="tx1"/>
                </a:solidFill>
              </a:defRPr>
            </a:lvl1pPr>
          </a:lstStyle>
          <a:p>
            <a:r>
              <a:rPr lang="en-US" dirty="0" smtClean="0"/>
              <a:t>Your title here</a:t>
            </a:r>
            <a:endParaRPr lang="en-US" dirty="0"/>
          </a:p>
        </p:txBody>
      </p:sp>
      <p:sp>
        <p:nvSpPr>
          <p:cNvPr id="6" name="Footer Placeholder 4"/>
          <p:cNvSpPr>
            <a:spLocks noGrp="1"/>
          </p:cNvSpPr>
          <p:nvPr>
            <p:ph type="ftr" sz="quarter" idx="10"/>
          </p:nvPr>
        </p:nvSpPr>
        <p:spPr/>
        <p:txBody>
          <a:bodyPr/>
          <a:lstStyle>
            <a:lvl1pPr>
              <a:defRPr/>
            </a:lvl1pPr>
          </a:lstStyle>
          <a:p>
            <a:pPr>
              <a:defRPr/>
            </a:pPr>
            <a:r>
              <a:rPr lang="en-US" dirty="0"/>
              <a:t>education.state.mn.us</a:t>
            </a:r>
          </a:p>
        </p:txBody>
      </p:sp>
      <p:sp>
        <p:nvSpPr>
          <p:cNvPr id="7" name="Slide Number Placeholder 5"/>
          <p:cNvSpPr>
            <a:spLocks noGrp="1"/>
          </p:cNvSpPr>
          <p:nvPr>
            <p:ph type="sldNum" sz="quarter" idx="11"/>
          </p:nvPr>
        </p:nvSpPr>
        <p:spPr>
          <a:xfrm>
            <a:off x="6553200" y="6416675"/>
            <a:ext cx="2133600" cy="365125"/>
          </a:xfrm>
          <a:prstGeom prst="rect">
            <a:avLst/>
          </a:prstGeom>
        </p:spPr>
        <p:txBody>
          <a:bodyPr/>
          <a:lstStyle>
            <a:lvl1pPr algn="r" fontAlgn="auto">
              <a:spcBef>
                <a:spcPts val="0"/>
              </a:spcBef>
              <a:spcAft>
                <a:spcPts val="0"/>
              </a:spcAft>
              <a:defRPr sz="1200" smtClean="0">
                <a:latin typeface="Arial" pitchFamily="34" charset="0"/>
                <a:cs typeface="Arial" pitchFamily="34" charset="0"/>
              </a:defRPr>
            </a:lvl1pPr>
          </a:lstStyle>
          <a:p>
            <a:pPr>
              <a:defRPr/>
            </a:pPr>
            <a:fld id="{7747FA44-02FD-4485-B373-A98F0B4349C3}" type="slidenum">
              <a:rPr lang="en-US"/>
              <a:pPr>
                <a:defRPr/>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8" y="6294038"/>
            <a:ext cx="1319212" cy="41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37085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
            <a:ext cx="8229600" cy="1143000"/>
          </a:xfrm>
          <a:prstGeom prst="rect">
            <a:avLst/>
          </a:prstGeom>
        </p:spPr>
        <p:txBody>
          <a:bodyPr/>
          <a:lstStyle>
            <a:lvl1pPr>
              <a:defRPr>
                <a:solidFill>
                  <a:schemeClr val="tx1"/>
                </a:solidFill>
              </a:defRPr>
            </a:lvl1pPr>
          </a:lstStyle>
          <a:p>
            <a:r>
              <a:rPr lang="en-US" dirty="0" smtClean="0"/>
              <a:t>Your Title here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Edit with your text</a:t>
            </a:r>
          </a:p>
          <a:p>
            <a:pPr lvl="1"/>
            <a:r>
              <a:rPr lang="en-US" dirty="0" smtClean="0"/>
              <a:t>Second level</a:t>
            </a:r>
          </a:p>
          <a:p>
            <a:pPr lvl="2"/>
            <a:r>
              <a:rPr lang="en-US" dirty="0" smtClean="0"/>
              <a:t>Third level</a:t>
            </a:r>
          </a:p>
        </p:txBody>
      </p:sp>
      <p:sp>
        <p:nvSpPr>
          <p:cNvPr id="4" name="Content Placeholder 3"/>
          <p:cNvSpPr>
            <a:spLocks noGrp="1"/>
          </p:cNvSpPr>
          <p:nvPr>
            <p:ph sz="half" idx="2" hasCustomPrompt="1"/>
          </p:nvPr>
        </p:nvSpPr>
        <p:spPr>
          <a:xfrm>
            <a:off x="4648200" y="1600200"/>
            <a:ext cx="4038600" cy="4525963"/>
          </a:xfrm>
        </p:spPr>
        <p:txBody>
          <a:bodyPr/>
          <a:lstStyle>
            <a:lvl1pPr>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Edit with your text</a:t>
            </a:r>
          </a:p>
          <a:p>
            <a:pPr lvl="1"/>
            <a:r>
              <a:rPr lang="en-US" dirty="0" smtClean="0"/>
              <a:t>Second level</a:t>
            </a:r>
          </a:p>
          <a:p>
            <a:pPr lvl="2"/>
            <a:r>
              <a:rPr lang="en-US" dirty="0" smtClean="0"/>
              <a:t>Third level</a:t>
            </a:r>
          </a:p>
        </p:txBody>
      </p:sp>
      <p:sp>
        <p:nvSpPr>
          <p:cNvPr id="7" name="Footer Placeholder 5"/>
          <p:cNvSpPr>
            <a:spLocks noGrp="1"/>
          </p:cNvSpPr>
          <p:nvPr>
            <p:ph type="ftr" sz="quarter" idx="10"/>
          </p:nvPr>
        </p:nvSpPr>
        <p:spPr/>
        <p:txBody>
          <a:bodyPr/>
          <a:lstStyle>
            <a:lvl1pPr>
              <a:defRPr/>
            </a:lvl1pPr>
          </a:lstStyle>
          <a:p>
            <a:pPr>
              <a:defRPr/>
            </a:pPr>
            <a:r>
              <a:rPr lang="en-US" dirty="0"/>
              <a:t>education.state.mn.us</a:t>
            </a:r>
          </a:p>
        </p:txBody>
      </p:sp>
      <p:sp>
        <p:nvSpPr>
          <p:cNvPr id="8" name="Slide Number Placeholder 6"/>
          <p:cNvSpPr>
            <a:spLocks noGrp="1"/>
          </p:cNvSpPr>
          <p:nvPr>
            <p:ph type="sldNum" sz="quarter" idx="11"/>
          </p:nvPr>
        </p:nvSpPr>
        <p:spPr>
          <a:xfrm>
            <a:off x="6553200" y="6416675"/>
            <a:ext cx="2133600" cy="365125"/>
          </a:xfrm>
          <a:prstGeom prst="rect">
            <a:avLst/>
          </a:prstGeom>
        </p:spPr>
        <p:txBody>
          <a:bodyPr/>
          <a:lstStyle>
            <a:lvl1pPr algn="r" fontAlgn="auto">
              <a:spcBef>
                <a:spcPts val="0"/>
              </a:spcBef>
              <a:spcAft>
                <a:spcPts val="0"/>
              </a:spcAft>
              <a:defRPr sz="1200" smtClean="0">
                <a:latin typeface="Arial" pitchFamily="34" charset="0"/>
                <a:cs typeface="Arial" pitchFamily="34" charset="0"/>
              </a:defRPr>
            </a:lvl1pPr>
          </a:lstStyle>
          <a:p>
            <a:pPr>
              <a:defRPr/>
            </a:pPr>
            <a:fld id="{DEABB14B-8719-47FB-A82C-5265EF1B0390}" type="slidenum">
              <a:rPr lang="en-US"/>
              <a:pPr>
                <a:defRPr/>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8" y="6294038"/>
            <a:ext cx="1319212" cy="41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9139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
            <a:ext cx="8229600" cy="1143000"/>
          </a:xfrm>
          <a:prstGeom prst="rect">
            <a:avLst/>
          </a:prstGeom>
        </p:spPr>
        <p:txBody>
          <a:bodyPr/>
          <a:lstStyle>
            <a:lvl1pPr>
              <a:defRPr>
                <a:solidFill>
                  <a:schemeClr val="tx1"/>
                </a:solidFill>
              </a:defRPr>
            </a:lvl1pPr>
          </a:lstStyle>
          <a:p>
            <a:r>
              <a:rPr lang="en-US" dirty="0" smtClean="0"/>
              <a:t>Your Title here</a:t>
            </a:r>
            <a:endParaRPr lang="en-US" dirty="0"/>
          </a:p>
        </p:txBody>
      </p:sp>
      <p:sp>
        <p:nvSpPr>
          <p:cNvPr id="5" name="Footer Placeholder 3"/>
          <p:cNvSpPr>
            <a:spLocks noGrp="1"/>
          </p:cNvSpPr>
          <p:nvPr>
            <p:ph type="ftr" sz="quarter" idx="10"/>
          </p:nvPr>
        </p:nvSpPr>
        <p:spPr/>
        <p:txBody>
          <a:bodyPr/>
          <a:lstStyle>
            <a:lvl1pPr>
              <a:defRPr/>
            </a:lvl1pPr>
          </a:lstStyle>
          <a:p>
            <a:pPr>
              <a:defRPr/>
            </a:pPr>
            <a:r>
              <a:rPr lang="en-US" dirty="0"/>
              <a:t>education.state.mn.us</a:t>
            </a:r>
          </a:p>
        </p:txBody>
      </p:sp>
      <p:sp>
        <p:nvSpPr>
          <p:cNvPr id="6" name="Slide Number Placeholder 4"/>
          <p:cNvSpPr>
            <a:spLocks noGrp="1"/>
          </p:cNvSpPr>
          <p:nvPr>
            <p:ph type="sldNum" sz="quarter" idx="11"/>
          </p:nvPr>
        </p:nvSpPr>
        <p:spPr>
          <a:xfrm>
            <a:off x="6553200" y="6416675"/>
            <a:ext cx="2133600" cy="365125"/>
          </a:xfrm>
          <a:prstGeom prst="rect">
            <a:avLst/>
          </a:prstGeom>
        </p:spPr>
        <p:txBody>
          <a:bodyPr/>
          <a:lstStyle>
            <a:lvl1pPr algn="r" fontAlgn="auto">
              <a:spcBef>
                <a:spcPts val="0"/>
              </a:spcBef>
              <a:spcAft>
                <a:spcPts val="0"/>
              </a:spcAft>
              <a:defRPr sz="1200" smtClean="0">
                <a:latin typeface="Arial" pitchFamily="34" charset="0"/>
                <a:cs typeface="Arial" pitchFamily="34" charset="0"/>
              </a:defRPr>
            </a:lvl1pPr>
          </a:lstStyle>
          <a:p>
            <a:pPr>
              <a:defRPr/>
            </a:pPr>
            <a:fld id="{47616659-3C90-4EB4-9B06-406AF7F8AB87}" type="slidenum">
              <a:rPr lang="en-US"/>
              <a:pPr>
                <a:defRPr/>
              </a:pPr>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8" y="6294038"/>
            <a:ext cx="1319212" cy="41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86182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lvl1pPr>
              <a:defRPr/>
            </a:lvl1pPr>
          </a:lstStyle>
          <a:p>
            <a:pPr>
              <a:defRPr/>
            </a:pPr>
            <a:r>
              <a:rPr lang="en-US" dirty="0"/>
              <a:t>education.state.mn.us</a:t>
            </a:r>
          </a:p>
        </p:txBody>
      </p:sp>
      <p:sp>
        <p:nvSpPr>
          <p:cNvPr id="5" name="Slide Number Placeholder 3"/>
          <p:cNvSpPr>
            <a:spLocks noGrp="1"/>
          </p:cNvSpPr>
          <p:nvPr>
            <p:ph type="sldNum" sz="quarter" idx="11"/>
          </p:nvPr>
        </p:nvSpPr>
        <p:spPr>
          <a:xfrm>
            <a:off x="6553200" y="6416675"/>
            <a:ext cx="2133600" cy="365125"/>
          </a:xfrm>
          <a:prstGeom prst="rect">
            <a:avLst/>
          </a:prstGeom>
        </p:spPr>
        <p:txBody>
          <a:bodyPr/>
          <a:lstStyle>
            <a:lvl1pPr algn="r" fontAlgn="auto">
              <a:spcBef>
                <a:spcPts val="0"/>
              </a:spcBef>
              <a:spcAft>
                <a:spcPts val="0"/>
              </a:spcAft>
              <a:defRPr sz="1200" smtClean="0">
                <a:latin typeface="Arial" pitchFamily="34" charset="0"/>
                <a:cs typeface="Arial" pitchFamily="34" charset="0"/>
              </a:defRPr>
            </a:lvl1pPr>
          </a:lstStyle>
          <a:p>
            <a:pPr>
              <a:defRPr/>
            </a:pPr>
            <a:fld id="{385F6034-01AB-474B-9F12-441A4FA79110}" type="slidenum">
              <a:rPr lang="en-US"/>
              <a:pPr>
                <a:defRPr/>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8" y="6294038"/>
            <a:ext cx="1319212" cy="41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200895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EB63">
            <a:alpha val="44000"/>
          </a:srgbClr>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100" b="1" dirty="0" smtClean="0">
                <a:solidFill>
                  <a:srgbClr val="D2232A"/>
                </a:solidFill>
                <a:latin typeface="Arial" pitchFamily="34" charset="0"/>
                <a:cs typeface="Arial" pitchFamily="34" charset="0"/>
              </a:defRPr>
            </a:lvl1pPr>
          </a:lstStyle>
          <a:p>
            <a:pPr>
              <a:defRPr/>
            </a:pPr>
            <a:r>
              <a:rPr lang="en-US" dirty="0"/>
              <a:t>education.state.mn.us</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Lst>
  <p:timing>
    <p:tnLst>
      <p:par>
        <p:cTn id="1" dur="indefinite" restart="never" nodeType="tmRoot"/>
      </p:par>
    </p:tnLst>
  </p:timing>
  <p:hf hdr="0" dt="0"/>
  <p:txStyles>
    <p:titleStyle>
      <a:lvl1pPr algn="ctr" rtl="0" eaLnBrk="1" fontAlgn="base" hangingPunct="1">
        <a:spcBef>
          <a:spcPct val="0"/>
        </a:spcBef>
        <a:spcAft>
          <a:spcPct val="0"/>
        </a:spcAft>
        <a:defRPr sz="3000" b="1" kern="1200">
          <a:solidFill>
            <a:srgbClr val="D2232A"/>
          </a:solidFill>
          <a:latin typeface="Arial" pitchFamily="34" charset="0"/>
          <a:ea typeface="+mj-ea"/>
          <a:cs typeface="Arial" pitchFamily="34" charset="0"/>
        </a:defRPr>
      </a:lvl1pPr>
      <a:lvl2pPr algn="ctr" rtl="0" eaLnBrk="1" fontAlgn="base" hangingPunct="1">
        <a:spcBef>
          <a:spcPct val="0"/>
        </a:spcBef>
        <a:spcAft>
          <a:spcPct val="0"/>
        </a:spcAft>
        <a:defRPr sz="3000" b="1">
          <a:solidFill>
            <a:srgbClr val="D2232A"/>
          </a:solidFill>
          <a:latin typeface="Arial" pitchFamily="34" charset="0"/>
          <a:cs typeface="Arial" pitchFamily="34" charset="0"/>
        </a:defRPr>
      </a:lvl2pPr>
      <a:lvl3pPr algn="ctr" rtl="0" eaLnBrk="1" fontAlgn="base" hangingPunct="1">
        <a:spcBef>
          <a:spcPct val="0"/>
        </a:spcBef>
        <a:spcAft>
          <a:spcPct val="0"/>
        </a:spcAft>
        <a:defRPr sz="3000" b="1">
          <a:solidFill>
            <a:srgbClr val="D2232A"/>
          </a:solidFill>
          <a:latin typeface="Arial" pitchFamily="34" charset="0"/>
          <a:cs typeface="Arial" pitchFamily="34" charset="0"/>
        </a:defRPr>
      </a:lvl3pPr>
      <a:lvl4pPr algn="ctr" rtl="0" eaLnBrk="1" fontAlgn="base" hangingPunct="1">
        <a:spcBef>
          <a:spcPct val="0"/>
        </a:spcBef>
        <a:spcAft>
          <a:spcPct val="0"/>
        </a:spcAft>
        <a:defRPr sz="3000" b="1">
          <a:solidFill>
            <a:srgbClr val="D2232A"/>
          </a:solidFill>
          <a:latin typeface="Arial" pitchFamily="34" charset="0"/>
          <a:cs typeface="Arial" pitchFamily="34" charset="0"/>
        </a:defRPr>
      </a:lvl4pPr>
      <a:lvl5pPr algn="ctr" rtl="0" eaLnBrk="1" fontAlgn="base" hangingPunct="1">
        <a:spcBef>
          <a:spcPct val="0"/>
        </a:spcBef>
        <a:spcAft>
          <a:spcPct val="0"/>
        </a:spcAft>
        <a:defRPr sz="3000" b="1">
          <a:solidFill>
            <a:srgbClr val="D2232A"/>
          </a:solidFill>
          <a:latin typeface="Arial" pitchFamily="34" charset="0"/>
          <a:cs typeface="Arial" pitchFamily="34" charset="0"/>
        </a:defRPr>
      </a:lvl5pPr>
      <a:lvl6pPr marL="457200" algn="ctr" rtl="0" eaLnBrk="1" fontAlgn="base" hangingPunct="1">
        <a:spcBef>
          <a:spcPct val="0"/>
        </a:spcBef>
        <a:spcAft>
          <a:spcPct val="0"/>
        </a:spcAft>
        <a:defRPr sz="3000" b="1">
          <a:solidFill>
            <a:srgbClr val="D2232A"/>
          </a:solidFill>
          <a:latin typeface="Arial" pitchFamily="34" charset="0"/>
          <a:cs typeface="Arial" pitchFamily="34" charset="0"/>
        </a:defRPr>
      </a:lvl6pPr>
      <a:lvl7pPr marL="914400" algn="ctr" rtl="0" eaLnBrk="1" fontAlgn="base" hangingPunct="1">
        <a:spcBef>
          <a:spcPct val="0"/>
        </a:spcBef>
        <a:spcAft>
          <a:spcPct val="0"/>
        </a:spcAft>
        <a:defRPr sz="3000" b="1">
          <a:solidFill>
            <a:srgbClr val="D2232A"/>
          </a:solidFill>
          <a:latin typeface="Arial" pitchFamily="34" charset="0"/>
          <a:cs typeface="Arial" pitchFamily="34" charset="0"/>
        </a:defRPr>
      </a:lvl7pPr>
      <a:lvl8pPr marL="1371600" algn="ctr" rtl="0" eaLnBrk="1" fontAlgn="base" hangingPunct="1">
        <a:spcBef>
          <a:spcPct val="0"/>
        </a:spcBef>
        <a:spcAft>
          <a:spcPct val="0"/>
        </a:spcAft>
        <a:defRPr sz="3000" b="1">
          <a:solidFill>
            <a:srgbClr val="D2232A"/>
          </a:solidFill>
          <a:latin typeface="Arial" pitchFamily="34" charset="0"/>
          <a:cs typeface="Arial" pitchFamily="34" charset="0"/>
        </a:defRPr>
      </a:lvl8pPr>
      <a:lvl9pPr marL="1828800" algn="ctr" rtl="0" eaLnBrk="1" fontAlgn="base" hangingPunct="1">
        <a:spcBef>
          <a:spcPct val="0"/>
        </a:spcBef>
        <a:spcAft>
          <a:spcPct val="0"/>
        </a:spcAft>
        <a:defRPr sz="3000" b="1">
          <a:solidFill>
            <a:srgbClr val="D2232A"/>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2600" b="1"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200" b="1" kern="1200">
          <a:solidFill>
            <a:schemeClr val="tx1"/>
          </a:solidFill>
          <a:latin typeface="Arial" pitchFamily="34" charset="0"/>
          <a:ea typeface="+mn-ea"/>
          <a:cs typeface="Arial" pitchFamily="34" charset="0"/>
        </a:defRPr>
      </a:lvl2pPr>
      <a:lvl3pPr marL="1257300" indent="-342900" algn="l" rtl="0" eaLnBrk="1" fontAlgn="base" hangingPunct="1">
        <a:spcBef>
          <a:spcPct val="20000"/>
        </a:spcBef>
        <a:spcAft>
          <a:spcPct val="0"/>
        </a:spcAft>
        <a:buFont typeface="Wingdings" pitchFamily="2" charset="2"/>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b="1" kern="1200">
          <a:solidFill>
            <a:schemeClr val="tx1"/>
          </a:solidFill>
          <a:latin typeface="+mn-lt"/>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20.education.state.mn.us/MdeOrgView/groupTag/standardDisplayHeads/ECS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education.state.mn.us/MDE/DSE/MDE059311"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rc.education.state.mn.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revisor.mn.gov/statutes/?id=124D.59"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ducation.state.mn.us/mdeprod/idcplg?IdcService=GET_FILE&amp;dDocName=MDE059075&amp;RevisionSelectionMethod=latestReleased&amp;Rendition=primary"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1749" y="4267200"/>
            <a:ext cx="8229600" cy="1371600"/>
          </a:xfrm>
        </p:spPr>
        <p:txBody>
          <a:bodyPr/>
          <a:lstStyle/>
          <a:p>
            <a:pPr marL="0" indent="0" algn="ctr">
              <a:buNone/>
            </a:pPr>
            <a:r>
              <a:rPr lang="en-US" sz="2000" dirty="0" smtClean="0">
                <a:latin typeface="+mn-lt"/>
              </a:rPr>
              <a:t>Joint House Education Finance and </a:t>
            </a:r>
          </a:p>
          <a:p>
            <a:pPr marL="0" indent="0" algn="ctr">
              <a:buNone/>
            </a:pPr>
            <a:r>
              <a:rPr lang="en-US" sz="2000" dirty="0" smtClean="0">
                <a:latin typeface="+mn-lt"/>
              </a:rPr>
              <a:t>Education Innovation Committees</a:t>
            </a:r>
          </a:p>
          <a:p>
            <a:pPr marL="0" indent="0" algn="ctr">
              <a:buNone/>
            </a:pPr>
            <a:r>
              <a:rPr lang="en-US" sz="2000" dirty="0" smtClean="0">
                <a:latin typeface="+mn-lt"/>
              </a:rPr>
              <a:t>Thursday, January 12, 2017</a:t>
            </a:r>
          </a:p>
        </p:txBody>
      </p:sp>
      <p:sp>
        <p:nvSpPr>
          <p:cNvPr id="3" name="Title 2"/>
          <p:cNvSpPr>
            <a:spLocks noGrp="1"/>
          </p:cNvSpPr>
          <p:nvPr>
            <p:ph type="title"/>
          </p:nvPr>
        </p:nvSpPr>
        <p:spPr>
          <a:xfrm>
            <a:off x="457200" y="1981200"/>
            <a:ext cx="8229600" cy="1143000"/>
          </a:xfrm>
        </p:spPr>
        <p:txBody>
          <a:bodyPr/>
          <a:lstStyle/>
          <a:p>
            <a:r>
              <a:rPr lang="en-US" dirty="0" smtClean="0">
                <a:latin typeface="+mn-lt"/>
              </a:rPr>
              <a:t>E-12, World’s Best Workforce, ESSA, and ELA Implementation</a:t>
            </a:r>
            <a:br>
              <a:rPr lang="en-US" dirty="0" smtClean="0">
                <a:latin typeface="+mn-lt"/>
              </a:rPr>
            </a:br>
            <a:r>
              <a:rPr lang="en-US" dirty="0" smtClean="0">
                <a:latin typeface="+mn-lt"/>
              </a:rPr>
              <a:t/>
            </a:r>
            <a:br>
              <a:rPr lang="en-US" dirty="0" smtClean="0">
                <a:latin typeface="+mn-lt"/>
              </a:rPr>
            </a:br>
            <a:r>
              <a:rPr lang="en-US" sz="2000" dirty="0" smtClean="0">
                <a:latin typeface="+mn-lt"/>
              </a:rPr>
              <a:t>Dr. Brenda Cassellius</a:t>
            </a:r>
            <a:br>
              <a:rPr lang="en-US" sz="2000" dirty="0" smtClean="0">
                <a:latin typeface="+mn-lt"/>
              </a:rPr>
            </a:br>
            <a:r>
              <a:rPr lang="en-US" sz="2000" dirty="0" smtClean="0">
                <a:latin typeface="+mn-lt"/>
              </a:rPr>
              <a:t>Commissioner of Education</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dirty="0"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a:t>
            </a:fld>
            <a:endParaRPr lang="en-US" dirty="0"/>
          </a:p>
        </p:txBody>
      </p:sp>
    </p:spTree>
    <p:extLst>
      <p:ext uri="{BB962C8B-B14F-4D97-AF65-F5344CB8AC3E}">
        <p14:creationId xmlns:p14="http://schemas.microsoft.com/office/powerpoint/2010/main" val="1140610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828800"/>
            <a:ext cx="8229600" cy="2895600"/>
          </a:xfrm>
        </p:spPr>
        <p:txBody>
          <a:bodyPr/>
          <a:lstStyle/>
          <a:p>
            <a:r>
              <a:rPr lang="en-US" sz="7200" dirty="0" smtClean="0">
                <a:latin typeface="+mn-lt"/>
              </a:rPr>
              <a:t>World’s Best Workforce</a:t>
            </a:r>
            <a:endParaRPr lang="en-US" sz="72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10</a:t>
            </a:fld>
            <a:endParaRPr lang="en-US" dirty="0"/>
          </a:p>
        </p:txBody>
      </p:sp>
    </p:spTree>
    <p:extLst>
      <p:ext uri="{BB962C8B-B14F-4D97-AF65-F5344CB8AC3E}">
        <p14:creationId xmlns:p14="http://schemas.microsoft.com/office/powerpoint/2010/main" val="2739283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72000"/>
          </a:xfrm>
        </p:spPr>
        <p:txBody>
          <a:bodyPr/>
          <a:lstStyle/>
          <a:p>
            <a:r>
              <a:rPr lang="en-US" dirty="0" smtClean="0">
                <a:latin typeface="+mn-lt"/>
              </a:rPr>
              <a:t>WBWF legislation passed in 2013.</a:t>
            </a:r>
          </a:p>
          <a:p>
            <a:r>
              <a:rPr lang="en-US" dirty="0" smtClean="0">
                <a:latin typeface="+mn-lt"/>
              </a:rPr>
              <a:t>School boards are to develop a long-term, strategic plan to reach the five WBWF goals:</a:t>
            </a:r>
          </a:p>
          <a:p>
            <a:pPr lvl="1"/>
            <a:r>
              <a:rPr lang="en-US" b="0" dirty="0">
                <a:latin typeface="+mn-lt"/>
              </a:rPr>
              <a:t>All Students Ready for Kindergarten</a:t>
            </a:r>
          </a:p>
          <a:p>
            <a:pPr lvl="1"/>
            <a:r>
              <a:rPr lang="en-US" b="0" dirty="0">
                <a:latin typeface="+mn-lt"/>
              </a:rPr>
              <a:t>All Third Graders Proficient in Reading</a:t>
            </a:r>
          </a:p>
          <a:p>
            <a:pPr lvl="1"/>
            <a:r>
              <a:rPr lang="en-US" b="0" dirty="0">
                <a:latin typeface="+mn-lt"/>
              </a:rPr>
              <a:t>All Achievement Gaps Closed</a:t>
            </a:r>
          </a:p>
          <a:p>
            <a:pPr lvl="1"/>
            <a:r>
              <a:rPr lang="en-US" b="0" dirty="0">
                <a:latin typeface="+mn-lt"/>
              </a:rPr>
              <a:t>All Students Graduate from High School</a:t>
            </a:r>
          </a:p>
          <a:p>
            <a:pPr lvl="1"/>
            <a:r>
              <a:rPr lang="en-US" b="0" dirty="0" smtClean="0">
                <a:latin typeface="+mn-lt"/>
              </a:rPr>
              <a:t>All </a:t>
            </a:r>
            <a:r>
              <a:rPr lang="en-US" b="0" dirty="0">
                <a:latin typeface="+mn-lt"/>
              </a:rPr>
              <a:t>Students Career and College </a:t>
            </a:r>
            <a:r>
              <a:rPr lang="en-US" b="0" dirty="0" smtClean="0">
                <a:latin typeface="+mn-lt"/>
              </a:rPr>
              <a:t>Ready</a:t>
            </a:r>
          </a:p>
          <a:p>
            <a:r>
              <a:rPr lang="en-US" dirty="0" smtClean="0">
                <a:latin typeface="+mn-lt"/>
              </a:rPr>
              <a:t>All public districts and charters are included.</a:t>
            </a:r>
          </a:p>
        </p:txBody>
      </p:sp>
      <p:sp>
        <p:nvSpPr>
          <p:cNvPr id="3" name="Title 2"/>
          <p:cNvSpPr>
            <a:spLocks noGrp="1"/>
          </p:cNvSpPr>
          <p:nvPr>
            <p:ph type="title"/>
          </p:nvPr>
        </p:nvSpPr>
        <p:spPr>
          <a:xfrm>
            <a:off x="457200" y="533400"/>
            <a:ext cx="8229600" cy="762000"/>
          </a:xfrm>
        </p:spPr>
        <p:txBody>
          <a:bodyPr/>
          <a:lstStyle/>
          <a:p>
            <a:r>
              <a:rPr lang="en-US" sz="3600" dirty="0" smtClean="0">
                <a:latin typeface="+mn-lt"/>
              </a:rPr>
              <a:t>World’s Best Workforce Goals</a:t>
            </a:r>
            <a:endParaRPr lang="en-US" sz="36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11</a:t>
            </a:fld>
            <a:endParaRPr lang="en-US" dirty="0"/>
          </a:p>
        </p:txBody>
      </p:sp>
    </p:spTree>
    <p:extLst>
      <p:ext uri="{BB962C8B-B14F-4D97-AF65-F5344CB8AC3E}">
        <p14:creationId xmlns:p14="http://schemas.microsoft.com/office/powerpoint/2010/main" val="340209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457200" y="838200"/>
            <a:ext cx="8229600" cy="5410200"/>
          </a:xfrm>
        </p:spPr>
        <p:txBody>
          <a:bodyPr/>
          <a:lstStyle/>
          <a:p>
            <a:pPr marL="0" indent="0">
              <a:spcBef>
                <a:spcPts val="200"/>
              </a:spcBef>
              <a:spcAft>
                <a:spcPts val="200"/>
              </a:spcAft>
              <a:buNone/>
            </a:pPr>
            <a:r>
              <a:rPr lang="en-US" altLang="en-US" dirty="0" smtClean="0">
                <a:latin typeface="+mn-lt"/>
              </a:rPr>
              <a:t>School boards and Superintendents:</a:t>
            </a:r>
          </a:p>
          <a:p>
            <a:pPr marL="914400" lvl="1" indent="-457200">
              <a:spcBef>
                <a:spcPts val="200"/>
              </a:spcBef>
              <a:spcAft>
                <a:spcPts val="400"/>
              </a:spcAft>
              <a:buFont typeface="+mj-lt"/>
              <a:buAutoNum type="arabicPeriod"/>
            </a:pPr>
            <a:r>
              <a:rPr lang="en-US" altLang="en-US" sz="2400" dirty="0" smtClean="0">
                <a:latin typeface="+mn-lt"/>
              </a:rPr>
              <a:t>Adopt a comprehensive, long-term strategic plan to support teaching and learning.</a:t>
            </a:r>
            <a:endParaRPr lang="en-US" altLang="en-US" dirty="0" smtClean="0">
              <a:latin typeface="+mn-lt"/>
            </a:endParaRPr>
          </a:p>
          <a:p>
            <a:pPr lvl="2">
              <a:spcBef>
                <a:spcPts val="200"/>
              </a:spcBef>
              <a:spcAft>
                <a:spcPts val="400"/>
              </a:spcAft>
            </a:pPr>
            <a:r>
              <a:rPr lang="en-US" altLang="en-US" sz="2200" dirty="0" smtClean="0">
                <a:latin typeface="+mn-lt"/>
              </a:rPr>
              <a:t>Plan moving forward.</a:t>
            </a:r>
          </a:p>
          <a:p>
            <a:pPr lvl="2">
              <a:spcBef>
                <a:spcPts val="200"/>
              </a:spcBef>
              <a:spcAft>
                <a:spcPts val="400"/>
              </a:spcAft>
            </a:pPr>
            <a:r>
              <a:rPr lang="en-US" altLang="en-US" sz="2200" dirty="0" smtClean="0">
                <a:latin typeface="+mn-lt"/>
              </a:rPr>
              <a:t>Not submitted to MDE.</a:t>
            </a:r>
          </a:p>
          <a:p>
            <a:pPr marL="914400" lvl="1" indent="-457200">
              <a:spcBef>
                <a:spcPts val="200"/>
              </a:spcBef>
              <a:spcAft>
                <a:spcPts val="400"/>
              </a:spcAft>
              <a:buFont typeface="+mj-lt"/>
              <a:buAutoNum type="arabicPeriod"/>
            </a:pPr>
            <a:r>
              <a:rPr lang="en-US" altLang="en-US" sz="2400" dirty="0" smtClean="0">
                <a:latin typeface="+mn-lt"/>
              </a:rPr>
              <a:t>Publish an annual report.</a:t>
            </a:r>
          </a:p>
          <a:p>
            <a:pPr lvl="2">
              <a:spcBef>
                <a:spcPts val="200"/>
              </a:spcBef>
              <a:spcAft>
                <a:spcPts val="400"/>
              </a:spcAft>
            </a:pPr>
            <a:r>
              <a:rPr lang="en-US" altLang="en-US" sz="2200" dirty="0" smtClean="0">
                <a:latin typeface="+mn-lt"/>
              </a:rPr>
              <a:t>Reflecting on previous year and planning forward.</a:t>
            </a:r>
          </a:p>
          <a:p>
            <a:pPr lvl="2">
              <a:spcBef>
                <a:spcPts val="200"/>
              </a:spcBef>
              <a:spcAft>
                <a:spcPts val="400"/>
              </a:spcAft>
            </a:pPr>
            <a:r>
              <a:rPr lang="en-US" altLang="en-US" sz="2200" dirty="0" smtClean="0">
                <a:latin typeface="+mn-lt"/>
              </a:rPr>
              <a:t>Not submitted to MDE; Posted to website.</a:t>
            </a:r>
          </a:p>
          <a:p>
            <a:pPr marL="914400" lvl="1" indent="-457200">
              <a:spcBef>
                <a:spcPts val="200"/>
              </a:spcBef>
              <a:spcAft>
                <a:spcPts val="400"/>
              </a:spcAft>
              <a:buFont typeface="+mj-lt"/>
              <a:buAutoNum type="arabicPeriod"/>
            </a:pPr>
            <a:r>
              <a:rPr lang="en-US" altLang="en-US" sz="2400" dirty="0" smtClean="0">
                <a:latin typeface="+mn-lt"/>
              </a:rPr>
              <a:t>Hold an annual public meeting. </a:t>
            </a:r>
          </a:p>
          <a:p>
            <a:pPr lvl="2">
              <a:spcBef>
                <a:spcPts val="200"/>
              </a:spcBef>
              <a:spcAft>
                <a:spcPts val="400"/>
              </a:spcAft>
            </a:pPr>
            <a:r>
              <a:rPr lang="en-US" altLang="en-US" sz="2200" dirty="0" smtClean="0">
                <a:latin typeface="+mn-lt"/>
              </a:rPr>
              <a:t>Reflecting on previous year and planning forward.</a:t>
            </a:r>
          </a:p>
          <a:p>
            <a:pPr marL="914400" lvl="1" indent="-457200">
              <a:spcBef>
                <a:spcPts val="200"/>
              </a:spcBef>
              <a:spcAft>
                <a:spcPts val="400"/>
              </a:spcAft>
              <a:buFont typeface="+mj-lt"/>
              <a:buAutoNum type="arabicPeriod"/>
            </a:pPr>
            <a:r>
              <a:rPr lang="en-US" altLang="en-US" sz="2400" dirty="0" smtClean="0">
                <a:latin typeface="+mn-lt"/>
              </a:rPr>
              <a:t>Develop a brief summary of the annual report.</a:t>
            </a:r>
            <a:endParaRPr lang="en-US" altLang="en-US" sz="2400" i="1" dirty="0" smtClean="0">
              <a:latin typeface="+mn-lt"/>
            </a:endParaRPr>
          </a:p>
          <a:p>
            <a:pPr lvl="2">
              <a:spcBef>
                <a:spcPts val="200"/>
              </a:spcBef>
              <a:spcAft>
                <a:spcPts val="400"/>
              </a:spcAft>
            </a:pPr>
            <a:r>
              <a:rPr lang="en-US" altLang="en-US" sz="2200" dirty="0" smtClean="0">
                <a:latin typeface="+mn-lt"/>
              </a:rPr>
              <a:t>Reflecting on previous year.</a:t>
            </a:r>
          </a:p>
          <a:p>
            <a:pPr lvl="2">
              <a:spcBef>
                <a:spcPts val="200"/>
              </a:spcBef>
              <a:spcAft>
                <a:spcPts val="400"/>
              </a:spcAft>
            </a:pPr>
            <a:r>
              <a:rPr lang="en-US" altLang="en-US" sz="2200" dirty="0" smtClean="0">
                <a:latin typeface="+mn-lt"/>
              </a:rPr>
              <a:t>Submitted to MDE.</a:t>
            </a:r>
          </a:p>
        </p:txBody>
      </p:sp>
      <p:sp>
        <p:nvSpPr>
          <p:cNvPr id="10243" name="Title 2"/>
          <p:cNvSpPr>
            <a:spLocks noGrp="1"/>
          </p:cNvSpPr>
          <p:nvPr>
            <p:ph type="title"/>
          </p:nvPr>
        </p:nvSpPr>
        <p:spPr bwMode="auto">
          <a:xfrm>
            <a:off x="457200" y="1524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dirty="0" smtClean="0">
                <a:latin typeface="+mn-lt"/>
              </a:rPr>
              <a:t>WBWF Process</a:t>
            </a:r>
          </a:p>
        </p:txBody>
      </p:sp>
      <p:sp>
        <p:nvSpPr>
          <p:cNvPr id="10244" name="Footer Placeholder 3"/>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0"/>
              </a:spcBef>
              <a:spcAft>
                <a:spcPct val="0"/>
              </a:spcAft>
            </a:pPr>
            <a:r>
              <a:rPr lang="en-US" altLang="en-US" smtClean="0">
                <a:solidFill>
                  <a:srgbClr val="D2232A"/>
                </a:solidFill>
              </a:rPr>
              <a:t>education.state.mn.us</a:t>
            </a:r>
          </a:p>
        </p:txBody>
      </p:sp>
      <p:sp>
        <p:nvSpPr>
          <p:cNvPr id="1024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69AB7D0-1732-4CAE-BFE5-EE246A3B1225}" type="slidenum">
              <a:rPr lang="en-US" altLang="en-US"/>
              <a:pPr/>
              <a:t>12</a:t>
            </a:fld>
            <a:endParaRPr lang="en-US" altLang="en-US"/>
          </a:p>
        </p:txBody>
      </p:sp>
    </p:spTree>
    <p:extLst>
      <p:ext uri="{BB962C8B-B14F-4D97-AF65-F5344CB8AC3E}">
        <p14:creationId xmlns:p14="http://schemas.microsoft.com/office/powerpoint/2010/main" val="2600496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648200"/>
          </a:xfrm>
        </p:spPr>
        <p:txBody>
          <a:bodyPr/>
          <a:lstStyle/>
          <a:p>
            <a:pPr lvl="0"/>
            <a:r>
              <a:rPr lang="en-US" dirty="0">
                <a:latin typeface="+mn-lt"/>
              </a:rPr>
              <a:t>November </a:t>
            </a:r>
            <a:r>
              <a:rPr lang="en-US" dirty="0" smtClean="0">
                <a:latin typeface="+mn-lt"/>
              </a:rPr>
              <a:t>2016</a:t>
            </a:r>
            <a:r>
              <a:rPr lang="en-US" b="0" dirty="0" smtClean="0">
                <a:latin typeface="+mn-lt"/>
              </a:rPr>
              <a:t>: Regional </a:t>
            </a:r>
            <a:r>
              <a:rPr lang="en-US" b="0" dirty="0">
                <a:latin typeface="+mn-lt"/>
              </a:rPr>
              <a:t>d</a:t>
            </a:r>
            <a:r>
              <a:rPr lang="en-US" b="0" dirty="0" smtClean="0">
                <a:latin typeface="+mn-lt"/>
              </a:rPr>
              <a:t>ata </a:t>
            </a:r>
            <a:r>
              <a:rPr lang="en-US" b="0" dirty="0">
                <a:latin typeface="+mn-lt"/>
              </a:rPr>
              <a:t>p</a:t>
            </a:r>
            <a:r>
              <a:rPr lang="en-US" b="0" dirty="0" smtClean="0">
                <a:latin typeface="+mn-lt"/>
              </a:rPr>
              <a:t>rofiles </a:t>
            </a:r>
            <a:r>
              <a:rPr lang="en-US" b="0" dirty="0">
                <a:latin typeface="+mn-lt"/>
              </a:rPr>
              <a:t>p</a:t>
            </a:r>
            <a:r>
              <a:rPr lang="en-US" b="0" dirty="0" smtClean="0">
                <a:latin typeface="+mn-lt"/>
              </a:rPr>
              <a:t>osted </a:t>
            </a:r>
            <a:r>
              <a:rPr lang="en-US" b="0" dirty="0">
                <a:latin typeface="+mn-lt"/>
              </a:rPr>
              <a:t>to </a:t>
            </a:r>
            <a:r>
              <a:rPr lang="en-US" b="0" dirty="0" smtClean="0">
                <a:latin typeface="+mn-lt"/>
              </a:rPr>
              <a:t>website </a:t>
            </a:r>
            <a:r>
              <a:rPr lang="en-US" b="0" dirty="0">
                <a:latin typeface="+mn-lt"/>
              </a:rPr>
              <a:t>and </a:t>
            </a:r>
            <a:r>
              <a:rPr lang="en-US" b="0" dirty="0" smtClean="0">
                <a:latin typeface="+mn-lt"/>
              </a:rPr>
              <a:t>sent </a:t>
            </a:r>
            <a:r>
              <a:rPr lang="en-US" b="0" dirty="0">
                <a:latin typeface="+mn-lt"/>
              </a:rPr>
              <a:t>to </a:t>
            </a:r>
            <a:r>
              <a:rPr lang="en-US" b="0" dirty="0" smtClean="0">
                <a:latin typeface="+mn-lt"/>
              </a:rPr>
              <a:t>districts</a:t>
            </a:r>
            <a:endParaRPr lang="en-US" b="0" dirty="0">
              <a:latin typeface="+mn-lt"/>
            </a:endParaRPr>
          </a:p>
          <a:p>
            <a:pPr lvl="0"/>
            <a:r>
              <a:rPr lang="en-US" dirty="0">
                <a:latin typeface="+mn-lt"/>
              </a:rPr>
              <a:t>December </a:t>
            </a:r>
            <a:r>
              <a:rPr lang="en-US" dirty="0" smtClean="0">
                <a:latin typeface="+mn-lt"/>
              </a:rPr>
              <a:t>2016</a:t>
            </a:r>
            <a:r>
              <a:rPr lang="en-US" b="0" dirty="0" smtClean="0">
                <a:latin typeface="+mn-lt"/>
              </a:rPr>
              <a:t>: Summary reports due </a:t>
            </a:r>
            <a:r>
              <a:rPr lang="en-US" b="0" dirty="0">
                <a:latin typeface="+mn-lt"/>
              </a:rPr>
              <a:t>to MDE</a:t>
            </a:r>
          </a:p>
          <a:p>
            <a:pPr lvl="0"/>
            <a:r>
              <a:rPr lang="en-US" dirty="0">
                <a:latin typeface="+mn-lt"/>
              </a:rPr>
              <a:t>January </a:t>
            </a:r>
            <a:r>
              <a:rPr lang="en-US" dirty="0" smtClean="0">
                <a:latin typeface="+mn-lt"/>
              </a:rPr>
              <a:t>2017</a:t>
            </a:r>
            <a:r>
              <a:rPr lang="en-US" b="0" dirty="0" smtClean="0">
                <a:latin typeface="+mn-lt"/>
              </a:rPr>
              <a:t>: MDE review </a:t>
            </a:r>
            <a:r>
              <a:rPr lang="en-US" b="0" dirty="0">
                <a:latin typeface="+mn-lt"/>
              </a:rPr>
              <a:t>of </a:t>
            </a:r>
            <a:r>
              <a:rPr lang="en-US" b="0" dirty="0" smtClean="0">
                <a:latin typeface="+mn-lt"/>
              </a:rPr>
              <a:t>summaries </a:t>
            </a:r>
            <a:r>
              <a:rPr lang="en-US" b="0" dirty="0">
                <a:latin typeface="+mn-lt"/>
              </a:rPr>
              <a:t>b</a:t>
            </a:r>
            <a:r>
              <a:rPr lang="en-US" b="0" dirty="0" smtClean="0">
                <a:latin typeface="+mn-lt"/>
              </a:rPr>
              <a:t>egins</a:t>
            </a:r>
            <a:endParaRPr lang="en-US" b="0" dirty="0">
              <a:latin typeface="+mn-lt"/>
            </a:endParaRPr>
          </a:p>
          <a:p>
            <a:pPr lvl="0"/>
            <a:r>
              <a:rPr lang="en-US" dirty="0" smtClean="0">
                <a:latin typeface="+mn-lt"/>
              </a:rPr>
              <a:t>January 25, 2017: </a:t>
            </a:r>
            <a:r>
              <a:rPr lang="en-US" b="0" dirty="0" smtClean="0">
                <a:latin typeface="+mn-lt"/>
              </a:rPr>
              <a:t>Legislative </a:t>
            </a:r>
            <a:r>
              <a:rPr lang="en-US" b="0" dirty="0">
                <a:latin typeface="+mn-lt"/>
              </a:rPr>
              <a:t>Report </a:t>
            </a:r>
            <a:r>
              <a:rPr lang="en-US" b="0" dirty="0" smtClean="0">
                <a:latin typeface="+mn-lt"/>
              </a:rPr>
              <a:t>submitted</a:t>
            </a:r>
            <a:endParaRPr lang="en-US" b="0" dirty="0">
              <a:latin typeface="+mn-lt"/>
            </a:endParaRPr>
          </a:p>
          <a:p>
            <a:pPr lvl="0"/>
            <a:r>
              <a:rPr lang="en-US" dirty="0">
                <a:latin typeface="+mn-lt"/>
              </a:rPr>
              <a:t>February </a:t>
            </a:r>
            <a:r>
              <a:rPr lang="en-US" dirty="0" smtClean="0">
                <a:latin typeface="+mn-lt"/>
              </a:rPr>
              <a:t>2017</a:t>
            </a:r>
            <a:r>
              <a:rPr lang="en-US" b="0" dirty="0" smtClean="0">
                <a:latin typeface="+mn-lt"/>
              </a:rPr>
              <a:t>: MDE reviews </a:t>
            </a:r>
            <a:r>
              <a:rPr lang="en-US" b="0" dirty="0">
                <a:latin typeface="+mn-lt"/>
              </a:rPr>
              <a:t>c</a:t>
            </a:r>
            <a:r>
              <a:rPr lang="en-US" b="0" dirty="0" smtClean="0">
                <a:latin typeface="+mn-lt"/>
              </a:rPr>
              <a:t>ompleted</a:t>
            </a:r>
            <a:endParaRPr lang="en-US" b="0" dirty="0">
              <a:latin typeface="+mn-lt"/>
            </a:endParaRPr>
          </a:p>
          <a:p>
            <a:pPr lvl="0"/>
            <a:r>
              <a:rPr lang="en-US" dirty="0">
                <a:latin typeface="+mn-lt"/>
              </a:rPr>
              <a:t>March </a:t>
            </a:r>
            <a:r>
              <a:rPr lang="en-US" dirty="0" smtClean="0">
                <a:latin typeface="+mn-lt"/>
              </a:rPr>
              <a:t>2017</a:t>
            </a:r>
            <a:r>
              <a:rPr lang="en-US" b="0" dirty="0" smtClean="0">
                <a:latin typeface="+mn-lt"/>
              </a:rPr>
              <a:t>: Districts receive feedback </a:t>
            </a:r>
            <a:r>
              <a:rPr lang="en-US" b="0" dirty="0">
                <a:latin typeface="+mn-lt"/>
              </a:rPr>
              <a:t>on </a:t>
            </a:r>
            <a:r>
              <a:rPr lang="en-US" b="0" dirty="0" smtClean="0">
                <a:latin typeface="+mn-lt"/>
              </a:rPr>
              <a:t>summaries</a:t>
            </a:r>
            <a:endParaRPr lang="en-US" b="0" dirty="0">
              <a:latin typeface="+mn-lt"/>
            </a:endParaRPr>
          </a:p>
          <a:p>
            <a:endParaRPr lang="en-US" b="0" dirty="0"/>
          </a:p>
        </p:txBody>
      </p:sp>
      <p:sp>
        <p:nvSpPr>
          <p:cNvPr id="3" name="Title 2"/>
          <p:cNvSpPr>
            <a:spLocks noGrp="1"/>
          </p:cNvSpPr>
          <p:nvPr>
            <p:ph type="title"/>
          </p:nvPr>
        </p:nvSpPr>
        <p:spPr>
          <a:xfrm>
            <a:off x="76200" y="381000"/>
            <a:ext cx="8991600" cy="609600"/>
          </a:xfrm>
        </p:spPr>
        <p:txBody>
          <a:bodyPr/>
          <a:lstStyle/>
          <a:p>
            <a:r>
              <a:rPr lang="en-US" sz="3200" dirty="0" smtClean="0">
                <a:latin typeface="+mn-lt"/>
              </a:rPr>
              <a:t>WBWF Review, Timeline and Expectations</a:t>
            </a:r>
            <a:endParaRPr lang="en-US" sz="32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13</a:t>
            </a:fld>
            <a:endParaRPr lang="en-US" dirty="0"/>
          </a:p>
        </p:txBody>
      </p:sp>
    </p:spTree>
    <p:extLst>
      <p:ext uri="{BB962C8B-B14F-4D97-AF65-F5344CB8AC3E}">
        <p14:creationId xmlns:p14="http://schemas.microsoft.com/office/powerpoint/2010/main" val="39494271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lstStyle/>
          <a:p>
            <a:r>
              <a:rPr lang="en-US" sz="3600" dirty="0" smtClean="0">
                <a:latin typeface="+mn-lt"/>
              </a:rPr>
              <a:t>State WBWF Data Profiles</a:t>
            </a:r>
            <a:endParaRPr lang="en-US" sz="36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14</a:t>
            </a:fld>
            <a:endParaRPr lang="en-US" dirty="0"/>
          </a:p>
        </p:txBody>
      </p:sp>
      <p:graphicFrame>
        <p:nvGraphicFramePr>
          <p:cNvPr id="6" name="Content Placeholder 5"/>
          <p:cNvGraphicFramePr>
            <a:graphicFrameLocks/>
          </p:cNvGraphicFramePr>
          <p:nvPr>
            <p:extLst>
              <p:ext uri="{D42A27DB-BD31-4B8C-83A1-F6EECF244321}">
                <p14:modId xmlns:p14="http://schemas.microsoft.com/office/powerpoint/2010/main" val="3290301069"/>
              </p:ext>
            </p:extLst>
          </p:nvPr>
        </p:nvGraphicFramePr>
        <p:xfrm>
          <a:off x="381000" y="777288"/>
          <a:ext cx="8382000" cy="5486328"/>
        </p:xfrm>
        <a:graphic>
          <a:graphicData uri="http://schemas.openxmlformats.org/drawingml/2006/table">
            <a:tbl>
              <a:tblPr firstRow="1" bandRow="1">
                <a:tableStyleId>{5C22544A-7EE6-4342-B048-85BDC9FD1C3A}</a:tableStyleId>
              </a:tblPr>
              <a:tblGrid>
                <a:gridCol w="3505200"/>
                <a:gridCol w="4876800"/>
              </a:tblGrid>
              <a:tr h="348070">
                <a:tc>
                  <a:txBody>
                    <a:bodyPr/>
                    <a:lstStyle/>
                    <a:p>
                      <a:endParaRPr lang="en-US" sz="1800" dirty="0">
                        <a:latin typeface="+mn-lt"/>
                        <a:cs typeface="Arial" panose="020B0604020202020204" pitchFamily="34" charset="0"/>
                      </a:endParaRPr>
                    </a:p>
                  </a:txBody>
                  <a:tcPr marT="45714" marB="45714"/>
                </a:tc>
                <a:tc>
                  <a:txBody>
                    <a:bodyPr/>
                    <a:lstStyle/>
                    <a:p>
                      <a:r>
                        <a:rPr lang="en-US" sz="1800" dirty="0" smtClean="0">
                          <a:latin typeface="+mn-lt"/>
                          <a:cs typeface="Arial" panose="020B0604020202020204" pitchFamily="34" charset="0"/>
                        </a:rPr>
                        <a:t>Measures  Provided</a:t>
                      </a:r>
                      <a:r>
                        <a:rPr lang="en-US" sz="1800" baseline="0" dirty="0" smtClean="0">
                          <a:latin typeface="+mn-lt"/>
                          <a:cs typeface="Arial" panose="020B0604020202020204" pitchFamily="34" charset="0"/>
                        </a:rPr>
                        <a:t> by MDE</a:t>
                      </a:r>
                      <a:endParaRPr lang="en-US" sz="1800" dirty="0">
                        <a:latin typeface="+mn-lt"/>
                        <a:cs typeface="Arial" panose="020B0604020202020204" pitchFamily="34" charset="0"/>
                      </a:endParaRPr>
                    </a:p>
                  </a:txBody>
                  <a:tcPr marT="45714" marB="45714"/>
                </a:tc>
              </a:tr>
              <a:tr h="870191">
                <a:tc>
                  <a:txBody>
                    <a:bodyPr/>
                    <a:lstStyle/>
                    <a:p>
                      <a:r>
                        <a:rPr lang="en-US" sz="2000" b="1" kern="1200" dirty="0" smtClean="0">
                          <a:solidFill>
                            <a:schemeClr val="dk1"/>
                          </a:solidFill>
                          <a:effectLst/>
                          <a:latin typeface="+mn-lt"/>
                          <a:ea typeface="+mn-ea"/>
                          <a:cs typeface="Arial" panose="020B0604020202020204" pitchFamily="34" charset="0"/>
                        </a:rPr>
                        <a:t>All Students Ready for Kindergarten </a:t>
                      </a:r>
                      <a:endParaRPr lang="en-US" sz="2000" dirty="0">
                        <a:latin typeface="+mn-lt"/>
                        <a:cs typeface="Arial" panose="020B0604020202020204" pitchFamily="34" charset="0"/>
                      </a:endParaRPr>
                    </a:p>
                  </a:txBody>
                  <a:tcPr marT="45714" marB="45714"/>
                </a:tc>
                <a:tc>
                  <a:txBody>
                    <a:bodyPr/>
                    <a:lstStyle/>
                    <a:p>
                      <a:r>
                        <a:rPr lang="en-US" sz="1800" dirty="0" smtClean="0">
                          <a:latin typeface="+mn-lt"/>
                          <a:cs typeface="Arial" panose="020B0604020202020204" pitchFamily="34" charset="0"/>
                        </a:rPr>
                        <a:t>MDE has a menu of </a:t>
                      </a:r>
                      <a:r>
                        <a:rPr lang="en-US" sz="1800" baseline="0" dirty="0" smtClean="0">
                          <a:latin typeface="+mn-lt"/>
                          <a:cs typeface="Arial" panose="020B0604020202020204" pitchFamily="34" charset="0"/>
                        </a:rPr>
                        <a:t>valid and reliable tools districts can use to assess Kindergarten readiness. Data not available statewide.</a:t>
                      </a:r>
                    </a:p>
                  </a:txBody>
                  <a:tcPr marT="45714" marB="45714"/>
                </a:tc>
              </a:tr>
              <a:tr h="777264">
                <a:tc>
                  <a:txBody>
                    <a:bodyPr/>
                    <a:lstStyle/>
                    <a:p>
                      <a:r>
                        <a:rPr lang="en-US" sz="2000" b="1" kern="1200" dirty="0" smtClean="0">
                          <a:solidFill>
                            <a:schemeClr val="dk1"/>
                          </a:solidFill>
                          <a:effectLst/>
                          <a:latin typeface="+mn-lt"/>
                          <a:ea typeface="+mn-ea"/>
                          <a:cs typeface="Arial" panose="020B0604020202020204" pitchFamily="34" charset="0"/>
                        </a:rPr>
                        <a:t>All Students in Third Grade Achieving Grade-Level Literacy</a:t>
                      </a:r>
                      <a:endParaRPr lang="en-US" sz="2000" dirty="0">
                        <a:latin typeface="+mn-lt"/>
                        <a:cs typeface="Arial" panose="020B0604020202020204" pitchFamily="34" charset="0"/>
                      </a:endParaRPr>
                    </a:p>
                  </a:txBody>
                  <a:tcPr marT="45714" marB="45714"/>
                </a:tc>
                <a:tc>
                  <a:txBody>
                    <a:bodyPr/>
                    <a:lstStyle/>
                    <a:p>
                      <a:pPr marL="0" indent="0">
                        <a:buFont typeface="Arial" panose="020B0604020202020204" pitchFamily="34" charset="0"/>
                        <a:buNone/>
                      </a:pPr>
                      <a:r>
                        <a:rPr lang="en-US" sz="1800" dirty="0" smtClean="0">
                          <a:solidFill>
                            <a:schemeClr val="tx1"/>
                          </a:solidFill>
                          <a:latin typeface="+mn-lt"/>
                          <a:cs typeface="Arial" panose="020B0604020202020204" pitchFamily="34" charset="0"/>
                        </a:rPr>
                        <a:t>By student group:</a:t>
                      </a:r>
                    </a:p>
                    <a:p>
                      <a:pPr marL="0" indent="0">
                        <a:buFont typeface="Arial" panose="020B0604020202020204" pitchFamily="34" charset="0"/>
                        <a:buNone/>
                      </a:pPr>
                      <a:r>
                        <a:rPr lang="en-US" sz="1800" dirty="0" smtClean="0">
                          <a:solidFill>
                            <a:schemeClr val="tx1"/>
                          </a:solidFill>
                          <a:latin typeface="+mn-lt"/>
                          <a:cs typeface="Arial" panose="020B0604020202020204" pitchFamily="34" charset="0"/>
                        </a:rPr>
                        <a:t>Grade</a:t>
                      </a:r>
                      <a:r>
                        <a:rPr lang="en-US" sz="1800" baseline="0" dirty="0" smtClean="0">
                          <a:solidFill>
                            <a:schemeClr val="tx1"/>
                          </a:solidFill>
                          <a:latin typeface="+mn-lt"/>
                          <a:cs typeface="Arial" panose="020B0604020202020204" pitchFamily="34" charset="0"/>
                        </a:rPr>
                        <a:t> 3 reading percent proficient in 2015</a:t>
                      </a:r>
                    </a:p>
                    <a:p>
                      <a:pPr marL="0" indent="0">
                        <a:buFont typeface="Arial" panose="020B0604020202020204" pitchFamily="34" charset="0"/>
                        <a:buNone/>
                      </a:pPr>
                      <a:r>
                        <a:rPr lang="en-US" sz="1800" baseline="0" dirty="0" smtClean="0">
                          <a:solidFill>
                            <a:schemeClr val="tx1"/>
                          </a:solidFill>
                          <a:latin typeface="+mn-lt"/>
                          <a:cs typeface="Arial" panose="020B0604020202020204" pitchFamily="34" charset="0"/>
                        </a:rPr>
                        <a:t>Grade 3 reading 2017 goal</a:t>
                      </a:r>
                    </a:p>
                    <a:p>
                      <a:pPr marL="0" indent="0">
                        <a:buFont typeface="Arial" panose="020B0604020202020204" pitchFamily="34" charset="0"/>
                        <a:buNone/>
                      </a:pPr>
                      <a:r>
                        <a:rPr lang="en-US" sz="1800" baseline="0" dirty="0" smtClean="0">
                          <a:solidFill>
                            <a:schemeClr val="tx1"/>
                          </a:solidFill>
                          <a:latin typeface="+mn-lt"/>
                          <a:cs typeface="Arial" panose="020B0604020202020204" pitchFamily="34" charset="0"/>
                        </a:rPr>
                        <a:t>Grade 4 reading growth scores</a:t>
                      </a:r>
                    </a:p>
                  </a:txBody>
                  <a:tcPr marT="45714" marB="45714"/>
                </a:tc>
              </a:tr>
              <a:tr h="1131252">
                <a:tc>
                  <a:txBody>
                    <a:bodyPr/>
                    <a:lstStyle/>
                    <a:p>
                      <a:r>
                        <a:rPr lang="en-US" sz="2000" b="1" kern="1200" dirty="0" smtClean="0">
                          <a:solidFill>
                            <a:schemeClr val="dk1"/>
                          </a:solidFill>
                          <a:effectLst/>
                          <a:latin typeface="+mn-lt"/>
                          <a:ea typeface="+mn-ea"/>
                          <a:cs typeface="Arial" panose="020B0604020202020204" pitchFamily="34" charset="0"/>
                        </a:rPr>
                        <a:t>Close the Achievement Gap(s) Among All Groups</a:t>
                      </a:r>
                      <a:endParaRPr lang="en-US" sz="2000" dirty="0">
                        <a:latin typeface="+mn-lt"/>
                        <a:cs typeface="Arial" panose="020B0604020202020204" pitchFamily="34" charset="0"/>
                      </a:endParaRPr>
                    </a:p>
                  </a:txBody>
                  <a:tcPr marT="45714" marB="45714"/>
                </a:tc>
                <a:tc>
                  <a:txBody>
                    <a:bodyPr/>
                    <a:lstStyle/>
                    <a:p>
                      <a:pPr marL="0" indent="0">
                        <a:buFont typeface="Arial" panose="020B0604020202020204" pitchFamily="34" charset="0"/>
                        <a:buNone/>
                      </a:pPr>
                      <a:r>
                        <a:rPr lang="en-US" sz="1800" dirty="0" smtClean="0">
                          <a:solidFill>
                            <a:schemeClr val="tx1"/>
                          </a:solidFill>
                          <a:latin typeface="+mn-lt"/>
                          <a:cs typeface="Arial" panose="020B0604020202020204" pitchFamily="34" charset="0"/>
                        </a:rPr>
                        <a:t>By student group:</a:t>
                      </a:r>
                    </a:p>
                    <a:p>
                      <a:pPr marL="0" indent="0">
                        <a:buFont typeface="Arial" panose="020B0604020202020204" pitchFamily="34" charset="0"/>
                        <a:buNone/>
                      </a:pPr>
                      <a:r>
                        <a:rPr lang="en-US" sz="1800" dirty="0" smtClean="0">
                          <a:solidFill>
                            <a:schemeClr val="tx1"/>
                          </a:solidFill>
                          <a:latin typeface="+mn-lt"/>
                          <a:cs typeface="Arial" panose="020B0604020202020204" pitchFamily="34" charset="0"/>
                        </a:rPr>
                        <a:t>Math and reading </a:t>
                      </a:r>
                      <a:r>
                        <a:rPr lang="en-US" sz="1800" baseline="0" dirty="0" smtClean="0">
                          <a:solidFill>
                            <a:schemeClr val="tx1"/>
                          </a:solidFill>
                          <a:latin typeface="+mn-lt"/>
                          <a:cs typeface="Arial" panose="020B0604020202020204" pitchFamily="34" charset="0"/>
                        </a:rPr>
                        <a:t>proficiency compared to targets to reduce gap by 50% by 2017</a:t>
                      </a:r>
                    </a:p>
                    <a:p>
                      <a:pPr marL="285750" indent="-285750">
                        <a:buFont typeface="Arial" panose="020B0604020202020204" pitchFamily="34" charset="0"/>
                        <a:buChar char="•"/>
                      </a:pPr>
                      <a:r>
                        <a:rPr lang="en-US" sz="1800" baseline="0" dirty="0" smtClean="0">
                          <a:solidFill>
                            <a:schemeClr val="tx1"/>
                          </a:solidFill>
                          <a:latin typeface="+mn-lt"/>
                          <a:cs typeface="Arial" panose="020B0604020202020204" pitchFamily="34" charset="0"/>
                        </a:rPr>
                        <a:t>Indicates if districts met targets in 2015</a:t>
                      </a:r>
                      <a:endParaRPr lang="en-US" sz="1800" dirty="0">
                        <a:solidFill>
                          <a:schemeClr val="tx1"/>
                        </a:solidFill>
                        <a:latin typeface="+mn-lt"/>
                        <a:cs typeface="Arial" panose="020B0604020202020204" pitchFamily="34" charset="0"/>
                      </a:endParaRPr>
                    </a:p>
                  </a:txBody>
                  <a:tcPr marT="45714" marB="45714"/>
                </a:tc>
              </a:tr>
              <a:tr h="870191">
                <a:tc>
                  <a:txBody>
                    <a:bodyPr/>
                    <a:lstStyle/>
                    <a:p>
                      <a:pPr marL="0" marR="0">
                        <a:lnSpc>
                          <a:spcPct val="110000"/>
                        </a:lnSpc>
                        <a:spcBef>
                          <a:spcPts val="0"/>
                        </a:spcBef>
                        <a:spcAft>
                          <a:spcPts val="0"/>
                        </a:spcAft>
                      </a:pPr>
                      <a:r>
                        <a:rPr lang="en-US" sz="2000" b="1" dirty="0">
                          <a:effectLst/>
                          <a:latin typeface="+mn-lt"/>
                          <a:ea typeface="Calibri"/>
                          <a:cs typeface="Arial" panose="020B0604020202020204" pitchFamily="34" charset="0"/>
                        </a:rPr>
                        <a:t>All Students Career- and </a:t>
                      </a:r>
                      <a:r>
                        <a:rPr lang="en-US" sz="2000" b="1" dirty="0" smtClean="0">
                          <a:effectLst/>
                          <a:latin typeface="+mn-lt"/>
                          <a:ea typeface="Calibri"/>
                          <a:cs typeface="Arial" panose="020B0604020202020204" pitchFamily="34" charset="0"/>
                        </a:rPr>
                        <a:t>College-Ready</a:t>
                      </a:r>
                      <a:endParaRPr lang="en-US" sz="2000" dirty="0">
                        <a:effectLst/>
                        <a:latin typeface="+mn-lt"/>
                        <a:ea typeface="Calibri"/>
                        <a:cs typeface="Arial" panose="020B0604020202020204" pitchFamily="34"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smtClean="0">
                          <a:solidFill>
                            <a:schemeClr val="tx1"/>
                          </a:solidFill>
                          <a:latin typeface="+mn-lt"/>
                          <a:cs typeface="Arial" panose="020B0604020202020204" pitchFamily="34" charset="0"/>
                        </a:rPr>
                        <a:t>By student group:</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smtClean="0">
                          <a:solidFill>
                            <a:schemeClr val="tx1"/>
                          </a:solidFill>
                          <a:latin typeface="+mn-lt"/>
                          <a:cs typeface="Arial" panose="020B0604020202020204" pitchFamily="34" charset="0"/>
                        </a:rPr>
                        <a:t>Grade</a:t>
                      </a:r>
                      <a:r>
                        <a:rPr lang="en-US" sz="1800" baseline="0" dirty="0" smtClean="0">
                          <a:solidFill>
                            <a:schemeClr val="tx1"/>
                          </a:solidFill>
                          <a:latin typeface="+mn-lt"/>
                          <a:cs typeface="Arial" panose="020B0604020202020204" pitchFamily="34" charset="0"/>
                        </a:rPr>
                        <a:t> 8 math percent proficient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aseline="0" dirty="0" smtClean="0">
                          <a:solidFill>
                            <a:schemeClr val="tx1"/>
                          </a:solidFill>
                          <a:latin typeface="+mn-lt"/>
                          <a:cs typeface="Arial" panose="020B0604020202020204" pitchFamily="34" charset="0"/>
                        </a:rPr>
                        <a:t>Grade 8 math 2017 goal</a:t>
                      </a:r>
                    </a:p>
                  </a:txBody>
                  <a:tcPr marT="45714" marB="45714"/>
                </a:tc>
              </a:tr>
              <a:tr h="852284">
                <a:tc>
                  <a:txBody>
                    <a:bodyPr/>
                    <a:lstStyle/>
                    <a:p>
                      <a:r>
                        <a:rPr lang="en-US" sz="2000" b="1" kern="1200" dirty="0" smtClean="0">
                          <a:solidFill>
                            <a:schemeClr val="dk1"/>
                          </a:solidFill>
                          <a:effectLst/>
                          <a:latin typeface="+mn-lt"/>
                          <a:ea typeface="+mn-ea"/>
                          <a:cs typeface="Arial" panose="020B0604020202020204" pitchFamily="34" charset="0"/>
                        </a:rPr>
                        <a:t>All Students Graduate</a:t>
                      </a:r>
                      <a:endParaRPr lang="en-US" sz="2000" dirty="0">
                        <a:latin typeface="+mn-lt"/>
                        <a:cs typeface="Arial" panose="020B0604020202020204" pitchFamily="34" charset="0"/>
                      </a:endParaRPr>
                    </a:p>
                  </a:txBody>
                  <a:tcPr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mn-lt"/>
                          <a:cs typeface="Arial" panose="020B0604020202020204" pitchFamily="34" charset="0"/>
                        </a:rPr>
                        <a:t>By student group:</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mn-lt"/>
                          <a:cs typeface="Arial" panose="020B0604020202020204" pitchFamily="34" charset="0"/>
                        </a:rPr>
                        <a:t>2014</a:t>
                      </a:r>
                      <a:r>
                        <a:rPr lang="en-US" sz="1800" baseline="0" dirty="0" smtClean="0">
                          <a:solidFill>
                            <a:schemeClr val="tx1"/>
                          </a:solidFill>
                          <a:latin typeface="+mn-lt"/>
                          <a:cs typeface="Arial" panose="020B0604020202020204" pitchFamily="34" charset="0"/>
                        </a:rPr>
                        <a:t> graduation rates</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solidFill>
                            <a:schemeClr val="tx1"/>
                          </a:solidFill>
                          <a:latin typeface="+mn-lt"/>
                          <a:cs typeface="Arial" panose="020B0604020202020204" pitchFamily="34" charset="0"/>
                        </a:rPr>
                        <a:t>Increase needed to reach 90% goal by 2020</a:t>
                      </a:r>
                      <a:endParaRPr lang="en-US" sz="1800" dirty="0" smtClean="0">
                        <a:solidFill>
                          <a:schemeClr val="tx1"/>
                        </a:solidFill>
                        <a:latin typeface="+mn-lt"/>
                        <a:cs typeface="Arial" panose="020B0604020202020204" pitchFamily="34" charset="0"/>
                      </a:endParaRPr>
                    </a:p>
                  </a:txBody>
                  <a:tcPr marT="45714" marB="45714"/>
                </a:tc>
              </a:tr>
            </a:tbl>
          </a:graphicData>
        </a:graphic>
      </p:graphicFrame>
    </p:spTree>
    <p:extLst>
      <p:ext uri="{BB962C8B-B14F-4D97-AF65-F5344CB8AC3E}">
        <p14:creationId xmlns:p14="http://schemas.microsoft.com/office/powerpoint/2010/main" val="167494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3505200"/>
          </a:xfrm>
        </p:spPr>
        <p:txBody>
          <a:bodyPr/>
          <a:lstStyle/>
          <a:p>
            <a:r>
              <a:rPr lang="en-US" dirty="0">
                <a:latin typeface="+mn-lt"/>
              </a:rPr>
              <a:t>MDE has some data available at the state that was provided in the WBWF data profiles.</a:t>
            </a:r>
          </a:p>
          <a:p>
            <a:pPr lvl="1"/>
            <a:r>
              <a:rPr lang="en-US" b="0" dirty="0">
                <a:latin typeface="+mn-lt"/>
              </a:rPr>
              <a:t>District and regional data was </a:t>
            </a:r>
            <a:r>
              <a:rPr lang="en-US" b="0" dirty="0" smtClean="0">
                <a:latin typeface="+mn-lt"/>
              </a:rPr>
              <a:t>provided in October 2016.</a:t>
            </a:r>
          </a:p>
          <a:p>
            <a:pPr marL="457200" lvl="1" indent="0">
              <a:buNone/>
            </a:pPr>
            <a:r>
              <a:rPr lang="en-US" dirty="0">
                <a:latin typeface="+mn-lt"/>
              </a:rPr>
              <a:t/>
            </a:r>
            <a:br>
              <a:rPr lang="en-US" dirty="0">
                <a:latin typeface="+mn-lt"/>
              </a:rPr>
            </a:br>
            <a:endParaRPr lang="en-US" b="0" dirty="0">
              <a:latin typeface="+mn-lt"/>
            </a:endParaRPr>
          </a:p>
          <a:p>
            <a:endParaRPr lang="en-US" dirty="0" smtClean="0">
              <a:latin typeface="+mn-lt"/>
            </a:endParaRPr>
          </a:p>
          <a:p>
            <a:pPr lvl="1"/>
            <a:endParaRPr lang="en-US" b="0" dirty="0" smtClean="0">
              <a:latin typeface="+mn-lt"/>
            </a:endParaRPr>
          </a:p>
          <a:p>
            <a:pPr lvl="1"/>
            <a:r>
              <a:rPr lang="en-US" b="0" dirty="0" smtClean="0">
                <a:latin typeface="+mn-lt"/>
              </a:rPr>
              <a:t>Based </a:t>
            </a:r>
            <a:r>
              <a:rPr lang="en-US" b="0" dirty="0">
                <a:latin typeface="+mn-lt"/>
              </a:rPr>
              <a:t>on ECSU regions, found here: </a:t>
            </a:r>
            <a:r>
              <a:rPr lang="en-US" sz="1400" u="sng" dirty="0">
                <a:latin typeface="+mn-lt"/>
                <a:hlinkClick r:id="rId3"/>
              </a:rPr>
              <a:t>http://</a:t>
            </a:r>
            <a:r>
              <a:rPr lang="en-US" sz="1400" u="sng" dirty="0" smtClean="0">
                <a:latin typeface="+mn-lt"/>
                <a:hlinkClick r:id="rId3"/>
              </a:rPr>
              <a:t>w20.education.state.mn.us/MdeOrgView/groupTag/standardDisplayHeads/ECSU</a:t>
            </a:r>
            <a:r>
              <a:rPr lang="en-US" sz="1400" u="sng" dirty="0" smtClean="0">
                <a:latin typeface="+mn-lt"/>
              </a:rPr>
              <a:t> </a:t>
            </a:r>
            <a:endParaRPr lang="en-US" sz="1400" dirty="0">
              <a:latin typeface="+mn-lt"/>
            </a:endParaRPr>
          </a:p>
        </p:txBody>
      </p:sp>
      <p:sp>
        <p:nvSpPr>
          <p:cNvPr id="3" name="Title 2"/>
          <p:cNvSpPr>
            <a:spLocks noGrp="1"/>
          </p:cNvSpPr>
          <p:nvPr>
            <p:ph type="title"/>
          </p:nvPr>
        </p:nvSpPr>
        <p:spPr>
          <a:xfrm>
            <a:off x="457200" y="457200"/>
            <a:ext cx="8229600" cy="762000"/>
          </a:xfrm>
        </p:spPr>
        <p:txBody>
          <a:bodyPr/>
          <a:lstStyle/>
          <a:p>
            <a:r>
              <a:rPr lang="en-US" dirty="0" smtClean="0">
                <a:latin typeface="+mn-lt"/>
              </a:rPr>
              <a:t>WBWF Data Profiles</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15</a:t>
            </a:fld>
            <a:endParaRPr lang="en-US" dirty="0"/>
          </a:p>
        </p:txBody>
      </p:sp>
      <p:sp>
        <p:nvSpPr>
          <p:cNvPr id="7" name="TextBox 6"/>
          <p:cNvSpPr txBox="1"/>
          <p:nvPr/>
        </p:nvSpPr>
        <p:spPr>
          <a:xfrm>
            <a:off x="685800" y="3276600"/>
            <a:ext cx="7924800" cy="1200329"/>
          </a:xfrm>
          <a:prstGeom prst="rect">
            <a:avLst/>
          </a:prstGeom>
          <a:noFill/>
          <a:ln w="28575">
            <a:solidFill>
              <a:schemeClr val="tx1"/>
            </a:solidFill>
          </a:ln>
        </p:spPr>
        <p:txBody>
          <a:bodyPr wrap="square" rtlCol="0">
            <a:spAutoFit/>
          </a:bodyPr>
          <a:lstStyle/>
          <a:p>
            <a:pPr algn="ctr"/>
            <a:r>
              <a:rPr lang="en-US" dirty="0" smtClean="0">
                <a:latin typeface="+mn-lt"/>
              </a:rPr>
              <a:t>WBWF Data Profiles are found here:</a:t>
            </a:r>
          </a:p>
          <a:p>
            <a:pPr algn="ctr"/>
            <a:r>
              <a:rPr lang="en-US" dirty="0" smtClean="0">
                <a:latin typeface="+mn-lt"/>
              </a:rPr>
              <a:t>MDE Homepage &gt; Districts, Schools, and Educators&gt; Teaching and Learning: World’s Best Workforce</a:t>
            </a:r>
          </a:p>
          <a:p>
            <a:r>
              <a:rPr lang="en-US" u="sng" dirty="0">
                <a:latin typeface="+mn-lt"/>
                <a:hlinkClick r:id="rId4"/>
              </a:rPr>
              <a:t>http://education.state.mn.us/MDE/DSE/MDE059311</a:t>
            </a:r>
            <a:endParaRPr lang="en-US" dirty="0">
              <a:latin typeface="+mn-lt"/>
            </a:endParaRPr>
          </a:p>
        </p:txBody>
      </p:sp>
    </p:spTree>
    <p:extLst>
      <p:ext uri="{BB962C8B-B14F-4D97-AF65-F5344CB8AC3E}">
        <p14:creationId xmlns:p14="http://schemas.microsoft.com/office/powerpoint/2010/main" val="3186276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599" y="1600201"/>
            <a:ext cx="8768285" cy="1066799"/>
          </a:xfrm>
        </p:spPr>
        <p:txBody>
          <a:bodyPr/>
          <a:lstStyle/>
          <a:p>
            <a:r>
              <a:rPr lang="en-US" dirty="0" smtClean="0">
                <a:latin typeface="+mn-lt"/>
                <a:hlinkClick r:id="rId3"/>
              </a:rPr>
              <a:t>rc.education.state.mn.us</a:t>
            </a:r>
            <a:endParaRPr lang="en-US" dirty="0" smtClean="0">
              <a:latin typeface="+mn-lt"/>
            </a:endParaRPr>
          </a:p>
          <a:p>
            <a:r>
              <a:rPr lang="en-US" dirty="0" smtClean="0">
                <a:latin typeface="+mn-lt"/>
              </a:rPr>
              <a:t>Named a “Bright Spot” by Data Quality Campaign</a:t>
            </a:r>
          </a:p>
        </p:txBody>
      </p:sp>
      <p:sp>
        <p:nvSpPr>
          <p:cNvPr id="3" name="Title 2"/>
          <p:cNvSpPr>
            <a:spLocks noGrp="1"/>
          </p:cNvSpPr>
          <p:nvPr>
            <p:ph type="title"/>
          </p:nvPr>
        </p:nvSpPr>
        <p:spPr/>
        <p:txBody>
          <a:bodyPr/>
          <a:lstStyle/>
          <a:p>
            <a:r>
              <a:rPr lang="en-US" dirty="0" smtClean="0">
                <a:latin typeface="+mn-lt"/>
              </a:rPr>
              <a:t>Minnesota Report Card</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16</a:t>
            </a:fld>
            <a:endParaRPr lang="en-US"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4956" y="2819400"/>
            <a:ext cx="4201929" cy="3149539"/>
          </a:xfrm>
          <a:prstGeom prst="rect">
            <a:avLst/>
          </a:prstGeom>
        </p:spPr>
      </p:pic>
      <p:sp>
        <p:nvSpPr>
          <p:cNvPr id="7" name="Rectangle 6"/>
          <p:cNvSpPr/>
          <p:nvPr/>
        </p:nvSpPr>
        <p:spPr>
          <a:xfrm>
            <a:off x="76200" y="2738497"/>
            <a:ext cx="4267200" cy="2062103"/>
          </a:xfrm>
          <a:prstGeom prst="rect">
            <a:avLst/>
          </a:prstGeom>
        </p:spPr>
        <p:txBody>
          <a:bodyPr wrap="square">
            <a:spAutoFit/>
          </a:bodyPr>
          <a:lstStyle/>
          <a:p>
            <a:pPr lvl="1"/>
            <a:r>
              <a:rPr lang="en-US" sz="1600" b="1" dirty="0">
                <a:latin typeface="+mn-lt"/>
              </a:rPr>
              <a:t>“Minnesota’s interactive dashboard allows users to break down—or cross-tabulate—data points, like test scores, by grade, subject, or subgroup depending on their need. Users can also compare up to three data points at one time, helping provide context for their school or district performance.”</a:t>
            </a:r>
          </a:p>
        </p:txBody>
      </p:sp>
    </p:spTree>
    <p:extLst>
      <p:ext uri="{BB962C8B-B14F-4D97-AF65-F5344CB8AC3E}">
        <p14:creationId xmlns:p14="http://schemas.microsoft.com/office/powerpoint/2010/main" val="1772427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828800"/>
            <a:ext cx="8229600" cy="2895600"/>
          </a:xfrm>
        </p:spPr>
        <p:txBody>
          <a:bodyPr/>
          <a:lstStyle/>
          <a:p>
            <a:r>
              <a:rPr lang="en-US" sz="7200" dirty="0" smtClean="0">
                <a:latin typeface="+mn-lt"/>
              </a:rPr>
              <a:t>Every Student Succeeds Act</a:t>
            </a:r>
            <a:endParaRPr lang="en-US" sz="72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a:solidFill>
                  <a:prstClr val="black"/>
                </a:solidFill>
              </a:rPr>
              <a:pPr>
                <a:defRPr/>
              </a:pPr>
              <a:t>17</a:t>
            </a:fld>
            <a:endParaRPr lang="en-US" dirty="0">
              <a:solidFill>
                <a:prstClr val="black"/>
              </a:solidFill>
            </a:endParaRPr>
          </a:p>
        </p:txBody>
      </p:sp>
    </p:spTree>
    <p:extLst>
      <p:ext uri="{BB962C8B-B14F-4D97-AF65-F5344CB8AC3E}">
        <p14:creationId xmlns:p14="http://schemas.microsoft.com/office/powerpoint/2010/main" val="1098434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1749" y="1143000"/>
            <a:ext cx="7772400" cy="5029200"/>
          </a:xfrm>
        </p:spPr>
        <p:txBody>
          <a:bodyPr/>
          <a:lstStyle/>
          <a:p>
            <a:r>
              <a:rPr lang="en-US" dirty="0">
                <a:latin typeface="+mn-lt"/>
              </a:rPr>
              <a:t>P</a:t>
            </a:r>
            <a:r>
              <a:rPr lang="en-US" dirty="0" smtClean="0">
                <a:latin typeface="+mn-lt"/>
              </a:rPr>
              <a:t>assed with bipartisan support in November 2015; signed into law in December 2015.</a:t>
            </a:r>
          </a:p>
          <a:p>
            <a:r>
              <a:rPr lang="en-US" dirty="0" smtClean="0">
                <a:latin typeface="+mn-lt"/>
              </a:rPr>
              <a:t>Minnesota will develop a federal accountability system for implementation in 2018-2019 school year.</a:t>
            </a:r>
          </a:p>
          <a:p>
            <a:pPr lvl="1"/>
            <a:r>
              <a:rPr lang="en-US" sz="2000" dirty="0">
                <a:latin typeface="+mn-lt"/>
              </a:rPr>
              <a:t>M</a:t>
            </a:r>
            <a:r>
              <a:rPr lang="en-US" sz="2000" dirty="0" smtClean="0">
                <a:latin typeface="+mn-lt"/>
              </a:rPr>
              <a:t>easures must include achievement, growth, graduation rates, English proficiency, and a measure of school quality</a:t>
            </a:r>
          </a:p>
          <a:p>
            <a:pPr lvl="1"/>
            <a:r>
              <a:rPr lang="en-US" sz="2000" dirty="0" smtClean="0">
                <a:latin typeface="+mn-lt"/>
              </a:rPr>
              <a:t>MDE will need to identify:</a:t>
            </a:r>
          </a:p>
          <a:p>
            <a:pPr lvl="2"/>
            <a:r>
              <a:rPr lang="en-US" b="0" dirty="0">
                <a:latin typeface="+mn-lt"/>
              </a:rPr>
              <a:t>Bottom 5% of schools.</a:t>
            </a:r>
          </a:p>
          <a:p>
            <a:pPr lvl="2"/>
            <a:r>
              <a:rPr lang="en-US" b="0" dirty="0">
                <a:latin typeface="+mn-lt"/>
              </a:rPr>
              <a:t>High schools with grad rates below 67%.</a:t>
            </a:r>
          </a:p>
          <a:p>
            <a:pPr lvl="2"/>
            <a:r>
              <a:rPr lang="en-US" b="0" dirty="0">
                <a:latin typeface="+mn-lt"/>
              </a:rPr>
              <a:t>Schools with any low-performing student </a:t>
            </a:r>
            <a:r>
              <a:rPr lang="en-US" b="0" dirty="0" smtClean="0">
                <a:latin typeface="+mn-lt"/>
              </a:rPr>
              <a:t>group</a:t>
            </a:r>
            <a:r>
              <a:rPr lang="en-US" dirty="0" smtClean="0">
                <a:latin typeface="+mn-lt"/>
              </a:rPr>
              <a:t>.</a:t>
            </a:r>
          </a:p>
          <a:p>
            <a:r>
              <a:rPr lang="en-US" dirty="0" smtClean="0">
                <a:latin typeface="+mn-lt"/>
              </a:rPr>
              <a:t>Minnesota will submit our State Plan to the U.S. Department of Education in September 2017.</a:t>
            </a:r>
          </a:p>
          <a:p>
            <a:endParaRPr lang="en-US" dirty="0">
              <a:latin typeface="+mn-lt"/>
            </a:endParaRPr>
          </a:p>
        </p:txBody>
      </p:sp>
      <p:sp>
        <p:nvSpPr>
          <p:cNvPr id="3" name="Title 2"/>
          <p:cNvSpPr>
            <a:spLocks noGrp="1"/>
          </p:cNvSpPr>
          <p:nvPr>
            <p:ph type="title"/>
          </p:nvPr>
        </p:nvSpPr>
        <p:spPr>
          <a:xfrm>
            <a:off x="457200" y="381000"/>
            <a:ext cx="8229600" cy="914400"/>
          </a:xfrm>
        </p:spPr>
        <p:txBody>
          <a:bodyPr/>
          <a:lstStyle/>
          <a:p>
            <a:r>
              <a:rPr lang="en-US" sz="3600" dirty="0" smtClean="0">
                <a:latin typeface="+mn-lt"/>
              </a:rPr>
              <a:t>Every Student Succeeds Act (ESSA)</a:t>
            </a:r>
            <a:endParaRPr lang="en-US" sz="36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18</a:t>
            </a:fld>
            <a:endParaRPr lang="en-US" dirty="0"/>
          </a:p>
        </p:txBody>
      </p:sp>
    </p:spTree>
    <p:extLst>
      <p:ext uri="{BB962C8B-B14F-4D97-AF65-F5344CB8AC3E}">
        <p14:creationId xmlns:p14="http://schemas.microsoft.com/office/powerpoint/2010/main" val="913043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864" y="1112837"/>
            <a:ext cx="8229600" cy="4525963"/>
          </a:xfrm>
        </p:spPr>
        <p:txBody>
          <a:bodyPr/>
          <a:lstStyle/>
          <a:p>
            <a:pPr marL="285750" indent="-285750"/>
            <a:r>
              <a:rPr lang="en-US" sz="2400" dirty="0" smtClean="0">
                <a:latin typeface="+mn-lt"/>
              </a:rPr>
              <a:t>Outreach started in early 2016 and will continue through the summer.</a:t>
            </a:r>
          </a:p>
          <a:p>
            <a:pPr marL="285750" indent="-285750"/>
            <a:r>
              <a:rPr lang="en-US" sz="2400" dirty="0" smtClean="0">
                <a:latin typeface="+mn-lt"/>
              </a:rPr>
              <a:t>Five ESSA Committees </a:t>
            </a:r>
          </a:p>
          <a:p>
            <a:pPr marL="685800" lvl="1"/>
            <a:r>
              <a:rPr lang="en-US" sz="2000" dirty="0" smtClean="0">
                <a:latin typeface="+mn-lt"/>
              </a:rPr>
              <a:t>Accountability</a:t>
            </a:r>
            <a:r>
              <a:rPr lang="en-US" sz="2000" dirty="0">
                <a:latin typeface="+mn-lt"/>
              </a:rPr>
              <a:t>, </a:t>
            </a:r>
            <a:r>
              <a:rPr lang="en-US" sz="2000" dirty="0" smtClean="0">
                <a:latin typeface="+mn-lt"/>
              </a:rPr>
              <a:t>Assessments, Educator Quality, English Learners and School Improvement.</a:t>
            </a:r>
          </a:p>
          <a:p>
            <a:pPr marL="685800" lvl="1"/>
            <a:r>
              <a:rPr lang="en-US" sz="2000" dirty="0" smtClean="0">
                <a:latin typeface="+mn-lt"/>
              </a:rPr>
              <a:t>The Assessments and Educator Quality Committees have completed their work and provided recommendations.</a:t>
            </a:r>
          </a:p>
          <a:p>
            <a:pPr marL="685800" lvl="1"/>
            <a:r>
              <a:rPr lang="en-US" sz="2000" dirty="0" smtClean="0">
                <a:latin typeface="+mn-lt"/>
              </a:rPr>
              <a:t>The Accountability, English Learners and  School Improvement Committees continue to meet.</a:t>
            </a:r>
          </a:p>
          <a:p>
            <a:endParaRPr lang="en-US" b="0" dirty="0">
              <a:latin typeface="+mn-lt"/>
            </a:endParaRPr>
          </a:p>
        </p:txBody>
      </p:sp>
      <p:sp>
        <p:nvSpPr>
          <p:cNvPr id="3" name="Title 2"/>
          <p:cNvSpPr>
            <a:spLocks noGrp="1"/>
          </p:cNvSpPr>
          <p:nvPr>
            <p:ph type="title"/>
          </p:nvPr>
        </p:nvSpPr>
        <p:spPr>
          <a:xfrm>
            <a:off x="457200" y="304800"/>
            <a:ext cx="8229600" cy="571500"/>
          </a:xfrm>
        </p:spPr>
        <p:txBody>
          <a:bodyPr/>
          <a:lstStyle/>
          <a:p>
            <a:r>
              <a:rPr lang="en-US" dirty="0">
                <a:latin typeface="+mn-lt"/>
              </a:rPr>
              <a:t>Stakeholder </a:t>
            </a:r>
            <a:r>
              <a:rPr lang="en-US" dirty="0" smtClean="0">
                <a:latin typeface="+mn-lt"/>
              </a:rPr>
              <a:t>Work</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19</a:t>
            </a:fld>
            <a:endParaRPr lang="en-US" dirty="0"/>
          </a:p>
        </p:txBody>
      </p:sp>
    </p:spTree>
    <p:extLst>
      <p:ext uri="{BB962C8B-B14F-4D97-AF65-F5344CB8AC3E}">
        <p14:creationId xmlns:p14="http://schemas.microsoft.com/office/powerpoint/2010/main" val="914884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82675"/>
            <a:ext cx="8229600" cy="5638800"/>
          </a:xfrm>
        </p:spPr>
        <p:txBody>
          <a:bodyPr/>
          <a:lstStyle/>
          <a:p>
            <a:r>
              <a:rPr lang="en-US" dirty="0" smtClean="0">
                <a:latin typeface="+mn-lt"/>
              </a:rPr>
              <a:t>Governor’s 7-Point Plan</a:t>
            </a:r>
          </a:p>
          <a:p>
            <a:endParaRPr lang="en-US" dirty="0" smtClean="0">
              <a:latin typeface="+mn-lt"/>
            </a:endParaRPr>
          </a:p>
          <a:p>
            <a:r>
              <a:rPr lang="en-US" dirty="0" smtClean="0">
                <a:latin typeface="+mn-lt"/>
              </a:rPr>
              <a:t>Our Accomplishments over the Past Six Years</a:t>
            </a:r>
          </a:p>
          <a:p>
            <a:endParaRPr lang="en-US" dirty="0" smtClean="0">
              <a:latin typeface="+mn-lt"/>
            </a:endParaRPr>
          </a:p>
          <a:p>
            <a:r>
              <a:rPr lang="en-US" dirty="0" smtClean="0">
                <a:latin typeface="+mn-lt"/>
              </a:rPr>
              <a:t>World’s Best Workforce</a:t>
            </a:r>
          </a:p>
          <a:p>
            <a:endParaRPr lang="en-US" dirty="0" smtClean="0">
              <a:latin typeface="+mn-lt"/>
            </a:endParaRPr>
          </a:p>
          <a:p>
            <a:r>
              <a:rPr lang="en-US" dirty="0" smtClean="0">
                <a:latin typeface="+mn-lt"/>
              </a:rPr>
              <a:t>Every Student Succeeds Act</a:t>
            </a:r>
          </a:p>
          <a:p>
            <a:endParaRPr lang="en-US" dirty="0" smtClean="0">
              <a:latin typeface="+mn-lt"/>
            </a:endParaRPr>
          </a:p>
          <a:p>
            <a:r>
              <a:rPr lang="en-US" dirty="0" smtClean="0">
                <a:latin typeface="+mn-lt"/>
              </a:rPr>
              <a:t>English Language Arts Implementation</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2</a:t>
            </a:fld>
            <a:endParaRPr lang="en-US" dirty="0"/>
          </a:p>
        </p:txBody>
      </p:sp>
    </p:spTree>
    <p:extLst>
      <p:ext uri="{BB962C8B-B14F-4D97-AF65-F5344CB8AC3E}">
        <p14:creationId xmlns:p14="http://schemas.microsoft.com/office/powerpoint/2010/main" val="321163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65667" y="1447800"/>
            <a:ext cx="8229600" cy="2895600"/>
          </a:xfrm>
        </p:spPr>
        <p:txBody>
          <a:bodyPr/>
          <a:lstStyle/>
          <a:p>
            <a:r>
              <a:rPr lang="en-US" sz="7200" dirty="0" smtClean="0">
                <a:latin typeface="+mn-lt"/>
              </a:rPr>
              <a:t>Aligning State and Federal Systems</a:t>
            </a:r>
            <a:endParaRPr lang="en-US" sz="72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a:solidFill>
                  <a:prstClr val="black"/>
                </a:solidFill>
              </a:rPr>
              <a:pPr>
                <a:defRPr/>
              </a:pPr>
              <a:t>20</a:t>
            </a:fld>
            <a:endParaRPr lang="en-US" dirty="0">
              <a:solidFill>
                <a:prstClr val="black"/>
              </a:solidFill>
            </a:endParaRPr>
          </a:p>
        </p:txBody>
      </p:sp>
    </p:spTree>
    <p:extLst>
      <p:ext uri="{BB962C8B-B14F-4D97-AF65-F5344CB8AC3E}">
        <p14:creationId xmlns:p14="http://schemas.microsoft.com/office/powerpoint/2010/main" val="361516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278" y="1066800"/>
            <a:ext cx="8229600" cy="4876800"/>
          </a:xfrm>
        </p:spPr>
        <p:txBody>
          <a:bodyPr/>
          <a:lstStyle/>
          <a:p>
            <a:r>
              <a:rPr lang="en-US" sz="2400" dirty="0">
                <a:latin typeface="+mn-lt"/>
              </a:rPr>
              <a:t>Minnesota has an opportunity to build a cohesive accountability and support system around common goals </a:t>
            </a:r>
            <a:r>
              <a:rPr lang="en-US" sz="2400" dirty="0" smtClean="0">
                <a:latin typeface="+mn-lt"/>
              </a:rPr>
              <a:t>through the alignment </a:t>
            </a:r>
            <a:r>
              <a:rPr lang="en-US" sz="2400" dirty="0">
                <a:latin typeface="+mn-lt"/>
              </a:rPr>
              <a:t>of WBWF and ESSA </a:t>
            </a:r>
          </a:p>
          <a:p>
            <a:r>
              <a:rPr lang="en-US" sz="2400" dirty="0" smtClean="0">
                <a:latin typeface="+mn-lt"/>
              </a:rPr>
              <a:t>ESSA accountability and school support</a:t>
            </a:r>
          </a:p>
          <a:p>
            <a:pPr lvl="1"/>
            <a:r>
              <a:rPr lang="en-US" sz="2000" dirty="0" smtClean="0">
                <a:latin typeface="+mn-lt"/>
              </a:rPr>
              <a:t>Deliver on-site support for identified schools through Regional Centers.</a:t>
            </a:r>
          </a:p>
          <a:p>
            <a:endParaRPr lang="en-US" dirty="0" smtClean="0"/>
          </a:p>
        </p:txBody>
      </p:sp>
      <p:sp>
        <p:nvSpPr>
          <p:cNvPr id="3" name="Title 2"/>
          <p:cNvSpPr>
            <a:spLocks noGrp="1"/>
          </p:cNvSpPr>
          <p:nvPr>
            <p:ph type="title"/>
          </p:nvPr>
        </p:nvSpPr>
        <p:spPr/>
        <p:txBody>
          <a:bodyPr/>
          <a:lstStyle/>
          <a:p>
            <a:r>
              <a:rPr lang="en-US" sz="3600" dirty="0" smtClean="0">
                <a:latin typeface="+mn-lt"/>
              </a:rPr>
              <a:t>Aligning State and Federal Systems</a:t>
            </a:r>
            <a:endParaRPr lang="en-US" sz="36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21</a:t>
            </a:fld>
            <a:endParaRPr lang="en-US" dirty="0"/>
          </a:p>
        </p:txBody>
      </p:sp>
    </p:spTree>
    <p:extLst>
      <p:ext uri="{BB962C8B-B14F-4D97-AF65-F5344CB8AC3E}">
        <p14:creationId xmlns:p14="http://schemas.microsoft.com/office/powerpoint/2010/main" val="38852636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278" y="1066800"/>
            <a:ext cx="8229600" cy="4876800"/>
          </a:xfrm>
        </p:spPr>
        <p:txBody>
          <a:bodyPr/>
          <a:lstStyle/>
          <a:p>
            <a:r>
              <a:rPr lang="en-US" sz="2400" dirty="0">
                <a:latin typeface="+mn-lt"/>
              </a:rPr>
              <a:t>WBWF includes </a:t>
            </a:r>
            <a:r>
              <a:rPr lang="en-US" sz="2400" i="1" dirty="0">
                <a:latin typeface="+mn-lt"/>
              </a:rPr>
              <a:t>all </a:t>
            </a:r>
            <a:r>
              <a:rPr lang="en-US" sz="2400" dirty="0">
                <a:latin typeface="+mn-lt"/>
              </a:rPr>
              <a:t>districts</a:t>
            </a:r>
          </a:p>
          <a:p>
            <a:pPr lvl="1"/>
            <a:r>
              <a:rPr lang="en-US" sz="2000" dirty="0">
                <a:latin typeface="+mn-lt"/>
              </a:rPr>
              <a:t>The commissioner must identify those districts in any consecutive three-year period not making sufficient progress toward improving teaching and learning for all students, including English learners with varied needs, consistent with section </a:t>
            </a:r>
            <a:r>
              <a:rPr lang="en-US" sz="2000" u="sng" dirty="0">
                <a:latin typeface="+mn-lt"/>
                <a:hlinkClick r:id="rId3"/>
              </a:rPr>
              <a:t>124D.59</a:t>
            </a:r>
            <a:r>
              <a:rPr lang="en-US" sz="2000" dirty="0">
                <a:latin typeface="+mn-lt"/>
              </a:rPr>
              <a:t>, subdivisions 2 and 2a, and striving for the world's best workforce. </a:t>
            </a:r>
            <a:r>
              <a:rPr lang="en-US" sz="2000" b="0" dirty="0">
                <a:latin typeface="+mn-lt"/>
              </a:rPr>
              <a:t>The commissioner, in collaboration with the identified district, may require the district to use up to two percent of its basic general education revenue per fiscal year during the proximate three school years to implement commissioner-specified strategies and practices</a:t>
            </a:r>
            <a:endParaRPr lang="en-US" sz="2000" dirty="0">
              <a:latin typeface="+mn-lt"/>
            </a:endParaRPr>
          </a:p>
          <a:p>
            <a:pPr lvl="1"/>
            <a:r>
              <a:rPr lang="en-US" sz="2000" dirty="0">
                <a:latin typeface="+mn-lt"/>
              </a:rPr>
              <a:t>Expansion of Regional Centers would allow support to be provided to more districts or schools not making progress under WBWF</a:t>
            </a:r>
          </a:p>
          <a:p>
            <a:endParaRPr lang="en-US" dirty="0" smtClean="0"/>
          </a:p>
        </p:txBody>
      </p:sp>
      <p:sp>
        <p:nvSpPr>
          <p:cNvPr id="3" name="Title 2"/>
          <p:cNvSpPr>
            <a:spLocks noGrp="1"/>
          </p:cNvSpPr>
          <p:nvPr>
            <p:ph type="title"/>
          </p:nvPr>
        </p:nvSpPr>
        <p:spPr/>
        <p:txBody>
          <a:bodyPr/>
          <a:lstStyle/>
          <a:p>
            <a:r>
              <a:rPr lang="en-US" sz="3600" dirty="0" smtClean="0">
                <a:latin typeface="+mn-lt"/>
              </a:rPr>
              <a:t>Aligning State and Federal Systems</a:t>
            </a:r>
            <a:endParaRPr lang="en-US" sz="36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22</a:t>
            </a:fld>
            <a:endParaRPr lang="en-US" dirty="0"/>
          </a:p>
        </p:txBody>
      </p:sp>
    </p:spTree>
    <p:extLst>
      <p:ext uri="{BB962C8B-B14F-4D97-AF65-F5344CB8AC3E}">
        <p14:creationId xmlns:p14="http://schemas.microsoft.com/office/powerpoint/2010/main" val="2828005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mn-lt"/>
              </a:rPr>
              <a:t>Wilder Foundation Report on ELA Standards Implementation</a:t>
            </a:r>
          </a:p>
          <a:p>
            <a:pPr marL="971550" lvl="2" indent="0">
              <a:buNone/>
            </a:pPr>
            <a:r>
              <a:rPr lang="en-US" i="1" dirty="0" smtClean="0">
                <a:latin typeface="+mn-lt"/>
                <a:hlinkClick r:id="rId3"/>
              </a:rPr>
              <a:t>https://education.state.mn.us/mdeprod/idcplg?IdcService=GET_FILE&amp;dDocName=MDE059075&amp;RevisionSelectionMethod=latestReleased&amp;Rendition=primary</a:t>
            </a:r>
            <a:endParaRPr lang="en-US" i="1" dirty="0" smtClean="0">
              <a:latin typeface="+mn-lt"/>
            </a:endParaRPr>
          </a:p>
          <a:p>
            <a:r>
              <a:rPr lang="en-US" dirty="0" smtClean="0">
                <a:latin typeface="+mn-lt"/>
              </a:rPr>
              <a:t>Given three years in a row. Measures schoolwide implementation of the core features of MTSS within the context of ELA.</a:t>
            </a:r>
          </a:p>
          <a:p>
            <a:pPr lvl="1"/>
            <a:endParaRPr lang="en-US" dirty="0" smtClean="0">
              <a:latin typeface="+mn-lt"/>
            </a:endParaRPr>
          </a:p>
        </p:txBody>
      </p:sp>
      <p:sp>
        <p:nvSpPr>
          <p:cNvPr id="3" name="Title 2"/>
          <p:cNvSpPr>
            <a:spLocks noGrp="1"/>
          </p:cNvSpPr>
          <p:nvPr>
            <p:ph type="title"/>
          </p:nvPr>
        </p:nvSpPr>
        <p:spPr>
          <a:xfrm>
            <a:off x="762000" y="311944"/>
            <a:ext cx="7620000" cy="1143000"/>
          </a:xfrm>
        </p:spPr>
        <p:txBody>
          <a:bodyPr/>
          <a:lstStyle/>
          <a:p>
            <a:r>
              <a:rPr lang="en-US" dirty="0" smtClean="0">
                <a:latin typeface="+mn-lt"/>
              </a:rPr>
              <a:t>Wilder Report: 2016 English Language Arts (ELA) Implementation Update</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23</a:t>
            </a:fld>
            <a:endParaRPr lang="en-US" dirty="0"/>
          </a:p>
        </p:txBody>
      </p:sp>
    </p:spTree>
    <p:extLst>
      <p:ext uri="{BB962C8B-B14F-4D97-AF65-F5344CB8AC3E}">
        <p14:creationId xmlns:p14="http://schemas.microsoft.com/office/powerpoint/2010/main" val="2824513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371600"/>
            <a:ext cx="8229600" cy="2895600"/>
          </a:xfrm>
        </p:spPr>
        <p:txBody>
          <a:bodyPr/>
          <a:lstStyle/>
          <a:p>
            <a:r>
              <a:rPr lang="en-US" sz="7200" dirty="0" smtClean="0">
                <a:latin typeface="+mn-lt"/>
              </a:rPr>
              <a:t>Thank you</a:t>
            </a:r>
            <a:br>
              <a:rPr lang="en-US" sz="7200" dirty="0" smtClean="0">
                <a:latin typeface="+mn-lt"/>
              </a:rPr>
            </a:br>
            <a:r>
              <a:rPr lang="en-US" sz="7200" dirty="0" smtClean="0">
                <a:latin typeface="+mn-lt"/>
              </a:rPr>
              <a:t/>
            </a:r>
            <a:br>
              <a:rPr lang="en-US" sz="7200" dirty="0" smtClean="0">
                <a:latin typeface="+mn-lt"/>
              </a:rPr>
            </a:br>
            <a:r>
              <a:rPr lang="en-US" sz="4000" dirty="0" smtClean="0">
                <a:latin typeface="+mn-lt"/>
              </a:rPr>
              <a:t>Questions?</a:t>
            </a:r>
            <a:endParaRPr lang="en-US" sz="4000"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24</a:t>
            </a:fld>
            <a:endParaRPr lang="en-US" dirty="0"/>
          </a:p>
        </p:txBody>
      </p:sp>
    </p:spTree>
    <p:extLst>
      <p:ext uri="{BB962C8B-B14F-4D97-AF65-F5344CB8AC3E}">
        <p14:creationId xmlns:p14="http://schemas.microsoft.com/office/powerpoint/2010/main" val="893190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135563"/>
          </a:xfrm>
        </p:spPr>
        <p:txBody>
          <a:bodyPr/>
          <a:lstStyle/>
          <a:p>
            <a:r>
              <a:rPr lang="en-US" dirty="0" smtClean="0">
                <a:latin typeface="+mn-lt"/>
              </a:rPr>
              <a:t>Funding Education for the Future.</a:t>
            </a:r>
          </a:p>
          <a:p>
            <a:r>
              <a:rPr lang="en-US" dirty="0" smtClean="0">
                <a:latin typeface="+mn-lt"/>
              </a:rPr>
              <a:t>Better Early Childhood Education.</a:t>
            </a:r>
          </a:p>
          <a:p>
            <a:r>
              <a:rPr lang="en-US" dirty="0" smtClean="0">
                <a:latin typeface="+mn-lt"/>
              </a:rPr>
              <a:t>Raise the Bar – Close the Gap.</a:t>
            </a:r>
          </a:p>
          <a:p>
            <a:r>
              <a:rPr lang="en-US" dirty="0" smtClean="0">
                <a:latin typeface="+mn-lt"/>
              </a:rPr>
              <a:t>Reading Well by Third Grade.</a:t>
            </a:r>
          </a:p>
          <a:p>
            <a:r>
              <a:rPr lang="en-US" dirty="0" smtClean="0">
                <a:latin typeface="+mn-lt"/>
              </a:rPr>
              <a:t>Support Teaching.</a:t>
            </a:r>
          </a:p>
          <a:p>
            <a:r>
              <a:rPr lang="en-US" dirty="0" smtClean="0">
                <a:latin typeface="+mn-lt"/>
              </a:rPr>
              <a:t>Better Testing.</a:t>
            </a:r>
          </a:p>
          <a:p>
            <a:r>
              <a:rPr lang="en-US" dirty="0" smtClean="0">
                <a:latin typeface="+mn-lt"/>
              </a:rPr>
              <a:t>A Department of Education that Provides Educational Leadership and Support.</a:t>
            </a:r>
          </a:p>
        </p:txBody>
      </p:sp>
      <p:sp>
        <p:nvSpPr>
          <p:cNvPr id="3" name="Title 2"/>
          <p:cNvSpPr>
            <a:spLocks noGrp="1"/>
          </p:cNvSpPr>
          <p:nvPr>
            <p:ph type="title"/>
          </p:nvPr>
        </p:nvSpPr>
        <p:spPr>
          <a:xfrm>
            <a:off x="457200" y="304800"/>
            <a:ext cx="8229600" cy="685800"/>
          </a:xfrm>
        </p:spPr>
        <p:txBody>
          <a:bodyPr/>
          <a:lstStyle/>
          <a:p>
            <a:r>
              <a:rPr lang="en-US" dirty="0" smtClean="0">
                <a:latin typeface="+mj-lt"/>
              </a:rPr>
              <a:t>Governor’s 7-Point Plan (2011)</a:t>
            </a:r>
            <a:endParaRPr lang="en-US" dirty="0">
              <a:latin typeface="+mj-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3</a:t>
            </a:fld>
            <a:endParaRPr lang="en-US" dirty="0"/>
          </a:p>
        </p:txBody>
      </p:sp>
    </p:spTree>
    <p:extLst>
      <p:ext uri="{BB962C8B-B14F-4D97-AF65-F5344CB8AC3E}">
        <p14:creationId xmlns:p14="http://schemas.microsoft.com/office/powerpoint/2010/main" val="3890248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3316" y="838200"/>
            <a:ext cx="8229600" cy="4792663"/>
          </a:xfrm>
        </p:spPr>
        <p:txBody>
          <a:bodyPr numCol="2"/>
          <a:lstStyle/>
          <a:p>
            <a:r>
              <a:rPr lang="en-US" sz="1800" dirty="0" smtClean="0">
                <a:latin typeface="+mn-lt"/>
              </a:rPr>
              <a:t>State Funding: Education for the Future</a:t>
            </a:r>
          </a:p>
          <a:p>
            <a:pPr lvl="1"/>
            <a:r>
              <a:rPr lang="en-US" sz="1600" dirty="0" smtClean="0">
                <a:latin typeface="+mn-lt"/>
              </a:rPr>
              <a:t>Increase </a:t>
            </a:r>
            <a:r>
              <a:rPr lang="en-US" sz="1600" dirty="0">
                <a:latin typeface="+mn-lt"/>
              </a:rPr>
              <a:t>general education formula (1% and 1</a:t>
            </a:r>
            <a:r>
              <a:rPr lang="en-US" sz="1600" dirty="0" smtClean="0">
                <a:latin typeface="+mn-lt"/>
              </a:rPr>
              <a:t>%)</a:t>
            </a:r>
            <a:endParaRPr lang="en-US" sz="1600" dirty="0">
              <a:latin typeface="+mn-lt"/>
            </a:endParaRPr>
          </a:p>
          <a:p>
            <a:pPr lvl="1"/>
            <a:r>
              <a:rPr lang="en-US" sz="1600" dirty="0">
                <a:latin typeface="+mn-lt"/>
              </a:rPr>
              <a:t>Small schools </a:t>
            </a:r>
            <a:r>
              <a:rPr lang="en-US" sz="1600" dirty="0" smtClean="0">
                <a:latin typeface="+mn-lt"/>
              </a:rPr>
              <a:t>revenue</a:t>
            </a:r>
          </a:p>
          <a:p>
            <a:r>
              <a:rPr lang="en-US" sz="1800" dirty="0" smtClean="0">
                <a:latin typeface="+mn-lt"/>
              </a:rPr>
              <a:t>Better Early Childhood Education</a:t>
            </a:r>
          </a:p>
          <a:p>
            <a:pPr lvl="1"/>
            <a:r>
              <a:rPr lang="en-US" sz="1600" dirty="0" smtClean="0">
                <a:latin typeface="+mn-lt"/>
              </a:rPr>
              <a:t>Began </a:t>
            </a:r>
            <a:r>
              <a:rPr lang="en-US" sz="1600" dirty="0">
                <a:latin typeface="+mn-lt"/>
              </a:rPr>
              <a:t>Early Childhood Scholarships ($4 mill</a:t>
            </a:r>
            <a:r>
              <a:rPr lang="en-US" sz="1600" dirty="0" smtClean="0">
                <a:latin typeface="+mn-lt"/>
              </a:rPr>
              <a:t>.)</a:t>
            </a:r>
          </a:p>
          <a:p>
            <a:r>
              <a:rPr lang="en-US" sz="1800" dirty="0" smtClean="0">
                <a:latin typeface="+mn-lt"/>
              </a:rPr>
              <a:t>Reading Well by Third Grade</a:t>
            </a:r>
          </a:p>
          <a:p>
            <a:pPr lvl="1"/>
            <a:r>
              <a:rPr lang="en-US" sz="1600" dirty="0" smtClean="0">
                <a:latin typeface="+mn-lt"/>
              </a:rPr>
              <a:t>Assessing students, parent engagement, data analytics</a:t>
            </a:r>
          </a:p>
          <a:p>
            <a:pPr lvl="1"/>
            <a:r>
              <a:rPr lang="en-US" sz="1600" dirty="0" smtClean="0">
                <a:latin typeface="+mn-lt"/>
              </a:rPr>
              <a:t>District Literacy Plans, Individual Learning Plans and Literacy Incentive Aid</a:t>
            </a:r>
          </a:p>
          <a:p>
            <a:r>
              <a:rPr lang="en-US" sz="1800" dirty="0" smtClean="0">
                <a:latin typeface="+mn-lt"/>
              </a:rPr>
              <a:t>Raise the Bar</a:t>
            </a:r>
          </a:p>
          <a:p>
            <a:pPr lvl="1"/>
            <a:r>
              <a:rPr lang="en-US" sz="1600" dirty="0" smtClean="0">
                <a:latin typeface="+mn-lt"/>
              </a:rPr>
              <a:t>Expanded Career Technical Education and vocational courses to grade 10</a:t>
            </a:r>
          </a:p>
          <a:p>
            <a:pPr lvl="1"/>
            <a:r>
              <a:rPr lang="en-US" sz="1600" dirty="0" smtClean="0">
                <a:latin typeface="+mn-lt"/>
              </a:rPr>
              <a:t>Innovation </a:t>
            </a:r>
            <a:r>
              <a:rPr lang="en-US" sz="1600" dirty="0">
                <a:latin typeface="+mn-lt"/>
              </a:rPr>
              <a:t>Zones Pilot </a:t>
            </a:r>
            <a:r>
              <a:rPr lang="en-US" sz="1600" dirty="0" smtClean="0">
                <a:latin typeface="+mn-lt"/>
              </a:rPr>
              <a:t>Project</a:t>
            </a:r>
          </a:p>
          <a:p>
            <a:r>
              <a:rPr lang="en-US" sz="1800" dirty="0" smtClean="0">
                <a:latin typeface="+mn-lt"/>
              </a:rPr>
              <a:t>Support Teaching</a:t>
            </a:r>
          </a:p>
          <a:p>
            <a:pPr lvl="1"/>
            <a:r>
              <a:rPr lang="en-US" sz="1600" dirty="0" smtClean="0">
                <a:latin typeface="+mn-lt"/>
              </a:rPr>
              <a:t>Teacher and Principal Dev. and </a:t>
            </a:r>
            <a:r>
              <a:rPr lang="en-US" sz="1600" dirty="0" err="1" smtClean="0">
                <a:latin typeface="+mn-lt"/>
              </a:rPr>
              <a:t>Eval</a:t>
            </a:r>
            <a:r>
              <a:rPr lang="en-US" sz="1600" dirty="0" smtClean="0">
                <a:latin typeface="+mn-lt"/>
              </a:rPr>
              <a:t>.</a:t>
            </a:r>
          </a:p>
          <a:p>
            <a:pPr lvl="1"/>
            <a:r>
              <a:rPr lang="en-US" sz="1600" dirty="0">
                <a:latin typeface="+mn-lt"/>
              </a:rPr>
              <a:t>Alternative </a:t>
            </a:r>
            <a:r>
              <a:rPr lang="en-US" sz="1600" dirty="0" smtClean="0">
                <a:latin typeface="+mn-lt"/>
              </a:rPr>
              <a:t>certification</a:t>
            </a:r>
          </a:p>
          <a:p>
            <a:r>
              <a:rPr lang="en-US" sz="1800" dirty="0" smtClean="0">
                <a:latin typeface="+mn-lt"/>
              </a:rPr>
              <a:t>Education Leadership</a:t>
            </a:r>
          </a:p>
          <a:p>
            <a:pPr lvl="1"/>
            <a:r>
              <a:rPr lang="en-US" sz="1600" dirty="0" smtClean="0">
                <a:latin typeface="+mn-lt"/>
              </a:rPr>
              <a:t>No Child Left Behind Waiver</a:t>
            </a:r>
          </a:p>
          <a:p>
            <a:r>
              <a:rPr lang="en-US" sz="1800" dirty="0" smtClean="0">
                <a:latin typeface="+mn-lt"/>
              </a:rPr>
              <a:t>Federal/Non-State funding</a:t>
            </a:r>
          </a:p>
          <a:p>
            <a:pPr lvl="1"/>
            <a:r>
              <a:rPr lang="en-US" sz="1600" dirty="0" smtClean="0">
                <a:latin typeface="+mn-lt"/>
              </a:rPr>
              <a:t>Charter replication grants</a:t>
            </a:r>
          </a:p>
          <a:p>
            <a:pPr lvl="1"/>
            <a:r>
              <a:rPr lang="en-US" sz="1600" dirty="0" smtClean="0">
                <a:latin typeface="+mn-lt"/>
              </a:rPr>
              <a:t>Race to the Top Transformation Zone Grants</a:t>
            </a:r>
          </a:p>
          <a:p>
            <a:pPr lvl="1"/>
            <a:r>
              <a:rPr lang="en-US" sz="1600" dirty="0" smtClean="0">
                <a:latin typeface="+mn-lt"/>
              </a:rPr>
              <a:t>Bush Foundation funding for Teacher Evaluation</a:t>
            </a:r>
          </a:p>
          <a:p>
            <a:endParaRPr lang="en-US" sz="1800" dirty="0">
              <a:latin typeface="+mn-lt"/>
            </a:endParaRPr>
          </a:p>
        </p:txBody>
      </p:sp>
      <p:sp>
        <p:nvSpPr>
          <p:cNvPr id="3" name="Title 2"/>
          <p:cNvSpPr>
            <a:spLocks noGrp="1"/>
          </p:cNvSpPr>
          <p:nvPr>
            <p:ph type="title"/>
          </p:nvPr>
        </p:nvSpPr>
        <p:spPr>
          <a:xfrm>
            <a:off x="457200" y="152400"/>
            <a:ext cx="8229600" cy="342900"/>
          </a:xfrm>
        </p:spPr>
        <p:txBody>
          <a:bodyPr/>
          <a:lstStyle/>
          <a:p>
            <a:r>
              <a:rPr lang="en-US" sz="2400" dirty="0" smtClean="0">
                <a:latin typeface="+mj-lt"/>
              </a:rPr>
              <a:t>2011/2012</a:t>
            </a:r>
            <a:endParaRPr lang="en-US" sz="2400" dirty="0">
              <a:latin typeface="+mj-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4</a:t>
            </a:fld>
            <a:endParaRPr lang="en-US" dirty="0"/>
          </a:p>
        </p:txBody>
      </p:sp>
    </p:spTree>
    <p:extLst>
      <p:ext uri="{BB962C8B-B14F-4D97-AF65-F5344CB8AC3E}">
        <p14:creationId xmlns:p14="http://schemas.microsoft.com/office/powerpoint/2010/main" val="1797785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8013"/>
            <a:ext cx="8229600" cy="5287963"/>
          </a:xfrm>
        </p:spPr>
        <p:txBody>
          <a:bodyPr/>
          <a:lstStyle/>
          <a:p>
            <a:r>
              <a:rPr lang="en-US" sz="1800" dirty="0" smtClean="0">
                <a:latin typeface="+mn-lt"/>
              </a:rPr>
              <a:t>Funding Education for the Future</a:t>
            </a:r>
          </a:p>
          <a:p>
            <a:pPr lvl="1"/>
            <a:r>
              <a:rPr lang="en-US" sz="1500" dirty="0">
                <a:latin typeface="+mn-lt"/>
              </a:rPr>
              <a:t>Increase general education formula (1.5% and 2</a:t>
            </a:r>
            <a:r>
              <a:rPr lang="en-US" sz="1500" dirty="0" smtClean="0">
                <a:latin typeface="+mn-lt"/>
              </a:rPr>
              <a:t>%)</a:t>
            </a:r>
          </a:p>
          <a:p>
            <a:pPr lvl="1"/>
            <a:r>
              <a:rPr lang="en-US" sz="1500" dirty="0">
                <a:latin typeface="+mn-lt"/>
              </a:rPr>
              <a:t>Local Optional Revenue and Operating Referendum Revenue</a:t>
            </a:r>
          </a:p>
          <a:p>
            <a:pPr lvl="1"/>
            <a:r>
              <a:rPr lang="en-US" sz="1500" dirty="0">
                <a:latin typeface="+mn-lt"/>
              </a:rPr>
              <a:t>Reinstatement of Uniform General Education </a:t>
            </a:r>
            <a:r>
              <a:rPr lang="en-US" sz="1500" dirty="0" smtClean="0">
                <a:latin typeface="+mn-lt"/>
              </a:rPr>
              <a:t>Levy</a:t>
            </a:r>
          </a:p>
          <a:p>
            <a:pPr lvl="1"/>
            <a:r>
              <a:rPr lang="en-US" sz="1500" dirty="0">
                <a:latin typeface="+mn-lt"/>
              </a:rPr>
              <a:t>Paid back school aid payment shift and property tax shift </a:t>
            </a:r>
            <a:r>
              <a:rPr lang="en-US" sz="1500" dirty="0" smtClean="0">
                <a:latin typeface="+mn-lt"/>
              </a:rPr>
              <a:t>(total of $2.8 </a:t>
            </a:r>
            <a:r>
              <a:rPr lang="en-US" sz="1500" dirty="0">
                <a:latin typeface="+mn-lt"/>
              </a:rPr>
              <a:t>bill</a:t>
            </a:r>
            <a:r>
              <a:rPr lang="en-US" sz="1500" dirty="0" smtClean="0">
                <a:latin typeface="+mn-lt"/>
              </a:rPr>
              <a:t>.)</a:t>
            </a:r>
          </a:p>
          <a:p>
            <a:pPr lvl="1"/>
            <a:r>
              <a:rPr lang="en-US" sz="1500" dirty="0" smtClean="0">
                <a:latin typeface="+mn-lt"/>
              </a:rPr>
              <a:t>Special education funding increase and formula changes ($40 mill.)</a:t>
            </a:r>
          </a:p>
          <a:p>
            <a:r>
              <a:rPr lang="en-US" sz="1800" dirty="0" smtClean="0">
                <a:latin typeface="+mn-lt"/>
              </a:rPr>
              <a:t>Better Early Childhood Education</a:t>
            </a:r>
          </a:p>
          <a:p>
            <a:pPr lvl="1"/>
            <a:r>
              <a:rPr lang="en-US" sz="1500" dirty="0">
                <a:latin typeface="+mn-lt"/>
              </a:rPr>
              <a:t>All-day </a:t>
            </a:r>
            <a:r>
              <a:rPr lang="en-US" sz="1500" dirty="0" smtClean="0">
                <a:latin typeface="+mn-lt"/>
              </a:rPr>
              <a:t>Kindergarten</a:t>
            </a:r>
          </a:p>
          <a:p>
            <a:pPr lvl="1"/>
            <a:r>
              <a:rPr lang="en-US" sz="1500" dirty="0">
                <a:latin typeface="+mn-lt"/>
              </a:rPr>
              <a:t>Early Childhood Scholarships ($44 mill</a:t>
            </a:r>
            <a:r>
              <a:rPr lang="en-US" sz="1500" dirty="0" smtClean="0">
                <a:latin typeface="+mn-lt"/>
              </a:rPr>
              <a:t>.)</a:t>
            </a:r>
          </a:p>
          <a:p>
            <a:pPr lvl="1"/>
            <a:r>
              <a:rPr lang="en-US" sz="1500" dirty="0" smtClean="0">
                <a:latin typeface="+mn-lt"/>
              </a:rPr>
              <a:t>Increased </a:t>
            </a:r>
            <a:r>
              <a:rPr lang="en-US" sz="1500" dirty="0">
                <a:latin typeface="+mn-lt"/>
              </a:rPr>
              <a:t>funding for </a:t>
            </a:r>
            <a:r>
              <a:rPr lang="en-US" sz="1500" dirty="0" smtClean="0">
                <a:latin typeface="+mn-lt"/>
              </a:rPr>
              <a:t>Early Childhood Family Education (and created inflator) </a:t>
            </a:r>
            <a:r>
              <a:rPr lang="en-US" sz="1500" dirty="0">
                <a:latin typeface="+mn-lt"/>
              </a:rPr>
              <a:t>and School </a:t>
            </a:r>
            <a:r>
              <a:rPr lang="en-US" sz="1500" dirty="0" smtClean="0">
                <a:latin typeface="+mn-lt"/>
              </a:rPr>
              <a:t>Readiness</a:t>
            </a:r>
          </a:p>
          <a:p>
            <a:r>
              <a:rPr lang="en-US" sz="2000" dirty="0" smtClean="0">
                <a:latin typeface="+mn-lt"/>
              </a:rPr>
              <a:t>Raise the Bar</a:t>
            </a:r>
          </a:p>
          <a:p>
            <a:pPr lvl="1"/>
            <a:r>
              <a:rPr lang="en-US" sz="1500" dirty="0" smtClean="0">
                <a:latin typeface="+mn-lt"/>
              </a:rPr>
              <a:t>Restored and reformed </a:t>
            </a:r>
            <a:r>
              <a:rPr lang="en-US" sz="1500" dirty="0">
                <a:latin typeface="+mn-lt"/>
              </a:rPr>
              <a:t>Achievement and Integration Program</a:t>
            </a:r>
          </a:p>
          <a:p>
            <a:pPr lvl="1"/>
            <a:r>
              <a:rPr lang="en-US" sz="1500" dirty="0">
                <a:latin typeface="+mn-lt"/>
              </a:rPr>
              <a:t>Increase to </a:t>
            </a:r>
            <a:r>
              <a:rPr lang="en-US" sz="1500" dirty="0" smtClean="0">
                <a:latin typeface="+mn-lt"/>
              </a:rPr>
              <a:t>English Learner </a:t>
            </a:r>
            <a:r>
              <a:rPr lang="en-US" sz="1500" dirty="0">
                <a:latin typeface="+mn-lt"/>
              </a:rPr>
              <a:t>funding (from 5 to 6 years</a:t>
            </a:r>
            <a:r>
              <a:rPr lang="en-US" sz="1500" dirty="0" smtClean="0">
                <a:latin typeface="+mn-lt"/>
              </a:rPr>
              <a:t>)</a:t>
            </a:r>
          </a:p>
          <a:p>
            <a:pPr lvl="1"/>
            <a:r>
              <a:rPr lang="en-US" sz="1500" dirty="0">
                <a:latin typeface="+mn-lt"/>
              </a:rPr>
              <a:t>Standard High School Diploma for </a:t>
            </a:r>
            <a:r>
              <a:rPr lang="en-US" sz="1500" dirty="0" smtClean="0">
                <a:latin typeface="+mn-lt"/>
              </a:rPr>
              <a:t>Adults</a:t>
            </a:r>
          </a:p>
          <a:p>
            <a:pPr lvl="1"/>
            <a:r>
              <a:rPr lang="en-US" sz="1500" dirty="0" smtClean="0">
                <a:latin typeface="+mn-lt"/>
              </a:rPr>
              <a:t>Learning English for Academic Proficiency and Success (LEAPS) Act</a:t>
            </a:r>
          </a:p>
          <a:p>
            <a:pPr lvl="1"/>
            <a:r>
              <a:rPr lang="en-US" sz="1500" dirty="0">
                <a:latin typeface="+mn-lt"/>
              </a:rPr>
              <a:t>School </a:t>
            </a:r>
            <a:r>
              <a:rPr lang="en-US" sz="1500" dirty="0" smtClean="0">
                <a:latin typeface="+mn-lt"/>
              </a:rPr>
              <a:t>lunch </a:t>
            </a:r>
            <a:r>
              <a:rPr lang="en-US" sz="1500" dirty="0">
                <a:latin typeface="+mn-lt"/>
              </a:rPr>
              <a:t>funding increase and </a:t>
            </a:r>
            <a:r>
              <a:rPr lang="en-US" sz="1500" dirty="0" smtClean="0">
                <a:latin typeface="+mn-lt"/>
              </a:rPr>
              <a:t>school breakfast </a:t>
            </a:r>
            <a:r>
              <a:rPr lang="en-US" sz="1500" dirty="0">
                <a:latin typeface="+mn-lt"/>
              </a:rPr>
              <a:t>free for kindergarten </a:t>
            </a:r>
            <a:r>
              <a:rPr lang="en-US" sz="1500" dirty="0" smtClean="0">
                <a:latin typeface="+mn-lt"/>
              </a:rPr>
              <a:t>students</a:t>
            </a:r>
          </a:p>
          <a:p>
            <a:pPr lvl="1"/>
            <a:r>
              <a:rPr lang="en-US" sz="1500" dirty="0" smtClean="0">
                <a:latin typeface="+mn-lt"/>
              </a:rPr>
              <a:t>Northside Achievement Zone </a:t>
            </a:r>
            <a:r>
              <a:rPr lang="en-US" sz="1500" dirty="0">
                <a:latin typeface="+mn-lt"/>
              </a:rPr>
              <a:t>and </a:t>
            </a:r>
            <a:r>
              <a:rPr lang="en-US" sz="1500" dirty="0" smtClean="0">
                <a:latin typeface="+mn-lt"/>
              </a:rPr>
              <a:t>St. Paul Promise Neighborhood funding ($700K, $400K ongoing)</a:t>
            </a:r>
          </a:p>
          <a:p>
            <a:pPr lvl="1"/>
            <a:r>
              <a:rPr lang="en-US" sz="1500" dirty="0">
                <a:latin typeface="+mn-lt"/>
              </a:rPr>
              <a:t>Safe and Supportive Schools </a:t>
            </a:r>
            <a:r>
              <a:rPr lang="en-US" sz="1500" dirty="0" smtClean="0">
                <a:latin typeface="+mn-lt"/>
              </a:rPr>
              <a:t>Act (2014)</a:t>
            </a:r>
          </a:p>
          <a:p>
            <a:pPr marL="457200" lvl="1" indent="0">
              <a:buNone/>
            </a:pPr>
            <a:endParaRPr lang="en-US" sz="1500" dirty="0"/>
          </a:p>
          <a:p>
            <a:pPr lvl="1"/>
            <a:endParaRPr lang="en-US" sz="1500" dirty="0"/>
          </a:p>
          <a:p>
            <a:pPr lvl="1"/>
            <a:endParaRPr lang="en-US" sz="1400" dirty="0"/>
          </a:p>
        </p:txBody>
      </p:sp>
      <p:sp>
        <p:nvSpPr>
          <p:cNvPr id="3" name="Title 2"/>
          <p:cNvSpPr>
            <a:spLocks noGrp="1"/>
          </p:cNvSpPr>
          <p:nvPr>
            <p:ph type="title"/>
          </p:nvPr>
        </p:nvSpPr>
        <p:spPr>
          <a:xfrm>
            <a:off x="457200" y="74613"/>
            <a:ext cx="8229600" cy="533400"/>
          </a:xfrm>
        </p:spPr>
        <p:txBody>
          <a:bodyPr/>
          <a:lstStyle/>
          <a:p>
            <a:r>
              <a:rPr lang="en-US" dirty="0" smtClean="0">
                <a:latin typeface="+mn-lt"/>
              </a:rPr>
              <a:t>2013/2014</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5</a:t>
            </a:fld>
            <a:endParaRPr lang="en-US" dirty="0"/>
          </a:p>
        </p:txBody>
      </p:sp>
    </p:spTree>
    <p:extLst>
      <p:ext uri="{BB962C8B-B14F-4D97-AF65-F5344CB8AC3E}">
        <p14:creationId xmlns:p14="http://schemas.microsoft.com/office/powerpoint/2010/main" val="2127779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105400"/>
          </a:xfrm>
        </p:spPr>
        <p:txBody>
          <a:bodyPr/>
          <a:lstStyle/>
          <a:p>
            <a:r>
              <a:rPr lang="en-US" sz="1800" dirty="0" smtClean="0">
                <a:latin typeface="+mn-lt"/>
              </a:rPr>
              <a:t>Support Teaching</a:t>
            </a:r>
          </a:p>
          <a:p>
            <a:pPr lvl="1"/>
            <a:r>
              <a:rPr lang="en-US" sz="1600" dirty="0">
                <a:latin typeface="+mn-lt"/>
              </a:rPr>
              <a:t>One-time </a:t>
            </a:r>
            <a:r>
              <a:rPr lang="en-US" sz="1600" dirty="0" smtClean="0">
                <a:latin typeface="+mn-lt"/>
              </a:rPr>
              <a:t>teacher evaluation funding ($10 mill.)</a:t>
            </a:r>
            <a:endParaRPr lang="en-US" sz="1600" dirty="0">
              <a:latin typeface="+mn-lt"/>
            </a:endParaRPr>
          </a:p>
          <a:p>
            <a:pPr lvl="1"/>
            <a:r>
              <a:rPr lang="en-US" sz="1600" dirty="0">
                <a:latin typeface="+mn-lt"/>
              </a:rPr>
              <a:t>CUE </a:t>
            </a:r>
            <a:r>
              <a:rPr lang="en-US" sz="1600" dirty="0" smtClean="0">
                <a:latin typeface="+mn-lt"/>
              </a:rPr>
              <a:t>funding</a:t>
            </a:r>
          </a:p>
          <a:p>
            <a:pPr lvl="1"/>
            <a:r>
              <a:rPr lang="en-US" sz="1600" dirty="0" smtClean="0">
                <a:latin typeface="+mn-lt"/>
              </a:rPr>
              <a:t>Special education paperwork/caseloads streamlining and reductions</a:t>
            </a:r>
          </a:p>
          <a:p>
            <a:r>
              <a:rPr lang="en-US" sz="1800" dirty="0" smtClean="0">
                <a:latin typeface="+mn-lt"/>
              </a:rPr>
              <a:t>Education Leadership</a:t>
            </a:r>
          </a:p>
          <a:p>
            <a:pPr lvl="1"/>
            <a:r>
              <a:rPr lang="en-US" sz="1600" dirty="0" smtClean="0">
                <a:latin typeface="+mn-lt"/>
              </a:rPr>
              <a:t>World’s Best Workforce</a:t>
            </a:r>
          </a:p>
          <a:p>
            <a:pPr lvl="1"/>
            <a:r>
              <a:rPr lang="en-US" sz="1600" dirty="0" smtClean="0">
                <a:latin typeface="+mn-lt"/>
              </a:rPr>
              <a:t>Regional Centers of Excellence expansion</a:t>
            </a:r>
          </a:p>
          <a:p>
            <a:r>
              <a:rPr lang="en-US" sz="1800" dirty="0" smtClean="0">
                <a:latin typeface="+mn-lt"/>
              </a:rPr>
              <a:t>Better </a:t>
            </a:r>
            <a:r>
              <a:rPr lang="en-US" sz="1800" dirty="0">
                <a:latin typeface="+mn-lt"/>
              </a:rPr>
              <a:t>Testing</a:t>
            </a:r>
          </a:p>
          <a:p>
            <a:pPr lvl="1"/>
            <a:r>
              <a:rPr lang="en-US" sz="1600" dirty="0" smtClean="0">
                <a:latin typeface="+mn-lt"/>
              </a:rPr>
              <a:t>Online, adaptive, and off-grade testing</a:t>
            </a:r>
          </a:p>
          <a:p>
            <a:pPr lvl="1"/>
            <a:r>
              <a:rPr lang="en-US" sz="1600" dirty="0" smtClean="0">
                <a:latin typeface="+mn-lt"/>
              </a:rPr>
              <a:t>Career and College Ready score</a:t>
            </a:r>
            <a:endParaRPr lang="en-US" sz="1600" dirty="0">
              <a:latin typeface="+mn-lt"/>
            </a:endParaRPr>
          </a:p>
          <a:p>
            <a:pPr lvl="1"/>
            <a:r>
              <a:rPr lang="en-US" sz="1600" dirty="0">
                <a:latin typeface="+mn-lt"/>
              </a:rPr>
              <a:t>Repealed the GRAD </a:t>
            </a:r>
            <a:r>
              <a:rPr lang="en-US" sz="1600" dirty="0" smtClean="0">
                <a:latin typeface="+mn-lt"/>
              </a:rPr>
              <a:t>requirement</a:t>
            </a:r>
            <a:endParaRPr lang="en-US" sz="2000" dirty="0" smtClean="0">
              <a:latin typeface="+mn-lt"/>
            </a:endParaRPr>
          </a:p>
          <a:p>
            <a:r>
              <a:rPr lang="en-US" sz="1800" dirty="0" smtClean="0">
                <a:latin typeface="+mn-lt"/>
              </a:rPr>
              <a:t>Other Supports for Students</a:t>
            </a:r>
          </a:p>
          <a:p>
            <a:pPr lvl="1"/>
            <a:r>
              <a:rPr lang="en-US" sz="1600" dirty="0" smtClean="0">
                <a:latin typeface="+mn-lt"/>
              </a:rPr>
              <a:t>Career Pathways</a:t>
            </a:r>
          </a:p>
          <a:p>
            <a:r>
              <a:rPr lang="en-US" sz="1800" dirty="0" smtClean="0">
                <a:latin typeface="+mn-lt"/>
              </a:rPr>
              <a:t>Federal and Non-state funding sources</a:t>
            </a:r>
            <a:endParaRPr lang="en-US" sz="1400" dirty="0"/>
          </a:p>
          <a:p>
            <a:endParaRPr lang="en-US" sz="2400" dirty="0" smtClean="0"/>
          </a:p>
        </p:txBody>
      </p:sp>
      <p:sp>
        <p:nvSpPr>
          <p:cNvPr id="3" name="Title 2"/>
          <p:cNvSpPr>
            <a:spLocks noGrp="1"/>
          </p:cNvSpPr>
          <p:nvPr>
            <p:ph type="title"/>
          </p:nvPr>
        </p:nvSpPr>
        <p:spPr>
          <a:xfrm>
            <a:off x="457200" y="304800"/>
            <a:ext cx="8229600" cy="685800"/>
          </a:xfrm>
        </p:spPr>
        <p:txBody>
          <a:bodyPr/>
          <a:lstStyle/>
          <a:p>
            <a:r>
              <a:rPr lang="en-US" dirty="0" smtClean="0">
                <a:latin typeface="+mn-lt"/>
              </a:rPr>
              <a:t>2013/2014 Continued</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dirty="0"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6</a:t>
            </a:fld>
            <a:endParaRPr lang="en-US" dirty="0"/>
          </a:p>
        </p:txBody>
      </p:sp>
    </p:spTree>
    <p:extLst>
      <p:ext uri="{BB962C8B-B14F-4D97-AF65-F5344CB8AC3E}">
        <p14:creationId xmlns:p14="http://schemas.microsoft.com/office/powerpoint/2010/main" val="3136912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3753" y="754062"/>
            <a:ext cx="8229600" cy="5418137"/>
          </a:xfrm>
        </p:spPr>
        <p:txBody>
          <a:bodyPr numCol="2" spcCol="274320"/>
          <a:lstStyle/>
          <a:p>
            <a:r>
              <a:rPr lang="en-US" sz="2000" dirty="0" smtClean="0">
                <a:latin typeface="+mj-lt"/>
              </a:rPr>
              <a:t>Funding Education for the Future</a:t>
            </a:r>
          </a:p>
          <a:p>
            <a:pPr lvl="1"/>
            <a:r>
              <a:rPr lang="en-US" sz="1800" dirty="0" smtClean="0">
                <a:latin typeface="+mj-lt"/>
              </a:rPr>
              <a:t>Increase to general education formula (2% and 2%)</a:t>
            </a:r>
          </a:p>
          <a:p>
            <a:pPr lvl="1"/>
            <a:r>
              <a:rPr lang="en-US" sz="1800" dirty="0" smtClean="0">
                <a:latin typeface="+mj-lt"/>
              </a:rPr>
              <a:t>Equity Revenue – Greater Minnesota ($5 mill.)</a:t>
            </a:r>
          </a:p>
          <a:p>
            <a:pPr lvl="1"/>
            <a:r>
              <a:rPr lang="en-US" sz="1800" dirty="0">
                <a:latin typeface="+mj-lt"/>
              </a:rPr>
              <a:t>Long-Term Facilities Maintenance ($32 mill</a:t>
            </a:r>
            <a:r>
              <a:rPr lang="en-US" sz="1800" dirty="0" smtClean="0">
                <a:latin typeface="+mj-lt"/>
              </a:rPr>
              <a:t>.)</a:t>
            </a:r>
          </a:p>
          <a:p>
            <a:r>
              <a:rPr lang="en-US" sz="2000" dirty="0" smtClean="0">
                <a:latin typeface="+mj-lt"/>
              </a:rPr>
              <a:t>Better Early Childhood Education</a:t>
            </a:r>
          </a:p>
          <a:p>
            <a:pPr lvl="1"/>
            <a:r>
              <a:rPr lang="en-US" sz="1800" dirty="0">
                <a:latin typeface="+mj-lt"/>
              </a:rPr>
              <a:t>Voluntary </a:t>
            </a:r>
            <a:r>
              <a:rPr lang="en-US" sz="1800" dirty="0" smtClean="0">
                <a:latin typeface="+mj-lt"/>
              </a:rPr>
              <a:t>Pre-Kindergarten </a:t>
            </a:r>
            <a:r>
              <a:rPr lang="en-US" sz="1800" dirty="0">
                <a:latin typeface="+mj-lt"/>
              </a:rPr>
              <a:t>($25 mill.)</a:t>
            </a:r>
          </a:p>
          <a:p>
            <a:pPr lvl="1"/>
            <a:r>
              <a:rPr lang="en-US" sz="1800" dirty="0">
                <a:latin typeface="+mj-lt"/>
              </a:rPr>
              <a:t>School Readiness ($30 mill.)</a:t>
            </a:r>
          </a:p>
          <a:p>
            <a:pPr lvl="1"/>
            <a:r>
              <a:rPr lang="en-US" sz="1800" dirty="0">
                <a:latin typeface="+mj-lt"/>
              </a:rPr>
              <a:t>Head Start ($10 mill.)</a:t>
            </a:r>
          </a:p>
          <a:p>
            <a:pPr lvl="1"/>
            <a:r>
              <a:rPr lang="en-US" sz="1800" dirty="0">
                <a:latin typeface="+mj-lt"/>
              </a:rPr>
              <a:t>Early Learning Scholarships ($48 mill.)</a:t>
            </a:r>
          </a:p>
          <a:p>
            <a:pPr lvl="1"/>
            <a:r>
              <a:rPr lang="en-US" sz="1800" dirty="0">
                <a:latin typeface="+mj-lt"/>
              </a:rPr>
              <a:t>Parent Aware ($5.5 mill.)</a:t>
            </a:r>
          </a:p>
          <a:p>
            <a:pPr lvl="1"/>
            <a:r>
              <a:rPr lang="en-US" sz="1800" dirty="0">
                <a:latin typeface="+mj-lt"/>
              </a:rPr>
              <a:t>Parent-Child </a:t>
            </a:r>
            <a:r>
              <a:rPr lang="en-US" sz="1800" dirty="0" smtClean="0">
                <a:latin typeface="+mj-lt"/>
              </a:rPr>
              <a:t>Home Visiting </a:t>
            </a:r>
            <a:r>
              <a:rPr lang="en-US" sz="1800" dirty="0">
                <a:latin typeface="+mj-lt"/>
              </a:rPr>
              <a:t>Program ($2 mill</a:t>
            </a:r>
            <a:r>
              <a:rPr lang="en-US" sz="1100" dirty="0" smtClean="0">
                <a:latin typeface="+mj-lt"/>
              </a:rPr>
              <a:t>.</a:t>
            </a:r>
            <a:r>
              <a:rPr lang="en-US" sz="1800" dirty="0" smtClean="0">
                <a:latin typeface="+mj-lt"/>
              </a:rPr>
              <a:t>)</a:t>
            </a:r>
            <a:endParaRPr lang="en-US" sz="2000" dirty="0" smtClean="0">
              <a:latin typeface="+mj-lt"/>
            </a:endParaRPr>
          </a:p>
          <a:p>
            <a:r>
              <a:rPr lang="en-US" sz="2000" dirty="0" smtClean="0">
                <a:latin typeface="+mj-lt"/>
              </a:rPr>
              <a:t>Raise the Bar</a:t>
            </a:r>
          </a:p>
          <a:p>
            <a:pPr lvl="1"/>
            <a:r>
              <a:rPr lang="en-US" sz="1800" dirty="0" smtClean="0">
                <a:latin typeface="+mj-lt"/>
              </a:rPr>
              <a:t>English Learner funding (6 to 7 years)</a:t>
            </a:r>
          </a:p>
          <a:p>
            <a:pPr lvl="1"/>
            <a:r>
              <a:rPr lang="en-US" sz="1800" dirty="0">
                <a:latin typeface="+mj-lt"/>
              </a:rPr>
              <a:t>American Indian Education Aid</a:t>
            </a:r>
          </a:p>
          <a:p>
            <a:pPr lvl="1"/>
            <a:r>
              <a:rPr lang="en-US" sz="1800" dirty="0" smtClean="0">
                <a:latin typeface="+mj-lt"/>
              </a:rPr>
              <a:t>Bureau of Indian Ed. </a:t>
            </a:r>
            <a:r>
              <a:rPr lang="en-US" sz="1800" dirty="0">
                <a:latin typeface="+mj-lt"/>
              </a:rPr>
              <a:t>school </a:t>
            </a:r>
            <a:r>
              <a:rPr lang="en-US" sz="1800" dirty="0" smtClean="0">
                <a:latin typeface="+mj-lt"/>
              </a:rPr>
              <a:t>funding</a:t>
            </a:r>
          </a:p>
          <a:p>
            <a:pPr lvl="1"/>
            <a:r>
              <a:rPr lang="en-US" sz="1800" dirty="0">
                <a:latin typeface="+mj-lt"/>
              </a:rPr>
              <a:t>Northside Achievement Zone, St. Paul Promise Neighborhood and Ed. Partnerships ($5 mill.)</a:t>
            </a:r>
          </a:p>
          <a:p>
            <a:pPr lvl="1"/>
            <a:r>
              <a:rPr lang="en-US" sz="1800" dirty="0">
                <a:latin typeface="+mj-lt"/>
              </a:rPr>
              <a:t>Full Service Community Schools ($1.5 mill</a:t>
            </a:r>
            <a:r>
              <a:rPr lang="en-US" sz="1800" dirty="0" smtClean="0">
                <a:latin typeface="+mj-lt"/>
              </a:rPr>
              <a:t>.)</a:t>
            </a:r>
          </a:p>
          <a:p>
            <a:pPr lvl="1"/>
            <a:r>
              <a:rPr lang="en-US" sz="1800" dirty="0">
                <a:latin typeface="+mn-lt"/>
              </a:rPr>
              <a:t>GED funding ($120K</a:t>
            </a:r>
            <a:r>
              <a:rPr lang="en-US" sz="1800" dirty="0" smtClean="0">
                <a:latin typeface="+mn-lt"/>
              </a:rPr>
              <a:t>)</a:t>
            </a:r>
          </a:p>
          <a:p>
            <a:pPr lvl="1"/>
            <a:r>
              <a:rPr lang="en-US" sz="1800" dirty="0">
                <a:latin typeface="+mn-lt"/>
              </a:rPr>
              <a:t>Positive Behavioral Intervention Services (PBIS) ($2.75 mill</a:t>
            </a:r>
            <a:r>
              <a:rPr lang="en-US" sz="1800" dirty="0" smtClean="0">
                <a:latin typeface="+mn-lt"/>
              </a:rPr>
              <a:t>.)</a:t>
            </a:r>
            <a:endParaRPr lang="en-US" sz="1800" dirty="0">
              <a:latin typeface="+mn-lt"/>
            </a:endParaRPr>
          </a:p>
        </p:txBody>
      </p:sp>
      <p:sp>
        <p:nvSpPr>
          <p:cNvPr id="3" name="Title 2"/>
          <p:cNvSpPr>
            <a:spLocks noGrp="1"/>
          </p:cNvSpPr>
          <p:nvPr>
            <p:ph type="title"/>
          </p:nvPr>
        </p:nvSpPr>
        <p:spPr>
          <a:xfrm>
            <a:off x="457200" y="68263"/>
            <a:ext cx="8229600" cy="685800"/>
          </a:xfrm>
        </p:spPr>
        <p:txBody>
          <a:bodyPr/>
          <a:lstStyle/>
          <a:p>
            <a:r>
              <a:rPr lang="en-US" dirty="0" smtClean="0">
                <a:latin typeface="+mn-lt"/>
              </a:rPr>
              <a:t>2015/2016</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7</a:t>
            </a:fld>
            <a:endParaRPr lang="en-US" dirty="0"/>
          </a:p>
        </p:txBody>
      </p:sp>
    </p:spTree>
    <p:extLst>
      <p:ext uri="{BB962C8B-B14F-4D97-AF65-F5344CB8AC3E}">
        <p14:creationId xmlns:p14="http://schemas.microsoft.com/office/powerpoint/2010/main" val="26390757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3672" y="905256"/>
            <a:ext cx="8229600" cy="4525963"/>
          </a:xfrm>
        </p:spPr>
        <p:txBody>
          <a:bodyPr numCol="2"/>
          <a:lstStyle/>
          <a:p>
            <a:r>
              <a:rPr lang="en-US" sz="2000" dirty="0">
                <a:latin typeface="+mn-lt"/>
              </a:rPr>
              <a:t>Supporting Educators</a:t>
            </a:r>
          </a:p>
          <a:p>
            <a:pPr lvl="1"/>
            <a:r>
              <a:rPr lang="en-US" sz="1600" dirty="0">
                <a:latin typeface="+mn-lt"/>
              </a:rPr>
              <a:t>Increase Q-Comp Cap ($9.5 mill.)</a:t>
            </a:r>
          </a:p>
          <a:p>
            <a:pPr lvl="1"/>
            <a:r>
              <a:rPr lang="en-US" sz="1600" dirty="0">
                <a:latin typeface="+mn-lt"/>
              </a:rPr>
              <a:t>Support Staff Funding ($12 mill.)</a:t>
            </a:r>
          </a:p>
          <a:p>
            <a:pPr lvl="1"/>
            <a:r>
              <a:rPr lang="en-US" sz="1600" dirty="0">
                <a:latin typeface="+mn-lt"/>
              </a:rPr>
              <a:t>Intermediate Staff Dev. Funding ($4.5 mill</a:t>
            </a:r>
            <a:r>
              <a:rPr lang="en-US" sz="1600" dirty="0" smtClean="0">
                <a:latin typeface="+mn-lt"/>
              </a:rPr>
              <a:t>.)</a:t>
            </a:r>
          </a:p>
          <a:p>
            <a:pPr lvl="1"/>
            <a:r>
              <a:rPr lang="en-US" sz="1600" dirty="0" smtClean="0">
                <a:latin typeface="+mn-lt"/>
              </a:rPr>
              <a:t>Grow Your Own ($1.5 mill.)</a:t>
            </a:r>
          </a:p>
          <a:p>
            <a:pPr lvl="1"/>
            <a:r>
              <a:rPr lang="en-US" sz="1600" dirty="0" smtClean="0">
                <a:latin typeface="+mn-lt"/>
              </a:rPr>
              <a:t>Am. Indian Teacher Prep ($270K)</a:t>
            </a:r>
          </a:p>
          <a:p>
            <a:pPr lvl="1"/>
            <a:r>
              <a:rPr lang="en-US" sz="1600" dirty="0" smtClean="0">
                <a:latin typeface="+mn-lt"/>
              </a:rPr>
              <a:t>CUE ($310K)</a:t>
            </a:r>
          </a:p>
          <a:p>
            <a:pPr lvl="1"/>
            <a:r>
              <a:rPr lang="en-US" sz="1600" dirty="0" smtClean="0">
                <a:latin typeface="+mn-lt"/>
              </a:rPr>
              <a:t>Teacher Loan Forgiveness ($2 mill.)(OHE)</a:t>
            </a:r>
          </a:p>
          <a:p>
            <a:pPr lvl="1"/>
            <a:r>
              <a:rPr lang="en-US" sz="1600" dirty="0" smtClean="0">
                <a:latin typeface="+mn-lt"/>
              </a:rPr>
              <a:t>Student Teacher Support ($2.8 mill.)(OHE)</a:t>
            </a:r>
          </a:p>
          <a:p>
            <a:pPr lvl="1"/>
            <a:r>
              <a:rPr lang="en-US" sz="1600" dirty="0" smtClean="0">
                <a:latin typeface="+mn-lt"/>
              </a:rPr>
              <a:t>Special Ed. Para. Licensing ($385K)</a:t>
            </a:r>
          </a:p>
          <a:p>
            <a:pPr lvl="1"/>
            <a:r>
              <a:rPr lang="en-US" sz="1600" dirty="0" smtClean="0">
                <a:latin typeface="+mn-lt"/>
              </a:rPr>
              <a:t>Northwest Regional Partnership ($3 mill.)	</a:t>
            </a:r>
            <a:endParaRPr lang="en-US" sz="1600" dirty="0">
              <a:latin typeface="+mn-lt"/>
            </a:endParaRPr>
          </a:p>
          <a:p>
            <a:r>
              <a:rPr lang="en-US" sz="2000" dirty="0">
                <a:latin typeface="+mn-lt"/>
              </a:rPr>
              <a:t>Federal and Non-state funding sources</a:t>
            </a:r>
          </a:p>
          <a:p>
            <a:pPr lvl="1"/>
            <a:r>
              <a:rPr lang="en-US" sz="1600" dirty="0">
                <a:latin typeface="+mn-lt"/>
              </a:rPr>
              <a:t>Data disaggregation </a:t>
            </a:r>
            <a:r>
              <a:rPr lang="en-US" sz="1600" dirty="0" smtClean="0">
                <a:latin typeface="+mn-lt"/>
              </a:rPr>
              <a:t>grant</a:t>
            </a:r>
          </a:p>
          <a:p>
            <a:pPr lvl="1"/>
            <a:r>
              <a:rPr lang="en-US" sz="1600" dirty="0" smtClean="0">
                <a:latin typeface="+mn-lt"/>
              </a:rPr>
              <a:t>SLEDS grant (with OHE)</a:t>
            </a:r>
            <a:endParaRPr lang="en-US" sz="2000" dirty="0">
              <a:latin typeface="+mn-lt"/>
            </a:endParaRPr>
          </a:p>
          <a:p>
            <a:r>
              <a:rPr lang="en-US" sz="2000" dirty="0" smtClean="0">
                <a:latin typeface="+mn-lt"/>
              </a:rPr>
              <a:t>Other areas</a:t>
            </a:r>
          </a:p>
          <a:p>
            <a:pPr lvl="1"/>
            <a:r>
              <a:rPr lang="en-US" sz="1600" dirty="0" smtClean="0">
                <a:latin typeface="+mn-lt"/>
              </a:rPr>
              <a:t>Concurrent </a:t>
            </a:r>
            <a:r>
              <a:rPr lang="en-US" sz="1600" dirty="0">
                <a:latin typeface="+mn-lt"/>
              </a:rPr>
              <a:t>Enrollment funding ($4 mill.)</a:t>
            </a:r>
          </a:p>
          <a:p>
            <a:pPr lvl="1"/>
            <a:r>
              <a:rPr lang="en-US" sz="1600" dirty="0" smtClean="0">
                <a:latin typeface="+mn-lt"/>
              </a:rPr>
              <a:t>Streamline reports (EIP and staff dev. </a:t>
            </a:r>
            <a:r>
              <a:rPr lang="en-US" sz="1600" dirty="0">
                <a:latin typeface="+mn-lt"/>
              </a:rPr>
              <a:t>t</a:t>
            </a:r>
            <a:r>
              <a:rPr lang="en-US" sz="1600" dirty="0" smtClean="0">
                <a:latin typeface="+mn-lt"/>
              </a:rPr>
              <a:t>o WBWF)</a:t>
            </a:r>
          </a:p>
          <a:p>
            <a:endParaRPr lang="en-US" sz="2000" dirty="0">
              <a:latin typeface="+mn-lt"/>
            </a:endParaRPr>
          </a:p>
        </p:txBody>
      </p:sp>
      <p:sp>
        <p:nvSpPr>
          <p:cNvPr id="3" name="Title 2"/>
          <p:cNvSpPr>
            <a:spLocks noGrp="1"/>
          </p:cNvSpPr>
          <p:nvPr>
            <p:ph type="title"/>
          </p:nvPr>
        </p:nvSpPr>
        <p:spPr>
          <a:xfrm>
            <a:off x="457200" y="304800"/>
            <a:ext cx="8229600" cy="609600"/>
          </a:xfrm>
        </p:spPr>
        <p:txBody>
          <a:bodyPr/>
          <a:lstStyle/>
          <a:p>
            <a:r>
              <a:rPr lang="en-US" dirty="0" smtClean="0">
                <a:latin typeface="+mn-lt"/>
              </a:rPr>
              <a:t>2015/2016 Continued</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8</a:t>
            </a:fld>
            <a:endParaRPr lang="en-US" dirty="0"/>
          </a:p>
        </p:txBody>
      </p:sp>
    </p:spTree>
    <p:extLst>
      <p:ext uri="{BB962C8B-B14F-4D97-AF65-F5344CB8AC3E}">
        <p14:creationId xmlns:p14="http://schemas.microsoft.com/office/powerpoint/2010/main" val="884875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latin typeface="+mn-lt"/>
              </a:rPr>
              <a:t>School-linked mental health grants ($7.5 mill.)</a:t>
            </a:r>
          </a:p>
          <a:p>
            <a:r>
              <a:rPr lang="en-US" sz="2400" dirty="0" smtClean="0">
                <a:latin typeface="+mn-lt"/>
              </a:rPr>
              <a:t>Home visiting</a:t>
            </a:r>
          </a:p>
          <a:p>
            <a:r>
              <a:rPr lang="en-US" sz="2400" dirty="0" smtClean="0">
                <a:latin typeface="+mn-lt"/>
              </a:rPr>
              <a:t>Rental Assistance</a:t>
            </a:r>
          </a:p>
          <a:p>
            <a:r>
              <a:rPr lang="en-US" sz="2400" dirty="0" smtClean="0">
                <a:latin typeface="+mn-lt"/>
              </a:rPr>
              <a:t>Parent</a:t>
            </a:r>
            <a:r>
              <a:rPr lang="en-US" sz="2400" dirty="0">
                <a:latin typeface="+mn-lt"/>
              </a:rPr>
              <a:t> </a:t>
            </a:r>
            <a:r>
              <a:rPr lang="en-US" sz="2400" dirty="0" smtClean="0">
                <a:latin typeface="+mn-lt"/>
              </a:rPr>
              <a:t>Aware</a:t>
            </a:r>
          </a:p>
          <a:p>
            <a:r>
              <a:rPr lang="en-US" sz="2400" dirty="0" smtClean="0">
                <a:latin typeface="+mn-lt"/>
              </a:rPr>
              <a:t>Help Me Grow</a:t>
            </a:r>
          </a:p>
          <a:p>
            <a:r>
              <a:rPr lang="en-US" sz="2400" dirty="0" smtClean="0">
                <a:latin typeface="+mn-lt"/>
              </a:rPr>
              <a:t>SLEDS and ECLDS</a:t>
            </a:r>
          </a:p>
          <a:p>
            <a:r>
              <a:rPr lang="en-US" sz="2400" dirty="0" smtClean="0">
                <a:latin typeface="+mn-lt"/>
              </a:rPr>
              <a:t>Interagency Council to End Homelessness</a:t>
            </a:r>
          </a:p>
          <a:p>
            <a:r>
              <a:rPr lang="en-US" sz="2400" dirty="0" smtClean="0">
                <a:latin typeface="+mn-lt"/>
              </a:rPr>
              <a:t>Children’s Cabinet</a:t>
            </a:r>
          </a:p>
          <a:p>
            <a:r>
              <a:rPr lang="en-US" sz="2400" dirty="0" smtClean="0">
                <a:latin typeface="+mn-lt"/>
              </a:rPr>
              <a:t>GED initiatives with DEED</a:t>
            </a:r>
          </a:p>
          <a:p>
            <a:endParaRPr lang="en-US" dirty="0" smtClean="0"/>
          </a:p>
        </p:txBody>
      </p:sp>
      <p:sp>
        <p:nvSpPr>
          <p:cNvPr id="3" name="Title 2"/>
          <p:cNvSpPr>
            <a:spLocks noGrp="1"/>
          </p:cNvSpPr>
          <p:nvPr>
            <p:ph type="title"/>
          </p:nvPr>
        </p:nvSpPr>
        <p:spPr/>
        <p:txBody>
          <a:bodyPr/>
          <a:lstStyle/>
          <a:p>
            <a:r>
              <a:rPr lang="en-US" dirty="0" smtClean="0">
                <a:latin typeface="+mn-lt"/>
              </a:rPr>
              <a:t>Interagency Work</a:t>
            </a:r>
            <a:endParaRPr lang="en-US" dirty="0">
              <a:latin typeface="+mn-lt"/>
            </a:endParaRPr>
          </a:p>
        </p:txBody>
      </p:sp>
      <p:sp>
        <p:nvSpPr>
          <p:cNvPr id="4" name="Footer Placeholder 3"/>
          <p:cNvSpPr>
            <a:spLocks noGrp="1"/>
          </p:cNvSpPr>
          <p:nvPr>
            <p:ph type="ftr" sz="quarter" idx="10"/>
          </p:nvPr>
        </p:nvSpPr>
        <p:spPr/>
        <p:txBody>
          <a:bodyPr/>
          <a:lstStyle/>
          <a:p>
            <a:pPr>
              <a:defRPr/>
            </a:pPr>
            <a:r>
              <a:rPr lang="en-US" smtClean="0"/>
              <a:t>education.state.mn.us</a:t>
            </a:r>
            <a:endParaRPr lang="en-US" dirty="0"/>
          </a:p>
        </p:txBody>
      </p:sp>
      <p:sp>
        <p:nvSpPr>
          <p:cNvPr id="5" name="Slide Number Placeholder 4"/>
          <p:cNvSpPr>
            <a:spLocks noGrp="1"/>
          </p:cNvSpPr>
          <p:nvPr>
            <p:ph type="sldNum" sz="quarter" idx="11"/>
          </p:nvPr>
        </p:nvSpPr>
        <p:spPr/>
        <p:txBody>
          <a:bodyPr/>
          <a:lstStyle/>
          <a:p>
            <a:pPr>
              <a:defRPr/>
            </a:pPr>
            <a:fld id="{7747FA44-02FD-4485-B373-A98F0B4349C3}" type="slidenum">
              <a:rPr lang="en-US" smtClean="0"/>
              <a:pPr>
                <a:defRPr/>
              </a:pPr>
              <a:t>9</a:t>
            </a:fld>
            <a:endParaRPr lang="en-US" dirty="0"/>
          </a:p>
        </p:txBody>
      </p:sp>
    </p:spTree>
    <p:extLst>
      <p:ext uri="{BB962C8B-B14F-4D97-AF65-F5344CB8AC3E}">
        <p14:creationId xmlns:p14="http://schemas.microsoft.com/office/powerpoint/2010/main" val="2046775224"/>
      </p:ext>
    </p:extLst>
  </p:cSld>
  <p:clrMapOvr>
    <a:masterClrMapping/>
  </p:clrMapOvr>
</p:sld>
</file>

<file path=ppt/theme/theme1.xml><?xml version="1.0" encoding="utf-8"?>
<a:theme xmlns:a="http://schemas.openxmlformats.org/drawingml/2006/main" name="MDE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MDE PPT Template</Template>
  <TotalTime>12441</TotalTime>
  <Words>1508</Words>
  <Application>Microsoft Office PowerPoint</Application>
  <PresentationFormat>On-screen Show (4:3)</PresentationFormat>
  <Paragraphs>292</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Myriad Pro Cond</vt:lpstr>
      <vt:lpstr>Wingdings</vt:lpstr>
      <vt:lpstr>MDE PPT Template</vt:lpstr>
      <vt:lpstr>E-12, World’s Best Workforce, ESSA, and ELA Implementation  Dr. Brenda Cassellius Commissioner of Education</vt:lpstr>
      <vt:lpstr>PowerPoint Presentation</vt:lpstr>
      <vt:lpstr>Governor’s 7-Point Plan (2011)</vt:lpstr>
      <vt:lpstr>2011/2012</vt:lpstr>
      <vt:lpstr>2013/2014</vt:lpstr>
      <vt:lpstr>2013/2014 Continued</vt:lpstr>
      <vt:lpstr>2015/2016</vt:lpstr>
      <vt:lpstr>2015/2016 Continued</vt:lpstr>
      <vt:lpstr>Interagency Work</vt:lpstr>
      <vt:lpstr>World’s Best Workforce</vt:lpstr>
      <vt:lpstr>World’s Best Workforce Goals</vt:lpstr>
      <vt:lpstr>WBWF Process</vt:lpstr>
      <vt:lpstr>WBWF Review, Timeline and Expectations</vt:lpstr>
      <vt:lpstr>State WBWF Data Profiles</vt:lpstr>
      <vt:lpstr>WBWF Data Profiles</vt:lpstr>
      <vt:lpstr>Minnesota Report Card</vt:lpstr>
      <vt:lpstr>Every Student Succeeds Act</vt:lpstr>
      <vt:lpstr>Every Student Succeeds Act (ESSA)</vt:lpstr>
      <vt:lpstr>Stakeholder Work</vt:lpstr>
      <vt:lpstr>Aligning State and Federal Systems</vt:lpstr>
      <vt:lpstr>Aligning State and Federal Systems</vt:lpstr>
      <vt:lpstr>Aligning State and Federal Systems</vt:lpstr>
      <vt:lpstr>Wilder Report: 2016 English Language Arts (ELA) Implementation Update</vt:lpstr>
      <vt:lpstr>Thank you  Questions?</vt:lpstr>
    </vt:vector>
  </TitlesOfParts>
  <Company>Minnesota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Replace this text with your title</dc:title>
  <dc:creator>McDonald, Gloriann</dc:creator>
  <cp:lastModifiedBy>Unni, Adosh</cp:lastModifiedBy>
  <cp:revision>432</cp:revision>
  <cp:lastPrinted>2017-01-11T22:05:38Z</cp:lastPrinted>
  <dcterms:created xsi:type="dcterms:W3CDTF">2013-09-24T11:43:46Z</dcterms:created>
  <dcterms:modified xsi:type="dcterms:W3CDTF">2017-01-12T03:36:00Z</dcterms:modified>
</cp:coreProperties>
</file>