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9" r:id="rId3"/>
    <p:sldId id="264" r:id="rId4"/>
    <p:sldId id="261" r:id="rId5"/>
    <p:sldId id="262" r:id="rId6"/>
  </p:sldIdLst>
  <p:sldSz cx="123444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1650" indent="-12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6475" indent="-2492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9713" indent="-374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12950" indent="-500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9" autoAdjust="0"/>
    <p:restoredTop sz="94628" autoAdjust="0"/>
  </p:normalViewPr>
  <p:slideViewPr>
    <p:cSldViewPr>
      <p:cViewPr>
        <p:scale>
          <a:sx n="77" d="100"/>
          <a:sy n="77" d="100"/>
        </p:scale>
        <p:origin x="-420" y="-546"/>
      </p:cViewPr>
      <p:guideLst>
        <p:guide orient="horz" pos="2304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616259506023287E-2"/>
          <c:y val="4.0569541187159303E-2"/>
          <c:w val="0.91153644256006461"/>
          <c:h val="0.71855049969715312"/>
        </c:manualLayout>
      </c:layout>
      <c:lineChart>
        <c:grouping val="standard"/>
        <c:varyColors val="0"/>
        <c:ser>
          <c:idx val="0"/>
          <c:order val="0"/>
          <c:tx>
            <c:strRef>
              <c:f>'T-Repts trend'!$A$5</c:f>
              <c:strCache>
                <c:ptCount val="1"/>
                <c:pt idx="0">
                  <c:v>Family Assessment</c:v>
                </c:pt>
              </c:strCache>
            </c:strRef>
          </c:tx>
          <c:dLbls>
            <c:dLbl>
              <c:idx val="0"/>
              <c:layout>
                <c:manualLayout>
                  <c:x val="-5.7729827040850661E-2"/>
                  <c:y val="-3.4702565405130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48337707786526E-2"/>
                  <c:y val="-2.2666553777552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30484646688865E-2"/>
                  <c:y val="-2.5429260167927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69996300406952E-2"/>
                  <c:y val="-3.1964294152265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91296925842094E-2"/>
                  <c:y val="-2.8705946830055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108461291052691E-2"/>
                  <c:y val="-2.5643752326973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'T-Repts trend'!$B$4:$K$4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'T-Repts trend'!$B$5:$K$5</c:f>
              <c:numCache>
                <c:formatCode>_(* #,##0_);_(* \(#,##0\);_(* "-"??_);_(@_)</c:formatCode>
                <c:ptCount val="10"/>
                <c:pt idx="0">
                  <c:v>6667</c:v>
                </c:pt>
                <c:pt idx="1">
                  <c:v>8691</c:v>
                </c:pt>
                <c:pt idx="2">
                  <c:v>10207</c:v>
                </c:pt>
                <c:pt idx="3">
                  <c:v>10934</c:v>
                </c:pt>
                <c:pt idx="4">
                  <c:v>11176</c:v>
                </c:pt>
                <c:pt idx="5">
                  <c:v>11427</c:v>
                </c:pt>
                <c:pt idx="6">
                  <c:v>11723</c:v>
                </c:pt>
                <c:pt idx="7">
                  <c:v>12243</c:v>
                </c:pt>
                <c:pt idx="8">
                  <c:v>13007</c:v>
                </c:pt>
                <c:pt idx="9">
                  <c:v>14177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'T-Repts trend'!$A$6</c:f>
              <c:strCache>
                <c:ptCount val="1"/>
                <c:pt idx="0">
                  <c:v>Family Investigation</c:v>
                </c:pt>
              </c:strCache>
            </c:strRef>
          </c:tx>
          <c:dLbls>
            <c:dLbl>
              <c:idx val="0"/>
              <c:layout>
                <c:manualLayout>
                  <c:x val="-1.0347557831630647E-2"/>
                  <c:y val="-2.3040765907524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89542969171029E-2"/>
                  <c:y val="-2.7732120760598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363214213607922E-3"/>
                  <c:y val="-1.5224226004007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3784450639564E-2"/>
                  <c:y val="-2.9583349389646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728225564479247E-3"/>
                  <c:y val="-2.8838165213035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247086206344075E-2"/>
                  <c:y val="-3.0897997456680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680081332785678E-2"/>
                  <c:y val="-3.5212221637058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157742490845691E-2"/>
                  <c:y val="-2.8812475112715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261430140322358E-2"/>
                  <c:y val="-3.3374694394848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929416425610506E-2"/>
                  <c:y val="-3.156302852029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116907140214576E-2"/>
                  <c:y val="-2.827623708537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'T-Repts trend'!$B$4:$K$4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'T-Repts trend'!$B$6:$K$6</c:f>
              <c:numCache>
                <c:formatCode>_(* #,##0_);_(* \(#,##0\);_(* "-"??_);_(@_)</c:formatCode>
                <c:ptCount val="10"/>
                <c:pt idx="0">
                  <c:v>10627</c:v>
                </c:pt>
                <c:pt idx="1">
                  <c:v>9983</c:v>
                </c:pt>
                <c:pt idx="2">
                  <c:v>8611</c:v>
                </c:pt>
                <c:pt idx="3">
                  <c:v>7414</c:v>
                </c:pt>
                <c:pt idx="4">
                  <c:v>6203</c:v>
                </c:pt>
                <c:pt idx="5">
                  <c:v>5478</c:v>
                </c:pt>
                <c:pt idx="6">
                  <c:v>5309</c:v>
                </c:pt>
                <c:pt idx="7">
                  <c:v>5185</c:v>
                </c:pt>
                <c:pt idx="8">
                  <c:v>4989</c:v>
                </c:pt>
                <c:pt idx="9">
                  <c:v>5083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'T-Repts trend'!$A$7</c:f>
              <c:strCache>
                <c:ptCount val="1"/>
                <c:pt idx="0">
                  <c:v>Facility Investigation</c:v>
                </c:pt>
              </c:strCache>
            </c:strRef>
          </c:tx>
          <c:dLbls>
            <c:dLbl>
              <c:idx val="0"/>
              <c:layout>
                <c:manualLayout>
                  <c:x val="-2.6460654682315655E-2"/>
                  <c:y val="-2.6219830188436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'T-Repts trend'!$B$4:$K$4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'T-Repts trend'!$B$7:$K$7</c:f>
              <c:numCache>
                <c:formatCode>_(* #,##0_);_(* \(#,##0\);_(* "-"??_);_(@_)</c:formatCode>
                <c:ptCount val="10"/>
                <c:pt idx="0">
                  <c:v>317</c:v>
                </c:pt>
                <c:pt idx="1">
                  <c:v>365</c:v>
                </c:pt>
                <c:pt idx="2">
                  <c:v>379</c:v>
                </c:pt>
                <c:pt idx="3">
                  <c:v>352</c:v>
                </c:pt>
                <c:pt idx="4">
                  <c:v>338</c:v>
                </c:pt>
                <c:pt idx="5">
                  <c:v>313</c:v>
                </c:pt>
                <c:pt idx="6">
                  <c:v>348</c:v>
                </c:pt>
                <c:pt idx="7">
                  <c:v>288</c:v>
                </c:pt>
                <c:pt idx="8">
                  <c:v>288</c:v>
                </c:pt>
                <c:pt idx="9">
                  <c:v>342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'T-Repts trend'!$A$8</c:f>
              <c:strCache>
                <c:ptCount val="1"/>
                <c:pt idx="0">
                  <c:v>Total Assessments and Investigations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'T-Repts trend'!$B$4:$K$4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'T-Repts trend'!$B$8:$K$8</c:f>
              <c:numCache>
                <c:formatCode>_(* #,##0_);_(* \(#,##0\);_(* "-"??_);_(@_)</c:formatCode>
                <c:ptCount val="10"/>
                <c:pt idx="0">
                  <c:v>17294</c:v>
                </c:pt>
                <c:pt idx="1">
                  <c:v>18674</c:v>
                </c:pt>
                <c:pt idx="2">
                  <c:v>18818</c:v>
                </c:pt>
                <c:pt idx="3">
                  <c:v>18348</c:v>
                </c:pt>
                <c:pt idx="4">
                  <c:v>17717</c:v>
                </c:pt>
                <c:pt idx="5">
                  <c:v>17218</c:v>
                </c:pt>
                <c:pt idx="6">
                  <c:v>17380</c:v>
                </c:pt>
                <c:pt idx="7">
                  <c:v>17716</c:v>
                </c:pt>
                <c:pt idx="8">
                  <c:v>18284</c:v>
                </c:pt>
                <c:pt idx="9">
                  <c:v>19602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51712"/>
        <c:axId val="80853248"/>
      </c:lineChart>
      <c:catAx>
        <c:axId val="808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/>
            </a:pPr>
            <a:endParaRPr lang="en-US"/>
          </a:p>
        </c:txPr>
        <c:crossAx val="8085324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80853248"/>
        <c:scaling>
          <c:orientation val="minMax"/>
          <c:max val="21000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Reports</a:t>
                </a:r>
              </a:p>
            </c:rich>
          </c:tx>
          <c:layout>
            <c:manualLayout>
              <c:xMode val="edge"/>
              <c:yMode val="edge"/>
              <c:x val="1.486977589339794E-3"/>
              <c:y val="0.3338046037272979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80851712"/>
        <c:crosses val="autoZero"/>
        <c:crossBetween val="between"/>
        <c:majorUnit val="2000"/>
        <c:minorUnit val="1000"/>
      </c:valAx>
    </c:plotArea>
    <c:legend>
      <c:legendPos val="b"/>
      <c:layout>
        <c:manualLayout>
          <c:xMode val="edge"/>
          <c:yMode val="edge"/>
          <c:x val="6.3214213607914391E-2"/>
          <c:y val="0.85790669714672751"/>
          <c:w val="0.88837249949749619"/>
          <c:h val="0.123360778923841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33984933237372"/>
          <c:y val="1.2895662368112544E-2"/>
          <c:w val="0.7423680019298492"/>
          <c:h val="0.9447353238411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'T-Vics-Race per 1000'!$O$3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'T-Vics-Race per 1000'!$N$4:$N$10</c:f>
              <c:strCache>
                <c:ptCount val="7"/>
                <c:pt idx="0">
                  <c:v>African American/
Black</c:v>
                </c:pt>
                <c:pt idx="1">
                  <c:v>American Indian</c:v>
                </c:pt>
                <c:pt idx="2">
                  <c:v>Asian or 
Pacific Islander</c:v>
                </c:pt>
                <c:pt idx="3">
                  <c:v>White</c:v>
                </c:pt>
                <c:pt idx="4">
                  <c:v>Two or more races</c:v>
                </c:pt>
                <c:pt idx="5">
                  <c:v>Total children</c:v>
                </c:pt>
                <c:pt idx="6">
                  <c:v>Hispanic ethnicity–
any race</c:v>
                </c:pt>
              </c:strCache>
            </c:strRef>
          </c:cat>
          <c:val>
            <c:numRef>
              <c:f>'T-Vics-Race per 1000'!$O$4:$O$10</c:f>
              <c:numCache>
                <c:formatCode>0.0</c:formatCode>
                <c:ptCount val="7"/>
                <c:pt idx="0">
                  <c:v>44.144898362321157</c:v>
                </c:pt>
                <c:pt idx="1">
                  <c:v>83.329840298444893</c:v>
                </c:pt>
                <c:pt idx="2">
                  <c:v>8.3198024717864758</c:v>
                </c:pt>
                <c:pt idx="3">
                  <c:v>14.347892175222714</c:v>
                </c:pt>
                <c:pt idx="4">
                  <c:v>43.88123480439107</c:v>
                </c:pt>
                <c:pt idx="5">
                  <c:v>19.777017006342689</c:v>
                </c:pt>
                <c:pt idx="6">
                  <c:v>24.552343844669608</c:v>
                </c:pt>
              </c:numCache>
            </c:numRef>
          </c:val>
        </c:ser>
        <c:ser>
          <c:idx val="1"/>
          <c:order val="1"/>
          <c:tx>
            <c:strRef>
              <c:f>'T-Vics-Race per 1000'!$P$3</c:f>
              <c:strCache>
                <c:ptCount val="1"/>
                <c:pt idx="0">
                  <c:v>Neglect (non-medical)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'T-Vics-Race per 1000'!$N$4:$N$10</c:f>
              <c:strCache>
                <c:ptCount val="7"/>
                <c:pt idx="0">
                  <c:v>African American/
Black</c:v>
                </c:pt>
                <c:pt idx="1">
                  <c:v>American Indian</c:v>
                </c:pt>
                <c:pt idx="2">
                  <c:v>Asian or 
Pacific Islander</c:v>
                </c:pt>
                <c:pt idx="3">
                  <c:v>White</c:v>
                </c:pt>
                <c:pt idx="4">
                  <c:v>Two or more races</c:v>
                </c:pt>
                <c:pt idx="5">
                  <c:v>Total children</c:v>
                </c:pt>
                <c:pt idx="6">
                  <c:v>Hispanic ethnicity–
any race</c:v>
                </c:pt>
              </c:strCache>
            </c:strRef>
          </c:cat>
          <c:val>
            <c:numRef>
              <c:f>'T-Vics-Race per 1000'!$P$4:$P$10</c:f>
              <c:numCache>
                <c:formatCode>0.0</c:formatCode>
                <c:ptCount val="7"/>
                <c:pt idx="0">
                  <c:v>30.392534968817316</c:v>
                </c:pt>
                <c:pt idx="1">
                  <c:v>68.784843023012115</c:v>
                </c:pt>
                <c:pt idx="2">
                  <c:v>4.8442720843788996</c:v>
                </c:pt>
                <c:pt idx="3">
                  <c:v>9.09435015731815</c:v>
                </c:pt>
                <c:pt idx="4">
                  <c:v>32.432034185515356</c:v>
                </c:pt>
                <c:pt idx="5">
                  <c:v>13.270154036670782</c:v>
                </c:pt>
                <c:pt idx="6">
                  <c:v>16.60126210605792</c:v>
                </c:pt>
              </c:numCache>
            </c:numRef>
          </c:val>
        </c:ser>
        <c:ser>
          <c:idx val="2"/>
          <c:order val="2"/>
          <c:tx>
            <c:strRef>
              <c:f>'T-Vics-Race per 1000'!$Q$3</c:f>
              <c:strCache>
                <c:ptCount val="1"/>
                <c:pt idx="0">
                  <c:v>Physical abuse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'T-Vics-Race per 1000'!$N$4:$N$10</c:f>
              <c:strCache>
                <c:ptCount val="7"/>
                <c:pt idx="0">
                  <c:v>African American/
Black</c:v>
                </c:pt>
                <c:pt idx="1">
                  <c:v>American Indian</c:v>
                </c:pt>
                <c:pt idx="2">
                  <c:v>Asian or 
Pacific Islander</c:v>
                </c:pt>
                <c:pt idx="3">
                  <c:v>White</c:v>
                </c:pt>
                <c:pt idx="4">
                  <c:v>Two or more races</c:v>
                </c:pt>
                <c:pt idx="5">
                  <c:v>Total children</c:v>
                </c:pt>
                <c:pt idx="6">
                  <c:v>Hispanic ethnicity–
any race</c:v>
                </c:pt>
              </c:strCache>
            </c:strRef>
          </c:cat>
          <c:val>
            <c:numRef>
              <c:f>'T-Vics-Race per 1000'!$Q$4:$Q$10</c:f>
              <c:numCache>
                <c:formatCode>0.0</c:formatCode>
                <c:ptCount val="7"/>
                <c:pt idx="0">
                  <c:v>12.839928886547705</c:v>
                </c:pt>
                <c:pt idx="1">
                  <c:v>16.305486859202748</c:v>
                </c:pt>
                <c:pt idx="2">
                  <c:v>3.2608258074905061</c:v>
                </c:pt>
                <c:pt idx="3">
                  <c:v>4.4070938712981551</c:v>
                </c:pt>
                <c:pt idx="4">
                  <c:v>10.948205997200326</c:v>
                </c:pt>
                <c:pt idx="5">
                  <c:v>5.7383604706706457</c:v>
                </c:pt>
                <c:pt idx="6">
                  <c:v>6.5528844809425717</c:v>
                </c:pt>
              </c:numCache>
            </c:numRef>
          </c:val>
        </c:ser>
        <c:ser>
          <c:idx val="3"/>
          <c:order val="3"/>
          <c:tx>
            <c:strRef>
              <c:f>'T-Vics-Race per 1000'!$R$3</c:f>
              <c:strCache>
                <c:ptCount val="1"/>
                <c:pt idx="0">
                  <c:v>Sexual abuse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'T-Vics-Race per 1000'!$N$4:$N$10</c:f>
              <c:strCache>
                <c:ptCount val="7"/>
                <c:pt idx="0">
                  <c:v>African American/
Black</c:v>
                </c:pt>
                <c:pt idx="1">
                  <c:v>American Indian</c:v>
                </c:pt>
                <c:pt idx="2">
                  <c:v>Asian or 
Pacific Islander</c:v>
                </c:pt>
                <c:pt idx="3">
                  <c:v>White</c:v>
                </c:pt>
                <c:pt idx="4">
                  <c:v>Two or more races</c:v>
                </c:pt>
                <c:pt idx="5">
                  <c:v>Total children</c:v>
                </c:pt>
                <c:pt idx="6">
                  <c:v>Hispanic ethnicity–
any race</c:v>
                </c:pt>
              </c:strCache>
            </c:strRef>
          </c:cat>
          <c:val>
            <c:numRef>
              <c:f>'T-Vics-Race per 1000'!$R$4:$R$10</c:f>
              <c:numCache>
                <c:formatCode>0.0</c:formatCode>
                <c:ptCount val="7"/>
                <c:pt idx="0">
                  <c:v>4.9196211045160805</c:v>
                </c:pt>
                <c:pt idx="1">
                  <c:v>6.4132120551620062</c:v>
                </c:pt>
                <c:pt idx="2">
                  <c:v>0.84539928342346449</c:v>
                </c:pt>
                <c:pt idx="3">
                  <c:v>2.0197524437216297</c:v>
                </c:pt>
                <c:pt idx="4">
                  <c:v>5.1425624401385104</c:v>
                </c:pt>
                <c:pt idx="5">
                  <c:v>2.4939196051007304</c:v>
                </c:pt>
                <c:pt idx="6">
                  <c:v>3.3183881582013588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31840"/>
        <c:axId val="80941824"/>
      </c:barChart>
      <c:catAx>
        <c:axId val="80931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8094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41824"/>
        <c:scaling>
          <c:orientation val="minMax"/>
          <c:max val="90"/>
          <c:min val="0"/>
        </c:scaling>
        <c:delete val="1"/>
        <c:axPos val="t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Children per 1,000 in the Minnesota Child Population</a:t>
                </a:r>
              </a:p>
            </c:rich>
          </c:tx>
          <c:layout>
            <c:manualLayout>
              <c:xMode val="edge"/>
              <c:yMode val="edge"/>
              <c:x val="0.35450587475807271"/>
              <c:y val="0.9666400844552952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8093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93151992364596"/>
          <c:y val="0.42121893709674696"/>
          <c:w val="0.20367353119321624"/>
          <c:h val="0.367043863835202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98604932984929E-2"/>
          <c:y val="1.8248534593860923E-2"/>
          <c:w val="0.92889561270801813"/>
          <c:h val="0.77476167869868651"/>
        </c:manualLayout>
      </c:layout>
      <c:lineChart>
        <c:grouping val="standard"/>
        <c:varyColors val="0"/>
        <c:ser>
          <c:idx val="2"/>
          <c:order val="0"/>
          <c:tx>
            <c:strRef>
              <c:f>'Race trend'!$A$24</c:f>
              <c:strCache>
                <c:ptCount val="1"/>
                <c:pt idx="0">
                  <c:v>African American/Black</c:v>
                </c:pt>
              </c:strCache>
            </c:strRef>
          </c:tx>
          <c:dLbls>
            <c:dLbl>
              <c:idx val="9"/>
              <c:layout>
                <c:manualLayout>
                  <c:x val="-3.820211797209485E-2"/>
                  <c:y val="-4.313263395511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trend'!$C$24:$L$24</c:f>
              <c:numCache>
                <c:formatCode>#,##0.0</c:formatCode>
                <c:ptCount val="10"/>
                <c:pt idx="0">
                  <c:v>37.572515306504314</c:v>
                </c:pt>
                <c:pt idx="1">
                  <c:v>35.833133867617583</c:v>
                </c:pt>
                <c:pt idx="2">
                  <c:v>35.81088071234155</c:v>
                </c:pt>
                <c:pt idx="3">
                  <c:v>34.612690996985833</c:v>
                </c:pt>
                <c:pt idx="4">
                  <c:v>32.000413687948942</c:v>
                </c:pt>
                <c:pt idx="5">
                  <c:v>25.390729298597634</c:v>
                </c:pt>
                <c:pt idx="6">
                  <c:v>24.266479099678456</c:v>
                </c:pt>
                <c:pt idx="7">
                  <c:v>24.893033794240516</c:v>
                </c:pt>
                <c:pt idx="8">
                  <c:v>23.971168363122779</c:v>
                </c:pt>
                <c:pt idx="9">
                  <c:v>21.597418845064858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'Race trend'!$A$25</c:f>
              <c:strCache>
                <c:ptCount val="1"/>
                <c:pt idx="0">
                  <c:v>American Indian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trend'!$C$25:$L$25</c:f>
              <c:numCache>
                <c:formatCode>#,##0.0</c:formatCode>
                <c:ptCount val="10"/>
                <c:pt idx="0">
                  <c:v>69.39511342596839</c:v>
                </c:pt>
                <c:pt idx="1">
                  <c:v>77.703986261843113</c:v>
                </c:pt>
                <c:pt idx="2">
                  <c:v>78.158642521819843</c:v>
                </c:pt>
                <c:pt idx="3">
                  <c:v>82.036304772674399</c:v>
                </c:pt>
                <c:pt idx="4">
                  <c:v>80.652220798106015</c:v>
                </c:pt>
                <c:pt idx="5">
                  <c:v>69.929865467681907</c:v>
                </c:pt>
                <c:pt idx="6">
                  <c:v>69.836355594869531</c:v>
                </c:pt>
                <c:pt idx="7">
                  <c:v>70.76391350584899</c:v>
                </c:pt>
                <c:pt idx="8">
                  <c:v>78.133956523656252</c:v>
                </c:pt>
                <c:pt idx="9">
                  <c:v>82.952592530494201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'Race trend'!$A$26</c:f>
              <c:strCache>
                <c:ptCount val="1"/>
                <c:pt idx="0">
                  <c:v>Asian/Pacific Islander</c:v>
                </c:pt>
              </c:strCache>
            </c:strRef>
          </c:tx>
          <c:dLbls>
            <c:dLbl>
              <c:idx val="0"/>
              <c:layout>
                <c:manualLayout>
                  <c:x val="-1.4550528575714939E-2"/>
                  <c:y val="2.1973941674908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90040229433031E-2"/>
                  <c:y val="2.414903683532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30365793620969E-2"/>
                  <c:y val="1.762375135408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94971466524509E-2"/>
                  <c:y val="1.979884651449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990040229433031E-2"/>
                  <c:y val="1.762375135408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29551883151122E-2"/>
                  <c:y val="2.414903683532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909389101057153E-2"/>
                  <c:y val="1.762375135408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311797040908179E-3"/>
                  <c:y val="1.3273561033255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070691357808908E-2"/>
                  <c:y val="1.762375135408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990040229433139E-2"/>
                  <c:y val="1.762375135408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trend'!$C$26:$L$26</c:f>
              <c:numCache>
                <c:formatCode>#,##0.0</c:formatCode>
                <c:ptCount val="10"/>
                <c:pt idx="0">
                  <c:v>5.3798460249619255</c:v>
                </c:pt>
                <c:pt idx="1">
                  <c:v>4.9115735807612388</c:v>
                </c:pt>
                <c:pt idx="2">
                  <c:v>6.1671829510571463</c:v>
                </c:pt>
                <c:pt idx="3">
                  <c:v>5.0996829291314398</c:v>
                </c:pt>
                <c:pt idx="4">
                  <c:v>4.9295033986095875</c:v>
                </c:pt>
                <c:pt idx="5">
                  <c:v>3.7674606665217114</c:v>
                </c:pt>
                <c:pt idx="6">
                  <c:v>3.5712749021126458</c:v>
                </c:pt>
                <c:pt idx="7">
                  <c:v>4.0376090577971029</c:v>
                </c:pt>
                <c:pt idx="8">
                  <c:v>4.0938260677140956</c:v>
                </c:pt>
                <c:pt idx="9">
                  <c:v>3.5963017136109281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'Race trend'!$A$27</c:f>
              <c:strCache>
                <c:ptCount val="1"/>
                <c:pt idx="0">
                  <c:v>White</c:v>
                </c:pt>
              </c:strCache>
            </c:strRef>
          </c:tx>
          <c:dLbls>
            <c:dLbl>
              <c:idx val="0"/>
              <c:layout>
                <c:manualLayout>
                  <c:x val="-3.3807554539866336E-2"/>
                  <c:y val="-2.542539139269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07554539866329E-2"/>
                  <c:y val="-2.8563352469130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24036952196999E-2"/>
                  <c:y val="-3.2038829673943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72230838244018E-2"/>
                  <c:y val="-2.542539139269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18065847330072E-2"/>
                  <c:y val="-2.4051853941995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807554539866329E-2"/>
                  <c:y val="-2.542539139269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807554539866246E-2"/>
                  <c:y val="-1.914946923982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139075567829271E-2"/>
                  <c:y val="-2.212619833613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058424439453392E-2"/>
                  <c:y val="-2.2126198336137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139075567829271E-2"/>
                  <c:y val="-1.77760080153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7802150424870591E-3"/>
                  <c:y val="-6.90053221324487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trend'!$C$27:$L$27</c:f>
              <c:numCache>
                <c:formatCode>#,##0.0</c:formatCode>
                <c:ptCount val="10"/>
                <c:pt idx="0">
                  <c:v>7.2807681641740656</c:v>
                </c:pt>
                <c:pt idx="1">
                  <c:v>7.769367611565996</c:v>
                </c:pt>
                <c:pt idx="2">
                  <c:v>7.5605595150956129</c:v>
                </c:pt>
                <c:pt idx="3">
                  <c:v>7.3891341056690107</c:v>
                </c:pt>
                <c:pt idx="4">
                  <c:v>6.551820954488595</c:v>
                </c:pt>
                <c:pt idx="5">
                  <c:v>5.5077494604670223</c:v>
                </c:pt>
                <c:pt idx="6">
                  <c:v>5.5960807990067831</c:v>
                </c:pt>
                <c:pt idx="7">
                  <c:v>5.5588464903161521</c:v>
                </c:pt>
                <c:pt idx="8">
                  <c:v>5.4584796720562805</c:v>
                </c:pt>
                <c:pt idx="9">
                  <c:v>5.3449425219982141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'Race trend'!$A$28</c:f>
              <c:strCache>
                <c:ptCount val="1"/>
                <c:pt idx="0">
                  <c:v>Two or more races</c:v>
                </c:pt>
              </c:strCache>
            </c:strRef>
          </c:tx>
          <c:dLbls>
            <c:dLbl>
              <c:idx val="0"/>
              <c:layout>
                <c:manualLayout>
                  <c:x val="-2.9385753120262776E-2"/>
                  <c:y val="-3.3916664648817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235750497345473E-2"/>
                  <c:y val="-2.6928647706792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846317222344024E-2"/>
                  <c:y val="-3.2169289787987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451437694953372E-2"/>
                  <c:y val="-3.249296923760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70136405150605E-2"/>
                  <c:y val="-2.353841432649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633437218793001E-2"/>
                  <c:y val="-2.3438592572569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641721602212394E-2"/>
                  <c:y val="-2.579404004829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759727324207378E-2"/>
                  <c:y val="-2.282063661570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474569135392303E-2"/>
                  <c:y val="1.809639915260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523858459311825E-2"/>
                  <c:y val="2.225605070549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7802150424870591E-3"/>
                  <c:y val="-9.07562737365822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trend'!$C$28:$L$28</c:f>
              <c:numCache>
                <c:formatCode>#,##0.0</c:formatCode>
                <c:ptCount val="10"/>
                <c:pt idx="0">
                  <c:v>26.672370679323844</c:v>
                </c:pt>
                <c:pt idx="1">
                  <c:v>22.089111540933143</c:v>
                </c:pt>
                <c:pt idx="2">
                  <c:v>22.654793485861134</c:v>
                </c:pt>
                <c:pt idx="3">
                  <c:v>22.889744175061573</c:v>
                </c:pt>
                <c:pt idx="4">
                  <c:v>21.635925220008986</c:v>
                </c:pt>
                <c:pt idx="5">
                  <c:v>19.215068844631311</c:v>
                </c:pt>
                <c:pt idx="6">
                  <c:v>18.669558248078829</c:v>
                </c:pt>
                <c:pt idx="7">
                  <c:v>19.550476190476193</c:v>
                </c:pt>
                <c:pt idx="8">
                  <c:v>19.726904266933882</c:v>
                </c:pt>
                <c:pt idx="9">
                  <c:v>21.395417372725262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'Race trend'!$A$31</c:f>
              <c:strCache>
                <c:ptCount val="1"/>
                <c:pt idx="0">
                  <c:v>Hispanic ethnicity–any race</c:v>
                </c:pt>
              </c:strCache>
            </c:strRef>
          </c:tx>
          <c:marker>
            <c:symbol val="diamond"/>
            <c:size val="9"/>
          </c:marker>
          <c:dLbls>
            <c:dLbl>
              <c:idx val="0"/>
              <c:layout>
                <c:manualLayout>
                  <c:x val="-4.1355839757238916E-2"/>
                  <c:y val="-3.1701313545564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220516055616605E-2"/>
                  <c:y val="-2.8563352469130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91163458861226E-2"/>
                  <c:y val="-3.4839274621999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355839757238916E-2"/>
                  <c:y val="-2.8563352469130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355839757238916E-2"/>
                  <c:y val="-3.7977235698433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20516055616605E-2"/>
                  <c:y val="-3.1701313545564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55839757238916E-2"/>
                  <c:y val="-3.4839274621999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355839757238916E-2"/>
                  <c:y val="-3.1701313545564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355839757238916E-2"/>
                  <c:y val="-2.542539139269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355839757238916E-2"/>
                  <c:y val="-3.7977235698433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'Race trend'!$C$23:$L$23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'Race trend'!$C$31:$L$31</c:f>
              <c:numCache>
                <c:formatCode>#,##0.0</c:formatCode>
                <c:ptCount val="10"/>
                <c:pt idx="0">
                  <c:v>15.11097768561438</c:v>
                </c:pt>
                <c:pt idx="1">
                  <c:v>15.348631572179727</c:v>
                </c:pt>
                <c:pt idx="2">
                  <c:v>15.131191207369072</c:v>
                </c:pt>
                <c:pt idx="3">
                  <c:v>14.603637494933105</c:v>
                </c:pt>
                <c:pt idx="4">
                  <c:v>13.897185432546866</c:v>
                </c:pt>
                <c:pt idx="5">
                  <c:v>11.632053565588574</c:v>
                </c:pt>
                <c:pt idx="6">
                  <c:v>10.333063832304628</c:v>
                </c:pt>
                <c:pt idx="7">
                  <c:v>10.817112442546035</c:v>
                </c:pt>
                <c:pt idx="8">
                  <c:v>10.214774604673119</c:v>
                </c:pt>
                <c:pt idx="9">
                  <c:v>9.9924497348085861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178048"/>
        <c:axId val="82179584"/>
      </c:lineChart>
      <c:catAx>
        <c:axId val="821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8217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17958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Children in care per 1,000</a:t>
                </a:r>
              </a:p>
            </c:rich>
          </c:tx>
          <c:layout>
            <c:manualLayout>
              <c:xMode val="edge"/>
              <c:yMode val="edge"/>
              <c:x val="7.007369271148799E-3"/>
              <c:y val="0.2541638428252601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8217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834628190899003E-2"/>
          <c:y val="0.87879513429499945"/>
          <c:w val="0.92996104631533927"/>
          <c:h val="0.1067841668974795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814" tIns="53407" rIns="106814" bIns="5340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814" tIns="53407" rIns="106814" bIns="5340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563" y="696913"/>
            <a:ext cx="58832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814" tIns="53407" rIns="106814" bIns="53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814" tIns="53407" rIns="106814" bIns="53407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814" tIns="53407" rIns="106814" bIns="53407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2133BC-C1F9-4815-A5CF-9A3C40E3A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2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16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64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97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129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18595" algn="l" defTabSz="1007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2314" algn="l" defTabSz="1007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6033" algn="l" defTabSz="1007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9752" algn="l" defTabSz="1007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4AA9E-6188-4DAB-8A57-301AEE479E87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302"/>
            <a:ext cx="12343381" cy="7314596"/>
          </a:xfrm>
          <a:prstGeom prst="rect">
            <a:avLst/>
          </a:prstGeom>
        </p:spPr>
      </p:pic>
      <p:pic>
        <p:nvPicPr>
          <p:cNvPr id="6" name="Picture 5" descr="DHS logo and word mark in white" title="DHS logo and word ma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0" y="1706881"/>
            <a:ext cx="8198751" cy="1102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25830" y="5039360"/>
            <a:ext cx="10184130" cy="1137920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900" spc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6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25830" y="2969320"/>
            <a:ext cx="10184130" cy="1988761"/>
          </a:xfrm>
        </p:spPr>
        <p:txBody>
          <a:bodyPr anchor="ctr" anchorCtr="0"/>
          <a:lstStyle>
            <a:lvl1pPr>
              <a:lnSpc>
                <a:spcPct val="100000"/>
              </a:lnSpc>
              <a:defRPr sz="5900" spc="-123" baseline="0">
                <a:ln>
                  <a:noFill/>
                </a:ln>
                <a:solidFill>
                  <a:schemeClr val="tx2"/>
                </a:solidFill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5830" y="731520"/>
            <a:ext cx="10492740" cy="4389120"/>
          </a:xfrm>
        </p:spPr>
        <p:txBody>
          <a:bodyPr/>
          <a:lstStyle>
            <a:lvl1pPr marL="0" indent="0" algn="ctr">
              <a:buNone/>
              <a:defRPr sz="3900"/>
            </a:lvl1pPr>
            <a:lvl2pPr marL="561670" indent="0">
              <a:buNone/>
              <a:defRPr sz="3400"/>
            </a:lvl2pPr>
            <a:lvl3pPr marL="1123340" indent="0">
              <a:buNone/>
              <a:defRPr sz="2900"/>
            </a:lvl3pPr>
            <a:lvl4pPr marL="1685011" indent="0">
              <a:buNone/>
              <a:defRPr sz="2500"/>
            </a:lvl4pPr>
            <a:lvl5pPr marL="2246681" indent="0">
              <a:buNone/>
              <a:defRPr sz="2500"/>
            </a:lvl5pPr>
            <a:lvl6pPr marL="2808351" indent="0">
              <a:buNone/>
              <a:defRPr sz="2500"/>
            </a:lvl6pPr>
            <a:lvl7pPr marL="3370021" indent="0">
              <a:buNone/>
              <a:defRPr sz="2500"/>
            </a:lvl7pPr>
            <a:lvl8pPr marL="3931691" indent="0">
              <a:buNone/>
              <a:defRPr sz="2500"/>
            </a:lvl8pPr>
            <a:lvl9pPr marL="4493362" indent="0">
              <a:buNone/>
              <a:defRPr sz="2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5830" y="5201920"/>
            <a:ext cx="10492740" cy="633984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1" y="5933440"/>
            <a:ext cx="10492741" cy="812800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561670" indent="0">
              <a:buNone/>
              <a:defRPr sz="1500"/>
            </a:lvl2pPr>
            <a:lvl3pPr marL="1123340" indent="0">
              <a:buNone/>
              <a:defRPr sz="1200"/>
            </a:lvl3pPr>
            <a:lvl4pPr marL="1685011" indent="0">
              <a:buNone/>
              <a:defRPr sz="1100"/>
            </a:lvl4pPr>
            <a:lvl5pPr marL="2246681" indent="0">
              <a:buNone/>
              <a:defRPr sz="1100"/>
            </a:lvl5pPr>
            <a:lvl6pPr marL="2808351" indent="0">
              <a:buNone/>
              <a:defRPr sz="1100"/>
            </a:lvl6pPr>
            <a:lvl7pPr marL="3370021" indent="0">
              <a:buNone/>
              <a:defRPr sz="1100"/>
            </a:lvl7pPr>
            <a:lvl8pPr marL="3931691" indent="0">
              <a:buNone/>
              <a:defRPr sz="1100"/>
            </a:lvl8pPr>
            <a:lvl9pPr marL="44933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17220" y="3169920"/>
            <a:ext cx="11130515" cy="211328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900" b="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5616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3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50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0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6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33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contact or other information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220" y="1950720"/>
            <a:ext cx="11109960" cy="12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closing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419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2560"/>
            <a:ext cx="113157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63040"/>
            <a:ext cx="11315700" cy="528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463040"/>
            <a:ext cx="5452110" cy="528320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7940" y="1463040"/>
            <a:ext cx="5452110" cy="528320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463040"/>
            <a:ext cx="5452110" cy="682413"/>
          </a:xfrm>
        </p:spPr>
        <p:txBody>
          <a:bodyPr anchor="b">
            <a:normAutofit/>
          </a:bodyPr>
          <a:lstStyle>
            <a:lvl1pPr marL="0" indent="0" algn="ctr">
              <a:buNone/>
              <a:defRPr sz="2900" b="1">
                <a:solidFill>
                  <a:schemeClr val="tx2"/>
                </a:solidFill>
              </a:defRPr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94560"/>
            <a:ext cx="5452110" cy="455168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7940" y="1463040"/>
            <a:ext cx="5452110" cy="682413"/>
          </a:xfrm>
        </p:spPr>
        <p:txBody>
          <a:bodyPr anchor="b">
            <a:normAutofit/>
          </a:bodyPr>
          <a:lstStyle>
            <a:lvl1pPr marL="0" indent="0" algn="ctr">
              <a:buNone/>
              <a:defRPr sz="2900" b="1">
                <a:solidFill>
                  <a:schemeClr val="tx2"/>
                </a:solidFill>
              </a:defRPr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7940" y="2194560"/>
            <a:ext cx="5452110" cy="455168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arious shades of blue fill the background" title="Decorative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775" r="7745" b="95921"/>
          <a:stretch/>
        </p:blipFill>
        <p:spPr bwMode="ltGray">
          <a:xfrm flipV="1">
            <a:off x="0" y="-2"/>
            <a:ext cx="12344400" cy="5445761"/>
          </a:xfrm>
          <a:prstGeom prst="rect">
            <a:avLst/>
          </a:prstGeom>
        </p:spPr>
      </p:pic>
      <p:pic>
        <p:nvPicPr>
          <p:cNvPr id="9" name="Picture 8" descr="Various shades of blue fill the background" title="Decorative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775" r="7745" b="51512"/>
          <a:stretch/>
        </p:blipFill>
        <p:spPr bwMode="ltGray">
          <a:xfrm>
            <a:off x="0" y="5445761"/>
            <a:ext cx="12344400" cy="186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73" y="3332480"/>
            <a:ext cx="11369277" cy="1246293"/>
          </a:xfrm>
        </p:spPr>
        <p:txBody>
          <a:bodyPr anchor="b" anchorCtr="0"/>
          <a:lstStyle>
            <a:lvl1pPr algn="l">
              <a:defRPr sz="44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773" y="4632961"/>
            <a:ext cx="8283177" cy="84835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00">
                <a:solidFill>
                  <a:schemeClr val="bg1"/>
                </a:solidFill>
              </a:defRPr>
            </a:lvl1pPr>
            <a:lvl2pPr marL="5616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3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50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0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6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33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0" y="6258560"/>
            <a:ext cx="2545717" cy="941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302"/>
            <a:ext cx="12343381" cy="7314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4979" y="2362831"/>
            <a:ext cx="62750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enter closing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54978" y="3663311"/>
            <a:ext cx="6303907" cy="188275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900" b="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5616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3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50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0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6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33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contact or other information</a:t>
            </a:r>
          </a:p>
        </p:txBody>
      </p:sp>
      <p:pic>
        <p:nvPicPr>
          <p:cNvPr id="10" name="Picture 9" descr="DHS logo and word mark in white" title="DHS logo and word ma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5" y="2687950"/>
            <a:ext cx="4432024" cy="1638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9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283200"/>
            <a:ext cx="10492740" cy="633984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1" y="6014720"/>
            <a:ext cx="10492741" cy="731520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561670" indent="0">
              <a:buNone/>
              <a:defRPr sz="1500"/>
            </a:lvl2pPr>
            <a:lvl3pPr marL="1123340" indent="0">
              <a:buNone/>
              <a:defRPr sz="1200"/>
            </a:lvl3pPr>
            <a:lvl4pPr marL="1685011" indent="0">
              <a:buNone/>
              <a:defRPr sz="1100"/>
            </a:lvl4pPr>
            <a:lvl5pPr marL="2246681" indent="0">
              <a:buNone/>
              <a:defRPr sz="1100"/>
            </a:lvl5pPr>
            <a:lvl6pPr marL="2808351" indent="0">
              <a:buNone/>
              <a:defRPr sz="1100"/>
            </a:lvl6pPr>
            <a:lvl7pPr marL="3370021" indent="0">
              <a:buNone/>
              <a:defRPr sz="1100"/>
            </a:lvl7pPr>
            <a:lvl8pPr marL="3931691" indent="0">
              <a:buNone/>
              <a:defRPr sz="1100"/>
            </a:lvl8pPr>
            <a:lvl9pPr marL="44933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25830" y="487680"/>
            <a:ext cx="10492740" cy="4714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gradient blue swoop banner at the top of the page fading to white" title="Decorative banner"/>
          <p:cNvPicPr>
            <a:picLocks noChangeAspect="1"/>
          </p:cNvPicPr>
          <p:nvPr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" r="7745"/>
          <a:stretch/>
        </p:blipFill>
        <p:spPr>
          <a:xfrm>
            <a:off x="0" y="0"/>
            <a:ext cx="12344400" cy="3738880"/>
          </a:xfrm>
          <a:prstGeom prst="rect">
            <a:avLst/>
          </a:prstGeom>
        </p:spPr>
      </p:pic>
      <p:pic>
        <p:nvPicPr>
          <p:cNvPr id="12" name="Picture 11" descr="Decorative gradient blue swoop banner at the top of the page fading to white" title="Decorative banner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7745" b="96022"/>
          <a:stretch/>
        </p:blipFill>
        <p:spPr bwMode="ltGray">
          <a:xfrm>
            <a:off x="0" y="6908801"/>
            <a:ext cx="12344400" cy="40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162560"/>
            <a:ext cx="11315700" cy="1219200"/>
          </a:xfrm>
          <a:prstGeom prst="rect">
            <a:avLst/>
          </a:prstGeom>
          <a:effectLst/>
        </p:spPr>
        <p:txBody>
          <a:bodyPr vert="horz" lIns="112334" tIns="56167" rIns="112334" bIns="56167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463040"/>
            <a:ext cx="11315700" cy="5283200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/>
        </p:nvSpPr>
        <p:spPr>
          <a:xfrm>
            <a:off x="10698480" y="6967040"/>
            <a:ext cx="1440180" cy="266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5930E7-3E6B-481A-91FC-13C136BFC0BF}" type="datetime1">
              <a:rPr lang="en-US" sz="150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1/12/2015</a:t>
            </a:fld>
            <a:endParaRPr lang="en-US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205739" y="6967040"/>
            <a:ext cx="411483" cy="266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A37216-824F-4D01-A89F-9D0BF5A2BD59}" type="slidenum">
              <a:rPr lang="en-US" sz="15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123340" rtl="0" eaLnBrk="1" latinLnBrk="0" hangingPunct="1">
        <a:spcBef>
          <a:spcPct val="0"/>
        </a:spcBef>
        <a:buNone/>
        <a:defRPr sz="5700" kern="1200" cap="none" spc="-123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21253" indent="-280835" algn="l" defTabSz="112334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900" kern="1200" spc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86338" indent="-280835" algn="l" defTabSz="112334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400" kern="1200" spc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235674" indent="-280835" algn="l" defTabSz="112334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900" kern="1200" spc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572677" indent="-280835" algn="l" defTabSz="1123340" rtl="0" eaLnBrk="1" latinLnBrk="0" hangingPunct="1">
        <a:spcBef>
          <a:spcPct val="20000"/>
        </a:spcBef>
        <a:buClr>
          <a:schemeClr val="tx1">
            <a:lumMod val="25000"/>
            <a:lumOff val="75000"/>
          </a:schemeClr>
        </a:buClr>
        <a:buFont typeface="Arial" pitchFamily="34" charset="0"/>
        <a:buChar char="•"/>
        <a:defRPr sz="2900" kern="1200" spc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909679" indent="-280835" algn="l" defTabSz="1123340" rtl="0" eaLnBrk="1" latinLnBrk="0" hangingPunct="1">
        <a:spcBef>
          <a:spcPct val="20000"/>
        </a:spcBef>
        <a:buClr>
          <a:schemeClr val="tx1">
            <a:lumMod val="10000"/>
            <a:lumOff val="90000"/>
          </a:schemeClr>
        </a:buClr>
        <a:buFont typeface="Arial" pitchFamily="34" charset="0"/>
        <a:buChar char="•"/>
        <a:defRPr sz="2900" kern="1200" spc="0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134347" indent="-224668" algn="l" defTabSz="11233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224668" algn="l" defTabSz="112334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583683" indent="-224668" algn="l" defTabSz="112334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08351" indent="-224668" algn="l" defTabSz="112334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by Maltreatment Type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399"/>
            <a:ext cx="8111782" cy="551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4114800" y="2286000"/>
            <a:ext cx="428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55018" y="2397125"/>
            <a:ext cx="9017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received by county/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478993" y="2514600"/>
            <a:ext cx="1098550" cy="11628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Decision</a:t>
            </a:r>
            <a:r>
              <a:rPr lang="en-US" sz="1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02793" y="4348163"/>
            <a:ext cx="1219200" cy="452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Screened Out</a:t>
            </a:r>
          </a:p>
        </p:txBody>
      </p:sp>
      <p:sp>
        <p:nvSpPr>
          <p:cNvPr id="2055" name="TextBox 97"/>
          <p:cNvSpPr txBox="1">
            <a:spLocks noChangeArrowheads="1"/>
          </p:cNvSpPr>
          <p:nvPr/>
        </p:nvSpPr>
        <p:spPr bwMode="auto">
          <a:xfrm>
            <a:off x="1702831" y="3859213"/>
            <a:ext cx="46196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287156" y="2844006"/>
            <a:ext cx="1316037" cy="1015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15968" y="4922837"/>
            <a:ext cx="1292225" cy="109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Assessment</a:t>
            </a:r>
            <a:r>
              <a:rPr lang="en-US" sz="1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188894" indent="-188894">
              <a:buFontTx/>
              <a:buAutoNum type="arabicPeriod"/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146117" y="1371600"/>
            <a:ext cx="1344613" cy="10747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Investigation</a:t>
            </a:r>
            <a:r>
              <a:rPr lang="en-US" sz="1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2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5" name="Straight Arrow Connector 224"/>
          <p:cNvCxnSpPr>
            <a:stCxn id="85" idx="2"/>
            <a:endCxn id="88" idx="0"/>
          </p:cNvCxnSpPr>
          <p:nvPr/>
        </p:nvCxnSpPr>
        <p:spPr>
          <a:xfrm flipH="1">
            <a:off x="2012393" y="3677443"/>
            <a:ext cx="15875" cy="6707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72"/>
          <p:cNvSpPr txBox="1">
            <a:spLocks noChangeArrowheads="1"/>
          </p:cNvSpPr>
          <p:nvPr/>
        </p:nvSpPr>
        <p:spPr bwMode="auto">
          <a:xfrm>
            <a:off x="4114800" y="4240212"/>
            <a:ext cx="4286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cxnSp>
        <p:nvCxnSpPr>
          <p:cNvPr id="292" name="Straight Arrow Connector 291"/>
          <p:cNvCxnSpPr>
            <a:stCxn id="145" idx="3"/>
            <a:endCxn id="352" idx="1"/>
          </p:cNvCxnSpPr>
          <p:nvPr/>
        </p:nvCxnSpPr>
        <p:spPr>
          <a:xfrm flipV="1">
            <a:off x="6508193" y="5327650"/>
            <a:ext cx="536575" cy="1436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ectangle 340"/>
          <p:cNvSpPr/>
          <p:nvPr/>
        </p:nvSpPr>
        <p:spPr>
          <a:xfrm>
            <a:off x="9784793" y="5594350"/>
            <a:ext cx="12954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support services offered to family if needed, case closed</a:t>
            </a:r>
          </a:p>
          <a:p>
            <a:pPr algn="ctr"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044768" y="4953000"/>
            <a:ext cx="1223963" cy="7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protective services needed?</a:t>
            </a:r>
          </a:p>
        </p:txBody>
      </p:sp>
      <p:cxnSp>
        <p:nvCxnSpPr>
          <p:cNvPr id="411" name="Straight Arrow Connector 410"/>
          <p:cNvCxnSpPr>
            <a:stCxn id="352" idx="3"/>
          </p:cNvCxnSpPr>
          <p:nvPr/>
        </p:nvCxnSpPr>
        <p:spPr>
          <a:xfrm flipV="1">
            <a:off x="8268731" y="4114800"/>
            <a:ext cx="1211262" cy="1212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Rectangle 473"/>
          <p:cNvSpPr/>
          <p:nvPr/>
        </p:nvSpPr>
        <p:spPr>
          <a:xfrm>
            <a:off x="9105343" y="3198813"/>
            <a:ext cx="113665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 with County/Tribal Attorney</a:t>
            </a:r>
          </a:p>
        </p:txBody>
      </p:sp>
      <p:sp>
        <p:nvSpPr>
          <p:cNvPr id="2066" name="TextBox 719"/>
          <p:cNvSpPr txBox="1">
            <a:spLocks noChangeArrowheads="1"/>
          </p:cNvSpPr>
          <p:nvPr/>
        </p:nvSpPr>
        <p:spPr bwMode="auto">
          <a:xfrm>
            <a:off x="2701368" y="3021013"/>
            <a:ext cx="4540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cxnSp>
        <p:nvCxnSpPr>
          <p:cNvPr id="723" name="Straight Arrow Connector 722"/>
          <p:cNvCxnSpPr>
            <a:stCxn id="160" idx="3"/>
            <a:endCxn id="987" idx="1"/>
          </p:cNvCxnSpPr>
          <p:nvPr/>
        </p:nvCxnSpPr>
        <p:spPr>
          <a:xfrm>
            <a:off x="6490730" y="1908969"/>
            <a:ext cx="554037" cy="222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Arrow Connector 806"/>
          <p:cNvCxnSpPr/>
          <p:nvPr/>
        </p:nvCxnSpPr>
        <p:spPr>
          <a:xfrm flipV="1">
            <a:off x="2577543" y="3240088"/>
            <a:ext cx="682625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7" name="Rectangle 986"/>
          <p:cNvSpPr/>
          <p:nvPr/>
        </p:nvSpPr>
        <p:spPr>
          <a:xfrm>
            <a:off x="7044767" y="1747838"/>
            <a:ext cx="1223963" cy="766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protective services needed?</a:t>
            </a:r>
          </a:p>
          <a:p>
            <a:pPr algn="ctr"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8" name="Straight Arrow Connector 197"/>
          <p:cNvCxnSpPr>
            <a:stCxn id="80" idx="3"/>
            <a:endCxn id="85" idx="1"/>
          </p:cNvCxnSpPr>
          <p:nvPr/>
        </p:nvCxnSpPr>
        <p:spPr>
          <a:xfrm>
            <a:off x="1056718" y="2809875"/>
            <a:ext cx="422275" cy="2861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8246506" y="5338763"/>
            <a:ext cx="1538287" cy="539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TextBox 950"/>
          <p:cNvSpPr txBox="1">
            <a:spLocks noChangeArrowheads="1"/>
          </p:cNvSpPr>
          <p:nvPr/>
        </p:nvSpPr>
        <p:spPr bwMode="auto">
          <a:xfrm>
            <a:off x="498474" y="6334780"/>
            <a:ext cx="11312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aseline="30000" dirty="0">
                <a:latin typeface="+mn-lt"/>
                <a:cs typeface="Times New Roman" pitchFamily="18" charset="0"/>
              </a:rPr>
              <a:t>*</a:t>
            </a:r>
            <a:r>
              <a:rPr lang="en-US" altLang="en-US" sz="1400" dirty="0">
                <a:latin typeface="+mn-lt"/>
                <a:cs typeface="Times New Roman" pitchFamily="18" charset="0"/>
              </a:rPr>
              <a:t>If at any point an immediate safety concern is present, law enforcement is called.</a:t>
            </a:r>
          </a:p>
          <a:p>
            <a:r>
              <a:rPr lang="en-US" altLang="en-US" sz="1400" baseline="30000" dirty="0">
                <a:latin typeface="+mn-lt"/>
                <a:cs typeface="Times New Roman" pitchFamily="18" charset="0"/>
              </a:rPr>
              <a:t>**</a:t>
            </a:r>
            <a:r>
              <a:rPr lang="en-US" altLang="en-US" sz="1400" dirty="0">
                <a:latin typeface="+mn-lt"/>
                <a:cs typeface="Times New Roman" pitchFamily="18" charset="0"/>
              </a:rPr>
              <a:t>If a family is assessed as high risk for future maltreatment, the family’s case will be opened for child protective services.</a:t>
            </a:r>
          </a:p>
        </p:txBody>
      </p:sp>
      <p:sp>
        <p:nvSpPr>
          <p:cNvPr id="1131" name="Rectangle 1130"/>
          <p:cNvSpPr/>
          <p:nvPr/>
        </p:nvSpPr>
        <p:spPr>
          <a:xfrm>
            <a:off x="9782175" y="1248966"/>
            <a:ext cx="1035050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provided if needed or no services needed, case closed</a:t>
            </a:r>
          </a:p>
        </p:txBody>
      </p:sp>
      <p:cxnSp>
        <p:nvCxnSpPr>
          <p:cNvPr id="1244" name="Straight Arrow Connector 1243"/>
          <p:cNvCxnSpPr>
            <a:stCxn id="987" idx="3"/>
            <a:endCxn id="1131" idx="1"/>
          </p:cNvCxnSpPr>
          <p:nvPr/>
        </p:nvCxnSpPr>
        <p:spPr>
          <a:xfrm flipV="1">
            <a:off x="8268730" y="1751410"/>
            <a:ext cx="1513445" cy="379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974146" y="3859212"/>
            <a:ext cx="1200943" cy="1323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7" idx="0"/>
            <a:endCxn id="160" idx="1"/>
          </p:cNvCxnSpPr>
          <p:nvPr/>
        </p:nvCxnSpPr>
        <p:spPr>
          <a:xfrm flipV="1">
            <a:off x="3945175" y="1908969"/>
            <a:ext cx="1200942" cy="935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290956" y="2176463"/>
            <a:ext cx="1189037" cy="971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TextBox 39"/>
          <p:cNvSpPr txBox="1">
            <a:spLocks noChangeArrowheads="1"/>
          </p:cNvSpPr>
          <p:nvPr/>
        </p:nvSpPr>
        <p:spPr bwMode="auto">
          <a:xfrm>
            <a:off x="8746568" y="4316413"/>
            <a:ext cx="4286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2079" name="TextBox 272"/>
          <p:cNvSpPr txBox="1">
            <a:spLocks noChangeArrowheads="1"/>
          </p:cNvSpPr>
          <p:nvPr/>
        </p:nvSpPr>
        <p:spPr bwMode="auto">
          <a:xfrm>
            <a:off x="8822768" y="5562600"/>
            <a:ext cx="4286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080" name="TextBox 272"/>
          <p:cNvSpPr txBox="1">
            <a:spLocks noChangeArrowheads="1"/>
          </p:cNvSpPr>
          <p:nvPr/>
        </p:nvSpPr>
        <p:spPr bwMode="auto">
          <a:xfrm>
            <a:off x="8870393" y="1575594"/>
            <a:ext cx="4286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081" name="TextBox 39"/>
          <p:cNvSpPr txBox="1">
            <a:spLocks noChangeArrowheads="1"/>
          </p:cNvSpPr>
          <p:nvPr/>
        </p:nvSpPr>
        <p:spPr bwMode="auto">
          <a:xfrm>
            <a:off x="8717993" y="2716213"/>
            <a:ext cx="4286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44" tIns="50372" rIns="100744" bIns="503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934143" y="3200400"/>
            <a:ext cx="113665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44" tIns="50372" rIns="100744" bIns="50372" anchor="ctr"/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Court Proceedings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0241993" y="3651250"/>
            <a:ext cx="682625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End Child Protection Flow Chart</a:t>
            </a:r>
            <a:br>
              <a:rPr lang="en-US" dirty="0" smtClean="0"/>
            </a:br>
            <a:r>
              <a:rPr lang="en-US" sz="2700" dirty="0" smtClean="0"/>
              <a:t>January 2015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This line graph shows the number of child maltreatment reports by response category for the years 2004 to 2013. The numbers for each category by year are as follows:&#10;Family Assessment: &#10;2004: 6667&#10;2005: 8691&#10;2006: 10207&#10;2007: 10934&#10;2008: 11176&#10;2009: 11427&#10;2010: 11723&#10;2011: 12243&#10;2012: 13007&#10;2013: 14177&#10;Family Investigation:&#10;2004: 10627&#10;2005: 9983&#10;2006: 8611&#10;2007: 7414&#10;2008: 6203&#10;2009: 5478&#10;2010: 5309&#10;2011: 5185&#10;2012: 4989&#10;2013: 5083&#10;Facility Investigation:&#10;2004: 317&#10;2005: 365&#10;2006: 379&#10;2007: 352&#10;2008: 338&#10;2009: 313&#10;2010: 348&#10;2011: 288&#10;2012: 288&#10;2013: 342&#10;Total Assessments and Investigations:&#10;2004: 17294&#10;2005: 18674&#10;2006: 18818&#10;2007: 18348&#10;2008: 17717&#10;2009: 17218&#10;2010: 17380&#10;2011: 17716&#10;2012: 18284&#10;2013: 19602" title="Figure 1. Child maltreatment reports by response category, 2004-20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25351"/>
              </p:ext>
            </p:extLst>
          </p:nvPr>
        </p:nvGraphicFramePr>
        <p:xfrm>
          <a:off x="533400" y="1752600"/>
          <a:ext cx="11315700" cy="507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 Maltreatment Reports by Response Category, 2004–2013</a:t>
            </a:r>
          </a:p>
        </p:txBody>
      </p:sp>
    </p:spTree>
    <p:extLst>
      <p:ext uri="{BB962C8B-B14F-4D97-AF65-F5344CB8AC3E}">
        <p14:creationId xmlns:p14="http://schemas.microsoft.com/office/powerpoint/2010/main" val="34795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Incidence per 1,000 by Race/Ethnicity and Maltreatment Type</a:t>
            </a:r>
          </a:p>
        </p:txBody>
      </p:sp>
      <p:graphicFrame>
        <p:nvGraphicFramePr>
          <p:cNvPr id="5" name="Chart 4" descr="This bar graph shows the number of child subjects of child subjects of reports per 1,000 in the Minnesota Population. The numbers by race/ethnicity and maltreatment type are as follows:&#10;African American/Black: &#10;Total: 44.1&#10;Neglect: 30.4&#10;Physical abuse: 12.8&#10;Sexual abuse: 4.9&#10;American Indian:&#10;Total: 83.3&#10;Neglect: 68.8&#10;Physical abuse: 16.3&#10;Sexual abuse: 6.4&#10;Asian or Pacific Islander:&#10;Total: 8.3&#10;Neglect: 4.8&#10;Physical abuse: 3.3&#10;Sexual abuse: 0.8&#10;White:&#10;Total: 14.3&#10;Neglect: 9.1&#10;Physical abuse: 4.4&#10;Sexual abuse: 2.0&#10;Two or more races:&#10;Total: 43.9&#10;Neglect: 32.4&#10;Physical abuse: 10.9&#10;Sexual abuse: 5.1&#10;Total children:&#10;Total: 19.8&#10;Neglect: 13.3&#10;Physical abuse: 5.7&#10;Sexual abuse: 2.5&#10;Hispanic ethnicity-any race:&#10;Total: 24.6&#10;Neglect: 16.6&#10;Physical abuse: 6.6&#10;Sexual abuse: 3.3&#10;" title="Figure 8. Incidence per 1,000 by race/ethnicity and maltreatment type"/>
          <p:cNvGraphicFramePr/>
          <p:nvPr>
            <p:extLst>
              <p:ext uri="{D42A27DB-BD31-4B8C-83A1-F6EECF244321}">
                <p14:modId xmlns:p14="http://schemas.microsoft.com/office/powerpoint/2010/main" val="1768195284"/>
              </p:ext>
            </p:extLst>
          </p:nvPr>
        </p:nvGraphicFramePr>
        <p:xfrm>
          <a:off x="685800" y="1676400"/>
          <a:ext cx="10896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9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in Out-of-home Care per 1,000 by Race/Ethnicity, 2004–2013</a:t>
            </a:r>
          </a:p>
        </p:txBody>
      </p:sp>
      <p:graphicFrame>
        <p:nvGraphicFramePr>
          <p:cNvPr id="6" name="Content Placeholder 5" descr="Figure 7. Children in out-of-home care per 1,000 in the child population by race/ethnicity, 2004-2013&#10;&#10;This line graph shows the rate of children in out-of-home care per 1,000 in the child population by race/ethnicity for 2004 to 2013. The rates are as follows:&#10;2004:&#10;African American/Black: 37.6&#10;American Indian: 69.4&#10;Asian/Pacific Islander: 5.4&#10;White: 7.3&#10;Two or more races: 26.7&#10;Hispanic ethnicity-any race: 15.1 &#10;2005:&#10;African American/Black: 35.8&#10;American Indian: 77.7&#10;Asian/Pacific Islander: 4.9&#10;White: 7.8&#10;Two or more races: 22.1&#10;Hispanic ethnicity-any race: 15.3 &#10;2006:&#10;African American/Black: 35.8&#10;American Indian: 78.2&#10;Asian/Pacific Islander: 6.2&#10;White: 7.6&#10;Two or more races: 22.7&#10;Hispanic ethnicity-any race: 15.1 &#10;2007:&#10;African American/Black: 34.6&#10;American Indian: 82.0&#10;Asian/Pacific Islander: 5.1&#10;White: 7.4&#10;Two or more races: 22.9&#10;Hispanic ethnicity-any race: 14.6 &#10;2008:&#10;African American/Black: 32.0&#10;American Indian: 80.7&#10;Asian/Pacific Islander: 4.9&#10;White: 6.6&#10;Two or more races: 21.6&#10;Hispanic ethnicity-any race: 13.9&#10;2009:&#10;African American/Black: 25.4&#10;American Indian: 69.9&#10;Asian/Pacific Islander: 3.8&#10;White: 5.5&#10;Two or more races: 19.2&#10;Hispanic ethnicity-any race: 11.6 &#10;2010:&#10;African American/Black: 24.3&#10;American Indian: 69.8&#10;Asian/Pacific Islander: 3.6&#10;White: 5.6&#10;Two or more races: 18.7&#10;Hispanic ethnicity-any race: 10.3 &#10;2011:&#10;African American/Black: 24.9&#10;American Indian: 70.8&#10;Asian/Pacific Islander: 4.0&#10;White: 5.6&#10;Two or more races: 19.6&#10;Hispanic ethnicity-any race: 10.8&#10;2012:&#10;African American/Black: 24.0&#10;American Indian: 78.1&#10;Asian/Pacific Islander: 4.1&#10;White: 5.5&#10;Two or more races: 19.7&#10;Hispanic ethnicity-any race: 10.2 &#10;2013:&#10;African American/Black: 21.6 &#10;American Indian: 83.0&#10;Asian/Pacific Islander: 3.6 &#10;White: 5.3&#10;Two or more races: 21.4&#10;Hispanic ethnicity-any race: 10.0 &#10;&#10;" title="Figure 7. Children in out-of-home care per 1,000 by race/ethnicity, 2004-20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071552"/>
              </p:ext>
            </p:extLst>
          </p:nvPr>
        </p:nvGraphicFramePr>
        <p:xfrm>
          <a:off x="514350" y="1600199"/>
          <a:ext cx="11315700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7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S Presentation2-blueswoop">
  <a:themeElements>
    <a:clrScheme name="DHS Template 2">
      <a:dk1>
        <a:srgbClr val="000508"/>
      </a:dk1>
      <a:lt1>
        <a:srgbClr val="FFFFFF"/>
      </a:lt1>
      <a:dk2>
        <a:srgbClr val="003A61"/>
      </a:dk2>
      <a:lt2>
        <a:srgbClr val="A9A57C"/>
      </a:lt2>
      <a:accent1>
        <a:srgbClr val="5DB30B"/>
      </a:accent1>
      <a:accent2>
        <a:srgbClr val="33A6B2"/>
      </a:accent2>
      <a:accent3>
        <a:srgbClr val="F95F17"/>
      </a:accent3>
      <a:accent4>
        <a:srgbClr val="196674"/>
      </a:accent4>
      <a:accent5>
        <a:srgbClr val="C5EC61"/>
      </a:accent5>
      <a:accent6>
        <a:srgbClr val="B1A089"/>
      </a:accent6>
      <a:hlink>
        <a:srgbClr val="D25814"/>
      </a:hlink>
      <a:folHlink>
        <a:srgbClr val="849A0A"/>
      </a:folHlink>
    </a:clrScheme>
    <a:fontScheme name="DHS-Template1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DHS overview by Admin_FinalFriday</Template>
  <TotalTime>3864</TotalTime>
  <Words>234</Words>
  <Application>Microsoft Office PowerPoint</Application>
  <PresentationFormat>Custom</PresentationFormat>
  <Paragraphs>93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DHS Presentation2-blueswoop</vt:lpstr>
      <vt:lpstr>Reports by Maltreatment Type </vt:lpstr>
      <vt:lpstr>Front End Child Protection Flow Chart January 2015</vt:lpstr>
      <vt:lpstr>Child Maltreatment Reports by Response Category, 2004–2013</vt:lpstr>
      <vt:lpstr>Incidence per 1,000 by Race/Ethnicity and Maltreatment Type</vt:lpstr>
      <vt:lpstr>Children in Out-of-home Care per 1,000 by Race/Ethnicity, 2004–2013</vt:lpstr>
    </vt:vector>
  </TitlesOfParts>
  <Company>State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/ CEP Process in SSIS</dc:title>
  <dc:creator>pwrdl32</dc:creator>
  <cp:lastModifiedBy>Drucker, Jeremy</cp:lastModifiedBy>
  <cp:revision>96</cp:revision>
  <cp:lastPrinted>2015-01-10T21:30:44Z</cp:lastPrinted>
  <dcterms:created xsi:type="dcterms:W3CDTF">2007-10-09T15:55:52Z</dcterms:created>
  <dcterms:modified xsi:type="dcterms:W3CDTF">2015-01-12T15:31:56Z</dcterms:modified>
</cp:coreProperties>
</file>