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0"/>
  </p:notesMasterIdLst>
  <p:sldIdLst>
    <p:sldId id="256" r:id="rId2"/>
    <p:sldId id="259" r:id="rId3"/>
    <p:sldId id="269" r:id="rId4"/>
    <p:sldId id="273" r:id="rId5"/>
    <p:sldId id="274" r:id="rId6"/>
    <p:sldId id="275" r:id="rId7"/>
    <p:sldId id="279" r:id="rId8"/>
    <p:sldId id="281" r:id="rId9"/>
    <p:sldId id="283" r:id="rId10"/>
    <p:sldId id="290" r:id="rId11"/>
    <p:sldId id="291" r:id="rId12"/>
    <p:sldId id="297" r:id="rId13"/>
    <p:sldId id="303" r:id="rId14"/>
    <p:sldId id="304" r:id="rId15"/>
    <p:sldId id="305" r:id="rId16"/>
    <p:sldId id="299" r:id="rId17"/>
    <p:sldId id="306" r:id="rId18"/>
    <p:sldId id="30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5" autoAdjust="0"/>
  </p:normalViewPr>
  <p:slideViewPr>
    <p:cSldViewPr>
      <p:cViewPr varScale="1">
        <p:scale>
          <a:sx n="85" d="100"/>
          <a:sy n="85" d="100"/>
        </p:scale>
        <p:origin x="1146" y="90"/>
      </p:cViewPr>
      <p:guideLst>
        <p:guide orient="horz" pos="2160"/>
        <p:guide pos="2880"/>
      </p:guideLst>
    </p:cSldViewPr>
  </p:slideViewPr>
  <p:outlineViewPr>
    <p:cViewPr>
      <p:scale>
        <a:sx n="33" d="100"/>
        <a:sy n="33" d="100"/>
      </p:scale>
      <p:origin x="53" y="1501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46D33-4BB0-469B-ACF6-B45FF66C9444}"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DF15A-75F3-456A-8F9C-FD9E4589EC63}" type="slidenum">
              <a:rPr lang="en-US" smtClean="0"/>
              <a:t>‹#›</a:t>
            </a:fld>
            <a:endParaRPr lang="en-US"/>
          </a:p>
        </p:txBody>
      </p:sp>
    </p:spTree>
    <p:extLst>
      <p:ext uri="{BB962C8B-B14F-4D97-AF65-F5344CB8AC3E}">
        <p14:creationId xmlns:p14="http://schemas.microsoft.com/office/powerpoint/2010/main" val="401412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768D69-33B4-4812-8C93-FCD52493134E}" type="slidenum">
              <a:rPr lang="en-US" smtClean="0"/>
              <a:t>2</a:t>
            </a:fld>
            <a:endParaRPr lang="en-US"/>
          </a:p>
        </p:txBody>
      </p:sp>
    </p:spTree>
    <p:extLst>
      <p:ext uri="{BB962C8B-B14F-4D97-AF65-F5344CB8AC3E}">
        <p14:creationId xmlns:p14="http://schemas.microsoft.com/office/powerpoint/2010/main" val="12914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Roads</a:t>
            </a:r>
            <a:r>
              <a:rPr lang="en-US" baseline="0" dirty="0" smtClean="0"/>
              <a:t> eligible for CSAH system are regionally significant enough to justify a state contribution</a:t>
            </a:r>
            <a:endParaRPr lang="en-US" dirty="0" smtClean="0"/>
          </a:p>
          <a:p>
            <a:endParaRPr lang="en-US" dirty="0"/>
          </a:p>
        </p:txBody>
      </p:sp>
      <p:sp>
        <p:nvSpPr>
          <p:cNvPr id="4" name="Slide Number Placeholder 3"/>
          <p:cNvSpPr>
            <a:spLocks noGrp="1"/>
          </p:cNvSpPr>
          <p:nvPr>
            <p:ph type="sldNum" sz="quarter" idx="10"/>
          </p:nvPr>
        </p:nvSpPr>
        <p:spPr/>
        <p:txBody>
          <a:bodyPr/>
          <a:lstStyle/>
          <a:p>
            <a:fld id="{C4768D69-33B4-4812-8C93-FCD52493134E}" type="slidenum">
              <a:rPr lang="en-US" smtClean="0"/>
              <a:t>4</a:t>
            </a:fld>
            <a:endParaRPr lang="en-US"/>
          </a:p>
        </p:txBody>
      </p:sp>
    </p:spTree>
    <p:extLst>
      <p:ext uri="{BB962C8B-B14F-4D97-AF65-F5344CB8AC3E}">
        <p14:creationId xmlns:p14="http://schemas.microsoft.com/office/powerpoint/2010/main" val="417068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68D69-33B4-4812-8C93-FCD52493134E}" type="slidenum">
              <a:rPr lang="en-US" smtClean="0"/>
              <a:t>5</a:t>
            </a:fld>
            <a:endParaRPr lang="en-US"/>
          </a:p>
        </p:txBody>
      </p:sp>
    </p:spTree>
    <p:extLst>
      <p:ext uri="{BB962C8B-B14F-4D97-AF65-F5344CB8AC3E}">
        <p14:creationId xmlns:p14="http://schemas.microsoft.com/office/powerpoint/2010/main" val="197799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46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97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79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4D4F87-8408-42AC-BE2B-28401A208C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492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629400" cy="1143000"/>
          </a:xfrm>
        </p:spPr>
        <p:txBody>
          <a:bodyPr/>
          <a:lstStyle>
            <a:lvl1pPr>
              <a:defRPr b="1">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12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06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40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16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4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3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8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09800"/>
            <a:ext cx="8229600"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2B1C8-8696-4E55-9363-D2BBB4EF0D01}" type="datetimeFigureOut">
              <a:rPr lang="en-US" smtClean="0">
                <a:solidFill>
                  <a:prstClr val="black">
                    <a:tint val="75000"/>
                  </a:prstClr>
                </a:solidFill>
              </a:rPr>
              <a:pPr/>
              <a:t>3/2/2015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6232B-C819-4485-AC8D-2CF72FE170AD}" type="slidenum">
              <a:rPr lang="en-US" smtClean="0">
                <a:solidFill>
                  <a:prstClr val="black">
                    <a:tint val="75000"/>
                  </a:prstClr>
                </a:solidFill>
              </a:rPr>
              <a:pPr/>
              <a:t>‹#›</a:t>
            </a:fld>
            <a:endParaRPr lang="en-US">
              <a:solidFill>
                <a:prstClr val="black">
                  <a:tint val="75000"/>
                </a:prstClr>
              </a:solidFill>
            </a:endParaRPr>
          </a:p>
        </p:txBody>
      </p:sp>
      <p:pic>
        <p:nvPicPr>
          <p:cNvPr id="7" name="Picture 6" descr="AMC-Building-FRONT.png"/>
          <p:cNvPicPr>
            <a:picLocks noChangeAspect="1"/>
          </p:cNvPicPr>
          <p:nvPr/>
        </p:nvPicPr>
        <p:blipFill>
          <a:blip r:embed="rId14" cstate="print">
            <a:lum bright="-20000" contrast="-40000"/>
          </a:blip>
          <a:stretch>
            <a:fillRect/>
          </a:stretch>
        </p:blipFill>
        <p:spPr>
          <a:xfrm>
            <a:off x="0" y="0"/>
            <a:ext cx="9144000" cy="2077400"/>
          </a:xfrm>
          <a:prstGeom prst="rect">
            <a:avLst/>
          </a:prstGeom>
          <a:ln>
            <a:noFill/>
          </a:ln>
          <a:effectLst>
            <a:softEdge rad="127000"/>
          </a:effectLst>
        </p:spPr>
      </p:pic>
      <p:pic>
        <p:nvPicPr>
          <p:cNvPr id="8" name="Picture 7" descr="AMClogo_WHITEtrans.png"/>
          <p:cNvPicPr>
            <a:picLocks noChangeAspect="1"/>
          </p:cNvPicPr>
          <p:nvPr/>
        </p:nvPicPr>
        <p:blipFill>
          <a:blip r:embed="rId15" cstate="print"/>
          <a:stretch>
            <a:fillRect/>
          </a:stretch>
        </p:blipFill>
        <p:spPr>
          <a:xfrm>
            <a:off x="152400" y="457200"/>
            <a:ext cx="2209800" cy="119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76325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066800"/>
          </a:xfrm>
        </p:spPr>
        <p:txBody>
          <a:bodyPr>
            <a:normAutofit fontScale="90000"/>
          </a:bodyPr>
          <a:lstStyle/>
          <a:p>
            <a:r>
              <a:rPr lang="en-US" sz="5400" b="1" dirty="0" smtClean="0"/>
              <a:t/>
            </a:r>
            <a:br>
              <a:rPr lang="en-US" sz="5400" b="1" dirty="0" smtClean="0"/>
            </a:br>
            <a:r>
              <a:rPr lang="en-US" sz="5400" b="1" dirty="0" smtClean="0"/>
              <a:t>Counties and Transportation </a:t>
            </a:r>
            <a:r>
              <a:rPr lang="en-US" sz="5400" b="1" dirty="0" smtClean="0">
                <a:solidFill>
                  <a:schemeClr val="bg1"/>
                </a:solidFill>
              </a:rPr>
              <a:t>101</a:t>
            </a:r>
            <a:endParaRPr lang="en-US" sz="5400" b="1" dirty="0">
              <a:solidFill>
                <a:schemeClr val="bg1"/>
              </a:solidFill>
            </a:endParaRPr>
          </a:p>
        </p:txBody>
      </p:sp>
      <p:sp>
        <p:nvSpPr>
          <p:cNvPr id="3" name="Subtitle 2"/>
          <p:cNvSpPr>
            <a:spLocks noGrp="1"/>
          </p:cNvSpPr>
          <p:nvPr>
            <p:ph type="subTitle" idx="1"/>
          </p:nvPr>
        </p:nvSpPr>
        <p:spPr>
          <a:xfrm>
            <a:off x="2514600" y="3505200"/>
            <a:ext cx="3886200" cy="2286000"/>
          </a:xfrm>
        </p:spPr>
        <p:txBody>
          <a:bodyPr>
            <a:normAutofit fontScale="92500"/>
          </a:bodyPr>
          <a:lstStyle/>
          <a:p>
            <a:r>
              <a:rPr lang="en-US" b="1" dirty="0" smtClean="0">
                <a:solidFill>
                  <a:schemeClr val="tx1"/>
                </a:solidFill>
              </a:rPr>
              <a:t>Abbey Bryduck</a:t>
            </a:r>
          </a:p>
          <a:p>
            <a:r>
              <a:rPr lang="en-US" sz="2400" dirty="0" smtClean="0">
                <a:solidFill>
                  <a:schemeClr val="tx1"/>
                </a:solidFill>
              </a:rPr>
              <a:t>Association of MN Counties Transportation &amp; Infrastructure Policy Analyst</a:t>
            </a:r>
          </a:p>
          <a:p>
            <a:r>
              <a:rPr lang="en-US" sz="2400" dirty="0" smtClean="0">
                <a:solidFill>
                  <a:schemeClr val="tx1"/>
                </a:solidFill>
              </a:rPr>
              <a:t>March 2015</a:t>
            </a:r>
            <a:endParaRPr lang="en-US" sz="2400" dirty="0">
              <a:solidFill>
                <a:schemeClr val="tx1"/>
              </a:solidFill>
            </a:endParaRPr>
          </a:p>
        </p:txBody>
      </p:sp>
    </p:spTree>
    <p:extLst>
      <p:ext uri="{BB962C8B-B14F-4D97-AF65-F5344CB8AC3E}">
        <p14:creationId xmlns:p14="http://schemas.microsoft.com/office/powerpoint/2010/main" val="2577828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0"/>
            <a:ext cx="9144000" cy="1143000"/>
          </a:xfrm>
        </p:spPr>
        <p:txBody>
          <a:bodyPr/>
          <a:lstStyle/>
          <a:p>
            <a:r>
              <a:rPr lang="en-US" dirty="0" smtClean="0"/>
              <a:t>TRANSIT</a:t>
            </a:r>
            <a:endParaRPr lang="en-US" dirty="0"/>
          </a:p>
        </p:txBody>
      </p:sp>
      <p:pic>
        <p:nvPicPr>
          <p:cNvPr id="2050" name="Picture 2" descr="C:\Users\abryduck\AppData\Local\Microsoft\Windows\Temporary Internet Files\Content.IE5\5AJ2YAGA\8619552783_61107eeae1_z[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46400" y="2948781"/>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bryduck\AppData\Local\Microsoft\Windows\Temporary Internet Files\Content.IE5\G422IUJM\Goldengatetransit_1548_nova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14400"/>
            <a:ext cx="7543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78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Finance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Transit provided by local units of government</a:t>
            </a:r>
          </a:p>
          <a:p>
            <a:r>
              <a:rPr lang="en-US" dirty="0" smtClean="0"/>
              <a:t>Twin Cities metro area</a:t>
            </a:r>
          </a:p>
          <a:p>
            <a:pPr lvl="1"/>
            <a:r>
              <a:rPr lang="en-US" dirty="0" smtClean="0"/>
              <a:t>Metropolitan Council</a:t>
            </a:r>
          </a:p>
          <a:p>
            <a:pPr lvl="1"/>
            <a:r>
              <a:rPr lang="en-US" dirty="0" smtClean="0"/>
              <a:t>Suburban providers (opt-outs)</a:t>
            </a:r>
          </a:p>
          <a:p>
            <a:pPr lvl="1"/>
            <a:r>
              <a:rPr lang="en-US" dirty="0" smtClean="0"/>
              <a:t>Independent provides</a:t>
            </a:r>
            <a:endParaRPr lang="en-US" dirty="0"/>
          </a:p>
          <a:p>
            <a:r>
              <a:rPr lang="en-US" dirty="0" smtClean="0"/>
              <a:t>Variety of transit system and service in Greater MN</a:t>
            </a:r>
          </a:p>
          <a:p>
            <a:pPr lvl="1"/>
            <a:r>
              <a:rPr lang="en-US" dirty="0" smtClean="0"/>
              <a:t>City-only and county-only service</a:t>
            </a:r>
          </a:p>
          <a:p>
            <a:pPr lvl="1"/>
            <a:r>
              <a:rPr lang="en-US" dirty="0" smtClean="0"/>
              <a:t>Service across multiple counties</a:t>
            </a:r>
          </a:p>
        </p:txBody>
      </p:sp>
    </p:spTree>
    <p:extLst>
      <p:ext uri="{BB962C8B-B14F-4D97-AF65-F5344CB8AC3E}">
        <p14:creationId xmlns:p14="http://schemas.microsoft.com/office/powerpoint/2010/main" val="541925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Finance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Source of metro area transit funding: capital</a:t>
            </a:r>
          </a:p>
          <a:p>
            <a:r>
              <a:rPr lang="en-US" dirty="0" smtClean="0"/>
              <a:t>0.25% transit sales tax, about $100M /year</a:t>
            </a:r>
          </a:p>
          <a:p>
            <a:pPr lvl="1"/>
            <a:r>
              <a:rPr lang="en-US" dirty="0" smtClean="0"/>
              <a:t>Authorized local option sales tax</a:t>
            </a:r>
          </a:p>
          <a:p>
            <a:pPr lvl="1"/>
            <a:r>
              <a:rPr lang="en-US" dirty="0" smtClean="0"/>
              <a:t>For transitway capital and ½ of operating costs</a:t>
            </a:r>
          </a:p>
          <a:p>
            <a:pPr lvl="1"/>
            <a:r>
              <a:rPr lang="en-US" b="1" dirty="0" smtClean="0"/>
              <a:t>Administered by county joint powers board: Counties Transit Improvement Board (CTIB)</a:t>
            </a:r>
          </a:p>
          <a:p>
            <a:pPr lvl="2"/>
            <a:r>
              <a:rPr lang="en-US" b="1" dirty="0" smtClean="0"/>
              <a:t>Hennepin, Ramsey, Anoka, Dakota, Washington</a:t>
            </a:r>
          </a:p>
          <a:p>
            <a:pPr marL="914400" lvl="2" indent="0">
              <a:buNone/>
            </a:pPr>
            <a:endParaRPr lang="en-US" b="1" dirty="0" smtClean="0"/>
          </a:p>
        </p:txBody>
      </p:sp>
    </p:spTree>
    <p:extLst>
      <p:ext uri="{BB962C8B-B14F-4D97-AF65-F5344CB8AC3E}">
        <p14:creationId xmlns:p14="http://schemas.microsoft.com/office/powerpoint/2010/main" val="1226268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Counties have an identified annual funding gap of </a:t>
            </a:r>
            <a:r>
              <a:rPr lang="en-US" b="1" dirty="0" smtClean="0"/>
              <a:t>$450M </a:t>
            </a:r>
            <a:r>
              <a:rPr lang="en-US" dirty="0" smtClean="0"/>
              <a:t>for their CSAH system. </a:t>
            </a:r>
          </a:p>
          <a:p>
            <a:pPr marL="0" indent="0">
              <a:buNone/>
            </a:pPr>
            <a:r>
              <a:rPr lang="en-US" dirty="0" smtClean="0"/>
              <a:t>This is based on:</a:t>
            </a:r>
          </a:p>
          <a:p>
            <a:r>
              <a:rPr lang="en-US" dirty="0" smtClean="0"/>
              <a:t>Deficient bridges</a:t>
            </a:r>
          </a:p>
          <a:p>
            <a:r>
              <a:rPr lang="en-US" dirty="0" smtClean="0"/>
              <a:t>Strategic safety improvements</a:t>
            </a:r>
          </a:p>
          <a:p>
            <a:r>
              <a:rPr lang="en-US" dirty="0" smtClean="0"/>
              <a:t>TED requests</a:t>
            </a:r>
          </a:p>
          <a:p>
            <a:r>
              <a:rPr lang="en-US" dirty="0" smtClean="0"/>
              <a:t>Ten ton road system build-out</a:t>
            </a:r>
          </a:p>
          <a:p>
            <a:r>
              <a:rPr lang="en-US" dirty="0" smtClean="0"/>
              <a:t>LRIP funding requests</a:t>
            </a:r>
          </a:p>
          <a:p>
            <a:endParaRPr lang="en-US" dirty="0"/>
          </a:p>
        </p:txBody>
      </p:sp>
    </p:spTree>
    <p:extLst>
      <p:ext uri="{BB962C8B-B14F-4D97-AF65-F5344CB8AC3E}">
        <p14:creationId xmlns:p14="http://schemas.microsoft.com/office/powerpoint/2010/main" val="28217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 Scale</a:t>
            </a:r>
            <a:endParaRPr lang="en-US" dirty="0"/>
          </a:p>
        </p:txBody>
      </p:sp>
      <p:sp>
        <p:nvSpPr>
          <p:cNvPr id="3" name="Content Placeholder 2"/>
          <p:cNvSpPr>
            <a:spLocks noGrp="1"/>
          </p:cNvSpPr>
          <p:nvPr>
            <p:ph idx="1"/>
          </p:nvPr>
        </p:nvSpPr>
        <p:spPr/>
        <p:txBody>
          <a:bodyPr/>
          <a:lstStyle/>
          <a:p>
            <a:pPr marL="0" indent="0">
              <a:buNone/>
            </a:pPr>
            <a:r>
              <a:rPr lang="en-US" dirty="0" smtClean="0"/>
              <a:t>MnDOT: $6 billion gap over 10 years for state system</a:t>
            </a:r>
          </a:p>
          <a:p>
            <a:pPr marL="0" indent="0">
              <a:buNone/>
            </a:pPr>
            <a:r>
              <a:rPr lang="en-US" dirty="0" smtClean="0"/>
              <a:t>Counties : $4.5 billion need over 10 years</a:t>
            </a:r>
          </a:p>
          <a:p>
            <a:pPr marL="0" indent="0">
              <a:buNone/>
            </a:pPr>
            <a:r>
              <a:rPr lang="en-US" dirty="0" smtClean="0"/>
              <a:t>6.5% gross receipts would bring $160M per year in annual funding to counties. </a:t>
            </a:r>
          </a:p>
          <a:p>
            <a:pPr marL="0" indent="0">
              <a:buNone/>
            </a:pPr>
            <a:r>
              <a:rPr lang="en-US" dirty="0"/>
              <a:t>(1.6 billion/ ten years</a:t>
            </a:r>
            <a:r>
              <a:rPr lang="en-US" dirty="0" smtClean="0"/>
              <a:t>) about 30% of need</a:t>
            </a:r>
            <a:endParaRPr lang="en-US" dirty="0"/>
          </a:p>
        </p:txBody>
      </p:sp>
    </p:spTree>
    <p:extLst>
      <p:ext uri="{BB962C8B-B14F-4D97-AF65-F5344CB8AC3E}">
        <p14:creationId xmlns:p14="http://schemas.microsoft.com/office/powerpoint/2010/main" val="376080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Needs- Scale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8546980"/>
              </p:ext>
            </p:extLst>
          </p:nvPr>
        </p:nvGraphicFramePr>
        <p:xfrm>
          <a:off x="228601" y="2057410"/>
          <a:ext cx="8763001" cy="4664016"/>
        </p:xfrm>
        <a:graphic>
          <a:graphicData uri="http://schemas.openxmlformats.org/drawingml/2006/table">
            <a:tbl>
              <a:tblPr>
                <a:tableStyleId>{5C22544A-7EE6-4342-B048-85BDC9FD1C3A}</a:tableStyleId>
              </a:tblPr>
              <a:tblGrid>
                <a:gridCol w="1747384"/>
                <a:gridCol w="1669143"/>
                <a:gridCol w="1669143"/>
                <a:gridCol w="2008188"/>
                <a:gridCol w="1669143"/>
              </a:tblGrid>
              <a:tr h="357553">
                <a:tc gridSpan="5">
                  <a:txBody>
                    <a:bodyPr/>
                    <a:lstStyle/>
                    <a:p>
                      <a:pPr algn="ctr" fontAlgn="b"/>
                      <a:r>
                        <a:rPr lang="en-US" sz="2400" u="none" strike="noStrike" dirty="0">
                          <a:effectLst/>
                        </a:rPr>
                        <a:t>Increase per year with 6.5% GR and tab fee increase</a:t>
                      </a:r>
                      <a:endParaRPr lang="en-US" sz="2400" b="0" i="0" u="none" strike="noStrike" dirty="0">
                        <a:solidFill>
                          <a:srgbClr val="000000"/>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7553">
                <a:tc>
                  <a:txBody>
                    <a:bodyPr/>
                    <a:lstStyle/>
                    <a:p>
                      <a:pPr algn="l" fontAlgn="b"/>
                      <a:r>
                        <a:rPr lang="en-US" sz="2000" u="none" strike="noStrike" dirty="0">
                          <a:effectLst/>
                        </a:rPr>
                        <a:t>Anoka</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 $        7.1 </a:t>
                      </a:r>
                      <a:endParaRPr lang="en-US" sz="2000" b="0" i="0" u="none" strike="noStrike" dirty="0">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Pine</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 $        2.8 </a:t>
                      </a:r>
                      <a:endParaRPr lang="en-US" sz="2000" b="0" i="0" u="none" strike="noStrike" dirty="0">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Blue Earth</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 $        3.1 </a:t>
                      </a:r>
                      <a:endParaRPr lang="en-US" sz="2000" b="0" i="0" u="none" strike="noStrike" dirty="0">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Ramsey</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7.1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Carlton</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1.8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St Louis</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10.5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Carver</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2.5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Stearns</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 $        5.6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Cass</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 $        2.0 </a:t>
                      </a:r>
                      <a:endParaRPr lang="en-US" sz="2000" b="0" i="0" u="none" strike="noStrike" dirty="0">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Steele</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 $        1.9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Dakota</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6.2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Todd </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 $        1.4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Dodge</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1.4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Wabasha</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 $        1.6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Goodhue</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2.3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Wadena</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 $        1.1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Hennepin</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16.0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Waseca</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 $        1.2 </a:t>
                      </a:r>
                      <a:endParaRPr lang="en-US" sz="2000" b="0" i="0" u="none" strike="noStrike">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Le Sueur</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1.7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Washington</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 $        4.1 </a:t>
                      </a:r>
                      <a:endParaRPr lang="en-US" sz="2000" b="0" i="0" u="none" strike="noStrike" dirty="0">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Nicollet</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1.6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Winona</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 $        2.1 </a:t>
                      </a:r>
                      <a:endParaRPr lang="en-US" sz="2000" b="0" i="0" u="none" strike="noStrike" dirty="0">
                        <a:solidFill>
                          <a:srgbClr val="000000"/>
                        </a:solidFill>
                        <a:effectLst/>
                        <a:latin typeface="Calibri"/>
                      </a:endParaRPr>
                    </a:p>
                  </a:txBody>
                  <a:tcPr marL="7620" marR="7620" marT="7620" marB="0" anchor="b"/>
                </a:tc>
              </a:tr>
              <a:tr h="357553">
                <a:tc>
                  <a:txBody>
                    <a:bodyPr/>
                    <a:lstStyle/>
                    <a:p>
                      <a:pPr algn="l" fontAlgn="b"/>
                      <a:r>
                        <a:rPr lang="en-US" sz="2000" u="none" strike="noStrike">
                          <a:effectLst/>
                        </a:rPr>
                        <a:t>Olmsted</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 $        3.0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a:effectLst/>
                        </a:rPr>
                        <a:t>Wright</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 $        3.9 </a:t>
                      </a:r>
                      <a:endParaRPr lang="en-US" sz="20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143661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Positions</a:t>
            </a:r>
            <a:endParaRPr lang="en-US" dirty="0"/>
          </a:p>
        </p:txBody>
      </p:sp>
      <p:sp>
        <p:nvSpPr>
          <p:cNvPr id="3" name="Content Placeholder 2"/>
          <p:cNvSpPr>
            <a:spLocks noGrp="1"/>
          </p:cNvSpPr>
          <p:nvPr>
            <p:ph idx="1"/>
          </p:nvPr>
        </p:nvSpPr>
        <p:spPr>
          <a:xfrm>
            <a:off x="653938" y="2280241"/>
            <a:ext cx="8229600" cy="3662207"/>
          </a:xfrm>
        </p:spPr>
        <p:txBody>
          <a:bodyPr>
            <a:normAutofit fontScale="70000" lnSpcReduction="20000"/>
          </a:bodyPr>
          <a:lstStyle/>
          <a:p>
            <a:pPr marL="0" indent="0">
              <a:buNone/>
            </a:pPr>
            <a:endParaRPr lang="en-US" dirty="0" smtClean="0"/>
          </a:p>
          <a:p>
            <a:pPr marL="0" indent="0">
              <a:buNone/>
            </a:pPr>
            <a:r>
              <a:rPr lang="en-US" b="1" dirty="0" smtClean="0"/>
              <a:t>Gas tax reform: </a:t>
            </a:r>
            <a:r>
              <a:rPr lang="en-US" dirty="0" smtClean="0"/>
              <a:t>AMC supports reforming gas tax so that it is a sales tax on the wholesale fuel cost, rather than a flat, per gallon tax. Just as the flat gas tax, this tax would be collected at the wholesale level. It would increase with the cost of fuel. It would be constitutionally dedicated to roads and bridges.</a:t>
            </a:r>
          </a:p>
          <a:p>
            <a:pPr marL="0" indent="0">
              <a:buNone/>
            </a:pPr>
            <a:r>
              <a:rPr lang="en-US" dirty="0" smtClean="0"/>
              <a:t> </a:t>
            </a:r>
          </a:p>
          <a:p>
            <a:pPr marL="0" indent="0">
              <a:buNone/>
            </a:pPr>
            <a:r>
              <a:rPr lang="en-US" b="1" dirty="0"/>
              <a:t>New funding: </a:t>
            </a:r>
            <a:r>
              <a:rPr lang="en-US" dirty="0"/>
              <a:t>AMC is a lead in the effort to secure new sustainable, multi-modal, dedicated, and balanced transportation funding.</a:t>
            </a:r>
          </a:p>
          <a:p>
            <a:pPr marL="0" indent="0">
              <a:buNone/>
            </a:pPr>
            <a:endParaRPr lang="en-US" dirty="0"/>
          </a:p>
          <a:p>
            <a:endParaRPr lang="en-US" dirty="0"/>
          </a:p>
          <a:p>
            <a:pPr marL="0" indent="0">
              <a:buNone/>
            </a:pPr>
            <a:endParaRPr lang="en-US" b="1"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88767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Efficiencies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Long term funding:</a:t>
            </a:r>
          </a:p>
          <a:p>
            <a:pPr lvl="1"/>
            <a:r>
              <a:rPr lang="en-US" dirty="0" smtClean="0"/>
              <a:t>Bundle projects for cost savings</a:t>
            </a:r>
          </a:p>
          <a:p>
            <a:pPr lvl="1"/>
            <a:r>
              <a:rPr lang="en-US" dirty="0" smtClean="0"/>
              <a:t>Plan the lowest cost fix at the optimum time, rather than high cost when it’s available</a:t>
            </a:r>
          </a:p>
          <a:p>
            <a:pPr lvl="1"/>
            <a:r>
              <a:rPr lang="en-US" dirty="0" smtClean="0"/>
              <a:t>Stable construction workload for contractors = overall lower construction costs</a:t>
            </a:r>
          </a:p>
          <a:p>
            <a:pPr lvl="1"/>
            <a:r>
              <a:rPr lang="en-US" dirty="0" smtClean="0"/>
              <a:t>Project development costs increase dramatically by projects that need to be done on accelerated schedules.</a:t>
            </a:r>
          </a:p>
          <a:p>
            <a:endParaRPr lang="en-US" b="1" dirty="0"/>
          </a:p>
          <a:p>
            <a:r>
              <a:rPr lang="en-US" b="1" dirty="0" smtClean="0"/>
              <a:t>Permit </a:t>
            </a:r>
            <a:r>
              <a:rPr lang="en-US" b="1" dirty="0"/>
              <a:t>streamlining: </a:t>
            </a:r>
            <a:r>
              <a:rPr lang="en-US" dirty="0"/>
              <a:t>AMC has been a lead in pursuing streamlining the business process of procuring environmental permits for road construction and maintenance.</a:t>
            </a:r>
          </a:p>
          <a:p>
            <a:pPr marL="0" indent="0">
              <a:buNone/>
            </a:pPr>
            <a:endParaRPr lang="en-US" dirty="0" smtClean="0"/>
          </a:p>
        </p:txBody>
      </p:sp>
    </p:spTree>
    <p:extLst>
      <p:ext uri="{BB962C8B-B14F-4D97-AF65-F5344CB8AC3E}">
        <p14:creationId xmlns:p14="http://schemas.microsoft.com/office/powerpoint/2010/main" val="255788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Abbey Bryduck</a:t>
            </a:r>
          </a:p>
          <a:p>
            <a:pPr marL="0" indent="0" algn="ctr">
              <a:buNone/>
            </a:pPr>
            <a:r>
              <a:rPr lang="en-US" dirty="0" smtClean="0"/>
              <a:t>Transportation &amp; Infrastructure Policy Analyst</a:t>
            </a:r>
          </a:p>
          <a:p>
            <a:pPr marL="0" indent="0" algn="ctr">
              <a:buNone/>
            </a:pPr>
            <a:endParaRPr lang="en-US" dirty="0" smtClean="0"/>
          </a:p>
          <a:p>
            <a:pPr marL="0" indent="0" algn="ctr">
              <a:buNone/>
            </a:pPr>
            <a:r>
              <a:rPr lang="en-US" dirty="0" smtClean="0"/>
              <a:t>651-789-4339</a:t>
            </a:r>
          </a:p>
          <a:p>
            <a:pPr marL="0" indent="0" algn="ctr">
              <a:buNone/>
            </a:pPr>
            <a:r>
              <a:rPr lang="en-US" dirty="0" smtClean="0"/>
              <a:t>abryduck@mncounties.org </a:t>
            </a:r>
            <a:endParaRPr lang="en-US" dirty="0"/>
          </a:p>
        </p:txBody>
      </p:sp>
    </p:spTree>
    <p:extLst>
      <p:ext uri="{BB962C8B-B14F-4D97-AF65-F5344CB8AC3E}">
        <p14:creationId xmlns:p14="http://schemas.microsoft.com/office/powerpoint/2010/main" val="103621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76200" y="152400"/>
            <a:ext cx="8915400" cy="5715000"/>
          </a:xfrm>
          <a:solidFill>
            <a:schemeClr val="bg1"/>
          </a:solidFill>
          <a:effectLst>
            <a:softEdge rad="12700"/>
          </a:effectLst>
        </p:spPr>
        <p:txBody>
          <a:bodyPr>
            <a:normAutofit/>
          </a:bodyPr>
          <a:lstStyle/>
          <a:p>
            <a:pPr algn="ctr">
              <a:buNone/>
            </a:pPr>
            <a:r>
              <a:rPr lang="en-US" sz="2000" b="1" dirty="0" smtClean="0"/>
              <a:t>Minnesota </a:t>
            </a:r>
            <a:r>
              <a:rPr lang="en-US" sz="2000" b="1" dirty="0"/>
              <a:t>Roadways Comparison of System Miles and </a:t>
            </a:r>
            <a:endParaRPr lang="en-US" sz="2000" b="1" dirty="0" smtClean="0"/>
          </a:p>
          <a:p>
            <a:pPr algn="ctr">
              <a:buNone/>
            </a:pPr>
            <a:r>
              <a:rPr lang="en-US" sz="2000" b="1" dirty="0" smtClean="0"/>
              <a:t>Traffic Volume - 2006 </a:t>
            </a:r>
          </a:p>
          <a:p>
            <a:pPr>
              <a:buNone/>
            </a:pPr>
            <a:r>
              <a:rPr lang="en-US" sz="1800" b="1" dirty="0"/>
              <a:t>	</a:t>
            </a:r>
            <a:r>
              <a:rPr lang="en-US" sz="1800" b="1" dirty="0" smtClean="0"/>
              <a:t>							</a:t>
            </a:r>
            <a:r>
              <a:rPr lang="en-US" sz="1800" b="1" u="sng" dirty="0" smtClean="0">
                <a:solidFill>
                  <a:schemeClr val="accent2"/>
                </a:solidFill>
              </a:rPr>
              <a:t>Total Local S Share</a:t>
            </a:r>
          </a:p>
          <a:p>
            <a:pPr>
              <a:buNone/>
            </a:pPr>
            <a:r>
              <a:rPr lang="en-US" sz="1800" b="1" dirty="0">
                <a:solidFill>
                  <a:schemeClr val="accent2"/>
                </a:solidFill>
              </a:rPr>
              <a:t>	</a:t>
            </a:r>
            <a:r>
              <a:rPr lang="en-US" sz="1800" b="1" dirty="0" smtClean="0">
                <a:solidFill>
                  <a:schemeClr val="accent2"/>
                </a:solidFill>
              </a:rPr>
              <a:t>							120,629 miles</a:t>
            </a:r>
          </a:p>
          <a:p>
            <a:pPr>
              <a:buNone/>
            </a:pPr>
            <a:r>
              <a:rPr lang="en-US" sz="1800" b="1" dirty="0">
                <a:solidFill>
                  <a:schemeClr val="accent2"/>
                </a:solidFill>
              </a:rPr>
              <a:t>	</a:t>
            </a:r>
            <a:r>
              <a:rPr lang="en-US" sz="1800" b="1" dirty="0" smtClean="0">
                <a:solidFill>
                  <a:schemeClr val="accent2"/>
                </a:solidFill>
              </a:rPr>
              <a:t>							89.1%</a:t>
            </a:r>
          </a:p>
          <a:p>
            <a:pPr>
              <a:buNone/>
            </a:pPr>
            <a:r>
              <a:rPr lang="en-US" sz="1800" b="1" dirty="0">
                <a:solidFill>
                  <a:schemeClr val="accent2"/>
                </a:solidFill>
              </a:rPr>
              <a:t>	</a:t>
            </a:r>
            <a:r>
              <a:rPr lang="en-US" sz="1800" b="1" dirty="0" smtClean="0">
                <a:solidFill>
                  <a:schemeClr val="accent2"/>
                </a:solidFill>
              </a:rPr>
              <a:t>							40.7% VMT</a:t>
            </a:r>
          </a:p>
          <a:p>
            <a:pPr>
              <a:buNone/>
            </a:pPr>
            <a:endParaRPr lang="en-US" sz="1800" b="1" dirty="0">
              <a:solidFill>
                <a:schemeClr val="accent2"/>
              </a:solidFill>
            </a:endParaRPr>
          </a:p>
          <a:p>
            <a:pPr>
              <a:buNone/>
            </a:pPr>
            <a:r>
              <a:rPr lang="en-US" sz="1800" b="1" dirty="0" smtClean="0">
                <a:solidFill>
                  <a:schemeClr val="accent2"/>
                </a:solidFill>
              </a:rPr>
              <a:t>								</a:t>
            </a:r>
            <a:r>
              <a:rPr lang="en-US" sz="1800" b="1" u="sng" dirty="0" smtClean="0">
                <a:solidFill>
                  <a:schemeClr val="accent2"/>
                </a:solidFill>
              </a:rPr>
              <a:t>Total County Share</a:t>
            </a:r>
          </a:p>
          <a:p>
            <a:pPr>
              <a:buNone/>
            </a:pPr>
            <a:r>
              <a:rPr lang="en-US" sz="1800" b="1" dirty="0">
                <a:solidFill>
                  <a:schemeClr val="accent2"/>
                </a:solidFill>
              </a:rPr>
              <a:t>	</a:t>
            </a:r>
            <a:r>
              <a:rPr lang="en-US" sz="1800" b="1" dirty="0" smtClean="0">
                <a:solidFill>
                  <a:schemeClr val="accent2"/>
                </a:solidFill>
              </a:rPr>
              <a:t>							45,000 miles</a:t>
            </a:r>
          </a:p>
          <a:p>
            <a:pPr>
              <a:buNone/>
            </a:pPr>
            <a:r>
              <a:rPr lang="en-US" sz="1800" b="1" dirty="0">
                <a:solidFill>
                  <a:schemeClr val="accent2"/>
                </a:solidFill>
              </a:rPr>
              <a:t>	</a:t>
            </a:r>
            <a:r>
              <a:rPr lang="en-US" sz="1800" b="1" dirty="0" smtClean="0">
                <a:solidFill>
                  <a:schemeClr val="accent2"/>
                </a:solidFill>
              </a:rPr>
              <a:t>							33.5% </a:t>
            </a:r>
          </a:p>
          <a:p>
            <a:pPr>
              <a:buNone/>
            </a:pPr>
            <a:r>
              <a:rPr lang="en-US" sz="1800" b="1" dirty="0">
                <a:solidFill>
                  <a:schemeClr val="accent2"/>
                </a:solidFill>
              </a:rPr>
              <a:t>	</a:t>
            </a:r>
            <a:r>
              <a:rPr lang="en-US" sz="1800" b="1" dirty="0" smtClean="0">
                <a:solidFill>
                  <a:schemeClr val="accent2"/>
                </a:solidFill>
              </a:rPr>
              <a:t>							24.7% VMT</a:t>
            </a:r>
          </a:p>
          <a:p>
            <a:pPr>
              <a:buNone/>
            </a:pPr>
            <a:r>
              <a:rPr lang="en-US" sz="1800" b="1" dirty="0">
                <a:solidFill>
                  <a:schemeClr val="accent2"/>
                </a:solidFill>
              </a:rPr>
              <a:t>	</a:t>
            </a:r>
            <a:r>
              <a:rPr lang="en-US" sz="1800" b="1" dirty="0" smtClean="0">
                <a:solidFill>
                  <a:schemeClr val="accent2"/>
                </a:solidFill>
              </a:rPr>
              <a:t>							</a:t>
            </a:r>
            <a:endParaRPr lang="en-US" sz="1800" b="1" dirty="0" smtClean="0"/>
          </a:p>
          <a:p>
            <a:pPr>
              <a:buNone/>
            </a:pPr>
            <a:endParaRPr lang="en-US" sz="1800" b="1" dirty="0"/>
          </a:p>
          <a:p>
            <a:pPr>
              <a:buNone/>
            </a:pPr>
            <a:r>
              <a:rPr lang="en-US" sz="1800" b="1" dirty="0" smtClean="0"/>
              <a:t>									</a:t>
            </a:r>
            <a:r>
              <a:rPr lang="en-US" sz="1400" b="1" i="1" dirty="0" smtClean="0"/>
              <a:t>Source</a:t>
            </a:r>
            <a:r>
              <a:rPr lang="en-US" sz="1400" b="1" i="1" dirty="0"/>
              <a:t>:</a:t>
            </a:r>
          </a:p>
          <a:p>
            <a:pPr>
              <a:buNone/>
            </a:pPr>
            <a:r>
              <a:rPr lang="en-US" sz="1400" b="1" i="1" dirty="0"/>
              <a:t>								</a:t>
            </a:r>
            <a:r>
              <a:rPr lang="en-US" sz="1400" b="1" i="1" dirty="0" smtClean="0"/>
              <a:t>	MN/DOT </a:t>
            </a:r>
            <a:r>
              <a:rPr lang="en-US" sz="1400" b="1" i="1" dirty="0"/>
              <a:t>Traffic</a:t>
            </a:r>
          </a:p>
          <a:p>
            <a:pPr>
              <a:buNone/>
            </a:pPr>
            <a:r>
              <a:rPr lang="en-US" sz="1400" b="1" i="1" dirty="0"/>
              <a:t>								</a:t>
            </a:r>
            <a:r>
              <a:rPr lang="en-US" sz="1400" b="1" i="1" dirty="0" smtClean="0"/>
              <a:t>	Data </a:t>
            </a:r>
            <a:r>
              <a:rPr lang="en-US" sz="1400" b="1" i="1" dirty="0"/>
              <a:t>and Analysis</a:t>
            </a:r>
          </a:p>
          <a:p>
            <a:pPr>
              <a:buNone/>
            </a:pPr>
            <a:endParaRPr lang="en-US" sz="18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2463866100"/>
              </p:ext>
            </p:extLst>
          </p:nvPr>
        </p:nvGraphicFramePr>
        <p:xfrm>
          <a:off x="228600" y="914400"/>
          <a:ext cx="6172200" cy="4731391"/>
        </p:xfrm>
        <a:graphic>
          <a:graphicData uri="http://schemas.openxmlformats.org/drawingml/2006/table">
            <a:tbl>
              <a:tblPr firstRow="1" bandRow="1">
                <a:tableStyleId>{5C22544A-7EE6-4342-B048-85BDC9FD1C3A}</a:tableStyleId>
              </a:tblPr>
              <a:tblGrid>
                <a:gridCol w="2244436"/>
                <a:gridCol w="1042060"/>
                <a:gridCol w="1282535"/>
                <a:gridCol w="1603169"/>
              </a:tblGrid>
              <a:tr h="320114">
                <a:tc>
                  <a:txBody>
                    <a:bodyPr/>
                    <a:lstStyle/>
                    <a:p>
                      <a:r>
                        <a:rPr lang="en-US" dirty="0" smtClean="0"/>
                        <a:t>System</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Miles</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Percent</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VMT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20257">
                <a:tc>
                  <a:txBody>
                    <a:bodyPr/>
                    <a:lstStyle/>
                    <a:p>
                      <a:r>
                        <a:rPr lang="en-US" sz="1600" dirty="0" smtClean="0"/>
                        <a:t>US Interstates, &amp; US and</a:t>
                      </a:r>
                      <a:r>
                        <a:rPr lang="en-US" sz="1600" baseline="0" dirty="0" smtClean="0"/>
                        <a:t> MN Trunk Highways</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11,870</a:t>
                      </a:r>
                      <a:endParaRPr lang="en-US" sz="1600" dirty="0"/>
                    </a:p>
                  </a:txBody>
                  <a:tcPr/>
                </a:tc>
                <a:tc>
                  <a:txBody>
                    <a:bodyPr/>
                    <a:lstStyle/>
                    <a:p>
                      <a:r>
                        <a:rPr lang="en-US" sz="1600" dirty="0" smtClean="0"/>
                        <a:t>8.8%</a:t>
                      </a:r>
                      <a:endParaRPr lang="en-US" sz="1600" dirty="0"/>
                    </a:p>
                  </a:txBody>
                  <a:tcPr/>
                </a:tc>
                <a:tc>
                  <a:txBody>
                    <a:bodyPr/>
                    <a:lstStyle/>
                    <a:p>
                      <a:r>
                        <a:rPr lang="en-US" sz="1600" dirty="0" smtClean="0"/>
                        <a:t>59.2%</a:t>
                      </a:r>
                      <a:endParaRPr lang="en-US" sz="1600" dirty="0"/>
                    </a:p>
                  </a:txBody>
                  <a:tcPr>
                    <a:lnR w="12700" cap="flat" cmpd="sng" algn="ctr">
                      <a:solidFill>
                        <a:schemeClr val="tx1"/>
                      </a:solidFill>
                      <a:prstDash val="solid"/>
                      <a:round/>
                      <a:headEnd type="none" w="med" len="med"/>
                      <a:tailEnd type="none" w="med" len="med"/>
                    </a:lnR>
                  </a:tcPr>
                </a:tc>
              </a:tr>
              <a:tr h="506847">
                <a:tc>
                  <a:txBody>
                    <a:bodyPr/>
                    <a:lstStyle/>
                    <a:p>
                      <a:r>
                        <a:rPr lang="en-US" sz="1600" dirty="0" smtClean="0"/>
                        <a:t>County</a:t>
                      </a:r>
                      <a:r>
                        <a:rPr lang="en-US" sz="1600" baseline="0" dirty="0" smtClean="0"/>
                        <a:t> State Aid Highways</a:t>
                      </a:r>
                    </a:p>
                  </a:txBody>
                  <a:tcPr>
                    <a:lnL w="12700" cap="flat" cmpd="sng" algn="ctr">
                      <a:solidFill>
                        <a:schemeClr val="tx1"/>
                      </a:solidFill>
                      <a:prstDash val="solid"/>
                      <a:round/>
                      <a:headEnd type="none" w="med" len="med"/>
                      <a:tailEnd type="none" w="med" len="med"/>
                    </a:lnL>
                  </a:tcPr>
                </a:tc>
                <a:tc>
                  <a:txBody>
                    <a:bodyPr/>
                    <a:lstStyle/>
                    <a:p>
                      <a:r>
                        <a:rPr lang="en-US" sz="1600" dirty="0" smtClean="0"/>
                        <a:t>30,514</a:t>
                      </a:r>
                      <a:endParaRPr lang="en-US" sz="1600" dirty="0"/>
                    </a:p>
                  </a:txBody>
                  <a:tcPr/>
                </a:tc>
                <a:tc>
                  <a:txBody>
                    <a:bodyPr/>
                    <a:lstStyle/>
                    <a:p>
                      <a:r>
                        <a:rPr lang="en-US" sz="1600" dirty="0" smtClean="0"/>
                        <a:t>22.6%</a:t>
                      </a:r>
                      <a:endParaRPr lang="en-US" sz="1600" dirty="0"/>
                    </a:p>
                  </a:txBody>
                  <a:tcPr/>
                </a:tc>
                <a:tc>
                  <a:txBody>
                    <a:bodyPr/>
                    <a:lstStyle/>
                    <a:p>
                      <a:r>
                        <a:rPr lang="en-US" sz="1600" dirty="0" smtClean="0"/>
                        <a:t>22.8%</a:t>
                      </a:r>
                      <a:endParaRPr lang="en-US" sz="1600" dirty="0"/>
                    </a:p>
                  </a:txBody>
                  <a:tcPr>
                    <a:lnR w="12700" cap="flat" cmpd="sng" algn="ctr">
                      <a:solidFill>
                        <a:schemeClr val="tx1"/>
                      </a:solidFill>
                      <a:prstDash val="solid"/>
                      <a:round/>
                      <a:headEnd type="none" w="med" len="med"/>
                      <a:tailEnd type="none" w="med" len="med"/>
                    </a:lnR>
                  </a:tcPr>
                </a:tc>
              </a:tr>
              <a:tr h="293438">
                <a:tc>
                  <a:txBody>
                    <a:bodyPr/>
                    <a:lstStyle/>
                    <a:p>
                      <a:r>
                        <a:rPr lang="en-US" sz="1600" dirty="0" smtClean="0"/>
                        <a:t>County Roads</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14,483</a:t>
                      </a:r>
                      <a:endParaRPr lang="en-US" sz="1600" dirty="0"/>
                    </a:p>
                  </a:txBody>
                  <a:tcPr/>
                </a:tc>
                <a:tc>
                  <a:txBody>
                    <a:bodyPr/>
                    <a:lstStyle/>
                    <a:p>
                      <a:r>
                        <a:rPr lang="en-US" sz="1600" dirty="0" smtClean="0"/>
                        <a:t>10.8%</a:t>
                      </a:r>
                      <a:endParaRPr lang="en-US" sz="1600" dirty="0"/>
                    </a:p>
                  </a:txBody>
                  <a:tcPr/>
                </a:tc>
                <a:tc>
                  <a:txBody>
                    <a:bodyPr/>
                    <a:lstStyle/>
                    <a:p>
                      <a:r>
                        <a:rPr lang="en-US" sz="1600" dirty="0" smtClean="0"/>
                        <a:t>1.9%</a:t>
                      </a:r>
                      <a:endParaRPr lang="en-US" sz="1600" dirty="0"/>
                    </a:p>
                  </a:txBody>
                  <a:tcPr>
                    <a:lnR w="12700" cap="flat" cmpd="sng" algn="ctr">
                      <a:solidFill>
                        <a:schemeClr val="tx1"/>
                      </a:solidFill>
                      <a:prstDash val="solid"/>
                      <a:round/>
                      <a:headEnd type="none" w="med" len="med"/>
                      <a:tailEnd type="none" w="med" len="med"/>
                    </a:lnR>
                  </a:tcPr>
                </a:tc>
              </a:tr>
              <a:tr h="506847">
                <a:tc>
                  <a:txBody>
                    <a:bodyPr/>
                    <a:lstStyle/>
                    <a:p>
                      <a:r>
                        <a:rPr lang="en-US" sz="1600" dirty="0" smtClean="0"/>
                        <a:t>Municipal State Aid Roads – Large</a:t>
                      </a:r>
                      <a:r>
                        <a:rPr lang="en-US" sz="1600" baseline="0" dirty="0" smtClean="0"/>
                        <a:t> Cities</a:t>
                      </a:r>
                    </a:p>
                  </a:txBody>
                  <a:tcPr>
                    <a:lnL w="12700" cap="flat" cmpd="sng" algn="ctr">
                      <a:solidFill>
                        <a:schemeClr val="tx1"/>
                      </a:solidFill>
                      <a:prstDash val="solid"/>
                      <a:round/>
                      <a:headEnd type="none" w="med" len="med"/>
                      <a:tailEnd type="none" w="med" len="med"/>
                    </a:lnL>
                  </a:tcPr>
                </a:tc>
                <a:tc>
                  <a:txBody>
                    <a:bodyPr/>
                    <a:lstStyle/>
                    <a:p>
                      <a:r>
                        <a:rPr lang="en-US" sz="1600" dirty="0" smtClean="0"/>
                        <a:t>3,069</a:t>
                      </a:r>
                      <a:endParaRPr lang="en-US" sz="1600" dirty="0"/>
                    </a:p>
                  </a:txBody>
                  <a:tcPr/>
                </a:tc>
                <a:tc>
                  <a:txBody>
                    <a:bodyPr/>
                    <a:lstStyle/>
                    <a:p>
                      <a:r>
                        <a:rPr lang="en-US" sz="1600" dirty="0" smtClean="0"/>
                        <a:t>2.3%</a:t>
                      </a:r>
                      <a:endParaRPr lang="en-US" sz="1600" dirty="0"/>
                    </a:p>
                  </a:txBody>
                  <a:tcPr/>
                </a:tc>
                <a:tc>
                  <a:txBody>
                    <a:bodyPr/>
                    <a:lstStyle/>
                    <a:p>
                      <a:r>
                        <a:rPr lang="en-US" sz="1600" dirty="0" smtClean="0"/>
                        <a:t>7.8%</a:t>
                      </a:r>
                      <a:endParaRPr lang="en-US" sz="1600" dirty="0"/>
                    </a:p>
                  </a:txBody>
                  <a:tcPr>
                    <a:lnR w="12700" cap="flat" cmpd="sng" algn="ctr">
                      <a:solidFill>
                        <a:schemeClr val="tx1"/>
                      </a:solidFill>
                      <a:prstDash val="solid"/>
                      <a:round/>
                      <a:headEnd type="none" w="med" len="med"/>
                      <a:tailEnd type="none" w="med" len="med"/>
                    </a:lnR>
                  </a:tcPr>
                </a:tc>
              </a:tr>
              <a:tr h="506847">
                <a:tc>
                  <a:txBody>
                    <a:bodyPr/>
                    <a:lstStyle/>
                    <a:p>
                      <a:r>
                        <a:rPr lang="en-US" sz="1600" dirty="0" smtClean="0"/>
                        <a:t>City Streets</a:t>
                      </a:r>
                      <a:r>
                        <a:rPr lang="en-US" sz="1600" baseline="0" dirty="0" smtClean="0"/>
                        <a:t> – Large and Small Cities</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16,036</a:t>
                      </a:r>
                      <a:endParaRPr lang="en-US" sz="1600" dirty="0"/>
                    </a:p>
                  </a:txBody>
                  <a:tcPr/>
                </a:tc>
                <a:tc>
                  <a:txBody>
                    <a:bodyPr/>
                    <a:lstStyle/>
                    <a:p>
                      <a:r>
                        <a:rPr lang="en-US" sz="1600" dirty="0" smtClean="0"/>
                        <a:t>11.9%</a:t>
                      </a:r>
                      <a:endParaRPr lang="en-US" sz="1600" dirty="0"/>
                    </a:p>
                  </a:txBody>
                  <a:tcPr/>
                </a:tc>
                <a:tc>
                  <a:txBody>
                    <a:bodyPr/>
                    <a:lstStyle/>
                    <a:p>
                      <a:r>
                        <a:rPr lang="en-US" sz="1600" dirty="0" smtClean="0"/>
                        <a:t>6.3%</a:t>
                      </a:r>
                      <a:endParaRPr lang="en-US" sz="1600" dirty="0"/>
                    </a:p>
                  </a:txBody>
                  <a:tcPr>
                    <a:lnR w="12700" cap="flat" cmpd="sng" algn="ctr">
                      <a:solidFill>
                        <a:schemeClr val="tx1"/>
                      </a:solidFill>
                      <a:prstDash val="solid"/>
                      <a:round/>
                      <a:headEnd type="none" w="med" len="med"/>
                      <a:tailEnd type="none" w="med" len="med"/>
                    </a:lnR>
                  </a:tcPr>
                </a:tc>
              </a:tr>
              <a:tr h="293438">
                <a:tc>
                  <a:txBody>
                    <a:bodyPr/>
                    <a:lstStyle/>
                    <a:p>
                      <a:r>
                        <a:rPr lang="en-US" sz="1600" dirty="0" smtClean="0"/>
                        <a:t>Townships</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56,257</a:t>
                      </a:r>
                      <a:endParaRPr lang="en-US" sz="1600" dirty="0"/>
                    </a:p>
                  </a:txBody>
                  <a:tcPr/>
                </a:tc>
                <a:tc>
                  <a:txBody>
                    <a:bodyPr/>
                    <a:lstStyle/>
                    <a:p>
                      <a:r>
                        <a:rPr lang="en-US" sz="1600" dirty="0" smtClean="0"/>
                        <a:t>41.5%</a:t>
                      </a:r>
                      <a:endParaRPr lang="en-US" sz="1600" dirty="0"/>
                    </a:p>
                  </a:txBody>
                  <a:tcPr/>
                </a:tc>
                <a:tc>
                  <a:txBody>
                    <a:bodyPr/>
                    <a:lstStyle/>
                    <a:p>
                      <a:r>
                        <a:rPr lang="en-US" sz="1600" dirty="0" smtClean="0"/>
                        <a:t>2.0%</a:t>
                      </a:r>
                      <a:endParaRPr lang="en-US" sz="1600" dirty="0"/>
                    </a:p>
                  </a:txBody>
                  <a:tcPr>
                    <a:lnR w="12700" cap="flat" cmpd="sng" algn="ctr">
                      <a:solidFill>
                        <a:schemeClr val="tx1"/>
                      </a:solidFill>
                      <a:prstDash val="solid"/>
                      <a:round/>
                      <a:headEnd type="none" w="med" len="med"/>
                      <a:tailEnd type="none" w="med" len="med"/>
                    </a:lnR>
                  </a:tcPr>
                </a:tc>
              </a:tr>
              <a:tr h="293438">
                <a:tc>
                  <a:txBody>
                    <a:bodyPr/>
                    <a:lstStyle/>
                    <a:p>
                      <a:r>
                        <a:rPr lang="en-US" sz="1600" dirty="0" smtClean="0"/>
                        <a:t>Other</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2,917</a:t>
                      </a:r>
                      <a:endParaRPr lang="en-US" sz="1600" dirty="0"/>
                    </a:p>
                  </a:txBody>
                  <a:tcPr/>
                </a:tc>
                <a:tc>
                  <a:txBody>
                    <a:bodyPr/>
                    <a:lstStyle/>
                    <a:p>
                      <a:r>
                        <a:rPr lang="en-US" sz="1600" dirty="0" smtClean="0"/>
                        <a:t>2.1%</a:t>
                      </a:r>
                      <a:endParaRPr lang="en-US" sz="1600" dirty="0"/>
                    </a:p>
                  </a:txBody>
                  <a:tcPr/>
                </a:tc>
                <a:tc>
                  <a:txBody>
                    <a:bodyPr/>
                    <a:lstStyle/>
                    <a:p>
                      <a:r>
                        <a:rPr lang="en-US" sz="1600" dirty="0" smtClean="0"/>
                        <a:t>&lt;.01%</a:t>
                      </a:r>
                      <a:endParaRPr lang="en-US" sz="1600" dirty="0"/>
                    </a:p>
                  </a:txBody>
                  <a:tcPr>
                    <a:lnR w="12700" cap="flat" cmpd="sng" algn="ctr">
                      <a:solidFill>
                        <a:schemeClr val="tx1"/>
                      </a:solidFill>
                      <a:prstDash val="solid"/>
                      <a:round/>
                      <a:headEnd type="none" w="med" len="med"/>
                      <a:tailEnd type="none" w="med" len="med"/>
                    </a:lnR>
                  </a:tcPr>
                </a:tc>
              </a:tr>
              <a:tr h="902174">
                <a:tc>
                  <a:txBody>
                    <a:bodyPr/>
                    <a:lstStyle/>
                    <a:p>
                      <a:r>
                        <a:rPr lang="en-US" sz="1600" dirty="0" smtClean="0"/>
                        <a:t>Total</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t>135,416</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100%</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100%</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208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Funds</a:t>
            </a:r>
            <a:endParaRPr lang="en-US" dirty="0"/>
          </a:p>
        </p:txBody>
      </p:sp>
      <p:sp>
        <p:nvSpPr>
          <p:cNvPr id="3" name="Content Placeholder 2"/>
          <p:cNvSpPr>
            <a:spLocks noGrp="1"/>
          </p:cNvSpPr>
          <p:nvPr>
            <p:ph idx="1"/>
          </p:nvPr>
        </p:nvSpPr>
        <p:spPr/>
        <p:txBody>
          <a:bodyPr/>
          <a:lstStyle/>
          <a:p>
            <a:pPr marL="0" indent="0">
              <a:buNone/>
            </a:pPr>
            <a:r>
              <a:rPr lang="en-US" b="1" u="sng" dirty="0" smtClean="0"/>
              <a:t>HUTDF Distribution</a:t>
            </a:r>
          </a:p>
          <a:p>
            <a:r>
              <a:rPr lang="en-US" dirty="0" smtClean="0"/>
              <a:t>5% set-aside</a:t>
            </a:r>
          </a:p>
          <a:p>
            <a:r>
              <a:rPr lang="en-US" dirty="0" smtClean="0"/>
              <a:t>95% distribution</a:t>
            </a:r>
          </a:p>
          <a:p>
            <a:pPr lvl="1"/>
            <a:r>
              <a:rPr lang="en-US" dirty="0" smtClean="0"/>
              <a:t>62% Trunk Highway Fund</a:t>
            </a:r>
          </a:p>
          <a:p>
            <a:pPr lvl="1"/>
            <a:r>
              <a:rPr lang="en-US" b="1" dirty="0" smtClean="0"/>
              <a:t>29% Count State Aid Highway (CSAH) Fund</a:t>
            </a:r>
          </a:p>
          <a:p>
            <a:pPr lvl="1"/>
            <a:r>
              <a:rPr lang="en-US" dirty="0" smtClean="0"/>
              <a:t>9% Municipal State-Aid Street (MSAS) Fund</a:t>
            </a:r>
            <a:endParaRPr lang="en-US" dirty="0"/>
          </a:p>
        </p:txBody>
      </p:sp>
    </p:spTree>
    <p:extLst>
      <p:ext uri="{BB962C8B-B14F-4D97-AF65-F5344CB8AC3E}">
        <p14:creationId xmlns:p14="http://schemas.microsoft.com/office/powerpoint/2010/main" val="58259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Systems</a:t>
            </a:r>
            <a:endParaRPr lang="en-US" dirty="0"/>
          </a:p>
        </p:txBody>
      </p:sp>
      <p:sp>
        <p:nvSpPr>
          <p:cNvPr id="3" name="Rectangle 2"/>
          <p:cNvSpPr/>
          <p:nvPr/>
        </p:nvSpPr>
        <p:spPr>
          <a:xfrm>
            <a:off x="457200" y="2362200"/>
            <a:ext cx="8458200" cy="3539430"/>
          </a:xfrm>
          <a:prstGeom prst="rect">
            <a:avLst/>
          </a:prstGeom>
        </p:spPr>
        <p:txBody>
          <a:bodyPr wrap="square">
            <a:spAutoFit/>
          </a:bodyPr>
          <a:lstStyle/>
          <a:p>
            <a:r>
              <a:rPr lang="en-US" sz="3200" dirty="0">
                <a:latin typeface="Century Gothic" panose="020B0502020202020204" pitchFamily="34" charset="0"/>
              </a:rPr>
              <a:t>County State Aid Highway System (CSAH) </a:t>
            </a:r>
          </a:p>
          <a:p>
            <a:pPr marL="457200" indent="-457200">
              <a:buFont typeface="Arial" panose="020B0604020202020204" pitchFamily="34" charset="0"/>
              <a:buChar char="•"/>
            </a:pPr>
            <a:r>
              <a:rPr lang="en-US" sz="3200" dirty="0">
                <a:latin typeface="Century Gothic" panose="020B0502020202020204" pitchFamily="34" charset="0"/>
              </a:rPr>
              <a:t>30,600 miles of roadway  - 67% of total county </a:t>
            </a:r>
            <a:r>
              <a:rPr lang="en-US" sz="3200" dirty="0" smtClean="0">
                <a:latin typeface="Century Gothic" panose="020B0502020202020204" pitchFamily="34" charset="0"/>
              </a:rPr>
              <a:t>mileage</a:t>
            </a:r>
          </a:p>
          <a:p>
            <a:pPr marL="457200" indent="-457200">
              <a:buFont typeface="Arial" panose="020B0604020202020204" pitchFamily="34" charset="0"/>
              <a:buChar char="•"/>
            </a:pPr>
            <a:endParaRPr lang="en-US" sz="3200" dirty="0">
              <a:latin typeface="Century Gothic" panose="020B0502020202020204" pitchFamily="34" charset="0"/>
            </a:endParaRPr>
          </a:p>
          <a:p>
            <a:r>
              <a:rPr lang="en-US" sz="3200" dirty="0">
                <a:latin typeface="Century Gothic" panose="020B0502020202020204" pitchFamily="34" charset="0"/>
              </a:rPr>
              <a:t>County </a:t>
            </a:r>
            <a:r>
              <a:rPr lang="en-US" sz="3200" dirty="0" smtClean="0">
                <a:latin typeface="Century Gothic" panose="020B0502020202020204" pitchFamily="34" charset="0"/>
              </a:rPr>
              <a:t>Roads</a:t>
            </a:r>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14,500 miles of roadway, 33% of mileage</a:t>
            </a:r>
          </a:p>
        </p:txBody>
      </p:sp>
    </p:spTree>
    <p:extLst>
      <p:ext uri="{BB962C8B-B14F-4D97-AF65-F5344CB8AC3E}">
        <p14:creationId xmlns:p14="http://schemas.microsoft.com/office/powerpoint/2010/main" val="325649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CSAH System</a:t>
            </a:r>
            <a:endParaRPr lang="en-US" dirty="0"/>
          </a:p>
        </p:txBody>
      </p:sp>
      <p:sp>
        <p:nvSpPr>
          <p:cNvPr id="4" name="Content Placeholder 3"/>
          <p:cNvSpPr>
            <a:spLocks noGrp="1"/>
          </p:cNvSpPr>
          <p:nvPr>
            <p:ph idx="1"/>
          </p:nvPr>
        </p:nvSpPr>
        <p:spPr/>
        <p:txBody>
          <a:bodyPr/>
          <a:lstStyle/>
          <a:p>
            <a:pPr>
              <a:buNone/>
            </a:pPr>
            <a:r>
              <a:rPr lang="en-US" sz="3600" b="1" u="sng" dirty="0"/>
              <a:t>County State Aid System </a:t>
            </a:r>
            <a:r>
              <a:rPr lang="en-US" sz="3600" b="1" dirty="0"/>
              <a:t>(CSAH)</a:t>
            </a:r>
          </a:p>
          <a:p>
            <a:pPr>
              <a:buNone/>
            </a:pPr>
            <a:r>
              <a:rPr lang="en-US" dirty="0"/>
              <a:t>Main Revenue Sources </a:t>
            </a:r>
          </a:p>
          <a:p>
            <a:r>
              <a:rPr lang="en-US" dirty="0"/>
              <a:t>Highway User Tax Distribution </a:t>
            </a:r>
            <a:r>
              <a:rPr lang="en-US" dirty="0" smtClean="0"/>
              <a:t>Fund (HUTDF)</a:t>
            </a:r>
            <a:endParaRPr lang="en-US" dirty="0"/>
          </a:p>
          <a:p>
            <a:r>
              <a:rPr lang="en-US" dirty="0"/>
              <a:t>Property tax, local option taxes for local matches</a:t>
            </a:r>
          </a:p>
          <a:p>
            <a:pPr marL="0" indent="0">
              <a:buNone/>
            </a:pPr>
            <a:endParaRPr lang="en-US" dirty="0"/>
          </a:p>
        </p:txBody>
      </p:sp>
    </p:spTree>
    <p:extLst>
      <p:ext uri="{BB962C8B-B14F-4D97-AF65-F5344CB8AC3E}">
        <p14:creationId xmlns:p14="http://schemas.microsoft.com/office/powerpoint/2010/main" val="2868611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CSAH System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smtClean="0"/>
              <a:t>CSAH Allocation</a:t>
            </a:r>
          </a:p>
          <a:p>
            <a:r>
              <a:rPr lang="en-US" dirty="0" smtClean="0"/>
              <a:t>Two separate statutory formulas for direct aid</a:t>
            </a:r>
          </a:p>
          <a:p>
            <a:r>
              <a:rPr lang="en-US" dirty="0" smtClean="0"/>
              <a:t>Combination of factors:</a:t>
            </a:r>
          </a:p>
          <a:p>
            <a:pPr lvl="1"/>
            <a:r>
              <a:rPr lang="en-US" dirty="0" smtClean="0"/>
              <a:t>Needs</a:t>
            </a:r>
          </a:p>
          <a:p>
            <a:pPr lvl="1"/>
            <a:r>
              <a:rPr lang="en-US" dirty="0" smtClean="0"/>
              <a:t>Lane miles</a:t>
            </a:r>
          </a:p>
          <a:p>
            <a:pPr lvl="1"/>
            <a:r>
              <a:rPr lang="en-US" dirty="0" smtClean="0"/>
              <a:t>Equalization</a:t>
            </a:r>
          </a:p>
          <a:p>
            <a:pPr lvl="1"/>
            <a:r>
              <a:rPr lang="en-US" dirty="0" smtClean="0"/>
              <a:t>Vehicle registrations</a:t>
            </a:r>
          </a:p>
        </p:txBody>
      </p:sp>
    </p:spTree>
    <p:extLst>
      <p:ext uri="{BB962C8B-B14F-4D97-AF65-F5344CB8AC3E}">
        <p14:creationId xmlns:p14="http://schemas.microsoft.com/office/powerpoint/2010/main" val="121076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Roads	</a:t>
            </a:r>
            <a:endParaRPr lang="en-US" dirty="0"/>
          </a:p>
        </p:txBody>
      </p:sp>
      <p:sp>
        <p:nvSpPr>
          <p:cNvPr id="3" name="Content Placeholder 2"/>
          <p:cNvSpPr>
            <a:spLocks noGrp="1"/>
          </p:cNvSpPr>
          <p:nvPr>
            <p:ph idx="1"/>
          </p:nvPr>
        </p:nvSpPr>
        <p:spPr/>
        <p:txBody>
          <a:bodyPr/>
          <a:lstStyle/>
          <a:p>
            <a:pPr marL="0" indent="0">
              <a:buNone/>
            </a:pPr>
            <a:r>
              <a:rPr lang="en-US" dirty="0" smtClean="0"/>
              <a:t>Roads which do not receive state aid funds are financed through:</a:t>
            </a:r>
          </a:p>
          <a:p>
            <a:r>
              <a:rPr lang="en-US" dirty="0" smtClean="0"/>
              <a:t>Property taxes</a:t>
            </a:r>
          </a:p>
          <a:p>
            <a:r>
              <a:rPr lang="en-US" dirty="0" smtClean="0"/>
              <a:t>Assessments</a:t>
            </a:r>
          </a:p>
          <a:p>
            <a:r>
              <a:rPr lang="en-US" dirty="0" smtClean="0"/>
              <a:t>Local options</a:t>
            </a:r>
          </a:p>
          <a:p>
            <a:pPr lvl="1"/>
            <a:r>
              <a:rPr lang="en-US" b="1" dirty="0" smtClean="0"/>
              <a:t>Wheelage tax</a:t>
            </a:r>
          </a:p>
          <a:p>
            <a:pPr lvl="1"/>
            <a:r>
              <a:rPr lang="en-US" b="1" dirty="0" smtClean="0"/>
              <a:t>Sales tax</a:t>
            </a:r>
            <a:endParaRPr lang="en-US" b="1" dirty="0"/>
          </a:p>
        </p:txBody>
      </p:sp>
    </p:spTree>
    <p:extLst>
      <p:ext uri="{BB962C8B-B14F-4D97-AF65-F5344CB8AC3E}">
        <p14:creationId xmlns:p14="http://schemas.microsoft.com/office/powerpoint/2010/main" val="4172263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Greater MN Local Option Sales Tax</a:t>
            </a:r>
            <a:endParaRPr lang="en-US" sz="3200" dirty="0"/>
          </a:p>
        </p:txBody>
      </p:sp>
      <p:sp>
        <p:nvSpPr>
          <p:cNvPr id="3" name="Content Placeholder 2"/>
          <p:cNvSpPr>
            <a:spLocks noGrp="1"/>
          </p:cNvSpPr>
          <p:nvPr>
            <p:ph idx="1"/>
          </p:nvPr>
        </p:nvSpPr>
        <p:spPr>
          <a:xfrm>
            <a:off x="0" y="2209800"/>
            <a:ext cx="9067800" cy="4572000"/>
          </a:xfrm>
        </p:spPr>
        <p:txBody>
          <a:bodyPr>
            <a:noAutofit/>
          </a:bodyPr>
          <a:lstStyle/>
          <a:p>
            <a:r>
              <a:rPr lang="en-US" sz="2700" b="1" dirty="0" smtClean="0"/>
              <a:t>Rate: </a:t>
            </a:r>
            <a:r>
              <a:rPr lang="en-US" sz="2700" b="0" dirty="0" smtClean="0"/>
              <a:t>Up to ½ of 1 percent on retail sales within the county, and $20 per vehicle excise tax </a:t>
            </a:r>
            <a:endParaRPr lang="en-US" sz="1000" b="0" dirty="0" smtClean="0"/>
          </a:p>
          <a:p>
            <a:r>
              <a:rPr lang="en-US" sz="2700" b="1" dirty="0" smtClean="0"/>
              <a:t>Use: </a:t>
            </a:r>
            <a:r>
              <a:rPr lang="en-US" sz="2700" dirty="0"/>
              <a:t>A</a:t>
            </a:r>
            <a:r>
              <a:rPr lang="en-US" sz="2700" b="0" dirty="0" smtClean="0"/>
              <a:t> specific transportation project, transit capital expenditures as well as operating costs</a:t>
            </a:r>
          </a:p>
          <a:p>
            <a:r>
              <a:rPr lang="en-US" sz="2700" b="1" dirty="0" smtClean="0"/>
              <a:t>How Enacted: </a:t>
            </a:r>
            <a:r>
              <a:rPr lang="en-US" sz="2700" b="0" dirty="0" smtClean="0"/>
              <a:t>by County Board </a:t>
            </a:r>
            <a:r>
              <a:rPr lang="en-US" sz="2700" dirty="0" smtClean="0"/>
              <a:t>approval</a:t>
            </a:r>
            <a:r>
              <a:rPr lang="en-US" sz="2700" b="0" dirty="0" smtClean="0"/>
              <a:t> – a county not imposing a county sales tax as part of CTIB, previously by referendum</a:t>
            </a:r>
          </a:p>
          <a:p>
            <a:r>
              <a:rPr lang="en-US" sz="2700" dirty="0" smtClean="0"/>
              <a:t>11</a:t>
            </a:r>
            <a:r>
              <a:rPr lang="en-US" sz="2700" b="0" dirty="0" smtClean="0"/>
              <a:t> counties have adopted: Becker, Beltrami, Carlton, Douglas, Fillmore, Olmsted, Rice, St. Louis, Steele, Todd, Wadena</a:t>
            </a:r>
          </a:p>
          <a:p>
            <a:pPr marL="0" indent="0">
              <a:buNone/>
            </a:pPr>
            <a:endParaRPr lang="en-US" sz="2800" dirty="0" smtClean="0"/>
          </a:p>
          <a:p>
            <a:endParaRPr lang="en-US" sz="2800" dirty="0"/>
          </a:p>
        </p:txBody>
      </p:sp>
    </p:spTree>
    <p:extLst>
      <p:ext uri="{BB962C8B-B14F-4D97-AF65-F5344CB8AC3E}">
        <p14:creationId xmlns:p14="http://schemas.microsoft.com/office/powerpoint/2010/main" val="323311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Wheelage Tax</a:t>
            </a:r>
            <a:endParaRPr lang="en-US" sz="4800" dirty="0"/>
          </a:p>
        </p:txBody>
      </p:sp>
      <p:sp>
        <p:nvSpPr>
          <p:cNvPr id="3" name="Content Placeholder 2"/>
          <p:cNvSpPr>
            <a:spLocks noGrp="1"/>
          </p:cNvSpPr>
          <p:nvPr>
            <p:ph idx="1"/>
          </p:nvPr>
        </p:nvSpPr>
        <p:spPr>
          <a:xfrm>
            <a:off x="76200" y="2209800"/>
            <a:ext cx="8839200" cy="4267200"/>
          </a:xfrm>
        </p:spPr>
        <p:txBody>
          <a:bodyPr>
            <a:noAutofit/>
          </a:bodyPr>
          <a:lstStyle/>
          <a:p>
            <a:r>
              <a:rPr lang="en-US" sz="2800" b="1" dirty="0" smtClean="0"/>
              <a:t>Rate</a:t>
            </a:r>
            <a:r>
              <a:rPr lang="en-US" sz="2800" b="1" dirty="0"/>
              <a:t>:</a:t>
            </a:r>
            <a:r>
              <a:rPr lang="en-US" sz="2800" b="1" dirty="0" smtClean="0"/>
              <a:t> </a:t>
            </a:r>
            <a:r>
              <a:rPr lang="en-US" sz="2800" b="0" dirty="0" smtClean="0"/>
              <a:t>$10 per charge on vehicles housed in the county</a:t>
            </a:r>
          </a:p>
          <a:p>
            <a:r>
              <a:rPr lang="en-US" sz="2800" b="1" dirty="0" smtClean="0"/>
              <a:t>Collection: </a:t>
            </a:r>
            <a:r>
              <a:rPr lang="en-US" sz="2800" b="0" dirty="0"/>
              <a:t>W</a:t>
            </a:r>
            <a:r>
              <a:rPr lang="en-US" sz="2800" b="0" dirty="0" smtClean="0"/>
              <a:t>ith annual tab fees </a:t>
            </a:r>
          </a:p>
          <a:p>
            <a:r>
              <a:rPr lang="en-US" sz="2800" b="1" dirty="0" smtClean="0"/>
              <a:t>Use</a:t>
            </a:r>
            <a:r>
              <a:rPr lang="en-US" sz="2800" b="0" dirty="0" smtClean="0"/>
              <a:t>: Highway purposes; intended for local roads or CSAH matches</a:t>
            </a:r>
          </a:p>
          <a:p>
            <a:r>
              <a:rPr lang="en-US" sz="2800" b="1" dirty="0" smtClean="0"/>
              <a:t>How enacted: </a:t>
            </a:r>
            <a:r>
              <a:rPr lang="en-US" sz="2800" b="0" dirty="0"/>
              <a:t>B</a:t>
            </a:r>
            <a:r>
              <a:rPr lang="en-US" sz="2800" b="0" dirty="0" smtClean="0"/>
              <a:t>y County Board approval. In 2018 will be able to collect amounts up to $20. </a:t>
            </a:r>
            <a:r>
              <a:rPr lang="en-US" sz="2800" b="0" dirty="0"/>
              <a:t> </a:t>
            </a:r>
            <a:r>
              <a:rPr lang="en-US" sz="2800" b="0" dirty="0" smtClean="0"/>
              <a:t>Forty six counties have adopted.</a:t>
            </a:r>
          </a:p>
          <a:p>
            <a:pPr marL="0" indent="0">
              <a:buNone/>
            </a:pPr>
            <a:endParaRPr lang="en-US" sz="2800" dirty="0"/>
          </a:p>
        </p:txBody>
      </p:sp>
    </p:spTree>
    <p:extLst>
      <p:ext uri="{BB962C8B-B14F-4D97-AF65-F5344CB8AC3E}">
        <p14:creationId xmlns:p14="http://schemas.microsoft.com/office/powerpoint/2010/main" val="4289705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MC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890</Words>
  <Application>Microsoft Office PowerPoint</Application>
  <PresentationFormat>On-screen Show (4:3)</PresentationFormat>
  <Paragraphs>208</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AMC 2012</vt:lpstr>
      <vt:lpstr> Counties and Transportation 101</vt:lpstr>
      <vt:lpstr>PowerPoint Presentation</vt:lpstr>
      <vt:lpstr>Highway Funds</vt:lpstr>
      <vt:lpstr>County Systems</vt:lpstr>
      <vt:lpstr>CSAH System</vt:lpstr>
      <vt:lpstr>CSAH System</vt:lpstr>
      <vt:lpstr>County Roads </vt:lpstr>
      <vt:lpstr>Greater MN Local Option Sales Tax</vt:lpstr>
      <vt:lpstr>Wheelage Tax</vt:lpstr>
      <vt:lpstr>TRANSIT</vt:lpstr>
      <vt:lpstr>Transit Finance </vt:lpstr>
      <vt:lpstr>Transit Finance  </vt:lpstr>
      <vt:lpstr>NEEDS</vt:lpstr>
      <vt:lpstr>NEEDS - Scale</vt:lpstr>
      <vt:lpstr>Needs- Scale</vt:lpstr>
      <vt:lpstr>Funding Positions</vt:lpstr>
      <vt:lpstr>Efficiencies</vt:lpstr>
      <vt:lpstr>Contact Information</vt:lpstr>
    </vt:vector>
  </TitlesOfParts>
  <Company>Association of Minnesota Counties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Transportation 101</dc:title>
  <dc:creator>Bryduck, Abbey</dc:creator>
  <cp:lastModifiedBy>GOPGuest</cp:lastModifiedBy>
  <cp:revision>62</cp:revision>
  <dcterms:created xsi:type="dcterms:W3CDTF">2015-01-25T16:06:47Z</dcterms:created>
  <dcterms:modified xsi:type="dcterms:W3CDTF">2015-03-02T14:49:37Z</dcterms:modified>
</cp:coreProperties>
</file>